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9" r:id="rId1"/>
  </p:sldMasterIdLst>
  <p:sldIdLst>
    <p:sldId id="256" r:id="rId2"/>
    <p:sldId id="257" r:id="rId3"/>
    <p:sldId id="275" r:id="rId4"/>
    <p:sldId id="276" r:id="rId5"/>
    <p:sldId id="277" r:id="rId6"/>
    <p:sldId id="278" r:id="rId7"/>
    <p:sldId id="279" r:id="rId8"/>
    <p:sldId id="280" r:id="rId9"/>
    <p:sldId id="281" r:id="rId10"/>
    <p:sldId id="282" r:id="rId11"/>
    <p:sldId id="283" r:id="rId12"/>
    <p:sldId id="284" r:id="rId13"/>
    <p:sldId id="258" r:id="rId14"/>
    <p:sldId id="259" r:id="rId15"/>
    <p:sldId id="261" r:id="rId16"/>
    <p:sldId id="262" r:id="rId17"/>
    <p:sldId id="264" r:id="rId18"/>
    <p:sldId id="267" r:id="rId19"/>
    <p:sldId id="263" r:id="rId20"/>
    <p:sldId id="265" r:id="rId21"/>
    <p:sldId id="268" r:id="rId22"/>
    <p:sldId id="269" r:id="rId23"/>
    <p:sldId id="270" r:id="rId24"/>
    <p:sldId id="271" r:id="rId25"/>
    <p:sldId id="272" r:id="rId26"/>
    <p:sldId id="273" r:id="rId27"/>
    <p:sldId id="274"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8004" autoAdjust="0"/>
    <p:restoredTop sz="94660"/>
  </p:normalViewPr>
  <p:slideViewPr>
    <p:cSldViewPr snapToGrid="0">
      <p:cViewPr varScale="1">
        <p:scale>
          <a:sx n="78" d="100"/>
          <a:sy n="78" d="100"/>
        </p:scale>
        <p:origin x="-84" y="-75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609600" y="2401888"/>
            <a:ext cx="112776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8940800" y="4206240"/>
            <a:ext cx="1280160" cy="457200"/>
          </a:xfrm>
        </p:spPr>
        <p:txBody>
          <a:bodyPr/>
          <a:lstStyle/>
          <a:p>
            <a:fld id="{5923F103-BC34-4FE4-A40E-EDDEECFDA5D0}" type="datetimeFigureOut">
              <a:rPr lang="en-US" smtClean="0"/>
              <a:pPr/>
              <a:t>10/17/2023</a:t>
            </a:fld>
            <a:endParaRPr lang="en-US" dirty="0"/>
          </a:p>
        </p:txBody>
      </p:sp>
      <p:sp>
        <p:nvSpPr>
          <p:cNvPr id="17" name="Нижний колонтитул 16"/>
          <p:cNvSpPr>
            <a:spLocks noGrp="1"/>
          </p:cNvSpPr>
          <p:nvPr>
            <p:ph type="ftr" sz="quarter" idx="11"/>
          </p:nvPr>
        </p:nvSpPr>
        <p:spPr>
          <a:xfrm>
            <a:off x="7213600" y="4205288"/>
            <a:ext cx="1727200" cy="457200"/>
          </a:xfrm>
        </p:spPr>
        <p:txBody>
          <a:bodyPr/>
          <a:lstStyle/>
          <a:p>
            <a:endParaRPr lang="en-US" dirty="0"/>
          </a:p>
        </p:txBody>
      </p:sp>
      <p:sp>
        <p:nvSpPr>
          <p:cNvPr id="29" name="Номер слайда 28"/>
          <p:cNvSpPr>
            <a:spLocks noGrp="1"/>
          </p:cNvSpPr>
          <p:nvPr>
            <p:ph type="sldNum" sz="quarter" idx="12"/>
          </p:nvPr>
        </p:nvSpPr>
        <p:spPr>
          <a:xfrm>
            <a:off x="11093451" y="1136"/>
            <a:ext cx="996949" cy="365760"/>
          </a:xfrm>
        </p:spPr>
        <p:txBody>
          <a:bodyPr/>
          <a:lstStyle>
            <a:lvl1pPr algn="r">
              <a:defRPr sz="1800">
                <a:solidFill>
                  <a:schemeClr val="bg1"/>
                </a:solidFill>
              </a:defRPr>
            </a:lvl1pPr>
          </a:lstStyle>
          <a:p>
            <a:fld id="{D57F1E4F-1CFF-5643-939E-217C01CDF56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3086D93-FCAC-47E0-A2EE-787E62CA814C}" type="datetimeFigureOut">
              <a:rPr lang="en-US" smtClean="0"/>
              <a:pPr/>
              <a:t>10/17/2023</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042400" y="1143000"/>
            <a:ext cx="2540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1143000"/>
            <a:ext cx="83312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DA879A6-0FD0-4734-A311-86BFCA472E6E}" type="datetimeFigureOut">
              <a:rPr lang="en-US" smtClean="0"/>
              <a:pPr/>
              <a:t>10/17/2023</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9C9CA7B-DFD4-44B5-8C60-D14B8CD1FB59}" type="datetimeFigureOut">
              <a:rPr lang="en-US" smtClean="0"/>
              <a:pPr/>
              <a:t>10/17/2023</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1981201"/>
            <a:ext cx="103632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F34E6425-0181-43F2-84FC-787E803FD2F8}" type="datetimeFigureOut">
              <a:rPr lang="en-US" smtClean="0"/>
              <a:pPr/>
              <a:t>10/17/2023</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609600" y="2249425"/>
            <a:ext cx="53848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6197600" y="2249425"/>
            <a:ext cx="53848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3BDB8791-F1B0-41E7-B7FD-A781E65C4266}" type="datetimeFigureOut">
              <a:rPr lang="en-US" smtClean="0"/>
              <a:pPr/>
              <a:t>10/17/2023</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8000" y="1143000"/>
            <a:ext cx="11176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508000" y="2244970"/>
            <a:ext cx="5388864"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6294968" y="2244970"/>
            <a:ext cx="5389033"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6291073"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5FDD63B2-E120-4ED8-B27B-C685F510A5FE}" type="datetimeFigureOut">
              <a:rPr lang="en-US" smtClean="0"/>
              <a:pPr/>
              <a:t>10/17/2023</a:t>
            </a:fld>
            <a:endParaRPr lang="en-US" dirty="0"/>
          </a:p>
        </p:txBody>
      </p:sp>
      <p:sp>
        <p:nvSpPr>
          <p:cNvPr id="27" name="Номер слайда 26"/>
          <p:cNvSpPr>
            <a:spLocks noGrp="1"/>
          </p:cNvSpPr>
          <p:nvPr>
            <p:ph type="sldNum" sz="quarter" idx="11"/>
          </p:nvPr>
        </p:nvSpPr>
        <p:spPr/>
        <p:txBody>
          <a:bodyPr rtlCol="0"/>
          <a:lstStyle/>
          <a:p>
            <a:fld id="{D57F1E4F-1CFF-5643-939E-217C01CDF565}" type="slidenum">
              <a:rPr lang="en-US" smtClean="0"/>
              <a:pPr/>
              <a:t>‹#›</a:t>
            </a:fld>
            <a:endParaRPr lang="en-US" dirty="0"/>
          </a:p>
        </p:txBody>
      </p:sp>
      <p:sp>
        <p:nvSpPr>
          <p:cNvPr id="28" name="Нижний колонтитул 27"/>
          <p:cNvSpPr>
            <a:spLocks noGrp="1"/>
          </p:cNvSpPr>
          <p:nvPr>
            <p:ph type="ftr" sz="quarter" idx="12"/>
          </p:nvPr>
        </p:nvSpPr>
        <p:spPr/>
        <p:txBody>
          <a:bodyPr rtlCol="0"/>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8778240" y="612648"/>
            <a:ext cx="1276352" cy="457200"/>
          </a:xfrm>
        </p:spPr>
        <p:txBody>
          <a:bodyPr/>
          <a:lstStyle/>
          <a:p>
            <a:fld id="{7AA18ACC-A947-437B-A130-35BD54FDF1E9}" type="datetimeFigureOut">
              <a:rPr lang="en-US" smtClean="0"/>
              <a:pPr/>
              <a:t>10/17/2023</a:t>
            </a:fld>
            <a:endParaRPr lang="en-US" dirty="0"/>
          </a:p>
        </p:txBody>
      </p:sp>
      <p:sp>
        <p:nvSpPr>
          <p:cNvPr id="4" name="Нижний колонтитул 3"/>
          <p:cNvSpPr>
            <a:spLocks noGrp="1"/>
          </p:cNvSpPr>
          <p:nvPr>
            <p:ph type="ftr" sz="quarter" idx="11"/>
          </p:nvPr>
        </p:nvSpPr>
        <p:spPr>
          <a:xfrm>
            <a:off x="7010400" y="612648"/>
            <a:ext cx="1767840" cy="457200"/>
          </a:xfrm>
        </p:spPr>
        <p:txBody>
          <a:bodyPr/>
          <a:lstStyle/>
          <a:p>
            <a:endParaRPr lang="en-US" dirty="0"/>
          </a:p>
        </p:txBody>
      </p:sp>
      <p:sp>
        <p:nvSpPr>
          <p:cNvPr id="5" name="Номер слайда 4"/>
          <p:cNvSpPr>
            <a:spLocks noGrp="1"/>
          </p:cNvSpPr>
          <p:nvPr>
            <p:ph type="sldNum" sz="quarter" idx="12"/>
          </p:nvPr>
        </p:nvSpPr>
        <p:spPr>
          <a:xfrm>
            <a:off x="10899648" y="2272"/>
            <a:ext cx="1016000" cy="365760"/>
          </a:xfrm>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C8D7E02-BCB8-4D50-A234-369438C08659}" type="datetimeFigureOut">
              <a:rPr lang="en-US" smtClean="0"/>
              <a:pPr/>
              <a:t>10/17/2023</a:t>
            </a:fld>
            <a:endParaRPr lang="en-US" dirty="0"/>
          </a:p>
        </p:txBody>
      </p:sp>
      <p:sp>
        <p:nvSpPr>
          <p:cNvPr id="3" name="Нижний колонтитул 2"/>
          <p:cNvSpPr>
            <a:spLocks noGrp="1"/>
          </p:cNvSpPr>
          <p:nvPr>
            <p:ph type="ftr" sz="quarter" idx="11"/>
          </p:nvPr>
        </p:nvSpPr>
        <p:spPr/>
        <p:txBody>
          <a:bodyPr/>
          <a:lstStyle/>
          <a:p>
            <a:endParaRPr lang="en-US"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37995" y="1101970"/>
            <a:ext cx="451104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7137995" y="2010727"/>
            <a:ext cx="451104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203200" y="776287"/>
            <a:ext cx="6803136"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6E86A4C-8E40-4F87-A4F0-01A0687C5742}" type="datetimeFigureOut">
              <a:rPr lang="en-US" smtClean="0"/>
              <a:pPr/>
              <a:t>10/17/2023</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35E72C73-2D91-4E12-BA25-F0AA0C03599B}" type="datetimeFigureOut">
              <a:rPr lang="en-US" smtClean="0"/>
              <a:pPr/>
              <a:t>10/17/2023</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609600" y="1143000"/>
            <a:ext cx="109728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09600" y="2249424"/>
            <a:ext cx="109728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800">
                <a:solidFill>
                  <a:schemeClr val="accent2"/>
                </a:solidFill>
              </a:defRPr>
            </a:lvl1pPr>
          </a:lstStyle>
          <a:p>
            <a:fld id="{2BE451C3-0FF4-47C4-B829-773ADF60F88C}" type="datetimeFigureOut">
              <a:rPr lang="en-US" smtClean="0"/>
              <a:pPr/>
              <a:t>10/17/2023</a:t>
            </a:fld>
            <a:endParaRPr lang="en-US" dirty="0"/>
          </a:p>
        </p:txBody>
      </p:sp>
      <p:sp>
        <p:nvSpPr>
          <p:cNvPr id="3" name="Нижний колонтитул 2"/>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Номер слайда 22"/>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65FC3D9-5804-4B1C-8F34-87334A1D7B34}"/>
              </a:ext>
            </a:extLst>
          </p:cNvPr>
          <p:cNvSpPr>
            <a:spLocks noGrp="1"/>
          </p:cNvSpPr>
          <p:nvPr>
            <p:ph type="ctrTitle"/>
          </p:nvPr>
        </p:nvSpPr>
        <p:spPr/>
        <p:txBody>
          <a:bodyPr/>
          <a:lstStyle/>
          <a:p>
            <a:pPr algn="ctr"/>
            <a:r>
              <a:rPr lang="ru-RU" dirty="0"/>
              <a:t>Анализ результатов ОГЭ – </a:t>
            </a:r>
            <a:r>
              <a:rPr lang="ru-RU" dirty="0" smtClean="0"/>
              <a:t>2023 по данным КРИППО и РЦОИ</a:t>
            </a:r>
            <a:endParaRPr lang="ru-RU" dirty="0"/>
          </a:p>
        </p:txBody>
      </p:sp>
      <p:sp>
        <p:nvSpPr>
          <p:cNvPr id="3" name="Подзаголовок 2">
            <a:extLst>
              <a:ext uri="{FF2B5EF4-FFF2-40B4-BE49-F238E27FC236}">
                <a16:creationId xmlns:a16="http://schemas.microsoft.com/office/drawing/2014/main" xmlns="" id="{9901876E-D8CE-4B8B-AD4B-1919DF2F3BFF}"/>
              </a:ext>
            </a:extLst>
          </p:cNvPr>
          <p:cNvSpPr>
            <a:spLocks noGrp="1"/>
          </p:cNvSpPr>
          <p:nvPr>
            <p:ph type="subTitle" idx="1"/>
          </p:nvPr>
        </p:nvSpPr>
        <p:spPr>
          <a:xfrm>
            <a:off x="1280160" y="4180354"/>
            <a:ext cx="10436352" cy="1752600"/>
          </a:xfrm>
        </p:spPr>
        <p:txBody>
          <a:bodyPr>
            <a:normAutofit/>
          </a:bodyPr>
          <a:lstStyle/>
          <a:p>
            <a:pPr marL="12700" algn="r">
              <a:lnSpc>
                <a:spcPct val="100000"/>
              </a:lnSpc>
              <a:spcBef>
                <a:spcPts val="100"/>
              </a:spcBef>
            </a:pPr>
            <a:r>
              <a:rPr lang="ru-RU" cap="none" spc="-10" dirty="0" err="1" smtClean="0">
                <a:solidFill>
                  <a:schemeClr val="tx1"/>
                </a:solidFill>
                <a:latin typeface="Microsoft Sans Serif"/>
                <a:cs typeface="Microsoft Sans Serif"/>
              </a:rPr>
              <a:t>Личман</a:t>
            </a:r>
            <a:r>
              <a:rPr lang="ru-RU" cap="none" spc="-10" dirty="0" smtClean="0">
                <a:solidFill>
                  <a:schemeClr val="tx1"/>
                </a:solidFill>
                <a:latin typeface="Microsoft Sans Serif"/>
                <a:cs typeface="Microsoft Sans Serif"/>
              </a:rPr>
              <a:t> О.В., учитель русского языка и литературы высшей категории</a:t>
            </a:r>
            <a:endParaRPr lang="ru-RU" cap="none" dirty="0">
              <a:solidFill>
                <a:schemeClr val="tx1"/>
              </a:solidFill>
            </a:endParaRPr>
          </a:p>
        </p:txBody>
      </p:sp>
    </p:spTree>
    <p:extLst>
      <p:ext uri="{BB962C8B-B14F-4D97-AF65-F5344CB8AC3E}">
        <p14:creationId xmlns:p14="http://schemas.microsoft.com/office/powerpoint/2010/main" xmlns="" val="1497523873"/>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ChangeAspect="1" noChangeArrowheads="1"/>
          </p:cNvPicPr>
          <p:nvPr/>
        </p:nvPicPr>
        <p:blipFill>
          <a:blip r:embed="rId2"/>
          <a:srcRect/>
          <a:stretch>
            <a:fillRect/>
          </a:stretch>
        </p:blipFill>
        <p:spPr bwMode="auto">
          <a:xfrm>
            <a:off x="1973263" y="400495"/>
            <a:ext cx="6800850" cy="628650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58368" y="752856"/>
            <a:ext cx="10972800" cy="1066800"/>
          </a:xfrm>
        </p:spPr>
        <p:txBody>
          <a:bodyPr>
            <a:normAutofit fontScale="90000"/>
          </a:bodyPr>
          <a:lstStyle/>
          <a:p>
            <a:r>
              <a:rPr lang="ru-RU" dirty="0" smtClean="0"/>
              <a:t>Рекомендации по подготовке обучающихся к заданиям 1-4 итогового собеседования </a:t>
            </a:r>
            <a:endParaRPr lang="ru-RU" dirty="0"/>
          </a:p>
        </p:txBody>
      </p:sp>
      <p:sp>
        <p:nvSpPr>
          <p:cNvPr id="3" name="Содержимое 2"/>
          <p:cNvSpPr>
            <a:spLocks noGrp="1"/>
          </p:cNvSpPr>
          <p:nvPr>
            <p:ph idx="1"/>
          </p:nvPr>
        </p:nvSpPr>
        <p:spPr>
          <a:xfrm>
            <a:off x="365760" y="1780032"/>
            <a:ext cx="11521440" cy="5077968"/>
          </a:xfrm>
        </p:spPr>
        <p:txBody>
          <a:bodyPr>
            <a:normAutofit fontScale="62500" lnSpcReduction="20000"/>
          </a:bodyPr>
          <a:lstStyle/>
          <a:p>
            <a:r>
              <a:rPr lang="ru-RU" b="1" dirty="0" smtClean="0"/>
              <a:t>задание </a:t>
            </a:r>
            <a:r>
              <a:rPr lang="ru-RU" b="1" dirty="0" smtClean="0"/>
              <a:t>1: </a:t>
            </a:r>
            <a:endParaRPr lang="ru-RU" b="1" dirty="0" smtClean="0"/>
          </a:p>
          <a:p>
            <a:r>
              <a:rPr lang="ru-RU" dirty="0" smtClean="0"/>
              <a:t>- </a:t>
            </a:r>
            <a:r>
              <a:rPr lang="ru-RU" dirty="0" smtClean="0"/>
              <a:t>систематически тренировать навыки выразительного чтения текстов </a:t>
            </a:r>
            <a:r>
              <a:rPr lang="ru-RU" dirty="0" smtClean="0"/>
              <a:t>вслух</a:t>
            </a:r>
            <a:r>
              <a:rPr lang="ru-RU" dirty="0" smtClean="0"/>
              <a:t>;</a:t>
            </a:r>
            <a:endParaRPr lang="ru-RU" dirty="0" smtClean="0"/>
          </a:p>
          <a:p>
            <a:r>
              <a:rPr lang="ru-RU" dirty="0" smtClean="0"/>
              <a:t> </a:t>
            </a:r>
            <a:r>
              <a:rPr lang="ru-RU" dirty="0" smtClean="0"/>
              <a:t>- расставлять при необходимости ударения в </a:t>
            </a:r>
            <a:r>
              <a:rPr lang="ru-RU" dirty="0" smtClean="0"/>
              <a:t>словах; </a:t>
            </a:r>
          </a:p>
          <a:p>
            <a:r>
              <a:rPr lang="ru-RU" dirty="0" smtClean="0"/>
              <a:t>- </a:t>
            </a:r>
            <a:r>
              <a:rPr lang="ru-RU" dirty="0" smtClean="0"/>
              <a:t>повторить правила склонения </a:t>
            </a:r>
            <a:r>
              <a:rPr lang="ru-RU" dirty="0" smtClean="0"/>
              <a:t>числительных</a:t>
            </a:r>
            <a:r>
              <a:rPr lang="ru-RU" dirty="0" smtClean="0"/>
              <a:t>;</a:t>
            </a:r>
            <a:endParaRPr lang="ru-RU" dirty="0" smtClean="0"/>
          </a:p>
          <a:p>
            <a:r>
              <a:rPr lang="ru-RU" dirty="0" smtClean="0"/>
              <a:t>- </a:t>
            </a:r>
            <a:r>
              <a:rPr lang="ru-RU" dirty="0" smtClean="0"/>
              <a:t>обогащать лексический запас слов, обращаясь к толковым словарям за разъяснением значения новых/непонятных слов</a:t>
            </a:r>
            <a:r>
              <a:rPr lang="ru-RU" dirty="0" smtClean="0"/>
              <a:t>;</a:t>
            </a:r>
          </a:p>
          <a:p>
            <a:r>
              <a:rPr lang="ru-RU" b="1" dirty="0" smtClean="0"/>
              <a:t>задание </a:t>
            </a:r>
            <a:r>
              <a:rPr lang="ru-RU" b="1" dirty="0" smtClean="0"/>
              <a:t>2</a:t>
            </a:r>
            <a:r>
              <a:rPr lang="ru-RU" b="1" dirty="0" smtClean="0"/>
              <a:t>:</a:t>
            </a:r>
          </a:p>
          <a:p>
            <a:r>
              <a:rPr lang="ru-RU" dirty="0" smtClean="0"/>
              <a:t> </a:t>
            </a:r>
            <a:r>
              <a:rPr lang="ru-RU" dirty="0" smtClean="0"/>
              <a:t>- совершенствовать умение использовать разные виды чтения (ознакомительное, изучающее и др</a:t>
            </a:r>
            <a:r>
              <a:rPr lang="ru-RU" dirty="0" smtClean="0"/>
              <a:t>.); </a:t>
            </a:r>
          </a:p>
          <a:p>
            <a:r>
              <a:rPr lang="ru-RU" dirty="0" smtClean="0"/>
              <a:t>- </a:t>
            </a:r>
            <a:r>
              <a:rPr lang="ru-RU" dirty="0" smtClean="0"/>
              <a:t>использовать навык создания вторичного текста (тезисы на основе главной информации каждого абзаца</a:t>
            </a:r>
            <a:r>
              <a:rPr lang="ru-RU" dirty="0" smtClean="0"/>
              <a:t>); </a:t>
            </a:r>
          </a:p>
          <a:p>
            <a:r>
              <a:rPr lang="ru-RU" dirty="0" smtClean="0"/>
              <a:t>- </a:t>
            </a:r>
            <a:r>
              <a:rPr lang="ru-RU" dirty="0" smtClean="0"/>
              <a:t>овладеть навыками смыслового чтения текста, умениями воспринимать и адекватно передавать основную информацию текста, упражняться в подробном пересказе текстов, начиная с пересказа одного абзаца, постепенно увеличивая количество до 4 –</a:t>
            </a:r>
            <a:r>
              <a:rPr lang="ru-RU" dirty="0" err="1" smtClean="0"/>
              <a:t>х</a:t>
            </a:r>
            <a:r>
              <a:rPr lang="ru-RU" dirty="0" smtClean="0"/>
              <a:t>, не нарушая последовательность </a:t>
            </a:r>
            <a:r>
              <a:rPr lang="ru-RU" dirty="0" smtClean="0"/>
              <a:t>изложения</a:t>
            </a:r>
            <a:r>
              <a:rPr lang="ru-RU" dirty="0" smtClean="0"/>
              <a:t>;</a:t>
            </a:r>
            <a:endParaRPr lang="ru-RU" dirty="0" smtClean="0"/>
          </a:p>
          <a:p>
            <a:r>
              <a:rPr lang="ru-RU" dirty="0" smtClean="0"/>
              <a:t>- </a:t>
            </a:r>
            <a:r>
              <a:rPr lang="ru-RU" dirty="0" smtClean="0"/>
              <a:t>соотносить содержание текста с ключевыми словами в предложенном высказывании для того, чтобы определить, в какую часть текста нужно вставить дополнительную </a:t>
            </a:r>
            <a:r>
              <a:rPr lang="ru-RU" dirty="0" smtClean="0"/>
              <a:t>информацию; </a:t>
            </a:r>
          </a:p>
          <a:p>
            <a:r>
              <a:rPr lang="ru-RU" dirty="0" smtClean="0"/>
              <a:t>- </a:t>
            </a:r>
            <a:r>
              <a:rPr lang="ru-RU" dirty="0" smtClean="0"/>
              <a:t>освоить способы включения цитаты в текст (прямая речь, косвенная речь), выполняя тренировочные упражнения на основе демонстрационных вариантов; </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14528" y="694944"/>
            <a:ext cx="11558016" cy="6163056"/>
          </a:xfrm>
        </p:spPr>
        <p:txBody>
          <a:bodyPr>
            <a:normAutofit fontScale="77500" lnSpcReduction="20000"/>
          </a:bodyPr>
          <a:lstStyle/>
          <a:p>
            <a:r>
              <a:rPr lang="ru-RU" b="1" dirty="0" smtClean="0"/>
              <a:t>задание </a:t>
            </a:r>
            <a:r>
              <a:rPr lang="ru-RU" b="1" dirty="0" smtClean="0"/>
              <a:t>3: </a:t>
            </a:r>
            <a:endParaRPr lang="ru-RU" b="1" dirty="0" smtClean="0"/>
          </a:p>
          <a:p>
            <a:r>
              <a:rPr lang="ru-RU" dirty="0" smtClean="0"/>
              <a:t>- </a:t>
            </a:r>
            <a:r>
              <a:rPr lang="ru-RU" dirty="0" smtClean="0"/>
              <a:t>повторить тему «Стили и типы речи», выбрать тип речи (описание, повествование или рассуждение), который удалось освоить более </a:t>
            </a:r>
            <a:r>
              <a:rPr lang="ru-RU" dirty="0" smtClean="0"/>
              <a:t>успешно</a:t>
            </a:r>
            <a:r>
              <a:rPr lang="ru-RU" dirty="0" smtClean="0"/>
              <a:t>;</a:t>
            </a:r>
            <a:endParaRPr lang="ru-RU" dirty="0" smtClean="0"/>
          </a:p>
          <a:p>
            <a:r>
              <a:rPr lang="ru-RU" dirty="0" smtClean="0"/>
              <a:t> </a:t>
            </a:r>
            <a:r>
              <a:rPr lang="ru-RU" dirty="0" smtClean="0"/>
              <a:t>- тренироваться в создании монологических высказываний достаточного объёма (не менее 10 фраз</a:t>
            </a:r>
            <a:r>
              <a:rPr lang="ru-RU" dirty="0" smtClean="0"/>
              <a:t>); </a:t>
            </a:r>
          </a:p>
          <a:p>
            <a:r>
              <a:rPr lang="ru-RU" dirty="0" smtClean="0"/>
              <a:t>- </a:t>
            </a:r>
            <a:r>
              <a:rPr lang="ru-RU" dirty="0" smtClean="0"/>
              <a:t>осуществлять самопроверку и взаимопроверку, работая в парах; </a:t>
            </a:r>
            <a:endParaRPr lang="ru-RU" dirty="0" smtClean="0"/>
          </a:p>
          <a:p>
            <a:r>
              <a:rPr lang="ru-RU" dirty="0" smtClean="0"/>
              <a:t> </a:t>
            </a:r>
            <a:r>
              <a:rPr lang="ru-RU" b="1" dirty="0" smtClean="0"/>
              <a:t>задание </a:t>
            </a:r>
            <a:r>
              <a:rPr lang="ru-RU" b="1" dirty="0" smtClean="0"/>
              <a:t>4: </a:t>
            </a:r>
            <a:r>
              <a:rPr lang="ru-RU" dirty="0" smtClean="0"/>
              <a:t>подготовка обучающихся к диалогу предполагает активизацию их речевой деятельности на уроках русского языка и во внеурочной деятельности. Чтобы отвечать на вопросы после текстов полно и развернуто, необходимо: </a:t>
            </a:r>
            <a:endParaRPr lang="ru-RU" dirty="0" smtClean="0"/>
          </a:p>
          <a:p>
            <a:r>
              <a:rPr lang="ru-RU" dirty="0" smtClean="0"/>
              <a:t>- </a:t>
            </a:r>
            <a:r>
              <a:rPr lang="ru-RU" dirty="0" smtClean="0"/>
              <a:t>мотивировать учеников участвовать в диалоге, работая в парах, где один ученик выполняет роль участника экзамена, а </a:t>
            </a:r>
            <a:r>
              <a:rPr lang="ru-RU" dirty="0" err="1" smtClean="0"/>
              <a:t>другой-собеседника</a:t>
            </a:r>
            <a:r>
              <a:rPr lang="ru-RU" dirty="0" smtClean="0"/>
              <a:t>;</a:t>
            </a:r>
            <a:endParaRPr lang="ru-RU" dirty="0" smtClean="0"/>
          </a:p>
          <a:p>
            <a:r>
              <a:rPr lang="ru-RU" dirty="0" smtClean="0"/>
              <a:t>- </a:t>
            </a:r>
            <a:r>
              <a:rPr lang="ru-RU" dirty="0" smtClean="0"/>
              <a:t>создать коммуникативные ситуации, побуждающие школьников к вступлению в диалог с полными, развернутыми ответами на </a:t>
            </a:r>
            <a:r>
              <a:rPr lang="ru-RU" dirty="0" smtClean="0"/>
              <a:t>вопросы; </a:t>
            </a:r>
          </a:p>
          <a:p>
            <a:r>
              <a:rPr lang="ru-RU" dirty="0" smtClean="0"/>
              <a:t>- </a:t>
            </a:r>
            <a:r>
              <a:rPr lang="ru-RU" dirty="0" smtClean="0"/>
              <a:t>проводить дискуссии по актуальным проблемам школьной и общественной жизни, </a:t>
            </a:r>
            <a:endParaRPr lang="ru-RU" dirty="0" smtClean="0"/>
          </a:p>
          <a:p>
            <a:r>
              <a:rPr lang="ru-RU" dirty="0" smtClean="0"/>
              <a:t>- </a:t>
            </a:r>
            <a:r>
              <a:rPr lang="ru-RU" dirty="0" smtClean="0"/>
              <a:t>обсуждать литературные произведения, просмотренные спектакли, кинофильмы, значимые события культурной и общественной жизни и др</a:t>
            </a:r>
            <a:r>
              <a:rPr lang="ru-RU" dirty="0" smtClean="0"/>
              <a:t>.;</a:t>
            </a:r>
          </a:p>
          <a:p>
            <a:r>
              <a:rPr lang="ru-RU" dirty="0" smtClean="0"/>
              <a:t> </a:t>
            </a:r>
            <a:r>
              <a:rPr lang="ru-RU" dirty="0" smtClean="0"/>
              <a:t>- устно представлять (защищать) результаты проектной деятельности и результаты исследований во внеурочной деятельности и на уроках русского языка, родного русского языка, литературы, родной литературы и предметов гуманитарного, </a:t>
            </a:r>
            <a:r>
              <a:rPr lang="ru-RU" dirty="0" err="1" smtClean="0"/>
              <a:t>естественно-научного</a:t>
            </a:r>
            <a:r>
              <a:rPr lang="ru-RU" dirty="0" smtClean="0"/>
              <a:t> циклов.</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B2B0D25-1F06-4DDC-B227-5AF7B011A6ED}"/>
              </a:ext>
            </a:extLst>
          </p:cNvPr>
          <p:cNvSpPr>
            <a:spLocks noGrp="1"/>
          </p:cNvSpPr>
          <p:nvPr>
            <p:ph type="title"/>
          </p:nvPr>
        </p:nvSpPr>
        <p:spPr>
          <a:xfrm>
            <a:off x="646176" y="509016"/>
            <a:ext cx="10972800" cy="1069848"/>
          </a:xfrm>
        </p:spPr>
        <p:txBody>
          <a:bodyPr/>
          <a:lstStyle/>
          <a:p>
            <a:pPr algn="ctr"/>
            <a:r>
              <a:rPr lang="ru-RU" dirty="0"/>
              <a:t>Анализ выполнения заданий</a:t>
            </a:r>
          </a:p>
        </p:txBody>
      </p:sp>
      <p:graphicFrame>
        <p:nvGraphicFramePr>
          <p:cNvPr id="4" name="Таблица 4">
            <a:extLst>
              <a:ext uri="{FF2B5EF4-FFF2-40B4-BE49-F238E27FC236}">
                <a16:creationId xmlns:a16="http://schemas.microsoft.com/office/drawing/2014/main" xmlns="" id="{AE03F9DF-D3E6-4482-9F1D-207286403017}"/>
              </a:ext>
            </a:extLst>
          </p:cNvPr>
          <p:cNvGraphicFramePr>
            <a:graphicFrameLocks noGrp="1"/>
          </p:cNvGraphicFramePr>
          <p:nvPr>
            <p:extLst>
              <p:ext uri="{D42A27DB-BD31-4B8C-83A1-F6EECF244321}">
                <p14:modId xmlns:p14="http://schemas.microsoft.com/office/powerpoint/2010/main" xmlns="" val="597924849"/>
              </p:ext>
            </p:extLst>
          </p:nvPr>
        </p:nvGraphicFramePr>
        <p:xfrm>
          <a:off x="3283989" y="1737360"/>
          <a:ext cx="5684982" cy="4617592"/>
        </p:xfrm>
        <a:graphic>
          <a:graphicData uri="http://schemas.openxmlformats.org/drawingml/2006/table">
            <a:tbl>
              <a:tblPr firstRow="1" bandRow="1">
                <a:tableStyleId>{5C22544A-7EE6-4342-B048-85BDC9FD1C3A}</a:tableStyleId>
              </a:tblPr>
              <a:tblGrid>
                <a:gridCol w="2842491">
                  <a:extLst>
                    <a:ext uri="{9D8B030D-6E8A-4147-A177-3AD203B41FA5}">
                      <a16:colId xmlns:a16="http://schemas.microsoft.com/office/drawing/2014/main" xmlns="" val="3103296959"/>
                    </a:ext>
                  </a:extLst>
                </a:gridCol>
                <a:gridCol w="2842491">
                  <a:extLst>
                    <a:ext uri="{9D8B030D-6E8A-4147-A177-3AD203B41FA5}">
                      <a16:colId xmlns:a16="http://schemas.microsoft.com/office/drawing/2014/main" xmlns="" val="3198519768"/>
                    </a:ext>
                  </a:extLst>
                </a:gridCol>
              </a:tblGrid>
              <a:tr h="445784">
                <a:tc>
                  <a:txBody>
                    <a:bodyPr/>
                    <a:lstStyle/>
                    <a:p>
                      <a:pPr algn="ctr">
                        <a:lnSpc>
                          <a:spcPct val="115000"/>
                        </a:lnSpc>
                        <a:spcAft>
                          <a:spcPts val="0"/>
                        </a:spcAft>
                      </a:pPr>
                      <a:r>
                        <a:rPr lang="ru-RU" sz="1800" dirty="0">
                          <a:effectLst/>
                        </a:rPr>
                        <a:t>Номер задания </a:t>
                      </a:r>
                      <a:br>
                        <a:rPr lang="ru-RU" sz="1800" dirty="0">
                          <a:effectLst/>
                        </a:rPr>
                      </a:br>
                      <a:r>
                        <a:rPr lang="ru-RU" sz="1800" dirty="0">
                          <a:effectLst/>
                        </a:rPr>
                        <a:t>в КИМ</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ru-RU" sz="1800" dirty="0">
                          <a:effectLst/>
                        </a:rPr>
                        <a:t>Средний процент выполнения</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430870141"/>
                  </a:ext>
                </a:extLst>
              </a:tr>
              <a:tr h="445784">
                <a:tc>
                  <a:txBody>
                    <a:bodyPr/>
                    <a:lstStyle/>
                    <a:p>
                      <a:pPr indent="42545" algn="ctr">
                        <a:lnSpc>
                          <a:spcPct val="115000"/>
                        </a:lnSpc>
                        <a:spcAft>
                          <a:spcPts val="0"/>
                        </a:spcAft>
                      </a:pPr>
                      <a:r>
                        <a:rPr lang="ru-RU" sz="1800" dirty="0">
                          <a:effectLst/>
                        </a:rPr>
                        <a:t>СК1</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dirty="0">
                          <a:effectLst/>
                        </a:rPr>
                        <a:t>96,07</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016040571"/>
                  </a:ext>
                </a:extLst>
              </a:tr>
              <a:tr h="445784">
                <a:tc>
                  <a:txBody>
                    <a:bodyPr/>
                    <a:lstStyle/>
                    <a:p>
                      <a:pPr indent="42545" algn="ctr">
                        <a:lnSpc>
                          <a:spcPct val="115000"/>
                        </a:lnSpc>
                        <a:spcAft>
                          <a:spcPts val="0"/>
                        </a:spcAft>
                      </a:pPr>
                      <a:r>
                        <a:rPr lang="ru-RU" sz="1800" dirty="0">
                          <a:effectLst/>
                        </a:rPr>
                        <a:t>СК2</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dirty="0">
                          <a:effectLst/>
                        </a:rPr>
                        <a:t>94,92</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799838024"/>
                  </a:ext>
                </a:extLst>
              </a:tr>
              <a:tr h="445784">
                <a:tc>
                  <a:txBody>
                    <a:bodyPr/>
                    <a:lstStyle/>
                    <a:p>
                      <a:pPr indent="42545" algn="ctr">
                        <a:lnSpc>
                          <a:spcPct val="115000"/>
                        </a:lnSpc>
                        <a:spcAft>
                          <a:spcPts val="0"/>
                        </a:spcAft>
                      </a:pPr>
                      <a:r>
                        <a:rPr lang="ru-RU" sz="1800" dirty="0">
                          <a:effectLst/>
                        </a:rPr>
                        <a:t>СК3</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dirty="0">
                          <a:effectLst/>
                        </a:rPr>
                        <a:t>94,43</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213407817"/>
                  </a:ext>
                </a:extLst>
              </a:tr>
              <a:tr h="445784">
                <a:tc>
                  <a:txBody>
                    <a:bodyPr/>
                    <a:lstStyle/>
                    <a:p>
                      <a:pPr indent="42545" algn="ctr">
                        <a:lnSpc>
                          <a:spcPct val="115000"/>
                        </a:lnSpc>
                        <a:spcAft>
                          <a:spcPts val="0"/>
                        </a:spcAft>
                      </a:pPr>
                      <a:r>
                        <a:rPr lang="ru-RU" sz="1800" dirty="0">
                          <a:effectLst/>
                        </a:rPr>
                        <a:t>СК4</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dirty="0">
                          <a:effectLst/>
                        </a:rPr>
                        <a:t>95,1</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269536851"/>
                  </a:ext>
                </a:extLst>
              </a:tr>
              <a:tr h="445784">
                <a:tc>
                  <a:txBody>
                    <a:bodyPr/>
                    <a:lstStyle/>
                    <a:p>
                      <a:pPr indent="42545" algn="ctr">
                        <a:lnSpc>
                          <a:spcPct val="115000"/>
                        </a:lnSpc>
                        <a:spcAft>
                          <a:spcPts val="0"/>
                        </a:spcAft>
                      </a:pPr>
                      <a:r>
                        <a:rPr lang="ru-RU" sz="1800" dirty="0">
                          <a:effectLst/>
                        </a:rPr>
                        <a:t>ГК1</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dirty="0">
                          <a:effectLst/>
                        </a:rPr>
                        <a:t>58,43</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392664139"/>
                  </a:ext>
                </a:extLst>
              </a:tr>
              <a:tr h="445784">
                <a:tc>
                  <a:txBody>
                    <a:bodyPr/>
                    <a:lstStyle/>
                    <a:p>
                      <a:pPr indent="42545" algn="ctr">
                        <a:lnSpc>
                          <a:spcPct val="115000"/>
                        </a:lnSpc>
                        <a:spcAft>
                          <a:spcPts val="0"/>
                        </a:spcAft>
                      </a:pPr>
                      <a:r>
                        <a:rPr lang="ru-RU" sz="1800" dirty="0">
                          <a:effectLst/>
                        </a:rPr>
                        <a:t>ГК2</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dirty="0">
                          <a:effectLst/>
                        </a:rPr>
                        <a:t>49,43</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547379340"/>
                  </a:ext>
                </a:extLst>
              </a:tr>
              <a:tr h="445784">
                <a:tc>
                  <a:txBody>
                    <a:bodyPr/>
                    <a:lstStyle/>
                    <a:p>
                      <a:pPr indent="42545" algn="ctr">
                        <a:lnSpc>
                          <a:spcPct val="115000"/>
                        </a:lnSpc>
                        <a:spcAft>
                          <a:spcPts val="0"/>
                        </a:spcAft>
                      </a:pPr>
                      <a:r>
                        <a:rPr lang="ru-RU" sz="1800" dirty="0">
                          <a:effectLst/>
                        </a:rPr>
                        <a:t>ГК3</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dirty="0">
                          <a:effectLst/>
                        </a:rPr>
                        <a:t>84,7</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178259380"/>
                  </a:ext>
                </a:extLst>
              </a:tr>
              <a:tr h="445784">
                <a:tc>
                  <a:txBody>
                    <a:bodyPr/>
                    <a:lstStyle/>
                    <a:p>
                      <a:pPr indent="42545" algn="ctr">
                        <a:lnSpc>
                          <a:spcPct val="115000"/>
                        </a:lnSpc>
                        <a:spcAft>
                          <a:spcPts val="0"/>
                        </a:spcAft>
                      </a:pPr>
                      <a:r>
                        <a:rPr lang="ru-RU" sz="1800" dirty="0">
                          <a:effectLst/>
                        </a:rPr>
                        <a:t>ГК4</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dirty="0">
                          <a:effectLst/>
                        </a:rPr>
                        <a:t>95,62</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173840323"/>
                  </a:ext>
                </a:extLst>
              </a:tr>
              <a:tr h="445784">
                <a:tc>
                  <a:txBody>
                    <a:bodyPr/>
                    <a:lstStyle/>
                    <a:p>
                      <a:pPr indent="42545" algn="ctr">
                        <a:lnSpc>
                          <a:spcPct val="115000"/>
                        </a:lnSpc>
                        <a:spcAft>
                          <a:spcPts val="0"/>
                        </a:spcAft>
                      </a:pPr>
                      <a:r>
                        <a:rPr lang="ru-RU" sz="1800" dirty="0">
                          <a:effectLst/>
                        </a:rPr>
                        <a:t>ФК1</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dirty="0">
                          <a:effectLst/>
                        </a:rPr>
                        <a:t>98,48</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75561612"/>
                  </a:ext>
                </a:extLst>
              </a:tr>
            </a:tbl>
          </a:graphicData>
        </a:graphic>
      </p:graphicFrame>
    </p:spTree>
    <p:extLst>
      <p:ext uri="{BB962C8B-B14F-4D97-AF65-F5344CB8AC3E}">
        <p14:creationId xmlns:p14="http://schemas.microsoft.com/office/powerpoint/2010/main" xmlns="" val="2934872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F5E6B7D-3EB4-4A9C-AB77-23CEA78DFBAD}"/>
              </a:ext>
            </a:extLst>
          </p:cNvPr>
          <p:cNvSpPr>
            <a:spLocks noGrp="1"/>
          </p:cNvSpPr>
          <p:nvPr>
            <p:ph type="title"/>
          </p:nvPr>
        </p:nvSpPr>
        <p:spPr>
          <a:xfrm>
            <a:off x="1097280" y="286604"/>
            <a:ext cx="10582102" cy="766342"/>
          </a:xfrm>
        </p:spPr>
        <p:txBody>
          <a:bodyPr>
            <a:normAutofit fontScale="90000"/>
          </a:bodyPr>
          <a:lstStyle/>
          <a:p>
            <a:r>
              <a:rPr lang="ru-RU" dirty="0"/>
              <a:t>Задания, вызвавшие наибольшие трудности</a:t>
            </a:r>
          </a:p>
        </p:txBody>
      </p:sp>
      <p:graphicFrame>
        <p:nvGraphicFramePr>
          <p:cNvPr id="6" name="Таблица 5">
            <a:extLst>
              <a:ext uri="{FF2B5EF4-FFF2-40B4-BE49-F238E27FC236}">
                <a16:creationId xmlns:a16="http://schemas.microsoft.com/office/drawing/2014/main" xmlns="" id="{60F9DAF7-7625-42D7-8D50-DB383BB13013}"/>
              </a:ext>
            </a:extLst>
          </p:cNvPr>
          <p:cNvGraphicFramePr>
            <a:graphicFrameLocks noGrp="1"/>
          </p:cNvGraphicFramePr>
          <p:nvPr>
            <p:extLst>
              <p:ext uri="{D42A27DB-BD31-4B8C-83A1-F6EECF244321}">
                <p14:modId xmlns:p14="http://schemas.microsoft.com/office/powerpoint/2010/main" xmlns="" val="4082230346"/>
              </p:ext>
            </p:extLst>
          </p:nvPr>
        </p:nvGraphicFramePr>
        <p:xfrm>
          <a:off x="917792" y="1314094"/>
          <a:ext cx="10356416" cy="4513082"/>
        </p:xfrm>
        <a:graphic>
          <a:graphicData uri="http://schemas.openxmlformats.org/drawingml/2006/table">
            <a:tbl>
              <a:tblPr firstRow="1" firstCol="1" bandRow="1">
                <a:tableStyleId>{5C22544A-7EE6-4342-B048-85BDC9FD1C3A}</a:tableStyleId>
              </a:tblPr>
              <a:tblGrid>
                <a:gridCol w="1519903">
                  <a:extLst>
                    <a:ext uri="{9D8B030D-6E8A-4147-A177-3AD203B41FA5}">
                      <a16:colId xmlns:a16="http://schemas.microsoft.com/office/drawing/2014/main" xmlns="" val="3141916664"/>
                    </a:ext>
                  </a:extLst>
                </a:gridCol>
                <a:gridCol w="681967">
                  <a:extLst>
                    <a:ext uri="{9D8B030D-6E8A-4147-A177-3AD203B41FA5}">
                      <a16:colId xmlns:a16="http://schemas.microsoft.com/office/drawing/2014/main" xmlns="" val="3465097224"/>
                    </a:ext>
                  </a:extLst>
                </a:gridCol>
                <a:gridCol w="915384">
                  <a:extLst>
                    <a:ext uri="{9D8B030D-6E8A-4147-A177-3AD203B41FA5}">
                      <a16:colId xmlns:a16="http://schemas.microsoft.com/office/drawing/2014/main" xmlns="" val="4117442945"/>
                    </a:ext>
                  </a:extLst>
                </a:gridCol>
                <a:gridCol w="892794">
                  <a:extLst>
                    <a:ext uri="{9D8B030D-6E8A-4147-A177-3AD203B41FA5}">
                      <a16:colId xmlns:a16="http://schemas.microsoft.com/office/drawing/2014/main" xmlns="" val="942796972"/>
                    </a:ext>
                  </a:extLst>
                </a:gridCol>
                <a:gridCol w="916458">
                  <a:extLst>
                    <a:ext uri="{9D8B030D-6E8A-4147-A177-3AD203B41FA5}">
                      <a16:colId xmlns:a16="http://schemas.microsoft.com/office/drawing/2014/main" xmlns="" val="2048706234"/>
                    </a:ext>
                  </a:extLst>
                </a:gridCol>
                <a:gridCol w="893871">
                  <a:extLst>
                    <a:ext uri="{9D8B030D-6E8A-4147-A177-3AD203B41FA5}">
                      <a16:colId xmlns:a16="http://schemas.microsoft.com/office/drawing/2014/main" xmlns="" val="2491802071"/>
                    </a:ext>
                  </a:extLst>
                </a:gridCol>
                <a:gridCol w="916458">
                  <a:extLst>
                    <a:ext uri="{9D8B030D-6E8A-4147-A177-3AD203B41FA5}">
                      <a16:colId xmlns:a16="http://schemas.microsoft.com/office/drawing/2014/main" xmlns="" val="2084055429"/>
                    </a:ext>
                  </a:extLst>
                </a:gridCol>
                <a:gridCol w="892794">
                  <a:extLst>
                    <a:ext uri="{9D8B030D-6E8A-4147-A177-3AD203B41FA5}">
                      <a16:colId xmlns:a16="http://schemas.microsoft.com/office/drawing/2014/main" xmlns="" val="1667881218"/>
                    </a:ext>
                  </a:extLst>
                </a:gridCol>
                <a:gridCol w="916458">
                  <a:extLst>
                    <a:ext uri="{9D8B030D-6E8A-4147-A177-3AD203B41FA5}">
                      <a16:colId xmlns:a16="http://schemas.microsoft.com/office/drawing/2014/main" xmlns="" val="2078969105"/>
                    </a:ext>
                  </a:extLst>
                </a:gridCol>
                <a:gridCol w="892794">
                  <a:extLst>
                    <a:ext uri="{9D8B030D-6E8A-4147-A177-3AD203B41FA5}">
                      <a16:colId xmlns:a16="http://schemas.microsoft.com/office/drawing/2014/main" xmlns="" val="875294190"/>
                    </a:ext>
                  </a:extLst>
                </a:gridCol>
                <a:gridCol w="917535">
                  <a:extLst>
                    <a:ext uri="{9D8B030D-6E8A-4147-A177-3AD203B41FA5}">
                      <a16:colId xmlns:a16="http://schemas.microsoft.com/office/drawing/2014/main" xmlns="" val="151385554"/>
                    </a:ext>
                  </a:extLst>
                </a:gridCol>
              </a:tblGrid>
              <a:tr h="2598166">
                <a:tc>
                  <a:txBody>
                    <a:bodyPr/>
                    <a:lstStyle/>
                    <a:p>
                      <a:pPr algn="just">
                        <a:spcAft>
                          <a:spcPts val="0"/>
                        </a:spcAft>
                      </a:pPr>
                      <a:r>
                        <a:rPr lang="ru-RU" sz="2000">
                          <a:effectLst/>
                        </a:rPr>
                        <a:t>Оценка по итогам ОГЭ</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marL="71755" marR="71755" algn="just">
                        <a:spcAft>
                          <a:spcPts val="0"/>
                        </a:spcAft>
                      </a:pPr>
                      <a:r>
                        <a:rPr lang="ru-RU" sz="2000">
                          <a:effectLst/>
                        </a:rPr>
                        <a:t>№ задания</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vert="vert270"/>
                </a:tc>
                <a:tc>
                  <a:txBody>
                    <a:bodyPr/>
                    <a:lstStyle/>
                    <a:p>
                      <a:pPr marL="71755" marR="71755" algn="just">
                        <a:spcAft>
                          <a:spcPts val="0"/>
                        </a:spcAft>
                      </a:pPr>
                      <a:r>
                        <a:rPr lang="ru-RU" sz="2000" dirty="0">
                          <a:effectLst/>
                        </a:rPr>
                        <a:t>% не справившихся</a:t>
                      </a:r>
                      <a:endParaRPr lang="ru-RU" sz="2000" dirty="0">
                        <a:solidFill>
                          <a:srgbClr val="000000"/>
                        </a:solidFill>
                        <a:effectLst/>
                        <a:latin typeface="Times New Roman" panose="02020603050405020304" pitchFamily="18" charset="0"/>
                        <a:ea typeface="Calibri" panose="020F0502020204030204" pitchFamily="34" charset="0"/>
                      </a:endParaRPr>
                    </a:p>
                  </a:txBody>
                  <a:tcPr marL="68580" marR="68580" marT="0" marB="0" vert="vert270"/>
                </a:tc>
                <a:tc>
                  <a:txBody>
                    <a:bodyPr/>
                    <a:lstStyle/>
                    <a:p>
                      <a:pPr marL="71755" marR="71755" algn="just">
                        <a:spcAft>
                          <a:spcPts val="0"/>
                        </a:spcAft>
                      </a:pPr>
                      <a:r>
                        <a:rPr lang="ru-RU" sz="2000">
                          <a:effectLst/>
                        </a:rPr>
                        <a:t>№ задания</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vert="vert270"/>
                </a:tc>
                <a:tc>
                  <a:txBody>
                    <a:bodyPr/>
                    <a:lstStyle/>
                    <a:p>
                      <a:pPr marL="71755" marR="71755" algn="just">
                        <a:spcAft>
                          <a:spcPts val="0"/>
                        </a:spcAft>
                      </a:pPr>
                      <a:r>
                        <a:rPr lang="ru-RU" sz="2000">
                          <a:effectLst/>
                        </a:rPr>
                        <a:t>% не справившихся</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vert="vert270"/>
                </a:tc>
                <a:tc>
                  <a:txBody>
                    <a:bodyPr/>
                    <a:lstStyle/>
                    <a:p>
                      <a:pPr marL="71755" marR="71755" algn="just">
                        <a:spcAft>
                          <a:spcPts val="0"/>
                        </a:spcAft>
                      </a:pPr>
                      <a:r>
                        <a:rPr lang="ru-RU" sz="2000" dirty="0">
                          <a:effectLst/>
                        </a:rPr>
                        <a:t>№ задания</a:t>
                      </a:r>
                      <a:endParaRPr lang="ru-RU" sz="2000" dirty="0">
                        <a:solidFill>
                          <a:srgbClr val="000000"/>
                        </a:solidFill>
                        <a:effectLst/>
                        <a:latin typeface="Times New Roman" panose="02020603050405020304" pitchFamily="18" charset="0"/>
                        <a:ea typeface="Calibri" panose="020F0502020204030204" pitchFamily="34" charset="0"/>
                      </a:endParaRPr>
                    </a:p>
                  </a:txBody>
                  <a:tcPr marL="68580" marR="68580" marT="0" marB="0" vert="vert270"/>
                </a:tc>
                <a:tc>
                  <a:txBody>
                    <a:bodyPr/>
                    <a:lstStyle/>
                    <a:p>
                      <a:pPr marL="71755" marR="71755" algn="just">
                        <a:spcAft>
                          <a:spcPts val="0"/>
                        </a:spcAft>
                      </a:pPr>
                      <a:r>
                        <a:rPr lang="ru-RU" sz="2000" dirty="0">
                          <a:effectLst/>
                        </a:rPr>
                        <a:t>% не справившихся</a:t>
                      </a:r>
                      <a:endParaRPr lang="ru-RU" sz="2000" dirty="0">
                        <a:solidFill>
                          <a:srgbClr val="000000"/>
                        </a:solidFill>
                        <a:effectLst/>
                        <a:latin typeface="Times New Roman" panose="02020603050405020304" pitchFamily="18" charset="0"/>
                        <a:ea typeface="Calibri" panose="020F0502020204030204" pitchFamily="34" charset="0"/>
                      </a:endParaRPr>
                    </a:p>
                  </a:txBody>
                  <a:tcPr marL="68580" marR="68580" marT="0" marB="0" vert="vert270"/>
                </a:tc>
                <a:tc>
                  <a:txBody>
                    <a:bodyPr/>
                    <a:lstStyle/>
                    <a:p>
                      <a:pPr marL="71755" marR="71755" algn="just">
                        <a:spcAft>
                          <a:spcPts val="0"/>
                        </a:spcAft>
                      </a:pPr>
                      <a:r>
                        <a:rPr lang="ru-RU" sz="2000">
                          <a:effectLst/>
                        </a:rPr>
                        <a:t>№ задания</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vert="vert270"/>
                </a:tc>
                <a:tc>
                  <a:txBody>
                    <a:bodyPr/>
                    <a:lstStyle/>
                    <a:p>
                      <a:pPr marL="71755" marR="71755" algn="just">
                        <a:spcAft>
                          <a:spcPts val="0"/>
                        </a:spcAft>
                      </a:pPr>
                      <a:r>
                        <a:rPr lang="ru-RU" sz="2000">
                          <a:effectLst/>
                        </a:rPr>
                        <a:t>% не справившихся</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vert="vert270"/>
                </a:tc>
                <a:tc>
                  <a:txBody>
                    <a:bodyPr/>
                    <a:lstStyle/>
                    <a:p>
                      <a:pPr marL="71755" marR="71755" algn="just">
                        <a:spcAft>
                          <a:spcPts val="0"/>
                        </a:spcAft>
                      </a:pPr>
                      <a:r>
                        <a:rPr lang="ru-RU" sz="2000">
                          <a:effectLst/>
                        </a:rPr>
                        <a:t>№ задания</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vert="vert270"/>
                </a:tc>
                <a:tc>
                  <a:txBody>
                    <a:bodyPr/>
                    <a:lstStyle/>
                    <a:p>
                      <a:pPr marL="71755" marR="71755" algn="just">
                        <a:spcAft>
                          <a:spcPts val="0"/>
                        </a:spcAft>
                      </a:pPr>
                      <a:r>
                        <a:rPr lang="ru-RU" sz="2000" dirty="0">
                          <a:effectLst/>
                        </a:rPr>
                        <a:t>% не справившихся</a:t>
                      </a:r>
                      <a:endParaRPr lang="ru-RU" sz="2000" dirty="0">
                        <a:solidFill>
                          <a:srgbClr val="000000"/>
                        </a:solidFill>
                        <a:effectLst/>
                        <a:latin typeface="Times New Roman" panose="02020603050405020304" pitchFamily="18" charset="0"/>
                        <a:ea typeface="Calibri" panose="020F0502020204030204" pitchFamily="34" charset="0"/>
                      </a:endParaRPr>
                    </a:p>
                  </a:txBody>
                  <a:tcPr marL="68580" marR="68580" marT="0" marB="0" vert="vert270"/>
                </a:tc>
                <a:extLst>
                  <a:ext uri="{0D108BD9-81ED-4DB2-BD59-A6C34878D82A}">
                    <a16:rowId xmlns:a16="http://schemas.microsoft.com/office/drawing/2014/main" xmlns="" val="3536770272"/>
                  </a:ext>
                </a:extLst>
              </a:tr>
              <a:tr h="326329">
                <a:tc>
                  <a:txBody>
                    <a:bodyPr/>
                    <a:lstStyle/>
                    <a:p>
                      <a:pPr algn="ctr">
                        <a:spcAft>
                          <a:spcPts val="0"/>
                        </a:spcAft>
                      </a:pPr>
                      <a:r>
                        <a:rPr lang="ru-RU" sz="2000">
                          <a:effectLst/>
                        </a:rPr>
                        <a:t>«2»</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5</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81,74</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7</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80,13</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6</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77,38</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3</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73,18</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2</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69,47</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154051274"/>
                  </a:ext>
                </a:extLst>
              </a:tr>
              <a:tr h="326329">
                <a:tc>
                  <a:txBody>
                    <a:bodyPr/>
                    <a:lstStyle/>
                    <a:p>
                      <a:pPr algn="ctr">
                        <a:spcAft>
                          <a:spcPts val="0"/>
                        </a:spcAft>
                      </a:pPr>
                      <a:r>
                        <a:rPr lang="ru-RU" sz="2000">
                          <a:effectLst/>
                        </a:rPr>
                        <a:t>«3»</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5</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45,64</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7</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42,97</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6</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34,97</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dirty="0">
                          <a:effectLst/>
                        </a:rPr>
                        <a:t>3</a:t>
                      </a:r>
                      <a:endParaRPr lang="ru-RU" sz="2000" dirty="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36,94</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2</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31,45</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364742773"/>
                  </a:ext>
                </a:extLst>
              </a:tr>
              <a:tr h="326329">
                <a:tc>
                  <a:txBody>
                    <a:bodyPr/>
                    <a:lstStyle/>
                    <a:p>
                      <a:pPr algn="ctr">
                        <a:spcAft>
                          <a:spcPts val="0"/>
                        </a:spcAft>
                      </a:pPr>
                      <a:r>
                        <a:rPr lang="ru-RU" sz="2000">
                          <a:effectLst/>
                        </a:rPr>
                        <a:t>«4»</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5</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38,76</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7</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31,81</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6</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22,65</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3</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22,93</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2</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22,16</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1009803811"/>
                  </a:ext>
                </a:extLst>
              </a:tr>
              <a:tr h="326329">
                <a:tc>
                  <a:txBody>
                    <a:bodyPr/>
                    <a:lstStyle/>
                    <a:p>
                      <a:pPr algn="ctr">
                        <a:spcAft>
                          <a:spcPts val="0"/>
                        </a:spcAft>
                      </a:pPr>
                      <a:r>
                        <a:rPr lang="ru-RU" sz="2000">
                          <a:effectLst/>
                        </a:rPr>
                        <a:t>«5»</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5</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15,08</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7</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9,84</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6</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5,17</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3</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4,84</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2</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6,04</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050966338"/>
                  </a:ext>
                </a:extLst>
              </a:tr>
              <a:tr h="326329">
                <a:tc>
                  <a:txBody>
                    <a:bodyPr/>
                    <a:lstStyle/>
                    <a:p>
                      <a:pPr algn="just">
                        <a:spcAft>
                          <a:spcPts val="0"/>
                        </a:spcAft>
                      </a:pPr>
                      <a:r>
                        <a:rPr lang="ru-RU" sz="2000">
                          <a:effectLst/>
                        </a:rPr>
                        <a:t>все группы</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5</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35,83</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7</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dirty="0">
                          <a:effectLst/>
                        </a:rPr>
                        <a:t>31,08</a:t>
                      </a:r>
                      <a:endParaRPr lang="ru-RU" sz="2000" dirty="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6</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23,81</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3</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24,39</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a:effectLst/>
                        </a:rPr>
                        <a:t>2</a:t>
                      </a:r>
                      <a:endParaRPr lang="ru-RU" sz="2000">
                        <a:solidFill>
                          <a:srgbClr val="000000"/>
                        </a:solidFill>
                        <a:effectLst/>
                        <a:latin typeface="Times New Roman" panose="02020603050405020304" pitchFamily="18" charset="0"/>
                        <a:ea typeface="Calibri" panose="020F0502020204030204" pitchFamily="34" charset="0"/>
                      </a:endParaRPr>
                    </a:p>
                  </a:txBody>
                  <a:tcPr marL="68580" marR="68580" marT="0" marB="0"/>
                </a:tc>
                <a:tc>
                  <a:txBody>
                    <a:bodyPr/>
                    <a:lstStyle/>
                    <a:p>
                      <a:pPr algn="ctr">
                        <a:spcAft>
                          <a:spcPts val="0"/>
                        </a:spcAft>
                      </a:pPr>
                      <a:r>
                        <a:rPr lang="ru-RU" sz="2000" dirty="0">
                          <a:effectLst/>
                        </a:rPr>
                        <a:t>22,38</a:t>
                      </a:r>
                      <a:endParaRPr lang="ru-RU" sz="2000" dirty="0">
                        <a:solidFill>
                          <a:srgbClr val="000000"/>
                        </a:solidFill>
                        <a:effectLst/>
                        <a:latin typeface="Times New Roman" panose="02020603050405020304" pitchFamily="18" charset="0"/>
                        <a:ea typeface="Calibri" panose="020F0502020204030204" pitchFamily="34" charset="0"/>
                      </a:endParaRPr>
                    </a:p>
                  </a:txBody>
                  <a:tcPr marL="68580" marR="68580" marT="0" marB="0"/>
                </a:tc>
                <a:extLst>
                  <a:ext uri="{0D108BD9-81ED-4DB2-BD59-A6C34878D82A}">
                    <a16:rowId xmlns:a16="http://schemas.microsoft.com/office/drawing/2014/main" xmlns="" val="2166476190"/>
                  </a:ext>
                </a:extLst>
              </a:tr>
            </a:tbl>
          </a:graphicData>
        </a:graphic>
      </p:graphicFrame>
    </p:spTree>
    <p:extLst>
      <p:ext uri="{BB962C8B-B14F-4D97-AF65-F5344CB8AC3E}">
        <p14:creationId xmlns:p14="http://schemas.microsoft.com/office/powerpoint/2010/main" xmlns="" val="4006091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32A2E04-0DA1-40FD-A035-B212B771124F}"/>
              </a:ext>
            </a:extLst>
          </p:cNvPr>
          <p:cNvSpPr>
            <a:spLocks noGrp="1"/>
          </p:cNvSpPr>
          <p:nvPr>
            <p:ph type="title"/>
          </p:nvPr>
        </p:nvSpPr>
        <p:spPr/>
        <p:txBody>
          <a:bodyPr/>
          <a:lstStyle/>
          <a:p>
            <a:r>
              <a:rPr lang="ru-RU" dirty="0"/>
              <a:t>Задание 5</a:t>
            </a:r>
          </a:p>
        </p:txBody>
      </p:sp>
      <p:sp>
        <p:nvSpPr>
          <p:cNvPr id="3" name="Объект 2">
            <a:extLst>
              <a:ext uri="{FF2B5EF4-FFF2-40B4-BE49-F238E27FC236}">
                <a16:creationId xmlns:a16="http://schemas.microsoft.com/office/drawing/2014/main" xmlns="" id="{27C564F3-56B0-4507-B062-934C5CD6CE8B}"/>
              </a:ext>
            </a:extLst>
          </p:cNvPr>
          <p:cNvSpPr>
            <a:spLocks noGrp="1"/>
          </p:cNvSpPr>
          <p:nvPr>
            <p:ph idx="1"/>
          </p:nvPr>
        </p:nvSpPr>
        <p:spPr/>
        <p:txBody>
          <a:bodyPr>
            <a:normAutofit/>
          </a:bodyPr>
          <a:lstStyle/>
          <a:p>
            <a:pPr>
              <a:buFont typeface="Arial" panose="020B0604020202020204" pitchFamily="34" charset="0"/>
              <a:buChar char="•"/>
            </a:pPr>
            <a:r>
              <a:rPr lang="ru-RU" sz="2800" dirty="0"/>
              <a:t>неумение определять звуковой состав слова; </a:t>
            </a:r>
          </a:p>
          <a:p>
            <a:pPr>
              <a:buFont typeface="Arial" panose="020B0604020202020204" pitchFamily="34" charset="0"/>
              <a:buChar char="•"/>
            </a:pPr>
            <a:r>
              <a:rPr lang="ru-RU" sz="2800" dirty="0"/>
              <a:t>неумение проводить фонетический, морфемный и словообразовательный (как взаимосвязанных этапов анализа структуры слова), лексический и морфологический анализ слова;</a:t>
            </a:r>
          </a:p>
          <a:p>
            <a:pPr>
              <a:buFont typeface="Arial" panose="020B0604020202020204" pitchFamily="34" charset="0"/>
              <a:buChar char="•"/>
            </a:pPr>
            <a:r>
              <a:rPr lang="ru-RU" sz="2800" dirty="0"/>
              <a:t>неумение анализировать словообразовательные пары и цепочки слов. </a:t>
            </a:r>
          </a:p>
        </p:txBody>
      </p:sp>
    </p:spTree>
    <p:extLst>
      <p:ext uri="{BB962C8B-B14F-4D97-AF65-F5344CB8AC3E}">
        <p14:creationId xmlns:p14="http://schemas.microsoft.com/office/powerpoint/2010/main" xmlns="" val="3400020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1C458B5-A44C-4437-AFBF-DD1DBA3780EC}"/>
              </a:ext>
            </a:extLst>
          </p:cNvPr>
          <p:cNvSpPr>
            <a:spLocks noGrp="1"/>
          </p:cNvSpPr>
          <p:nvPr>
            <p:ph type="title"/>
          </p:nvPr>
        </p:nvSpPr>
        <p:spPr/>
        <p:txBody>
          <a:bodyPr/>
          <a:lstStyle/>
          <a:p>
            <a:r>
              <a:rPr lang="ru-RU" dirty="0"/>
              <a:t>Задание 7</a:t>
            </a:r>
          </a:p>
        </p:txBody>
      </p:sp>
      <p:sp>
        <p:nvSpPr>
          <p:cNvPr id="3" name="Объект 2">
            <a:extLst>
              <a:ext uri="{FF2B5EF4-FFF2-40B4-BE49-F238E27FC236}">
                <a16:creationId xmlns:a16="http://schemas.microsoft.com/office/drawing/2014/main" xmlns="" id="{FE2028E5-C12E-4C2E-90B1-A3ABC8117489}"/>
              </a:ext>
            </a:extLst>
          </p:cNvPr>
          <p:cNvSpPr>
            <a:spLocks noGrp="1"/>
          </p:cNvSpPr>
          <p:nvPr>
            <p:ph idx="1"/>
          </p:nvPr>
        </p:nvSpPr>
        <p:spPr/>
        <p:txBody>
          <a:bodyPr>
            <a:normAutofit/>
          </a:bodyPr>
          <a:lstStyle/>
          <a:p>
            <a:pPr>
              <a:buFont typeface="Arial" panose="020B0604020202020204" pitchFamily="34" charset="0"/>
              <a:buChar char="•"/>
            </a:pPr>
            <a:r>
              <a:rPr lang="ru-RU" sz="2800" dirty="0"/>
              <a:t>с неумение найти нужное изобразительно-выразительное средство в контексте предложения;</a:t>
            </a:r>
          </a:p>
          <a:p>
            <a:pPr>
              <a:buFont typeface="Arial" panose="020B0604020202020204" pitchFamily="34" charset="0"/>
              <a:buChar char="•"/>
            </a:pPr>
            <a:r>
              <a:rPr lang="ru-RU" sz="2800" dirty="0"/>
              <a:t>неумение разграничить близкие по воздействию изобразительно-выразительные средства языка (эпитеты, фразеологические обороты, сравнения);</a:t>
            </a:r>
          </a:p>
          <a:p>
            <a:pPr>
              <a:buFont typeface="Arial" panose="020B0604020202020204" pitchFamily="34" charset="0"/>
              <a:buChar char="•"/>
            </a:pPr>
            <a:r>
              <a:rPr lang="ru-RU" sz="2800" dirty="0"/>
              <a:t>отсутствие системного представления об основных стилистических ресурсах языковой системы при взаимосвязанном обучении языку и речи.</a:t>
            </a:r>
          </a:p>
        </p:txBody>
      </p:sp>
    </p:spTree>
    <p:extLst>
      <p:ext uri="{BB962C8B-B14F-4D97-AF65-F5344CB8AC3E}">
        <p14:creationId xmlns:p14="http://schemas.microsoft.com/office/powerpoint/2010/main" xmlns="" val="6918707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1C458B5-A44C-4437-AFBF-DD1DBA3780EC}"/>
              </a:ext>
            </a:extLst>
          </p:cNvPr>
          <p:cNvSpPr>
            <a:spLocks noGrp="1"/>
          </p:cNvSpPr>
          <p:nvPr>
            <p:ph type="title"/>
          </p:nvPr>
        </p:nvSpPr>
        <p:spPr/>
        <p:txBody>
          <a:bodyPr/>
          <a:lstStyle/>
          <a:p>
            <a:r>
              <a:rPr lang="ru-RU" dirty="0"/>
              <a:t>Задание 6</a:t>
            </a:r>
          </a:p>
        </p:txBody>
      </p:sp>
      <p:sp>
        <p:nvSpPr>
          <p:cNvPr id="3" name="Объект 2">
            <a:extLst>
              <a:ext uri="{FF2B5EF4-FFF2-40B4-BE49-F238E27FC236}">
                <a16:creationId xmlns:a16="http://schemas.microsoft.com/office/drawing/2014/main" xmlns="" id="{FE2028E5-C12E-4C2E-90B1-A3ABC8117489}"/>
              </a:ext>
            </a:extLst>
          </p:cNvPr>
          <p:cNvSpPr>
            <a:spLocks noGrp="1"/>
          </p:cNvSpPr>
          <p:nvPr>
            <p:ph idx="1"/>
          </p:nvPr>
        </p:nvSpPr>
        <p:spPr/>
        <p:txBody>
          <a:bodyPr>
            <a:normAutofit/>
          </a:bodyPr>
          <a:lstStyle/>
          <a:p>
            <a:pPr>
              <a:buFont typeface="Arial" panose="020B0604020202020204" pitchFamily="34" charset="0"/>
              <a:buChar char="•"/>
            </a:pPr>
            <a:r>
              <a:rPr lang="ru-RU" sz="2800" dirty="0"/>
              <a:t>не владеют приемами изучающего вида чтения;</a:t>
            </a:r>
          </a:p>
          <a:p>
            <a:pPr>
              <a:buFont typeface="Arial" panose="020B0604020202020204" pitchFamily="34" charset="0"/>
              <a:buChar char="•"/>
            </a:pPr>
            <a:r>
              <a:rPr lang="ru-RU" sz="2800" dirty="0"/>
              <a:t>не могут адекватно понять содержание прочитанного текста; </a:t>
            </a:r>
          </a:p>
          <a:p>
            <a:pPr>
              <a:buFont typeface="Arial" panose="020B0604020202020204" pitchFamily="34" charset="0"/>
              <a:buChar char="•"/>
            </a:pPr>
            <a:r>
              <a:rPr lang="ru-RU" sz="2800" dirty="0"/>
              <a:t>отделить главную информацию от второстепенной; </a:t>
            </a:r>
          </a:p>
          <a:p>
            <a:pPr>
              <a:buFont typeface="Arial" panose="020B0604020202020204" pitchFamily="34" charset="0"/>
              <a:buChar char="•"/>
            </a:pPr>
            <a:r>
              <a:rPr lang="ru-RU" sz="2800" dirty="0"/>
              <a:t>не понимают основной мысли автора.</a:t>
            </a:r>
          </a:p>
        </p:txBody>
      </p:sp>
    </p:spTree>
    <p:extLst>
      <p:ext uri="{BB962C8B-B14F-4D97-AF65-F5344CB8AC3E}">
        <p14:creationId xmlns:p14="http://schemas.microsoft.com/office/powerpoint/2010/main" xmlns="" val="22148911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C5D5839-3148-49A5-961E-4AD29D6870E1}"/>
              </a:ext>
            </a:extLst>
          </p:cNvPr>
          <p:cNvSpPr>
            <a:spLocks noGrp="1"/>
          </p:cNvSpPr>
          <p:nvPr>
            <p:ph type="title"/>
          </p:nvPr>
        </p:nvSpPr>
        <p:spPr/>
        <p:txBody>
          <a:bodyPr/>
          <a:lstStyle/>
          <a:p>
            <a:r>
              <a:rPr lang="ru-RU" dirty="0"/>
              <a:t>Типичные ошибки в изложении</a:t>
            </a:r>
          </a:p>
        </p:txBody>
      </p:sp>
      <p:sp>
        <p:nvSpPr>
          <p:cNvPr id="3" name="Объект 2">
            <a:extLst>
              <a:ext uri="{FF2B5EF4-FFF2-40B4-BE49-F238E27FC236}">
                <a16:creationId xmlns:a16="http://schemas.microsoft.com/office/drawing/2014/main" xmlns="" id="{D2F42649-97EF-444D-8802-C0D71BC4CDAC}"/>
              </a:ext>
            </a:extLst>
          </p:cNvPr>
          <p:cNvSpPr>
            <a:spLocks noGrp="1"/>
          </p:cNvSpPr>
          <p:nvPr>
            <p:ph idx="1"/>
          </p:nvPr>
        </p:nvSpPr>
        <p:spPr/>
        <p:txBody>
          <a:bodyPr>
            <a:normAutofit/>
          </a:bodyPr>
          <a:lstStyle/>
          <a:p>
            <a:r>
              <a:rPr lang="ru-RU" sz="2400" i="1" dirty="0">
                <a:solidFill>
                  <a:schemeClr val="tx1"/>
                </a:solidFill>
              </a:rPr>
              <a:t>В детстве голова счастлива по умолчанию.</a:t>
            </a:r>
            <a:endParaRPr lang="ru-RU" sz="2400" dirty="0">
              <a:solidFill>
                <a:schemeClr val="tx1"/>
              </a:solidFill>
            </a:endParaRPr>
          </a:p>
          <a:p>
            <a:r>
              <a:rPr lang="ru-RU" sz="2400" i="1" dirty="0">
                <a:solidFill>
                  <a:schemeClr val="tx1"/>
                </a:solidFill>
              </a:rPr>
              <a:t>Душа не покрылась защитой и пропускает добро с надеждой.</a:t>
            </a:r>
            <a:endParaRPr lang="ru-RU" sz="2400" dirty="0">
              <a:solidFill>
                <a:schemeClr val="tx1"/>
              </a:solidFill>
            </a:endParaRPr>
          </a:p>
          <a:p>
            <a:r>
              <a:rPr lang="ru-RU" sz="2400" i="1" dirty="0">
                <a:solidFill>
                  <a:schemeClr val="tx1"/>
                </a:solidFill>
              </a:rPr>
              <a:t>Детская душа носит панцирь доброты, свободы.</a:t>
            </a:r>
            <a:endParaRPr lang="ru-RU" sz="2400" dirty="0">
              <a:solidFill>
                <a:schemeClr val="tx1"/>
              </a:solidFill>
            </a:endParaRPr>
          </a:p>
          <a:p>
            <a:r>
              <a:rPr lang="ru-RU" sz="2400" i="1" dirty="0">
                <a:solidFill>
                  <a:schemeClr val="tx1"/>
                </a:solidFill>
              </a:rPr>
              <a:t>У детей ещё не раскрылись панцири, а у взрослых они раскрылись.</a:t>
            </a:r>
            <a:endParaRPr lang="ru-RU" sz="2400" dirty="0">
              <a:solidFill>
                <a:schemeClr val="tx1"/>
              </a:solidFill>
            </a:endParaRPr>
          </a:p>
          <a:p>
            <a:r>
              <a:rPr lang="ru-RU" sz="2400" i="1" dirty="0">
                <a:solidFill>
                  <a:schemeClr val="tx1"/>
                </a:solidFill>
              </a:rPr>
              <a:t>Пока не найдём занозу, мы будем искренне доносить свои проблемы друзьям.</a:t>
            </a:r>
            <a:endParaRPr lang="ru-RU" sz="2400" dirty="0">
              <a:solidFill>
                <a:schemeClr val="tx1"/>
              </a:solidFill>
            </a:endParaRPr>
          </a:p>
          <a:p>
            <a:r>
              <a:rPr lang="ru-RU" sz="2400" i="1" dirty="0">
                <a:solidFill>
                  <a:schemeClr val="tx1"/>
                </a:solidFill>
              </a:rPr>
              <a:t>Мы всегда найдём занозу для счастья.</a:t>
            </a:r>
            <a:endParaRPr lang="ru-RU" sz="2400" dirty="0">
              <a:solidFill>
                <a:schemeClr val="tx1"/>
              </a:solidFill>
            </a:endParaRPr>
          </a:p>
          <a:p>
            <a:r>
              <a:rPr lang="ru-RU" sz="2400" i="1" dirty="0">
                <a:solidFill>
                  <a:schemeClr val="tx1"/>
                </a:solidFill>
              </a:rPr>
              <a:t>А с возрастом всё выворачивается наизнанку, и человек найдёт извилину, чтобы решить свои проблемы.</a:t>
            </a:r>
            <a:endParaRPr lang="ru-RU" sz="2400" dirty="0">
              <a:solidFill>
                <a:schemeClr val="tx1"/>
              </a:solidFill>
            </a:endParaRPr>
          </a:p>
        </p:txBody>
      </p:sp>
    </p:spTree>
    <p:extLst>
      <p:ext uri="{BB962C8B-B14F-4D97-AF65-F5344CB8AC3E}">
        <p14:creationId xmlns:p14="http://schemas.microsoft.com/office/powerpoint/2010/main" xmlns="" val="1968079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207D53A-F2E8-4498-BAF8-93AD8AD2DA8F}"/>
              </a:ext>
            </a:extLst>
          </p:cNvPr>
          <p:cNvSpPr>
            <a:spLocks noGrp="1"/>
          </p:cNvSpPr>
          <p:nvPr>
            <p:ph type="title"/>
          </p:nvPr>
        </p:nvSpPr>
        <p:spPr/>
        <p:txBody>
          <a:bodyPr/>
          <a:lstStyle/>
          <a:p>
            <a:r>
              <a:rPr lang="ru-RU" dirty="0"/>
              <a:t>Типичные ошибки в сочинении</a:t>
            </a:r>
          </a:p>
        </p:txBody>
      </p:sp>
      <p:sp>
        <p:nvSpPr>
          <p:cNvPr id="3" name="Объект 2">
            <a:extLst>
              <a:ext uri="{FF2B5EF4-FFF2-40B4-BE49-F238E27FC236}">
                <a16:creationId xmlns:a16="http://schemas.microsoft.com/office/drawing/2014/main" xmlns="" id="{4BA6C5DA-AF88-405F-B668-6E26ECE52A29}"/>
              </a:ext>
            </a:extLst>
          </p:cNvPr>
          <p:cNvSpPr>
            <a:spLocks noGrp="1"/>
          </p:cNvSpPr>
          <p:nvPr>
            <p:ph idx="1"/>
          </p:nvPr>
        </p:nvSpPr>
        <p:spPr/>
        <p:txBody>
          <a:bodyPr/>
          <a:lstStyle/>
          <a:p>
            <a:r>
              <a:rPr lang="ru-RU" sz="2800" dirty="0"/>
              <a:t>неудачное определение:</a:t>
            </a:r>
          </a:p>
          <a:p>
            <a:endParaRPr lang="ru-RU" dirty="0"/>
          </a:p>
          <a:p>
            <a:endParaRPr lang="ru-RU" dirty="0"/>
          </a:p>
        </p:txBody>
      </p:sp>
      <p:pic>
        <p:nvPicPr>
          <p:cNvPr id="5" name="Рисунок 4">
            <a:extLst>
              <a:ext uri="{FF2B5EF4-FFF2-40B4-BE49-F238E27FC236}">
                <a16:creationId xmlns:a16="http://schemas.microsoft.com/office/drawing/2014/main" xmlns="" id="{24C31CE2-F1BF-4F08-A3D1-EC06590E636C}"/>
              </a:ext>
            </a:extLst>
          </p:cNvPr>
          <p:cNvPicPr>
            <a:picLocks noChangeAspect="1"/>
          </p:cNvPicPr>
          <p:nvPr/>
        </p:nvPicPr>
        <p:blipFill>
          <a:blip r:embed="rId2"/>
          <a:stretch>
            <a:fillRect/>
          </a:stretch>
        </p:blipFill>
        <p:spPr>
          <a:xfrm>
            <a:off x="890016" y="3236513"/>
            <a:ext cx="10962216" cy="1450756"/>
          </a:xfrm>
          <a:prstGeom prst="rect">
            <a:avLst/>
          </a:prstGeom>
        </p:spPr>
      </p:pic>
    </p:spTree>
    <p:extLst>
      <p:ext uri="{BB962C8B-B14F-4D97-AF65-F5344CB8AC3E}">
        <p14:creationId xmlns:p14="http://schemas.microsoft.com/office/powerpoint/2010/main" xmlns="" val="3475783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99FCAD6-D5E7-4615-9D8E-163AB0F1E4A1}"/>
              </a:ext>
            </a:extLst>
          </p:cNvPr>
          <p:cNvSpPr>
            <a:spLocks noGrp="1"/>
          </p:cNvSpPr>
          <p:nvPr>
            <p:ph type="title"/>
          </p:nvPr>
        </p:nvSpPr>
        <p:spPr/>
        <p:txBody>
          <a:bodyPr/>
          <a:lstStyle/>
          <a:p>
            <a:r>
              <a:rPr lang="ru-RU" dirty="0"/>
              <a:t>Анализ выполнения заданий</a:t>
            </a:r>
          </a:p>
        </p:txBody>
      </p:sp>
      <p:graphicFrame>
        <p:nvGraphicFramePr>
          <p:cNvPr id="5" name="Таблица 5">
            <a:extLst>
              <a:ext uri="{FF2B5EF4-FFF2-40B4-BE49-F238E27FC236}">
                <a16:creationId xmlns:a16="http://schemas.microsoft.com/office/drawing/2014/main" xmlns="" id="{2E91FC57-0994-4EBE-B505-B0A5FCF39B2E}"/>
              </a:ext>
            </a:extLst>
          </p:cNvPr>
          <p:cNvGraphicFramePr>
            <a:graphicFrameLocks noGrp="1"/>
          </p:cNvGraphicFramePr>
          <p:nvPr>
            <p:extLst>
              <p:ext uri="{D42A27DB-BD31-4B8C-83A1-F6EECF244321}">
                <p14:modId xmlns:p14="http://schemas.microsoft.com/office/powerpoint/2010/main" xmlns="" val="1105771293"/>
              </p:ext>
            </p:extLst>
          </p:nvPr>
        </p:nvGraphicFramePr>
        <p:xfrm>
          <a:off x="2916841" y="2206756"/>
          <a:ext cx="6361270" cy="4075662"/>
        </p:xfrm>
        <a:graphic>
          <a:graphicData uri="http://schemas.openxmlformats.org/drawingml/2006/table">
            <a:tbl>
              <a:tblPr firstRow="1" bandRow="1">
                <a:tableStyleId>{5C22544A-7EE6-4342-B048-85BDC9FD1C3A}</a:tableStyleId>
              </a:tblPr>
              <a:tblGrid>
                <a:gridCol w="3180635">
                  <a:extLst>
                    <a:ext uri="{9D8B030D-6E8A-4147-A177-3AD203B41FA5}">
                      <a16:colId xmlns:a16="http://schemas.microsoft.com/office/drawing/2014/main" xmlns="" val="525670553"/>
                    </a:ext>
                  </a:extLst>
                </a:gridCol>
                <a:gridCol w="3180635">
                  <a:extLst>
                    <a:ext uri="{9D8B030D-6E8A-4147-A177-3AD203B41FA5}">
                      <a16:colId xmlns:a16="http://schemas.microsoft.com/office/drawing/2014/main" xmlns="" val="3564899573"/>
                    </a:ext>
                  </a:extLst>
                </a:gridCol>
              </a:tblGrid>
              <a:tr h="678792">
                <a:tc>
                  <a:txBody>
                    <a:bodyPr/>
                    <a:lstStyle/>
                    <a:p>
                      <a:pPr algn="ctr">
                        <a:lnSpc>
                          <a:spcPct val="115000"/>
                        </a:lnSpc>
                        <a:spcAft>
                          <a:spcPts val="0"/>
                        </a:spcAft>
                      </a:pPr>
                      <a:r>
                        <a:rPr lang="ru-RU" sz="1800" dirty="0">
                          <a:effectLst/>
                        </a:rPr>
                        <a:t>Номер задания </a:t>
                      </a:r>
                      <a:br>
                        <a:rPr lang="ru-RU" sz="1800" dirty="0">
                          <a:effectLst/>
                        </a:rPr>
                      </a:br>
                      <a:r>
                        <a:rPr lang="ru-RU" sz="1800" dirty="0">
                          <a:effectLst/>
                        </a:rPr>
                        <a:t>в КИМ</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ru-RU" sz="1800">
                          <a:effectLst/>
                        </a:rPr>
                        <a:t>Средний процент выполнения</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487079609"/>
                  </a:ext>
                </a:extLst>
              </a:tr>
              <a:tr h="339687">
                <a:tc>
                  <a:txBody>
                    <a:bodyPr/>
                    <a:lstStyle/>
                    <a:p>
                      <a:pPr indent="42545" algn="ctr">
                        <a:lnSpc>
                          <a:spcPct val="115000"/>
                        </a:lnSpc>
                        <a:spcAft>
                          <a:spcPts val="0"/>
                        </a:spcAft>
                      </a:pPr>
                      <a:r>
                        <a:rPr lang="ru-RU" sz="1800">
                          <a:effectLst/>
                        </a:rPr>
                        <a:t>ИК1</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a:effectLst/>
                        </a:rPr>
                        <a:t>97,51</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959193614"/>
                  </a:ext>
                </a:extLst>
              </a:tr>
              <a:tr h="339687">
                <a:tc>
                  <a:txBody>
                    <a:bodyPr/>
                    <a:lstStyle/>
                    <a:p>
                      <a:pPr indent="42545" algn="ctr">
                        <a:lnSpc>
                          <a:spcPct val="115000"/>
                        </a:lnSpc>
                        <a:spcAft>
                          <a:spcPts val="0"/>
                        </a:spcAft>
                      </a:pPr>
                      <a:r>
                        <a:rPr lang="ru-RU" sz="1800">
                          <a:effectLst/>
                        </a:rPr>
                        <a:t> ИК2</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a:effectLst/>
                        </a:rPr>
                        <a:t>97,98</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000431118"/>
                  </a:ext>
                </a:extLst>
              </a:tr>
              <a:tr h="339687">
                <a:tc>
                  <a:txBody>
                    <a:bodyPr/>
                    <a:lstStyle/>
                    <a:p>
                      <a:pPr indent="42545" algn="ctr">
                        <a:lnSpc>
                          <a:spcPct val="115000"/>
                        </a:lnSpc>
                        <a:spcAft>
                          <a:spcPts val="0"/>
                        </a:spcAft>
                      </a:pPr>
                      <a:r>
                        <a:rPr lang="ru-RU" sz="1800" dirty="0">
                          <a:effectLst/>
                        </a:rPr>
                        <a:t> ИК3</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a:effectLst/>
                        </a:rPr>
                        <a:t>89,17</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968727249"/>
                  </a:ext>
                </a:extLst>
              </a:tr>
              <a:tr h="339687">
                <a:tc>
                  <a:txBody>
                    <a:bodyPr/>
                    <a:lstStyle/>
                    <a:p>
                      <a:pPr indent="42545" algn="ctr">
                        <a:lnSpc>
                          <a:spcPct val="115000"/>
                        </a:lnSpc>
                        <a:spcAft>
                          <a:spcPts val="0"/>
                        </a:spcAft>
                      </a:pPr>
                      <a:r>
                        <a:rPr lang="ru-RU" sz="1800" dirty="0">
                          <a:effectLst/>
                        </a:rPr>
                        <a:t>2</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a:effectLst/>
                        </a:rPr>
                        <a:t>77,62</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655883171"/>
                  </a:ext>
                </a:extLst>
              </a:tr>
              <a:tr h="339687">
                <a:tc>
                  <a:txBody>
                    <a:bodyPr/>
                    <a:lstStyle/>
                    <a:p>
                      <a:pPr indent="42545" algn="ctr">
                        <a:lnSpc>
                          <a:spcPct val="115000"/>
                        </a:lnSpc>
                        <a:spcAft>
                          <a:spcPts val="0"/>
                        </a:spcAft>
                      </a:pPr>
                      <a:r>
                        <a:rPr lang="ru-RU" sz="1800">
                          <a:effectLst/>
                        </a:rPr>
                        <a:t>3</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a:effectLst/>
                        </a:rPr>
                        <a:t>75,61</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347124058"/>
                  </a:ext>
                </a:extLst>
              </a:tr>
              <a:tr h="339687">
                <a:tc>
                  <a:txBody>
                    <a:bodyPr/>
                    <a:lstStyle/>
                    <a:p>
                      <a:pPr indent="42545" algn="ctr">
                        <a:lnSpc>
                          <a:spcPct val="115000"/>
                        </a:lnSpc>
                        <a:spcAft>
                          <a:spcPts val="0"/>
                        </a:spcAft>
                      </a:pPr>
                      <a:r>
                        <a:rPr lang="ru-RU" sz="1800">
                          <a:effectLst/>
                        </a:rPr>
                        <a:t>4</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a:effectLst/>
                        </a:rPr>
                        <a:t>92,56</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002176478"/>
                  </a:ext>
                </a:extLst>
              </a:tr>
              <a:tr h="339687">
                <a:tc>
                  <a:txBody>
                    <a:bodyPr/>
                    <a:lstStyle/>
                    <a:p>
                      <a:pPr indent="42545" algn="ctr">
                        <a:lnSpc>
                          <a:spcPct val="115000"/>
                        </a:lnSpc>
                        <a:spcAft>
                          <a:spcPts val="0"/>
                        </a:spcAft>
                      </a:pPr>
                      <a:r>
                        <a:rPr lang="ru-RU" sz="1800">
                          <a:effectLst/>
                        </a:rPr>
                        <a:t>5</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a:effectLst/>
                        </a:rPr>
                        <a:t>64,17</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074777791"/>
                  </a:ext>
                </a:extLst>
              </a:tr>
              <a:tr h="339687">
                <a:tc>
                  <a:txBody>
                    <a:bodyPr/>
                    <a:lstStyle/>
                    <a:p>
                      <a:pPr indent="42545" algn="ctr">
                        <a:lnSpc>
                          <a:spcPct val="115000"/>
                        </a:lnSpc>
                        <a:spcAft>
                          <a:spcPts val="0"/>
                        </a:spcAft>
                      </a:pPr>
                      <a:r>
                        <a:rPr lang="ru-RU" sz="1800">
                          <a:effectLst/>
                        </a:rPr>
                        <a:t>6</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a:effectLst/>
                        </a:rPr>
                        <a:t>76,19</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762005717"/>
                  </a:ext>
                </a:extLst>
              </a:tr>
              <a:tr h="339687">
                <a:tc>
                  <a:txBody>
                    <a:bodyPr/>
                    <a:lstStyle/>
                    <a:p>
                      <a:pPr indent="42545" algn="ctr">
                        <a:lnSpc>
                          <a:spcPct val="115000"/>
                        </a:lnSpc>
                        <a:spcAft>
                          <a:spcPts val="0"/>
                        </a:spcAft>
                      </a:pPr>
                      <a:r>
                        <a:rPr lang="ru-RU" sz="1800">
                          <a:effectLst/>
                        </a:rPr>
                        <a:t>7</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a:effectLst/>
                        </a:rPr>
                        <a:t>68,92</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334671511"/>
                  </a:ext>
                </a:extLst>
              </a:tr>
              <a:tr h="339687">
                <a:tc>
                  <a:txBody>
                    <a:bodyPr/>
                    <a:lstStyle/>
                    <a:p>
                      <a:pPr indent="42545" algn="ctr">
                        <a:lnSpc>
                          <a:spcPct val="115000"/>
                        </a:lnSpc>
                        <a:spcAft>
                          <a:spcPts val="0"/>
                        </a:spcAft>
                      </a:pPr>
                      <a:r>
                        <a:rPr lang="ru-RU" sz="1800">
                          <a:effectLst/>
                        </a:rPr>
                        <a:t>8</a:t>
                      </a:r>
                      <a:endParaRPr lang="ru-RU"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indent="42545" algn="ctr">
                        <a:lnSpc>
                          <a:spcPct val="115000"/>
                        </a:lnSpc>
                        <a:spcAft>
                          <a:spcPts val="0"/>
                        </a:spcAft>
                      </a:pPr>
                      <a:r>
                        <a:rPr lang="ru-RU" sz="1800" dirty="0">
                          <a:effectLst/>
                        </a:rPr>
                        <a:t>93,80</a:t>
                      </a:r>
                      <a:endParaRPr lang="ru-RU"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338871944"/>
                  </a:ext>
                </a:extLst>
              </a:tr>
            </a:tbl>
          </a:graphicData>
        </a:graphic>
      </p:graphicFrame>
    </p:spTree>
    <p:extLst>
      <p:ext uri="{BB962C8B-B14F-4D97-AF65-F5344CB8AC3E}">
        <p14:creationId xmlns:p14="http://schemas.microsoft.com/office/powerpoint/2010/main" xmlns="" val="884069100"/>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34E8DED-31F2-4511-87EC-84360E6E9A90}"/>
              </a:ext>
            </a:extLst>
          </p:cNvPr>
          <p:cNvSpPr>
            <a:spLocks noGrp="1"/>
          </p:cNvSpPr>
          <p:nvPr>
            <p:ph type="title"/>
          </p:nvPr>
        </p:nvSpPr>
        <p:spPr/>
        <p:txBody>
          <a:bodyPr/>
          <a:lstStyle/>
          <a:p>
            <a:r>
              <a:rPr lang="ru-RU" dirty="0"/>
              <a:t>Типичные ошибки в сочинении</a:t>
            </a:r>
          </a:p>
        </p:txBody>
      </p:sp>
      <p:sp>
        <p:nvSpPr>
          <p:cNvPr id="6" name="Объект 5">
            <a:extLst>
              <a:ext uri="{FF2B5EF4-FFF2-40B4-BE49-F238E27FC236}">
                <a16:creationId xmlns:a16="http://schemas.microsoft.com/office/drawing/2014/main" xmlns="" id="{CB4B42C0-D2EA-4016-99F0-2F4F37D1839B}"/>
              </a:ext>
            </a:extLst>
          </p:cNvPr>
          <p:cNvSpPr>
            <a:spLocks noGrp="1"/>
          </p:cNvSpPr>
          <p:nvPr>
            <p:ph idx="1"/>
          </p:nvPr>
        </p:nvSpPr>
        <p:spPr/>
        <p:txBody>
          <a:bodyPr/>
          <a:lstStyle/>
          <a:p>
            <a:r>
              <a:rPr lang="ru-RU" sz="2800" dirty="0"/>
              <a:t>логические ошибки:</a:t>
            </a:r>
          </a:p>
          <a:p>
            <a:r>
              <a:rPr lang="ru-RU" sz="2400" i="1" dirty="0">
                <a:solidFill>
                  <a:schemeClr val="tx1"/>
                </a:solidFill>
              </a:rPr>
              <a:t>- несмотря на свой возраст, Матрёна была доброй;</a:t>
            </a:r>
          </a:p>
          <a:p>
            <a:r>
              <a:rPr lang="ru-RU" sz="2400" i="1" dirty="0">
                <a:solidFill>
                  <a:schemeClr val="tx1"/>
                </a:solidFill>
              </a:rPr>
              <a:t>- и такой он не только один. Недаром говорят, что много друзей не бывает. Вот какой настоящий друг;</a:t>
            </a:r>
          </a:p>
          <a:p>
            <a:r>
              <a:rPr lang="ru-RU" sz="2400" i="1" dirty="0">
                <a:solidFill>
                  <a:schemeClr val="tx1"/>
                </a:solidFill>
              </a:rPr>
              <a:t>- я неоднократно решался помочь людям и не только рискуя собственной жизнью и ресурсов.</a:t>
            </a:r>
          </a:p>
        </p:txBody>
      </p:sp>
    </p:spTree>
    <p:extLst>
      <p:ext uri="{BB962C8B-B14F-4D97-AF65-F5344CB8AC3E}">
        <p14:creationId xmlns:p14="http://schemas.microsoft.com/office/powerpoint/2010/main" xmlns="" val="7247362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34E8DED-31F2-4511-87EC-84360E6E9A90}"/>
              </a:ext>
            </a:extLst>
          </p:cNvPr>
          <p:cNvSpPr>
            <a:spLocks noGrp="1"/>
          </p:cNvSpPr>
          <p:nvPr>
            <p:ph type="title"/>
          </p:nvPr>
        </p:nvSpPr>
        <p:spPr/>
        <p:txBody>
          <a:bodyPr/>
          <a:lstStyle/>
          <a:p>
            <a:r>
              <a:rPr lang="ru-RU" dirty="0"/>
              <a:t>Типичные ошибки в сочинении (ГК1)</a:t>
            </a:r>
          </a:p>
        </p:txBody>
      </p:sp>
      <p:sp>
        <p:nvSpPr>
          <p:cNvPr id="6" name="Объект 5">
            <a:extLst>
              <a:ext uri="{FF2B5EF4-FFF2-40B4-BE49-F238E27FC236}">
                <a16:creationId xmlns:a16="http://schemas.microsoft.com/office/drawing/2014/main" xmlns="" id="{CB4B42C0-D2EA-4016-99F0-2F4F37D1839B}"/>
              </a:ext>
            </a:extLst>
          </p:cNvPr>
          <p:cNvSpPr>
            <a:spLocks noGrp="1"/>
          </p:cNvSpPr>
          <p:nvPr>
            <p:ph idx="1"/>
          </p:nvPr>
        </p:nvSpPr>
        <p:spPr/>
        <p:txBody>
          <a:bodyPr>
            <a:normAutofit fontScale="70000" lnSpcReduction="20000"/>
          </a:bodyPr>
          <a:lstStyle/>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А)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Проверяемая безударная гласная </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насл</a:t>
            </a:r>
            <a:r>
              <a:rPr lang="ru-RU" sz="2800"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о</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ждаясь</a:t>
            </a:r>
            <a:r>
              <a:rPr lang="ru-RU" sz="2800" i="1"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к</a:t>
            </a:r>
            <a:r>
              <a:rPr lang="ru-RU" sz="2800"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о</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залось</a:t>
            </a:r>
            <a:r>
              <a:rPr lang="ru-RU" sz="2800" i="1"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Госп</a:t>
            </a:r>
            <a:r>
              <a:rPr lang="ru-RU" sz="2800"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а</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ди</a:t>
            </a:r>
            <a:r>
              <a:rPr lang="ru-RU" sz="2800" i="1"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добр</a:t>
            </a:r>
            <a:r>
              <a:rPr lang="ru-RU" sz="2800"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а</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та</a:t>
            </a:r>
            <a:r>
              <a:rPr lang="ru-RU" sz="2800" i="1" dirty="0">
                <a:latin typeface="Times New Roman" panose="02020603050405020304" pitchFamily="18" charset="0"/>
                <a:ea typeface="Calibri" panose="020F0502020204030204" pitchFamily="34" charset="0"/>
                <a:cs typeface="Times New Roman" panose="02020603050405020304" pitchFamily="18" charset="0"/>
              </a:rPr>
              <a:t>)</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Б)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Непроверяемая гласная, словарные слова</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(по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пр</a:t>
            </a:r>
            <a:r>
              <a:rPr lang="ru-RU" sz="2800"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е</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роде</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отр</a:t>
            </a:r>
            <a:r>
              <a:rPr lang="ru-RU" sz="28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о</a:t>
            </a:r>
            <a:r>
              <a:rPr lang="ru-RU" sz="2800" dirty="0" err="1">
                <a:latin typeface="Times New Roman" panose="02020603050405020304" pitchFamily="18" charset="0"/>
                <a:ea typeface="Calibri" panose="020F0502020204030204" pitchFamily="34" charset="0"/>
                <a:cs typeface="Times New Roman" panose="02020603050405020304" pitchFamily="18" charset="0"/>
              </a:rPr>
              <a:t>жает</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latin typeface="Times New Roman" panose="02020603050405020304" pitchFamily="18" charset="0"/>
                <a:ea typeface="Calibri" panose="020F0502020204030204" pitchFamily="34" charset="0"/>
                <a:cs typeface="Times New Roman" panose="02020603050405020304" pitchFamily="18" charset="0"/>
              </a:rPr>
              <a:t>тр</a:t>
            </a:r>
            <a:r>
              <a:rPr lang="ru-RU" sz="28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о</a:t>
            </a:r>
            <a:r>
              <a:rPr lang="ru-RU" sz="2800" dirty="0" err="1">
                <a:latin typeface="Times New Roman" panose="02020603050405020304" pitchFamily="18" charset="0"/>
                <a:ea typeface="Calibri" panose="020F0502020204030204" pitchFamily="34" charset="0"/>
                <a:cs typeface="Times New Roman" panose="02020603050405020304" pitchFamily="18" charset="0"/>
              </a:rPr>
              <a:t>гедия</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при</a:t>
            </a:r>
            <a:r>
              <a:rPr lang="ru-RU" sz="2800" i="1" u="sng"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й</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дёт</a:t>
            </a:r>
            <a:r>
              <a:rPr lang="ru-RU" sz="2800" i="1"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дра</a:t>
            </a:r>
            <a:r>
              <a:rPr lang="ru-RU" sz="2800"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мм</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а</a:t>
            </a:r>
            <a:r>
              <a:rPr lang="ru-RU" sz="2800" i="1" dirty="0">
                <a:latin typeface="Times New Roman" panose="02020603050405020304" pitchFamily="18" charset="0"/>
                <a:ea typeface="Calibri" panose="020F0502020204030204" pitchFamily="34" charset="0"/>
                <a:cs typeface="Times New Roman" panose="02020603050405020304" pitchFamily="18" charset="0"/>
              </a:rPr>
              <a:t>,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В)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Непроизносимый согласный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бескорысный</a:t>
            </a:r>
            <a:r>
              <a:rPr lang="ru-RU" sz="2800" i="1" dirty="0">
                <a:latin typeface="Times New Roman" panose="02020603050405020304" pitchFamily="18" charset="0"/>
                <a:ea typeface="Calibri" panose="020F0502020204030204" pitchFamily="34" charset="0"/>
                <a:cs typeface="Times New Roman" panose="02020603050405020304" pitchFamily="18" charset="0"/>
              </a:rPr>
              <a:t>,</a:t>
            </a:r>
            <a:r>
              <a:rPr lang="ru-RU" sz="2800" b="1" i="1"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счаслив</a:t>
            </a:r>
            <a:r>
              <a:rPr lang="ru-RU" sz="2800" i="1"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чуство</a:t>
            </a:r>
            <a:r>
              <a:rPr lang="ru-RU" sz="2800" b="1" i="1"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сочуствоие</a:t>
            </a:r>
            <a:r>
              <a:rPr lang="ru-RU" sz="2800" b="1" i="1" dirty="0">
                <a:latin typeface="Times New Roman" panose="02020603050405020304" pitchFamily="18" charset="0"/>
                <a:ea typeface="Calibri" panose="020F0502020204030204" pitchFamily="34" charset="0"/>
                <a:cs typeface="Times New Roman" panose="02020603050405020304" pitchFamily="18" charset="0"/>
              </a:rPr>
              <a:t>) + проверяемый согласный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глу</a:t>
            </a:r>
            <a:r>
              <a:rPr lang="ru-RU" sz="2800"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б</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цом</a:t>
            </a:r>
            <a:r>
              <a:rPr lang="ru-RU" sz="2800" i="1" dirty="0">
                <a:latin typeface="Times New Roman" panose="02020603050405020304" pitchFamily="18" charset="0"/>
                <a:ea typeface="Calibri" panose="020F0502020204030204" pitchFamily="34" charset="0"/>
                <a:cs typeface="Times New Roman" panose="02020603050405020304" pitchFamily="18" charset="0"/>
              </a:rPr>
              <a:t> (вместо глупцом)).</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Г)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Правописание суффиксов отыменных прилагательных и слов, образованных от них, в том числе правописание Н и НН</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(искр</a:t>
            </a:r>
            <a:r>
              <a:rPr lang="ru-RU" sz="2800"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е</a:t>
            </a:r>
            <a:r>
              <a:rPr lang="ru-RU" sz="2800" i="1" u="sng"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н</a:t>
            </a:r>
            <a:r>
              <a:rPr lang="ru-RU" sz="2800" i="1" dirty="0">
                <a:latin typeface="Times New Roman" panose="02020603050405020304" pitchFamily="18" charset="0"/>
                <a:ea typeface="Calibri" panose="020F0502020204030204" pitchFamily="34" charset="0"/>
                <a:cs typeface="Times New Roman" panose="02020603050405020304" pitchFamily="18" charset="0"/>
              </a:rPr>
              <a:t>ий,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искр</a:t>
            </a:r>
            <a:r>
              <a:rPr lang="ru-RU" sz="2800"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инн</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е</a:t>
            </a:r>
            <a:r>
              <a:rPr lang="ru-RU" sz="2800" i="1"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ист</a:t>
            </a:r>
            <a:r>
              <a:rPr lang="ru-RU" sz="2800"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е</a:t>
            </a:r>
            <a:r>
              <a:rPr lang="ru-RU" sz="2800" i="1" u="sng"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н</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о</a:t>
            </a:r>
            <a:r>
              <a:rPr lang="ru-RU" sz="2800" i="1"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счаст</a:t>
            </a:r>
            <a:r>
              <a:rPr lang="ru-RU" sz="2800"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лев</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ы</a:t>
            </a:r>
            <a:r>
              <a:rPr lang="ru-RU" sz="2800" i="1" dirty="0">
                <a:latin typeface="Times New Roman" panose="02020603050405020304" pitchFamily="18" charset="0"/>
                <a:ea typeface="Calibri" panose="020F0502020204030204" pitchFamily="34" charset="0"/>
                <a:cs typeface="Times New Roman" panose="02020603050405020304" pitchFamily="18" charset="0"/>
              </a:rPr>
              <a:t>)</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Д)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Н и НН в суффиксах отглагольных прилагательных и причастий</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предрасполож</a:t>
            </a:r>
            <a:r>
              <a:rPr lang="ru-RU" sz="2800"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ен</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ый</a:t>
            </a:r>
            <a:r>
              <a:rPr lang="ru-RU" sz="2800" i="1" dirty="0">
                <a:latin typeface="Times New Roman" panose="02020603050405020304" pitchFamily="18" charset="0"/>
                <a:ea typeface="Calibri" panose="020F0502020204030204" pitchFamily="34" charset="0"/>
                <a:cs typeface="Times New Roman" panose="02020603050405020304" pitchFamily="18" charset="0"/>
              </a:rPr>
              <a:t> к добру,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предрасполож</a:t>
            </a:r>
            <a:r>
              <a:rPr lang="ru-RU" sz="2800"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ен</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ость</a:t>
            </a:r>
            <a:r>
              <a:rPr lang="ru-RU" sz="2800" i="1" dirty="0">
                <a:latin typeface="Times New Roman" panose="02020603050405020304" pitchFamily="18" charset="0"/>
                <a:ea typeface="Calibri" panose="020F0502020204030204" pitchFamily="34" charset="0"/>
                <a:cs typeface="Times New Roman" panose="02020603050405020304" pitchFamily="18" charset="0"/>
              </a:rPr>
              <a:t>, доброта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показа</a:t>
            </a:r>
            <a:r>
              <a:rPr lang="ru-RU" sz="2800" i="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нн</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а</a:t>
            </a:r>
            <a:r>
              <a:rPr lang="ru-RU" sz="2800" i="1"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навяза</a:t>
            </a:r>
            <a:r>
              <a:rPr lang="ru-RU" sz="2800" i="1" u="sng"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н</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ое</a:t>
            </a:r>
            <a:r>
              <a:rPr lang="ru-RU" sz="2800" i="1" dirty="0">
                <a:latin typeface="Times New Roman" panose="02020603050405020304" pitchFamily="18" charset="0"/>
                <a:ea typeface="Calibri" panose="020F0502020204030204" pitchFamily="34" charset="0"/>
                <a:cs typeface="Times New Roman" panose="02020603050405020304" pitchFamily="18" charset="0"/>
              </a:rPr>
              <a:t> (мнение))</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Е)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Дефисное написание предлогов, местоимений и наречий</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всётаки</a:t>
            </a:r>
            <a:r>
              <a:rPr lang="ru-RU" sz="2800" i="1" dirty="0">
                <a:latin typeface="Times New Roman" panose="02020603050405020304" pitchFamily="18" charset="0"/>
                <a:ea typeface="Calibri" panose="020F0502020204030204" pitchFamily="34" charset="0"/>
                <a:cs typeface="Times New Roman" panose="02020603050405020304" pitchFamily="18" charset="0"/>
              </a:rPr>
              <a:t> и всё таки,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буд</a:t>
            </a:r>
            <a:r>
              <a:rPr lang="ru-RU" sz="2800" i="1" dirty="0">
                <a:latin typeface="Times New Roman" panose="02020603050405020304" pitchFamily="18" charset="0"/>
                <a:ea typeface="Calibri" panose="020F0502020204030204" pitchFamily="34" charset="0"/>
                <a:cs typeface="Times New Roman" panose="02020603050405020304" pitchFamily="18" charset="0"/>
              </a:rPr>
              <a:t>-то,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из за</a:t>
            </a:r>
            <a:r>
              <a:rPr lang="ru-RU" sz="2800" i="1" dirty="0">
                <a:latin typeface="Times New Roman" panose="02020603050405020304" pitchFamily="18" charset="0"/>
                <a:ea typeface="Calibri" panose="020F0502020204030204" pitchFamily="34" charset="0"/>
                <a:cs typeface="Times New Roman" panose="02020603050405020304" pitchFamily="18" charset="0"/>
              </a:rPr>
              <a:t> и  </a:t>
            </a:r>
            <a:r>
              <a:rPr lang="ru-RU" sz="2800" i="1" u="sng" dirty="0" err="1">
                <a:latin typeface="Times New Roman" panose="02020603050405020304" pitchFamily="18" charset="0"/>
                <a:ea typeface="Calibri" panose="020F0502020204030204" pitchFamily="34" charset="0"/>
                <a:cs typeface="Times New Roman" panose="02020603050405020304" pitchFamily="18" charset="0"/>
              </a:rPr>
              <a:t>иза</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где то,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когото</a:t>
            </a:r>
            <a:r>
              <a:rPr lang="ru-RU" sz="2800" i="1"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понастоящему</a:t>
            </a:r>
            <a:r>
              <a:rPr lang="ru-RU" sz="2800" i="1" dirty="0">
                <a:latin typeface="Times New Roman" panose="02020603050405020304" pitchFamily="18" charset="0"/>
                <a:ea typeface="Calibri" panose="020F0502020204030204" pitchFamily="34" charset="0"/>
                <a:cs typeface="Times New Roman" panose="02020603050405020304" pitchFamily="18" charset="0"/>
              </a:rPr>
              <a:t> и по настоящему (любить))</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Ж)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Написание частиц, неразличение на письме омонимов </a:t>
            </a:r>
            <a:r>
              <a:rPr lang="ru-RU" sz="2800" i="1" dirty="0">
                <a:latin typeface="Times New Roman" panose="02020603050405020304" pitchFamily="18" charset="0"/>
                <a:ea typeface="Calibri" panose="020F0502020204030204" pitchFamily="34" charset="0"/>
                <a:cs typeface="Times New Roman" panose="02020603050405020304" pitchFamily="18" charset="0"/>
              </a:rPr>
              <a:t>также</a:t>
            </a:r>
            <a:r>
              <a:rPr lang="ru-RU" sz="2800" dirty="0">
                <a:latin typeface="Times New Roman" panose="02020603050405020304" pitchFamily="18" charset="0"/>
                <a:ea typeface="Calibri" panose="020F0502020204030204" pitchFamily="34" charset="0"/>
                <a:cs typeface="Times New Roman" panose="02020603050405020304" pitchFamily="18" charset="0"/>
              </a:rPr>
              <a:t> и </a:t>
            </a:r>
            <a:r>
              <a:rPr lang="ru-RU" sz="2800" i="1" dirty="0">
                <a:latin typeface="Times New Roman" panose="02020603050405020304" pitchFamily="18" charset="0"/>
                <a:ea typeface="Calibri" panose="020F0502020204030204" pitchFamily="34" charset="0"/>
                <a:cs typeface="Times New Roman" panose="02020603050405020304" pitchFamily="18" charset="0"/>
              </a:rPr>
              <a:t>так же</a:t>
            </a:r>
            <a:r>
              <a:rPr lang="ru-RU" sz="2800" dirty="0">
                <a:latin typeface="Times New Roman" panose="02020603050405020304" pitchFamily="18" charset="0"/>
                <a:ea typeface="Calibri" panose="020F0502020204030204" pitchFamily="34" charset="0"/>
                <a:cs typeface="Times New Roman" panose="02020603050405020304" pitchFamily="18" charset="0"/>
              </a:rPr>
              <a:t>, ч</a:t>
            </a:r>
            <a:r>
              <a:rPr lang="ru-RU" sz="2800" i="1" dirty="0">
                <a:latin typeface="Times New Roman" panose="02020603050405020304" pitchFamily="18" charset="0"/>
                <a:ea typeface="Calibri" panose="020F0502020204030204" pitchFamily="34" charset="0"/>
                <a:cs typeface="Times New Roman" panose="02020603050405020304" pitchFamily="18" charset="0"/>
              </a:rPr>
              <a:t>тобы</a:t>
            </a:r>
            <a:r>
              <a:rPr lang="ru-RU" sz="2800" dirty="0">
                <a:latin typeface="Times New Roman" panose="02020603050405020304" pitchFamily="18" charset="0"/>
                <a:ea typeface="Calibri" panose="020F0502020204030204" pitchFamily="34" charset="0"/>
                <a:cs typeface="Times New Roman" panose="02020603050405020304" pitchFamily="18" charset="0"/>
              </a:rPr>
              <a:t> и </a:t>
            </a:r>
            <a:r>
              <a:rPr lang="ru-RU" sz="2800" i="1" dirty="0">
                <a:latin typeface="Times New Roman" panose="02020603050405020304" pitchFamily="18" charset="0"/>
                <a:ea typeface="Calibri" panose="020F0502020204030204" pitchFamily="34" charset="0"/>
                <a:cs typeface="Times New Roman" panose="02020603050405020304" pitchFamily="18" charset="0"/>
              </a:rPr>
              <a:t>что бы, не смотря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деепр</a:t>
            </a:r>
            <a:r>
              <a:rPr lang="ru-RU" sz="2800" i="1" dirty="0">
                <a:latin typeface="Times New Roman" panose="02020603050405020304" pitchFamily="18" charset="0"/>
                <a:ea typeface="Calibri" panose="020F0502020204030204" pitchFamily="34" charset="0"/>
                <a:cs typeface="Times New Roman" panose="02020603050405020304" pitchFamily="18" charset="0"/>
              </a:rPr>
              <a:t>.) и несмотря на…(предлог)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былобы</a:t>
            </a:r>
            <a:r>
              <a:rPr lang="ru-RU" sz="2800" i="1"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какбы</a:t>
            </a:r>
            <a:r>
              <a:rPr lang="ru-RU" sz="2800" i="1"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что-бы</a:t>
            </a:r>
            <a:r>
              <a:rPr lang="ru-RU" sz="2800" i="1" dirty="0">
                <a:latin typeface="Times New Roman" panose="02020603050405020304" pitchFamily="18" charset="0"/>
                <a:ea typeface="Calibri" panose="020F0502020204030204" pitchFamily="34" charset="0"/>
                <a:cs typeface="Times New Roman" panose="02020603050405020304" pitchFamily="18" charset="0"/>
              </a:rPr>
              <a:t>, так-же)</a:t>
            </a:r>
            <a:endParaRPr lang="ru-RU"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12066875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34E8DED-31F2-4511-87EC-84360E6E9A90}"/>
              </a:ext>
            </a:extLst>
          </p:cNvPr>
          <p:cNvSpPr>
            <a:spLocks noGrp="1"/>
          </p:cNvSpPr>
          <p:nvPr>
            <p:ph type="title"/>
          </p:nvPr>
        </p:nvSpPr>
        <p:spPr/>
        <p:txBody>
          <a:bodyPr/>
          <a:lstStyle/>
          <a:p>
            <a:r>
              <a:rPr lang="ru-RU" dirty="0"/>
              <a:t>Типичные ошибки в сочинении (ГК2)</a:t>
            </a:r>
          </a:p>
        </p:txBody>
      </p:sp>
      <p:sp>
        <p:nvSpPr>
          <p:cNvPr id="6" name="Объект 5">
            <a:extLst>
              <a:ext uri="{FF2B5EF4-FFF2-40B4-BE49-F238E27FC236}">
                <a16:creationId xmlns:a16="http://schemas.microsoft.com/office/drawing/2014/main" xmlns="" id="{CB4B42C0-D2EA-4016-99F0-2F4F37D1839B}"/>
              </a:ext>
            </a:extLst>
          </p:cNvPr>
          <p:cNvSpPr>
            <a:spLocks noGrp="1"/>
          </p:cNvSpPr>
          <p:nvPr>
            <p:ph idx="1"/>
          </p:nvPr>
        </p:nvSpPr>
        <p:spPr/>
        <p:txBody>
          <a:bodyPr>
            <a:normAutofit fontScale="92500" lnSpcReduction="10000"/>
          </a:bodyPr>
          <a:lstStyle/>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А)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Ошибки при вводных словах</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(Возможно </a:t>
            </a:r>
            <a:r>
              <a:rPr lang="ru-RU" sz="2800"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_</a:t>
            </a:r>
            <a:r>
              <a:rPr lang="ru-RU" sz="2800" i="1" dirty="0">
                <a:latin typeface="Times New Roman" panose="02020603050405020304" pitchFamily="18" charset="0"/>
                <a:ea typeface="Calibri" panose="020F0502020204030204" pitchFamily="34" charset="0"/>
                <a:cs typeface="Times New Roman" panose="02020603050405020304" pitchFamily="18" charset="0"/>
              </a:rPr>
              <a:t> ему не с чем сравнивать. В детстве человек счастлив, как сейчас говорят</a:t>
            </a:r>
            <a:r>
              <a:rPr lang="ru-RU" sz="2800"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r>
              <a:rPr lang="ru-RU" sz="2800" i="1" dirty="0">
                <a:latin typeface="Times New Roman" panose="02020603050405020304" pitchFamily="18" charset="0"/>
                <a:ea typeface="Calibri" panose="020F0502020204030204" pitchFamily="34" charset="0"/>
                <a:cs typeface="Times New Roman" panose="02020603050405020304" pitchFamily="18" charset="0"/>
              </a:rPr>
              <a:t> безудержно. – П+Р)</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Б)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Знаки препинания при деепричастном и причастном оборотах (</a:t>
            </a:r>
            <a:r>
              <a:rPr lang="ru-RU" sz="2800" i="1" dirty="0">
                <a:latin typeface="Times New Roman" panose="02020603050405020304" pitchFamily="18" charset="0"/>
                <a:ea typeface="Calibri" panose="020F0502020204030204" pitchFamily="34" charset="0"/>
                <a:cs typeface="Times New Roman" panose="02020603050405020304" pitchFamily="18" charset="0"/>
              </a:rPr>
              <a:t>Ребёнок – это существо</a:t>
            </a:r>
            <a:r>
              <a:rPr lang="ru-RU" sz="2800"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_</a:t>
            </a:r>
            <a:r>
              <a:rPr lang="ru-RU" sz="2800" i="1" dirty="0">
                <a:latin typeface="Times New Roman" panose="02020603050405020304" pitchFamily="18" charset="0"/>
                <a:ea typeface="Calibri" panose="020F0502020204030204" pitchFamily="34" charset="0"/>
                <a:cs typeface="Times New Roman" panose="02020603050405020304" pitchFamily="18" charset="0"/>
              </a:rPr>
              <a:t>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предрасположенное к счастью</a:t>
            </a:r>
            <a:r>
              <a:rPr lang="ru-RU" sz="2800" i="1" dirty="0">
                <a:latin typeface="Times New Roman" panose="02020603050405020304" pitchFamily="18" charset="0"/>
                <a:ea typeface="Calibri" panose="020F0502020204030204" pitchFamily="34" charset="0"/>
                <a:cs typeface="Times New Roman" panose="02020603050405020304" pitchFamily="18" charset="0"/>
              </a:rPr>
              <a:t>. Он это делает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не </a:t>
            </a:r>
            <a:r>
              <a:rPr lang="ru-RU" sz="2800" i="1" u="sng" dirty="0" err="1">
                <a:latin typeface="Times New Roman" panose="02020603050405020304" pitchFamily="18" charset="0"/>
                <a:ea typeface="Calibri" panose="020F0502020204030204" pitchFamily="34" charset="0"/>
                <a:cs typeface="Times New Roman" panose="02020603050405020304" pitchFamily="18" charset="0"/>
              </a:rPr>
              <a:t>ждя</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 благодарности</a:t>
            </a:r>
            <a:r>
              <a:rPr lang="ru-RU" sz="2800" i="1" dirty="0">
                <a:latin typeface="Times New Roman" panose="02020603050405020304" pitchFamily="18" charset="0"/>
                <a:ea typeface="Calibri" panose="020F0502020204030204" pitchFamily="34" charset="0"/>
                <a:cs typeface="Times New Roman" panose="02020603050405020304" pitchFamily="18" charset="0"/>
              </a:rPr>
              <a:t>. – П+Г)</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В)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Ошибки при ОЧП</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Доброта… заключается в: сочувствии, помощи, понимании</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Г)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Знаки препинания в сложном предложении</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(Я считаю </a:t>
            </a:r>
            <a:r>
              <a:rPr lang="ru-RU" sz="2800"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_</a:t>
            </a:r>
            <a:r>
              <a:rPr lang="ru-RU" sz="2800" i="1" dirty="0">
                <a:latin typeface="Times New Roman" panose="02020603050405020304" pitchFamily="18" charset="0"/>
                <a:ea typeface="Calibri" panose="020F0502020204030204" pitchFamily="34" charset="0"/>
                <a:cs typeface="Times New Roman" panose="02020603050405020304" pitchFamily="18" charset="0"/>
              </a:rPr>
              <a:t> что такими поступками проявляется доброта. – П+Г)</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Д)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Тире между подлежащим и сказуемым</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Доброта </a:t>
            </a:r>
            <a:r>
              <a:rPr lang="ru-RU" sz="2800"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_ </a:t>
            </a:r>
            <a:r>
              <a:rPr lang="ru-RU" sz="2800" i="1" dirty="0">
                <a:latin typeface="Times New Roman" panose="02020603050405020304" pitchFamily="18" charset="0"/>
                <a:ea typeface="Calibri" panose="020F0502020204030204" pitchFamily="34" charset="0"/>
                <a:cs typeface="Times New Roman" panose="02020603050405020304" pitchFamily="18" charset="0"/>
              </a:rPr>
              <a:t>это важное качество человека.)</a:t>
            </a:r>
            <a:endParaRPr lang="ru-RU"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8465399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34E8DED-31F2-4511-87EC-84360E6E9A90}"/>
              </a:ext>
            </a:extLst>
          </p:cNvPr>
          <p:cNvSpPr>
            <a:spLocks noGrp="1"/>
          </p:cNvSpPr>
          <p:nvPr>
            <p:ph type="title"/>
          </p:nvPr>
        </p:nvSpPr>
        <p:spPr/>
        <p:txBody>
          <a:bodyPr/>
          <a:lstStyle/>
          <a:p>
            <a:r>
              <a:rPr lang="ru-RU" dirty="0"/>
              <a:t>Типичные ошибки в сочинении (ГК3)</a:t>
            </a:r>
          </a:p>
        </p:txBody>
      </p:sp>
      <p:sp>
        <p:nvSpPr>
          <p:cNvPr id="6" name="Объект 5">
            <a:extLst>
              <a:ext uri="{FF2B5EF4-FFF2-40B4-BE49-F238E27FC236}">
                <a16:creationId xmlns:a16="http://schemas.microsoft.com/office/drawing/2014/main" xmlns="" id="{CB4B42C0-D2EA-4016-99F0-2F4F37D1839B}"/>
              </a:ext>
            </a:extLst>
          </p:cNvPr>
          <p:cNvSpPr>
            <a:spLocks noGrp="1"/>
          </p:cNvSpPr>
          <p:nvPr>
            <p:ph idx="1"/>
          </p:nvPr>
        </p:nvSpPr>
        <p:spPr/>
        <p:txBody>
          <a:bodyPr>
            <a:normAutofit fontScale="85000" lnSpcReduction="20000"/>
          </a:bodyPr>
          <a:lstStyle/>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А)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Ошибочное словообразование</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бескорыстность, любопытность,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нескладина</a:t>
            </a:r>
            <a:r>
              <a:rPr lang="ru-RU" sz="2800" i="1" dirty="0">
                <a:latin typeface="Times New Roman" panose="02020603050405020304" pitchFamily="18" charset="0"/>
                <a:ea typeface="Calibri" panose="020F0502020204030204" pitchFamily="34" charset="0"/>
                <a:cs typeface="Times New Roman" panose="02020603050405020304" pitchFamily="18" charset="0"/>
              </a:rPr>
              <a:t> (вместо нескладица), покрылся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панцирью</a:t>
            </a:r>
            <a:r>
              <a:rPr lang="ru-RU" sz="2800" i="1" dirty="0">
                <a:latin typeface="Times New Roman" panose="02020603050405020304" pitchFamily="18" charset="0"/>
                <a:ea typeface="Calibri" panose="020F0502020204030204" pitchFamily="34" charset="0"/>
                <a:cs typeface="Times New Roman" panose="02020603050405020304" pitchFamily="18" charset="0"/>
              </a:rPr>
              <a:t> (вместо панцирем), доброта позволяет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самопожертвовать</a:t>
            </a:r>
            <a:r>
              <a:rPr lang="ru-RU" sz="2800" i="1" dirty="0">
                <a:latin typeface="Times New Roman" panose="02020603050405020304" pitchFamily="18" charset="0"/>
                <a:ea typeface="Calibri" panose="020F0502020204030204" pitchFamily="34" charset="0"/>
                <a:cs typeface="Times New Roman" panose="02020603050405020304" pitchFamily="18" charset="0"/>
              </a:rPr>
              <a:t> собой, он был худым и </a:t>
            </a:r>
            <a:r>
              <a:rPr lang="ru-RU" sz="2800" i="1" u="sng" dirty="0" err="1">
                <a:latin typeface="Times New Roman" panose="02020603050405020304" pitchFamily="18" charset="0"/>
                <a:ea typeface="Calibri" panose="020F0502020204030204" pitchFamily="34" charset="0"/>
                <a:cs typeface="Times New Roman" panose="02020603050405020304" pitchFamily="18" charset="0"/>
              </a:rPr>
              <a:t>хлиплым</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Б)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Ошибки в построении предложения с деепричастным оборотом</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Придя к дому, откуда звучал вой, к мальчику выбежала собака</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В)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Ошибки в построении предложения с ОЧП</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Герасим очень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любил и доверял этой собачке</a:t>
            </a:r>
            <a:r>
              <a:rPr lang="ru-RU" sz="2800" i="1" dirty="0">
                <a:latin typeface="Times New Roman" panose="02020603050405020304" pitchFamily="18" charset="0"/>
                <a:ea typeface="Calibri" panose="020F0502020204030204" pitchFamily="34" charset="0"/>
                <a:cs typeface="Times New Roman" panose="02020603050405020304" pitchFamily="18" charset="0"/>
              </a:rPr>
              <a:t>. Когда случается настоящая трагедия, мы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понимаем и сожалеем с каждой минутой</a:t>
            </a:r>
            <a:r>
              <a:rPr lang="ru-RU" sz="2800" i="1" dirty="0">
                <a:latin typeface="Times New Roman" panose="02020603050405020304" pitchFamily="18" charset="0"/>
                <a:ea typeface="Calibri" panose="020F0502020204030204" pitchFamily="34" charset="0"/>
                <a:cs typeface="Times New Roman" panose="02020603050405020304" pitchFamily="18" charset="0"/>
              </a:rPr>
              <a:t>.)</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Г)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Нарушено согласование слов в словосочетании, неправильный выбор предлога</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есть пример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с дружбой</a:t>
            </a:r>
            <a:r>
              <a:rPr lang="ru-RU" sz="2800" i="1" dirty="0">
                <a:latin typeface="Times New Roman" panose="02020603050405020304" pitchFamily="18" charset="0"/>
                <a:ea typeface="Calibri" panose="020F0502020204030204" pitchFamily="34" charset="0"/>
                <a:cs typeface="Times New Roman" panose="02020603050405020304" pitchFamily="18" charset="0"/>
              </a:rPr>
              <a:t>, душа более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открыта </a:t>
            </a:r>
            <a:r>
              <a:rPr lang="ru-RU" sz="2800" i="1" u="sng"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к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добру, </a:t>
            </a:r>
            <a:r>
              <a:rPr lang="ru-RU" sz="2800" i="1" dirty="0">
                <a:latin typeface="Times New Roman" panose="02020603050405020304" pitchFamily="18" charset="0"/>
                <a:ea typeface="Calibri" panose="020F0502020204030204" pitchFamily="34" charset="0"/>
                <a:cs typeface="Times New Roman" panose="02020603050405020304" pitchFamily="18" charset="0"/>
              </a:rPr>
              <a:t>ему не жалко </a:t>
            </a:r>
            <a:r>
              <a:rPr lang="ru-RU" sz="2800" i="1" u="sng"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с</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 чем-либо поделиться, </a:t>
            </a:r>
            <a:r>
              <a:rPr lang="ru-RU" sz="2800" i="1" dirty="0">
                <a:latin typeface="Times New Roman" panose="02020603050405020304" pitchFamily="18" charset="0"/>
                <a:ea typeface="Calibri" panose="020F0502020204030204" pitchFamily="34" charset="0"/>
                <a:cs typeface="Times New Roman" panose="02020603050405020304" pitchFamily="18" charset="0"/>
              </a:rPr>
              <a:t>пришёл со школы</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Д)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Сочетание ошибок (</a:t>
            </a:r>
            <a:r>
              <a:rPr lang="ru-RU" sz="2800" i="1" dirty="0">
                <a:latin typeface="Times New Roman" panose="02020603050405020304" pitchFamily="18" charset="0"/>
                <a:ea typeface="Calibri" panose="020F0502020204030204" pitchFamily="34" charset="0"/>
                <a:cs typeface="Times New Roman" panose="02020603050405020304" pitchFamily="18" charset="0"/>
              </a:rPr>
              <a:t>У человека много чувств, две из которых «Радость и Трагедия». Радость  самая прекрасная из этих чувств.- Г+О+П)</a:t>
            </a:r>
            <a:endParaRPr lang="ru-RU"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7625106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34E8DED-31F2-4511-87EC-84360E6E9A90}"/>
              </a:ext>
            </a:extLst>
          </p:cNvPr>
          <p:cNvSpPr>
            <a:spLocks noGrp="1"/>
          </p:cNvSpPr>
          <p:nvPr>
            <p:ph type="title"/>
          </p:nvPr>
        </p:nvSpPr>
        <p:spPr/>
        <p:txBody>
          <a:bodyPr/>
          <a:lstStyle/>
          <a:p>
            <a:r>
              <a:rPr lang="ru-RU" dirty="0"/>
              <a:t>Типичные ошибки в сочинении (ГК4)</a:t>
            </a:r>
          </a:p>
        </p:txBody>
      </p:sp>
      <p:sp>
        <p:nvSpPr>
          <p:cNvPr id="6" name="Объект 5">
            <a:extLst>
              <a:ext uri="{FF2B5EF4-FFF2-40B4-BE49-F238E27FC236}">
                <a16:creationId xmlns:a16="http://schemas.microsoft.com/office/drawing/2014/main" xmlns="" id="{CB4B42C0-D2EA-4016-99F0-2F4F37D1839B}"/>
              </a:ext>
            </a:extLst>
          </p:cNvPr>
          <p:cNvSpPr>
            <a:spLocks noGrp="1"/>
          </p:cNvSpPr>
          <p:nvPr>
            <p:ph idx="1"/>
          </p:nvPr>
        </p:nvSpPr>
        <p:spPr/>
        <p:txBody>
          <a:bodyPr>
            <a:normAutofit fontScale="85000" lnSpcReduction="10000"/>
          </a:bodyPr>
          <a:lstStyle/>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А)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Ошибки в употреблении фразеологизмов</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Подруга хранит мои секреты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как синицу око.</a:t>
            </a:r>
            <a:r>
              <a:rPr lang="ru-RU" sz="2800" i="1" dirty="0">
                <a:latin typeface="Times New Roman" panose="02020603050405020304" pitchFamily="18" charset="0"/>
                <a:ea typeface="Calibri" panose="020F0502020204030204" pitchFamily="34" charset="0"/>
                <a:cs typeface="Times New Roman" panose="02020603050405020304" pitchFamily="18" charset="0"/>
              </a:rPr>
              <a:t> Его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затерзала совесть. </a:t>
            </a:r>
            <a:r>
              <a:rPr lang="ru-RU" sz="2800" i="1" dirty="0">
                <a:latin typeface="Times New Roman" panose="02020603050405020304" pitchFamily="18" charset="0"/>
                <a:ea typeface="Calibri" panose="020F0502020204030204" pitchFamily="34" charset="0"/>
                <a:cs typeface="Times New Roman" panose="02020603050405020304" pitchFamily="18" charset="0"/>
              </a:rPr>
              <a:t>С возрастом всё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переворачивается наизнанку</a:t>
            </a:r>
            <a:r>
              <a:rPr lang="ru-RU" sz="2800" i="1" dirty="0">
                <a:latin typeface="Times New Roman" panose="02020603050405020304" pitchFamily="18" charset="0"/>
                <a:ea typeface="Calibri" panose="020F0502020204030204" pitchFamily="34" charset="0"/>
                <a:cs typeface="Times New Roman" panose="02020603050405020304" pitchFamily="18" charset="0"/>
              </a:rPr>
              <a:t> (вместо выворачивается).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Подведём вывод</a:t>
            </a:r>
            <a:r>
              <a:rPr lang="ru-RU" sz="2800" i="1" dirty="0">
                <a:latin typeface="Times New Roman" panose="02020603050405020304" pitchFamily="18" charset="0"/>
                <a:ea typeface="Calibri" panose="020F0502020204030204" pitchFamily="34" charset="0"/>
                <a:cs typeface="Times New Roman" panose="02020603050405020304" pitchFamily="18" charset="0"/>
              </a:rPr>
              <a:t> (вместо сделаем вывод или подведём итог). Друг – это человек, с которым вы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прошли</a:t>
            </a:r>
            <a:r>
              <a:rPr lang="ru-RU" sz="2800" i="1" dirty="0">
                <a:latin typeface="Times New Roman" panose="02020603050405020304" pitchFamily="18" charset="0"/>
                <a:ea typeface="Calibri" panose="020F0502020204030204" pitchFamily="34" charset="0"/>
                <a:cs typeface="Times New Roman" panose="02020603050405020304" pitchFamily="18" charset="0"/>
              </a:rPr>
              <a:t> длинный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путь</a:t>
            </a:r>
            <a:r>
              <a:rPr lang="ru-RU" sz="2800" i="1" dirty="0">
                <a:latin typeface="Times New Roman" panose="02020603050405020304" pitchFamily="18" charset="0"/>
                <a:ea typeface="Calibri" panose="020F0502020204030204" pitchFamily="34" charset="0"/>
                <a:cs typeface="Times New Roman" panose="02020603050405020304" pitchFamily="18" charset="0"/>
              </a:rPr>
              <a:t>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спина спиной</a:t>
            </a:r>
            <a:r>
              <a:rPr lang="ru-RU" sz="2800" i="1" dirty="0">
                <a:latin typeface="Times New Roman" panose="02020603050405020304" pitchFamily="18" charset="0"/>
                <a:ea typeface="Calibri" panose="020F0502020204030204" pitchFamily="34" charset="0"/>
                <a:cs typeface="Times New Roman" panose="02020603050405020304" pitchFamily="18" charset="0"/>
              </a:rPr>
              <a:t>. Быть добрым – это искренне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сожалеть нуждающимся</a:t>
            </a:r>
            <a:r>
              <a:rPr lang="ru-RU" sz="2800" i="1" dirty="0">
                <a:latin typeface="Times New Roman" panose="02020603050405020304" pitchFamily="18" charset="0"/>
                <a:ea typeface="Calibri" panose="020F0502020204030204" pitchFamily="34" charset="0"/>
                <a:cs typeface="Times New Roman" panose="02020603050405020304" pitchFamily="18" charset="0"/>
              </a:rPr>
              <a:t> (вместо сочувствовать). В детстве человек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счастлив как не в себя.)</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Б)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Неудачное употребление местоимений</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Валерка предложил Юре </a:t>
            </a:r>
            <a:r>
              <a:rPr lang="ru-RU" sz="2800" i="1" dirty="0" err="1">
                <a:latin typeface="Times New Roman" panose="02020603050405020304" pitchFamily="18" charset="0"/>
                <a:ea typeface="Calibri" panose="020F0502020204030204" pitchFamily="34" charset="0"/>
                <a:cs typeface="Times New Roman" panose="02020603050405020304" pitchFamily="18" charset="0"/>
              </a:rPr>
              <a:t>Хлопотову</a:t>
            </a:r>
            <a:r>
              <a:rPr lang="ru-RU" sz="2800" i="1" dirty="0">
                <a:latin typeface="Times New Roman" panose="02020603050405020304" pitchFamily="18" charset="0"/>
                <a:ea typeface="Calibri" panose="020F0502020204030204" pitchFamily="34" charset="0"/>
                <a:cs typeface="Times New Roman" panose="02020603050405020304" pitchFamily="18" charset="0"/>
              </a:rPr>
              <a:t> гулять с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его</a:t>
            </a:r>
            <a:r>
              <a:rPr lang="ru-RU" sz="2800" i="1" dirty="0">
                <a:latin typeface="Times New Roman" panose="02020603050405020304" pitchFamily="18" charset="0"/>
                <a:ea typeface="Calibri" panose="020F0502020204030204" pitchFamily="34" charset="0"/>
                <a:cs typeface="Times New Roman" panose="02020603050405020304" pitchFamily="18" charset="0"/>
              </a:rPr>
              <a:t> собакой</a:t>
            </a:r>
            <a:r>
              <a:rPr lang="ru-RU" sz="2800" dirty="0">
                <a:latin typeface="Times New Roman" panose="02020603050405020304" pitchFamily="18" charset="0"/>
                <a:ea typeface="Calibri" panose="020F0502020204030204" pitchFamily="34" charset="0"/>
                <a:cs typeface="Times New Roman" panose="02020603050405020304" pitchFamily="18" charset="0"/>
              </a:rPr>
              <a:t>. –Ф+Р. </a:t>
            </a:r>
            <a:r>
              <a:rPr lang="ru-RU" sz="2800" i="1" dirty="0">
                <a:latin typeface="Times New Roman" panose="02020603050405020304" pitchFamily="18" charset="0"/>
                <a:ea typeface="Calibri" panose="020F0502020204030204" pitchFamily="34" charset="0"/>
                <a:cs typeface="Times New Roman" panose="02020603050405020304" pitchFamily="18" charset="0"/>
              </a:rPr>
              <a:t>Я понял, что каждая собака понимает, какой ты человек, и ты должен проводить время с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ней</a:t>
            </a:r>
            <a:r>
              <a:rPr lang="ru-RU" sz="2800" dirty="0">
                <a:latin typeface="Times New Roman" panose="02020603050405020304" pitchFamily="18" charset="0"/>
                <a:ea typeface="Calibri" panose="020F0502020204030204" pitchFamily="34" charset="0"/>
                <a:cs typeface="Times New Roman" panose="02020603050405020304" pitchFamily="18" charset="0"/>
              </a:rPr>
              <a:t> (с каждой собакой?))</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В</a:t>
            </a:r>
            <a:r>
              <a:rPr lang="ru-RU" sz="2800" b="1" i="1" dirty="0">
                <a:latin typeface="Times New Roman" panose="02020603050405020304" pitchFamily="18" charset="0"/>
                <a:ea typeface="Calibri" panose="020F0502020204030204" pitchFamily="34" charset="0"/>
                <a:cs typeface="Times New Roman" panose="02020603050405020304" pitchFamily="18" charset="0"/>
              </a:rPr>
              <a:t>) Изобретение слов с неясным лексическим значением</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Быть добрым – это быть </a:t>
            </a:r>
            <a:r>
              <a:rPr lang="ru-RU" sz="2800" i="1" u="sng" dirty="0" err="1">
                <a:latin typeface="Times New Roman" panose="02020603050405020304" pitchFamily="18" charset="0"/>
                <a:ea typeface="Calibri" panose="020F0502020204030204" pitchFamily="34" charset="0"/>
                <a:cs typeface="Times New Roman" panose="02020603050405020304" pitchFamily="18" charset="0"/>
              </a:rPr>
              <a:t>нисходительным</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Мы не успокоимся, пока не найдём </a:t>
            </a:r>
            <a:r>
              <a:rPr lang="ru-RU" sz="2800" i="1" u="sng" dirty="0" err="1">
                <a:latin typeface="Times New Roman" panose="02020603050405020304" pitchFamily="18" charset="0"/>
                <a:ea typeface="Calibri" panose="020F0502020204030204" pitchFamily="34" charset="0"/>
                <a:cs typeface="Times New Roman" panose="02020603050405020304" pitchFamily="18" charset="0"/>
              </a:rPr>
              <a:t>закарлючку</a:t>
            </a:r>
            <a:r>
              <a:rPr lang="ru-RU" sz="2800" u="sng"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a:latin typeface="Times New Roman" panose="02020603050405020304" pitchFamily="18" charset="0"/>
                <a:ea typeface="Calibri" panose="020F0502020204030204" pitchFamily="34" charset="0"/>
                <a:cs typeface="Times New Roman" panose="02020603050405020304" pitchFamily="18" charset="0"/>
              </a:rPr>
              <a:t>(видимо, занозу или закорючку. </a:t>
            </a:r>
            <a:r>
              <a:rPr lang="ru-RU" sz="2800" i="1" dirty="0">
                <a:latin typeface="Times New Roman" panose="02020603050405020304" pitchFamily="18" charset="0"/>
                <a:ea typeface="Calibri" panose="020F0502020204030204" pitchFamily="34" charset="0"/>
                <a:cs typeface="Times New Roman" panose="02020603050405020304" pitchFamily="18" charset="0"/>
              </a:rPr>
              <a:t>Человек по своей природе </a:t>
            </a:r>
            <a:r>
              <a:rPr lang="ru-RU" sz="2800" i="1" u="sng" dirty="0" err="1">
                <a:latin typeface="Times New Roman" panose="02020603050405020304" pitchFamily="18" charset="0"/>
                <a:ea typeface="Calibri" panose="020F0502020204030204" pitchFamily="34" charset="0"/>
                <a:cs typeface="Times New Roman" panose="02020603050405020304" pitchFamily="18" charset="0"/>
              </a:rPr>
              <a:t>благосчастливый</a:t>
            </a:r>
            <a:r>
              <a:rPr lang="ru-RU" sz="2800" i="1" dirty="0">
                <a:latin typeface="Times New Roman" panose="02020603050405020304" pitchFamily="18" charset="0"/>
                <a:ea typeface="Calibri" panose="020F0502020204030204" pitchFamily="34" charset="0"/>
                <a:cs typeface="Times New Roman" panose="02020603050405020304" pitchFamily="18" charset="0"/>
              </a:rPr>
              <a:t>.</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endParaRPr lang="ru-RU"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0836088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34E8DED-31F2-4511-87EC-84360E6E9A90}"/>
              </a:ext>
            </a:extLst>
          </p:cNvPr>
          <p:cNvSpPr>
            <a:spLocks noGrp="1"/>
          </p:cNvSpPr>
          <p:nvPr>
            <p:ph type="title"/>
          </p:nvPr>
        </p:nvSpPr>
        <p:spPr/>
        <p:txBody>
          <a:bodyPr/>
          <a:lstStyle/>
          <a:p>
            <a:r>
              <a:rPr lang="ru-RU" dirty="0"/>
              <a:t>Типичные ошибки в сочинении (ГК4)</a:t>
            </a:r>
          </a:p>
        </p:txBody>
      </p:sp>
      <p:sp>
        <p:nvSpPr>
          <p:cNvPr id="6" name="Объект 5">
            <a:extLst>
              <a:ext uri="{FF2B5EF4-FFF2-40B4-BE49-F238E27FC236}">
                <a16:creationId xmlns:a16="http://schemas.microsoft.com/office/drawing/2014/main" xmlns="" id="{CB4B42C0-D2EA-4016-99F0-2F4F37D1839B}"/>
              </a:ext>
            </a:extLst>
          </p:cNvPr>
          <p:cNvSpPr>
            <a:spLocks noGrp="1"/>
          </p:cNvSpPr>
          <p:nvPr>
            <p:ph idx="1"/>
          </p:nvPr>
        </p:nvSpPr>
        <p:spPr/>
        <p:txBody>
          <a:bodyPr>
            <a:normAutofit fontScale="92500" lnSpcReduction="20000"/>
          </a:bodyPr>
          <a:lstStyle/>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Г)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Употребление слов иной стилевой окраски</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По ходу взросления</a:t>
            </a:r>
            <a:r>
              <a:rPr lang="ru-RU" sz="2800" i="1" dirty="0">
                <a:latin typeface="Times New Roman" panose="02020603050405020304" pitchFamily="18" charset="0"/>
                <a:ea typeface="Calibri" panose="020F0502020204030204" pitchFamily="34" charset="0"/>
                <a:cs typeface="Times New Roman" panose="02020603050405020304" pitchFamily="18" charset="0"/>
              </a:rPr>
              <a:t> человек понимает, что… Валерка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гостевал</a:t>
            </a:r>
            <a:r>
              <a:rPr lang="ru-RU" sz="2800" i="1" dirty="0">
                <a:latin typeface="Times New Roman" panose="02020603050405020304" pitchFamily="18" charset="0"/>
                <a:ea typeface="Calibri" panose="020F0502020204030204" pitchFamily="34" charset="0"/>
                <a:cs typeface="Times New Roman" panose="02020603050405020304" pitchFamily="18" charset="0"/>
              </a:rPr>
              <a:t> у друга… Но когда приходит настоящая трагедия, человек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впадает в ступор</a:t>
            </a:r>
            <a:r>
              <a:rPr lang="ru-RU" sz="2800" i="1" dirty="0">
                <a:latin typeface="Times New Roman" panose="02020603050405020304" pitchFamily="18" charset="0"/>
                <a:ea typeface="Calibri" panose="020F0502020204030204" pitchFamily="34" charset="0"/>
                <a:cs typeface="Times New Roman" panose="02020603050405020304" pitchFamily="18" charset="0"/>
              </a:rPr>
              <a:t>… Бабушка говорила нам про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шайку собак</a:t>
            </a:r>
            <a:r>
              <a:rPr lang="ru-RU" sz="2800" i="1" dirty="0">
                <a:latin typeface="Times New Roman" panose="02020603050405020304" pitchFamily="18" charset="0"/>
                <a:ea typeface="Calibri" panose="020F0502020204030204" pitchFamily="34" charset="0"/>
                <a:cs typeface="Times New Roman" panose="02020603050405020304" pitchFamily="18" charset="0"/>
              </a:rPr>
              <a:t>, которые грызли скот. И нам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свезло </a:t>
            </a:r>
            <a:r>
              <a:rPr lang="ru-RU" sz="2800" i="1" dirty="0">
                <a:latin typeface="Times New Roman" panose="02020603050405020304" pitchFamily="18" charset="0"/>
                <a:ea typeface="Calibri" panose="020F0502020204030204" pitchFamily="34" charset="0"/>
                <a:cs typeface="Times New Roman" panose="02020603050405020304" pitchFamily="18" charset="0"/>
              </a:rPr>
              <a:t>встретить эту шайку… Господи, как же я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расстраивался</a:t>
            </a:r>
            <a:r>
              <a:rPr lang="ru-RU" sz="2800" i="1" dirty="0">
                <a:latin typeface="Times New Roman" panose="02020603050405020304" pitchFamily="18" charset="0"/>
                <a:ea typeface="Calibri" panose="020F0502020204030204" pitchFamily="34" charset="0"/>
                <a:cs typeface="Times New Roman" panose="02020603050405020304" pitchFamily="18" charset="0"/>
              </a:rPr>
              <a:t>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из-за </a:t>
            </a:r>
            <a:r>
              <a:rPr lang="ru-RU" sz="2800" i="1" dirty="0">
                <a:latin typeface="Times New Roman" panose="02020603050405020304" pitchFamily="18" charset="0"/>
                <a:ea typeface="Calibri" panose="020F0502020204030204" pitchFamily="34" charset="0"/>
                <a:cs typeface="Times New Roman" panose="02020603050405020304" pitchFamily="18" charset="0"/>
              </a:rPr>
              <a:t>этой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фигни </a:t>
            </a:r>
            <a:r>
              <a:rPr lang="ru-RU" sz="2800" i="1" dirty="0">
                <a:latin typeface="Times New Roman" panose="02020603050405020304" pitchFamily="18" charset="0"/>
                <a:ea typeface="Calibri" panose="020F0502020204030204" pitchFamily="34" charset="0"/>
                <a:cs typeface="Times New Roman" panose="02020603050405020304" pitchFamily="18" charset="0"/>
              </a:rPr>
              <a:t>(… каким я был глупцом, когда</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 парился из-за какой-то ерунды…)</a:t>
            </a:r>
            <a:r>
              <a:rPr lang="ru-RU" sz="2800" i="1" dirty="0">
                <a:latin typeface="Times New Roman" panose="02020603050405020304" pitchFamily="18" charset="0"/>
                <a:ea typeface="Calibri" panose="020F0502020204030204" pitchFamily="34" charset="0"/>
                <a:cs typeface="Times New Roman" panose="02020603050405020304" pitchFamily="18" charset="0"/>
              </a:rPr>
              <a:t>. Мы решили поиграть с её внуком, чтобы бабушка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не напрягалась</a:t>
            </a:r>
            <a:r>
              <a:rPr lang="ru-RU" sz="2800" i="1" dirty="0">
                <a:latin typeface="Times New Roman" panose="02020603050405020304" pitchFamily="18" charset="0"/>
                <a:ea typeface="Calibri" panose="020F0502020204030204" pitchFamily="34" charset="0"/>
                <a:cs typeface="Times New Roman" panose="02020603050405020304" pitchFamily="18" charset="0"/>
              </a:rPr>
              <a:t>.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Инженер был в небольшом шоке</a:t>
            </a:r>
            <a:r>
              <a:rPr lang="ru-RU" sz="2800" i="1" dirty="0">
                <a:latin typeface="Times New Roman" panose="02020603050405020304" pitchFamily="18" charset="0"/>
                <a:ea typeface="Calibri" panose="020F0502020204030204" pitchFamily="34" charset="0"/>
                <a:cs typeface="Times New Roman" panose="02020603050405020304" pitchFamily="18" charset="0"/>
              </a:rPr>
              <a:t>, когда пришёл мальчик.</a:t>
            </a:r>
            <a:r>
              <a:rPr lang="ru-RU" sz="2800" dirty="0">
                <a:latin typeface="Times New Roman" panose="02020603050405020304" pitchFamily="18" charset="0"/>
                <a:ea typeface="Calibri" panose="020F0502020204030204" pitchFamily="34" charset="0"/>
                <a:cs typeface="Times New Roman" panose="02020603050405020304" pitchFamily="18" charset="0"/>
              </a:rPr>
              <a:t>)</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Д)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Плеоназм </a:t>
            </a:r>
            <a:r>
              <a:rPr lang="ru-RU" sz="2800" i="1" dirty="0">
                <a:latin typeface="Times New Roman" panose="02020603050405020304" pitchFamily="18" charset="0"/>
                <a:ea typeface="Calibri" panose="020F0502020204030204" pitchFamily="34" charset="0"/>
                <a:cs typeface="Times New Roman" panose="02020603050405020304" pitchFamily="18" charset="0"/>
              </a:rPr>
              <a:t>(юный мальчик)</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dirty="0">
                <a:latin typeface="Times New Roman" panose="02020603050405020304" pitchFamily="18" charset="0"/>
                <a:ea typeface="Calibri" panose="020F0502020204030204" pitchFamily="34" charset="0"/>
                <a:cs typeface="Times New Roman" panose="02020603050405020304" pitchFamily="18" charset="0"/>
              </a:rPr>
              <a:t>Е) </a:t>
            </a:r>
            <a:r>
              <a:rPr lang="ru-RU" sz="2800" b="1" i="1" dirty="0">
                <a:latin typeface="Times New Roman" panose="02020603050405020304" pitchFamily="18" charset="0"/>
                <a:ea typeface="Calibri" panose="020F0502020204030204" pitchFamily="34" charset="0"/>
                <a:cs typeface="Times New Roman" panose="02020603050405020304" pitchFamily="18" charset="0"/>
              </a:rPr>
              <a:t>Ошибки в употреблении паронимов</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Над ним раздался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протяжённый</a:t>
            </a:r>
            <a:r>
              <a:rPr lang="ru-RU" sz="2800" i="1" dirty="0">
                <a:latin typeface="Times New Roman" panose="02020603050405020304" pitchFamily="18" charset="0"/>
                <a:ea typeface="Calibri" panose="020F0502020204030204" pitchFamily="34" charset="0"/>
                <a:cs typeface="Times New Roman" panose="02020603050405020304" pitchFamily="18" charset="0"/>
              </a:rPr>
              <a:t> вой (вместо протяжный). Ребёнок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заложен</a:t>
            </a:r>
            <a:r>
              <a:rPr lang="ru-RU" sz="2800" i="1" dirty="0">
                <a:latin typeface="Times New Roman" panose="02020603050405020304" pitchFamily="18" charset="0"/>
                <a:ea typeface="Calibri" panose="020F0502020204030204" pitchFamily="34" charset="0"/>
                <a:cs typeface="Times New Roman" panose="02020603050405020304" pitchFamily="18" charset="0"/>
              </a:rPr>
              <a:t> к счастью (вместо предрасположен)).</a:t>
            </a:r>
            <a:endParaRPr lang="ru-RU"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9733024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34E8DED-31F2-4511-87EC-84360E6E9A90}"/>
              </a:ext>
            </a:extLst>
          </p:cNvPr>
          <p:cNvSpPr>
            <a:spLocks noGrp="1"/>
          </p:cNvSpPr>
          <p:nvPr>
            <p:ph type="title"/>
          </p:nvPr>
        </p:nvSpPr>
        <p:spPr/>
        <p:txBody>
          <a:bodyPr/>
          <a:lstStyle/>
          <a:p>
            <a:r>
              <a:rPr lang="ru-RU" dirty="0"/>
              <a:t>Типичные ошибки в сочинении (ФК1)</a:t>
            </a:r>
          </a:p>
        </p:txBody>
      </p:sp>
      <p:sp>
        <p:nvSpPr>
          <p:cNvPr id="6" name="Объект 5">
            <a:extLst>
              <a:ext uri="{FF2B5EF4-FFF2-40B4-BE49-F238E27FC236}">
                <a16:creationId xmlns:a16="http://schemas.microsoft.com/office/drawing/2014/main" xmlns="" id="{CB4B42C0-D2EA-4016-99F0-2F4F37D1839B}"/>
              </a:ext>
            </a:extLst>
          </p:cNvPr>
          <p:cNvSpPr>
            <a:spLocks noGrp="1"/>
          </p:cNvSpPr>
          <p:nvPr>
            <p:ph idx="1"/>
          </p:nvPr>
        </p:nvSpPr>
        <p:spPr/>
        <p:txBody>
          <a:bodyPr>
            <a:normAutofit fontScale="92500" lnSpcReduction="20000"/>
          </a:bodyPr>
          <a:lstStyle/>
          <a:p>
            <a:pPr algn="just">
              <a:spcAft>
                <a:spcPts val="0"/>
              </a:spcAft>
            </a:pPr>
            <a:r>
              <a:rPr lang="ru-RU" sz="2800" i="1" dirty="0">
                <a:latin typeface="Times New Roman" panose="02020603050405020304" pitchFamily="18" charset="0"/>
                <a:ea typeface="Calibri" panose="020F0502020204030204" pitchFamily="34" charset="0"/>
                <a:cs typeface="Times New Roman" panose="02020603050405020304" pitchFamily="18" charset="0"/>
              </a:rPr>
              <a:t>- В книге «Капитанская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дочь</a:t>
            </a:r>
            <a:r>
              <a:rPr lang="ru-RU" sz="2800" i="1" dirty="0">
                <a:latin typeface="Times New Roman" panose="02020603050405020304" pitchFamily="18" charset="0"/>
                <a:ea typeface="Calibri" panose="020F0502020204030204" pitchFamily="34" charset="0"/>
                <a:cs typeface="Times New Roman" panose="02020603050405020304" pitchFamily="18" charset="0"/>
              </a:rPr>
              <a:t>» рассказывается…</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i="1" dirty="0">
                <a:latin typeface="Times New Roman" panose="02020603050405020304" pitchFamily="18" charset="0"/>
                <a:ea typeface="Calibri" panose="020F0502020204030204" pitchFamily="34" charset="0"/>
                <a:cs typeface="Times New Roman" panose="02020603050405020304" pitchFamily="18" charset="0"/>
              </a:rPr>
              <a:t>- Из произведения «Собачье сердце». Так, когда мужчине надо было сердце, собачка отдала, потому что знала, что человеку дороже, чем собаке. После того как пересадили сердце, мужчина хотел отблагодарить собачку, но было уже поздно</a:t>
            </a:r>
            <a:r>
              <a:rPr lang="ru-RU" sz="2800" dirty="0">
                <a:latin typeface="Times New Roman" panose="02020603050405020304" pitchFamily="18" charset="0"/>
                <a:ea typeface="Calibri" panose="020F0502020204030204" pitchFamily="34" charset="0"/>
                <a:cs typeface="Times New Roman" panose="02020603050405020304" pitchFamily="18" charset="0"/>
              </a:rPr>
              <a:t> (этот аргумент мы полностью не засчитали)</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i="1" dirty="0">
                <a:latin typeface="Times New Roman" panose="02020603050405020304" pitchFamily="18" charset="0"/>
                <a:ea typeface="Calibri" panose="020F0502020204030204" pitchFamily="34" charset="0"/>
                <a:cs typeface="Times New Roman" panose="02020603050405020304" pitchFamily="18" charset="0"/>
              </a:rPr>
              <a:t>- В произведении «Чудесный доктор» показан доктор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Пирожков</a:t>
            </a:r>
            <a:r>
              <a:rPr lang="ru-RU" sz="2800" i="1" dirty="0">
                <a:latin typeface="Times New Roman" panose="02020603050405020304" pitchFamily="18" charset="0"/>
                <a:ea typeface="Calibri" panose="020F0502020204030204" pitchFamily="34" charset="0"/>
                <a:cs typeface="Times New Roman" panose="02020603050405020304" pitchFamily="18" charset="0"/>
              </a:rPr>
              <a:t>…</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i="1" dirty="0">
                <a:latin typeface="Times New Roman" panose="02020603050405020304" pitchFamily="18" charset="0"/>
                <a:ea typeface="Calibri" panose="020F0502020204030204" pitchFamily="34" charset="0"/>
                <a:cs typeface="Times New Roman" panose="02020603050405020304" pitchFamily="18" charset="0"/>
              </a:rPr>
              <a:t>- Мальчик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оставил свободное время</a:t>
            </a:r>
            <a:r>
              <a:rPr lang="ru-RU" sz="2800" i="1" dirty="0">
                <a:latin typeface="Times New Roman" panose="02020603050405020304" pitchFamily="18" charset="0"/>
                <a:ea typeface="Calibri" panose="020F0502020204030204" pitchFamily="34" charset="0"/>
                <a:cs typeface="Times New Roman" panose="02020603050405020304" pitchFamily="18" charset="0"/>
              </a:rPr>
              <a:t>, чтобы собаке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Юрке (в другом случае – </a:t>
            </a:r>
            <a:r>
              <a:rPr lang="ru-RU" sz="2800" i="1" u="sng" dirty="0" err="1">
                <a:latin typeface="Times New Roman" panose="02020603050405020304" pitchFamily="18" charset="0"/>
                <a:ea typeface="Calibri" panose="020F0502020204030204" pitchFamily="34" charset="0"/>
                <a:cs typeface="Times New Roman" panose="02020603050405020304" pitchFamily="18" charset="0"/>
              </a:rPr>
              <a:t>Нюрке</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a:t>
            </a:r>
            <a:r>
              <a:rPr lang="ru-RU" sz="2800" i="1" dirty="0">
                <a:latin typeface="Times New Roman" panose="02020603050405020304" pitchFamily="18" charset="0"/>
                <a:ea typeface="Calibri" panose="020F0502020204030204" pitchFamily="34" charset="0"/>
                <a:cs typeface="Times New Roman" panose="02020603050405020304" pitchFamily="18" charset="0"/>
              </a:rPr>
              <a:t> было хорошо, чтобы она </a:t>
            </a:r>
            <a:r>
              <a:rPr lang="ru-RU" sz="2800" i="1" u="sng" dirty="0" err="1">
                <a:latin typeface="Times New Roman" panose="02020603050405020304" pitchFamily="18" charset="0"/>
                <a:ea typeface="Calibri" panose="020F0502020204030204" pitchFamily="34" charset="0"/>
                <a:cs typeface="Times New Roman" panose="02020603050405020304" pitchFamily="18" charset="0"/>
              </a:rPr>
              <a:t>разомнула</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 </a:t>
            </a:r>
            <a:r>
              <a:rPr lang="ru-RU" sz="2800" i="1" dirty="0">
                <a:latin typeface="Times New Roman" panose="02020603050405020304" pitchFamily="18" charset="0"/>
                <a:ea typeface="Calibri" panose="020F0502020204030204" pitchFamily="34" charset="0"/>
                <a:cs typeface="Times New Roman" panose="02020603050405020304" pitchFamily="18" charset="0"/>
              </a:rPr>
              <a:t>свои кости, подышала воздухом (</a:t>
            </a:r>
            <a:r>
              <a:rPr lang="ru-RU" sz="2800" dirty="0">
                <a:latin typeface="Times New Roman" panose="02020603050405020304" pitchFamily="18" charset="0"/>
                <a:ea typeface="Calibri" panose="020F0502020204030204" pitchFamily="34" charset="0"/>
                <a:cs typeface="Times New Roman" panose="02020603050405020304" pitchFamily="18" charset="0"/>
              </a:rPr>
              <a:t>на самом деле кличка собаки – Янка</a:t>
            </a:r>
            <a:r>
              <a:rPr lang="ru-RU" sz="2800" i="1" dirty="0">
                <a:latin typeface="Times New Roman" panose="02020603050405020304" pitchFamily="18" charset="0"/>
                <a:ea typeface="Calibri" panose="020F0502020204030204" pitchFamily="34" charset="0"/>
                <a:cs typeface="Times New Roman" panose="02020603050405020304" pitchFamily="18" charset="0"/>
              </a:rPr>
              <a:t>) – Р+Г+Ф</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2800" i="1" dirty="0">
                <a:latin typeface="Times New Roman" panose="02020603050405020304" pitchFamily="18" charset="0"/>
                <a:ea typeface="Calibri" panose="020F0502020204030204" pitchFamily="34" charset="0"/>
                <a:cs typeface="Times New Roman" panose="02020603050405020304" pitchFamily="18" charset="0"/>
              </a:rPr>
              <a:t>- В тексте </a:t>
            </a:r>
            <a:r>
              <a:rPr lang="ru-RU" sz="2800" i="1" u="sng" dirty="0">
                <a:latin typeface="Times New Roman" panose="02020603050405020304" pitchFamily="18" charset="0"/>
                <a:ea typeface="Calibri" panose="020F0502020204030204" pitchFamily="34" charset="0"/>
                <a:cs typeface="Times New Roman" panose="02020603050405020304" pitchFamily="18" charset="0"/>
              </a:rPr>
              <a:t>С.Г. Грибоедова</a:t>
            </a:r>
            <a:r>
              <a:rPr lang="ru-RU" sz="2800" i="1"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a:latin typeface="Times New Roman" panose="02020603050405020304" pitchFamily="18" charset="0"/>
                <a:ea typeface="Calibri" panose="020F0502020204030204" pitchFamily="34" charset="0"/>
                <a:cs typeface="Times New Roman" panose="02020603050405020304" pitchFamily="18" charset="0"/>
              </a:rPr>
              <a:t>вместо Георгиева</a:t>
            </a:r>
            <a:r>
              <a:rPr lang="ru-RU" sz="2800" i="1" dirty="0">
                <a:latin typeface="Times New Roman" panose="02020603050405020304" pitchFamily="18" charset="0"/>
                <a:ea typeface="Calibri" panose="020F0502020204030204" pitchFamily="34" charset="0"/>
                <a:cs typeface="Times New Roman" panose="02020603050405020304" pitchFamily="18" charset="0"/>
              </a:rPr>
              <a:t>) мы видим мальчика Валеру</a:t>
            </a:r>
            <a:endParaRPr lang="ru-RU"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9791893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34E8DED-31F2-4511-87EC-84360E6E9A90}"/>
              </a:ext>
            </a:extLst>
          </p:cNvPr>
          <p:cNvSpPr>
            <a:spLocks noGrp="1"/>
          </p:cNvSpPr>
          <p:nvPr>
            <p:ph type="title"/>
          </p:nvPr>
        </p:nvSpPr>
        <p:spPr/>
        <p:txBody>
          <a:bodyPr/>
          <a:lstStyle/>
          <a:p>
            <a:r>
              <a:rPr lang="ru-RU" dirty="0"/>
              <a:t>Для настроения </a:t>
            </a:r>
            <a:r>
              <a:rPr lang="ru-RU" dirty="0">
                <a:sym typeface="Wingdings" panose="05000000000000000000" pitchFamily="2" charset="2"/>
              </a:rPr>
              <a:t></a:t>
            </a:r>
            <a:endParaRPr lang="ru-RU" dirty="0"/>
          </a:p>
        </p:txBody>
      </p:sp>
      <p:sp>
        <p:nvSpPr>
          <p:cNvPr id="6" name="Объект 5">
            <a:extLst>
              <a:ext uri="{FF2B5EF4-FFF2-40B4-BE49-F238E27FC236}">
                <a16:creationId xmlns:a16="http://schemas.microsoft.com/office/drawing/2014/main" xmlns="" id="{CB4B42C0-D2EA-4016-99F0-2F4F37D1839B}"/>
              </a:ext>
            </a:extLst>
          </p:cNvPr>
          <p:cNvSpPr>
            <a:spLocks noGrp="1"/>
          </p:cNvSpPr>
          <p:nvPr>
            <p:ph idx="1"/>
          </p:nvPr>
        </p:nvSpPr>
        <p:spPr>
          <a:xfrm>
            <a:off x="1097280" y="1845734"/>
            <a:ext cx="10277302" cy="4444230"/>
          </a:xfrm>
        </p:spPr>
        <p:txBody>
          <a:bodyPr>
            <a:normAutofit fontScale="77500" lnSpcReduction="20000"/>
          </a:bodyPr>
          <a:lstStyle/>
          <a:p>
            <a:pPr algn="just">
              <a:spcAft>
                <a:spcPts val="0"/>
              </a:spcAft>
            </a:pPr>
            <a:r>
              <a:rPr lang="ru-RU" sz="2800"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Когда мальчишки вытащили </a:t>
            </a:r>
            <a:r>
              <a:rPr lang="ru-RU" sz="2800" i="1">
                <a:solidFill>
                  <a:schemeClr val="tx1"/>
                </a:solidFill>
                <a:latin typeface="Times New Roman" panose="02020603050405020304" pitchFamily="18" charset="0"/>
                <a:ea typeface="Calibri" panose="020F0502020204030204" pitchFamily="34" charset="0"/>
                <a:cs typeface="Times New Roman" panose="02020603050405020304" pitchFamily="18" charset="0"/>
              </a:rPr>
              <a:t>тонущую кошку, </a:t>
            </a:r>
            <a:r>
              <a:rPr lang="ru-RU" sz="2800"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по её глазам было видно, как она хотела нас отблагодарить.</a:t>
            </a:r>
          </a:p>
          <a:p>
            <a:pPr algn="just">
              <a:spcAft>
                <a:spcPts val="0"/>
              </a:spcAft>
            </a:pPr>
            <a:r>
              <a:rPr lang="ru-RU" sz="2800"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Мальчик сделал домашнее животное веселее с помощью прогулки после школы. </a:t>
            </a:r>
          </a:p>
          <a:p>
            <a:pPr algn="just">
              <a:spcAft>
                <a:spcPts val="0"/>
              </a:spcAft>
            </a:pPr>
            <a:r>
              <a:rPr lang="ru-RU" sz="2800"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Хотелось бы побольше таких людей, как я. </a:t>
            </a:r>
          </a:p>
          <a:p>
            <a:pPr algn="just">
              <a:spcAft>
                <a:spcPts val="0"/>
              </a:spcAft>
            </a:pPr>
            <a:r>
              <a:rPr lang="ru-RU" sz="2800"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Проявил благородный поступок к воющей собаке. </a:t>
            </a:r>
          </a:p>
          <a:p>
            <a:pPr algn="just">
              <a:spcAft>
                <a:spcPts val="0"/>
              </a:spcAft>
            </a:pPr>
            <a:r>
              <a:rPr lang="ru-RU" sz="2800"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Доброта – это внутреннее и наружное чувство человека.  </a:t>
            </a:r>
          </a:p>
          <a:p>
            <a:pPr algn="just">
              <a:spcAft>
                <a:spcPts val="0"/>
              </a:spcAft>
            </a:pPr>
            <a:r>
              <a:rPr lang="ru-RU" sz="2800"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Погладив его пёс стал очень добрым и не был похож на того кто кусает больно. </a:t>
            </a:r>
          </a:p>
          <a:p>
            <a:pPr algn="just">
              <a:spcAft>
                <a:spcPts val="0"/>
              </a:spcAft>
            </a:pPr>
            <a:r>
              <a:rPr lang="ru-RU" sz="2800"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Соседская собака постоянно лаяла из-за </a:t>
            </a:r>
            <a:r>
              <a:rPr lang="ru-RU" sz="2800" i="1"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хочения</a:t>
            </a:r>
            <a:r>
              <a:rPr lang="ru-RU" sz="2800"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погулять. </a:t>
            </a:r>
          </a:p>
          <a:p>
            <a:pPr algn="just">
              <a:spcAft>
                <a:spcPts val="0"/>
              </a:spcAft>
            </a:pPr>
            <a:r>
              <a:rPr lang="ru-RU" sz="2800"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Главный герой произведения Тургенева «Муму» был кормилицей собаки и ухаживал за ней. </a:t>
            </a:r>
          </a:p>
          <a:p>
            <a:pPr algn="just">
              <a:spcAft>
                <a:spcPts val="0"/>
              </a:spcAft>
            </a:pPr>
            <a:r>
              <a:rPr lang="ru-RU" sz="2800" i="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Несмотря на незаинтересованность друга в жалобном скулении соседской собаки, он поинтересовался в возможной проблеме и по истечению событий предложил свою помощь.</a:t>
            </a:r>
            <a:endParaRPr lang="ru-RU" sz="24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865592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Результаты итогового собеседования 2023</a:t>
            </a:r>
            <a:endParaRPr lang="ru-RU" dirty="0"/>
          </a:p>
        </p:txBody>
      </p:sp>
      <p:graphicFrame>
        <p:nvGraphicFramePr>
          <p:cNvPr id="4" name="Содержимое 3"/>
          <p:cNvGraphicFramePr>
            <a:graphicFrameLocks noGrp="1"/>
          </p:cNvGraphicFramePr>
          <p:nvPr>
            <p:ph idx="1"/>
          </p:nvPr>
        </p:nvGraphicFramePr>
        <p:xfrm>
          <a:off x="621792" y="2603056"/>
          <a:ext cx="10972801" cy="2706782"/>
        </p:xfrm>
        <a:graphic>
          <a:graphicData uri="http://schemas.openxmlformats.org/drawingml/2006/table">
            <a:tbl>
              <a:tblPr firstRow="1" bandRow="1">
                <a:tableStyleId>{5C22544A-7EE6-4342-B048-85BDC9FD1C3A}</a:tableStyleId>
              </a:tblPr>
              <a:tblGrid>
                <a:gridCol w="1567543"/>
                <a:gridCol w="1567543"/>
                <a:gridCol w="1567543"/>
                <a:gridCol w="1567543"/>
                <a:gridCol w="1567543"/>
                <a:gridCol w="1567543"/>
                <a:gridCol w="1567543"/>
              </a:tblGrid>
              <a:tr h="1164114">
                <a:tc>
                  <a:txBody>
                    <a:bodyPr/>
                    <a:lstStyle/>
                    <a:p>
                      <a:r>
                        <a:rPr lang="ru-RU" b="1" dirty="0" smtClean="0">
                          <a:solidFill>
                            <a:schemeClr val="bg1"/>
                          </a:solidFill>
                        </a:rPr>
                        <a:t>Год </a:t>
                      </a:r>
                      <a:endParaRPr lang="ru-RU" b="1" dirty="0">
                        <a:solidFill>
                          <a:schemeClr val="bg1"/>
                        </a:solidFill>
                      </a:endParaRPr>
                    </a:p>
                  </a:txBody>
                  <a:tcPr/>
                </a:tc>
                <a:tc>
                  <a:txBody>
                    <a:bodyPr/>
                    <a:lstStyle/>
                    <a:p>
                      <a:r>
                        <a:rPr lang="ru-RU" sz="1600" dirty="0" smtClean="0">
                          <a:solidFill>
                            <a:schemeClr val="bg1"/>
                          </a:solidFill>
                        </a:rPr>
                        <a:t>Кол-во участников, подавших заявление</a:t>
                      </a:r>
                      <a:endParaRPr lang="ru-RU" sz="1600" b="1" dirty="0">
                        <a:solidFill>
                          <a:schemeClr val="bg1"/>
                        </a:solidFill>
                      </a:endParaRPr>
                    </a:p>
                  </a:txBody>
                  <a:tcPr/>
                </a:tc>
                <a:tc>
                  <a:txBody>
                    <a:bodyPr/>
                    <a:lstStyle/>
                    <a:p>
                      <a:r>
                        <a:rPr lang="ru-RU" dirty="0" smtClean="0"/>
                        <a:t>Кол-во участников, принявших участие</a:t>
                      </a:r>
                      <a:endParaRPr lang="ru-RU" b="1" dirty="0">
                        <a:solidFill>
                          <a:schemeClr val="tx1"/>
                        </a:solidFill>
                      </a:endParaRPr>
                    </a:p>
                  </a:txBody>
                  <a:tcPr/>
                </a:tc>
                <a:tc>
                  <a:txBody>
                    <a:bodyPr/>
                    <a:lstStyle/>
                    <a:p>
                      <a:r>
                        <a:rPr lang="ru-RU" sz="1600" dirty="0" smtClean="0"/>
                        <a:t>Кол-во удаленных участников</a:t>
                      </a:r>
                      <a:endParaRPr lang="ru-RU" sz="1600" b="1" dirty="0">
                        <a:solidFill>
                          <a:schemeClr val="tx1"/>
                        </a:solidFill>
                      </a:endParaRPr>
                    </a:p>
                  </a:txBody>
                  <a:tcPr/>
                </a:tc>
                <a:tc>
                  <a:txBody>
                    <a:bodyPr/>
                    <a:lstStyle/>
                    <a:p>
                      <a:r>
                        <a:rPr lang="ru-RU" sz="1600" dirty="0" smtClean="0"/>
                        <a:t>Кол-во, досрочно завершивших участников</a:t>
                      </a:r>
                      <a:endParaRPr lang="ru-RU" sz="1600" b="1" dirty="0">
                        <a:solidFill>
                          <a:schemeClr val="tx1"/>
                        </a:solidFill>
                      </a:endParaRPr>
                    </a:p>
                  </a:txBody>
                  <a:tcPr/>
                </a:tc>
                <a:tc>
                  <a:txBody>
                    <a:bodyPr/>
                    <a:lstStyle/>
                    <a:p>
                      <a:r>
                        <a:rPr lang="ru-RU" sz="1600" dirty="0" smtClean="0"/>
                        <a:t>Получили «зачет»</a:t>
                      </a:r>
                      <a:endParaRPr lang="ru-RU" sz="1600" b="1" dirty="0">
                        <a:solidFill>
                          <a:schemeClr val="tx1"/>
                        </a:solidFill>
                      </a:endParaRPr>
                    </a:p>
                  </a:txBody>
                  <a:tcPr/>
                </a:tc>
                <a:tc>
                  <a:txBody>
                    <a:bodyPr/>
                    <a:lstStyle/>
                    <a:p>
                      <a:r>
                        <a:rPr lang="ru-RU" sz="1600" dirty="0" smtClean="0"/>
                        <a:t>Получили «незачет»</a:t>
                      </a:r>
                      <a:endParaRPr lang="ru-RU" sz="1600" b="1" dirty="0">
                        <a:solidFill>
                          <a:schemeClr val="tx1"/>
                        </a:solidFill>
                      </a:endParaRPr>
                    </a:p>
                  </a:txBody>
                  <a:tcPr/>
                </a:tc>
              </a:tr>
              <a:tr h="1243742">
                <a:tc>
                  <a:txBody>
                    <a:bodyPr/>
                    <a:lstStyle/>
                    <a:p>
                      <a:r>
                        <a:rPr lang="ru-RU" b="1" dirty="0" smtClean="0">
                          <a:solidFill>
                            <a:schemeClr val="tx1"/>
                          </a:solidFill>
                        </a:rPr>
                        <a:t>08.02.2023</a:t>
                      </a:r>
                      <a:endParaRPr lang="ru-RU" b="1" dirty="0">
                        <a:solidFill>
                          <a:schemeClr val="tx1"/>
                        </a:solidFill>
                      </a:endParaRPr>
                    </a:p>
                  </a:txBody>
                  <a:tcPr/>
                </a:tc>
                <a:tc>
                  <a:txBody>
                    <a:bodyPr/>
                    <a:lstStyle/>
                    <a:p>
                      <a:r>
                        <a:rPr lang="ru-RU" sz="1400" b="1" dirty="0" smtClean="0">
                          <a:solidFill>
                            <a:schemeClr val="tx1"/>
                          </a:solidFill>
                        </a:rPr>
                        <a:t>101650</a:t>
                      </a:r>
                      <a:endParaRPr lang="ru-RU" sz="1400" b="1" dirty="0">
                        <a:solidFill>
                          <a:schemeClr val="tx1"/>
                        </a:solidFill>
                      </a:endParaRPr>
                    </a:p>
                  </a:txBody>
                  <a:tcPr/>
                </a:tc>
                <a:tc>
                  <a:txBody>
                    <a:bodyPr/>
                    <a:lstStyle/>
                    <a:p>
                      <a:r>
                        <a:rPr lang="ru-RU" sz="1400" b="1" dirty="0" smtClean="0">
                          <a:solidFill>
                            <a:schemeClr val="tx1"/>
                          </a:solidFill>
                        </a:rPr>
                        <a:t>99303</a:t>
                      </a:r>
                      <a:endParaRPr lang="ru-RU" sz="1400" b="1" dirty="0">
                        <a:solidFill>
                          <a:schemeClr val="tx1"/>
                        </a:solidFill>
                      </a:endParaRPr>
                    </a:p>
                  </a:txBody>
                  <a:tcPr/>
                </a:tc>
                <a:tc>
                  <a:txBody>
                    <a:bodyPr/>
                    <a:lstStyle/>
                    <a:p>
                      <a:r>
                        <a:rPr lang="ru-RU" sz="1400" b="1" dirty="0" smtClean="0">
                          <a:solidFill>
                            <a:schemeClr val="tx1"/>
                          </a:solidFill>
                        </a:rPr>
                        <a:t>1</a:t>
                      </a:r>
                      <a:endParaRPr lang="ru-RU" sz="1400" b="1" dirty="0">
                        <a:solidFill>
                          <a:schemeClr val="tx1"/>
                        </a:solidFill>
                      </a:endParaRPr>
                    </a:p>
                  </a:txBody>
                  <a:tcPr/>
                </a:tc>
                <a:tc>
                  <a:txBody>
                    <a:bodyPr/>
                    <a:lstStyle/>
                    <a:p>
                      <a:r>
                        <a:rPr lang="ru-RU" sz="1400" b="1" dirty="0" smtClean="0">
                          <a:solidFill>
                            <a:schemeClr val="tx1"/>
                          </a:solidFill>
                        </a:rPr>
                        <a:t>9</a:t>
                      </a:r>
                      <a:endParaRPr lang="ru-RU" sz="1400" b="1" dirty="0">
                        <a:solidFill>
                          <a:schemeClr val="tx1"/>
                        </a:solidFill>
                      </a:endParaRPr>
                    </a:p>
                  </a:txBody>
                  <a:tcPr/>
                </a:tc>
                <a:tc>
                  <a:txBody>
                    <a:bodyPr/>
                    <a:lstStyle/>
                    <a:p>
                      <a:r>
                        <a:rPr lang="ru-RU" sz="1400" b="1" dirty="0" smtClean="0">
                          <a:solidFill>
                            <a:schemeClr val="tx1"/>
                          </a:solidFill>
                        </a:rPr>
                        <a:t>98401 /99,10%</a:t>
                      </a:r>
                      <a:endParaRPr lang="ru-RU" sz="1400" b="1" dirty="0">
                        <a:solidFill>
                          <a:schemeClr val="tx1"/>
                        </a:solidFill>
                      </a:endParaRPr>
                    </a:p>
                  </a:txBody>
                  <a:tcPr/>
                </a:tc>
                <a:tc>
                  <a:txBody>
                    <a:bodyPr/>
                    <a:lstStyle/>
                    <a:p>
                      <a:r>
                        <a:rPr lang="ru-RU" sz="1400" b="1" dirty="0" smtClean="0">
                          <a:solidFill>
                            <a:schemeClr val="tx1"/>
                          </a:solidFill>
                        </a:rPr>
                        <a:t>892 /0,90%</a:t>
                      </a:r>
                      <a:endParaRPr lang="ru-RU" sz="1400" b="1" dirty="0">
                        <a:solidFill>
                          <a:schemeClr val="tx1"/>
                        </a:solidFill>
                      </a:endParaRPr>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smtClean="0"/>
              <a:t>Анализ результатов итогового собеседования по заданиям</a:t>
            </a:r>
            <a:endParaRPr lang="ru-RU" sz="2800" b="1" dirty="0"/>
          </a:p>
        </p:txBody>
      </p:sp>
      <p:sp>
        <p:nvSpPr>
          <p:cNvPr id="3" name="Содержимое 2"/>
          <p:cNvSpPr>
            <a:spLocks noGrp="1"/>
          </p:cNvSpPr>
          <p:nvPr>
            <p:ph idx="1"/>
          </p:nvPr>
        </p:nvSpPr>
        <p:spPr>
          <a:xfrm>
            <a:off x="512064" y="1999488"/>
            <a:ext cx="11301984" cy="4632960"/>
          </a:xfrm>
        </p:spPr>
        <p:txBody>
          <a:bodyPr>
            <a:normAutofit fontScale="85000" lnSpcReduction="20000"/>
          </a:bodyPr>
          <a:lstStyle/>
          <a:p>
            <a:r>
              <a:rPr lang="ru-RU" dirty="0" smtClean="0"/>
              <a:t>Участнику итогового собеседования был предоставлен контрольный измерительный материал (далее - КИМ). Каждый вариант КИМ состоит из двух частей, включающих в себя четыре задания базового уровня сложности. Задания различны по способам предъявления языкового материала</a:t>
            </a:r>
            <a:r>
              <a:rPr lang="ru-RU" dirty="0" smtClean="0"/>
              <a:t>.</a:t>
            </a:r>
          </a:p>
          <a:p>
            <a:r>
              <a:rPr lang="ru-RU" dirty="0" smtClean="0"/>
              <a:t> </a:t>
            </a:r>
            <a:r>
              <a:rPr lang="ru-RU" dirty="0" smtClean="0"/>
              <a:t>Часть 1. Задание №1 – чтение вслух текста научно-публицистического стиля. </a:t>
            </a:r>
            <a:endParaRPr lang="ru-RU" dirty="0" smtClean="0"/>
          </a:p>
          <a:p>
            <a:r>
              <a:rPr lang="ru-RU" dirty="0" smtClean="0"/>
              <a:t>Задание </a:t>
            </a:r>
            <a:r>
              <a:rPr lang="ru-RU" dirty="0" smtClean="0"/>
              <a:t>№2 – подробный пересказ текста с привлечением дополнительной информации. Задания части 1 выполняются на основе одного текста. Часть 2. </a:t>
            </a:r>
            <a:endParaRPr lang="ru-RU" dirty="0" smtClean="0"/>
          </a:p>
          <a:p>
            <a:r>
              <a:rPr lang="ru-RU" dirty="0" smtClean="0"/>
              <a:t>Задание </a:t>
            </a:r>
            <a:r>
              <a:rPr lang="ru-RU" dirty="0" smtClean="0"/>
              <a:t>№3 –тематическое монологическое высказывание. </a:t>
            </a:r>
            <a:endParaRPr lang="ru-RU" dirty="0" smtClean="0"/>
          </a:p>
          <a:p>
            <a:r>
              <a:rPr lang="ru-RU" dirty="0" smtClean="0"/>
              <a:t>Задание </a:t>
            </a:r>
            <a:r>
              <a:rPr lang="ru-RU" dirty="0" smtClean="0"/>
              <a:t>№4 – участие в диалоге. Все задания представляют собой задания с развёрнутым ответом. Продолжительность проведения итогового собеседования для каждого участника составляет примерно 15-16 минут.</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3984" y="704088"/>
            <a:ext cx="10972800" cy="1066800"/>
          </a:xfrm>
        </p:spPr>
        <p:txBody>
          <a:bodyPr>
            <a:normAutofit/>
          </a:bodyPr>
          <a:lstStyle/>
          <a:p>
            <a:r>
              <a:rPr lang="ru-RU" dirty="0" smtClean="0"/>
              <a:t>Задание №1. </a:t>
            </a:r>
            <a:r>
              <a:rPr lang="ru-RU" dirty="0" smtClean="0"/>
              <a:t>«Чтение текста вслух»</a:t>
            </a:r>
            <a:endParaRPr lang="ru-RU" dirty="0"/>
          </a:p>
        </p:txBody>
      </p:sp>
      <p:pic>
        <p:nvPicPr>
          <p:cNvPr id="16387" name="Picture 3"/>
          <p:cNvPicPr>
            <a:picLocks noChangeAspect="1" noChangeArrowheads="1"/>
          </p:cNvPicPr>
          <p:nvPr/>
        </p:nvPicPr>
        <p:blipFill>
          <a:blip r:embed="rId2"/>
          <a:srcRect/>
          <a:stretch>
            <a:fillRect/>
          </a:stretch>
        </p:blipFill>
        <p:spPr bwMode="auto">
          <a:xfrm>
            <a:off x="658606" y="1595310"/>
            <a:ext cx="10692146" cy="4900567"/>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5488" y="643128"/>
            <a:ext cx="11436096" cy="880872"/>
          </a:xfrm>
        </p:spPr>
        <p:txBody>
          <a:bodyPr>
            <a:normAutofit fontScale="90000"/>
          </a:bodyPr>
          <a:lstStyle/>
          <a:p>
            <a:r>
              <a:rPr lang="ru-RU" sz="2800" dirty="0" smtClean="0"/>
              <a:t>Задание №2. Пересказ текста с включением приведенного высказывания</a:t>
            </a:r>
            <a:endParaRPr lang="ru-RU" sz="2800" dirty="0"/>
          </a:p>
        </p:txBody>
      </p:sp>
      <p:pic>
        <p:nvPicPr>
          <p:cNvPr id="15362" name="Picture 2"/>
          <p:cNvPicPr>
            <a:picLocks noGrp="1" noChangeAspect="1" noChangeArrowheads="1"/>
          </p:cNvPicPr>
          <p:nvPr>
            <p:ph idx="1"/>
          </p:nvPr>
        </p:nvPicPr>
        <p:blipFill>
          <a:blip r:embed="rId2"/>
          <a:srcRect/>
          <a:stretch>
            <a:fillRect/>
          </a:stretch>
        </p:blipFill>
        <p:spPr bwMode="auto">
          <a:xfrm>
            <a:off x="2084832" y="1324154"/>
            <a:ext cx="7717536" cy="5308594"/>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2"/>
          <a:srcRect/>
          <a:stretch>
            <a:fillRect/>
          </a:stretch>
        </p:blipFill>
        <p:spPr bwMode="auto">
          <a:xfrm>
            <a:off x="2339023" y="680911"/>
            <a:ext cx="6800850" cy="3562350"/>
          </a:xfrm>
          <a:prstGeom prst="rect">
            <a:avLst/>
          </a:prstGeom>
          <a:noFill/>
          <a:ln w="9525">
            <a:noFill/>
            <a:miter lim="800000"/>
            <a:headEnd/>
            <a:tailEnd/>
          </a:ln>
          <a:effectLst/>
        </p:spPr>
      </p:pic>
      <p:pic>
        <p:nvPicPr>
          <p:cNvPr id="17411" name="Picture 3"/>
          <p:cNvPicPr>
            <a:picLocks noChangeAspect="1" noChangeArrowheads="1"/>
          </p:cNvPicPr>
          <p:nvPr/>
        </p:nvPicPr>
        <p:blipFill>
          <a:blip r:embed="rId3"/>
          <a:srcRect/>
          <a:stretch>
            <a:fillRect/>
          </a:stretch>
        </p:blipFill>
        <p:spPr bwMode="auto">
          <a:xfrm>
            <a:off x="2399983" y="4301935"/>
            <a:ext cx="6791325" cy="2000250"/>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p:cNvPicPr>
            <a:picLocks noChangeAspect="1" noChangeArrowheads="1"/>
          </p:cNvPicPr>
          <p:nvPr/>
        </p:nvPicPr>
        <p:blipFill>
          <a:blip r:embed="rId2"/>
          <a:srcRect/>
          <a:stretch>
            <a:fillRect/>
          </a:stretch>
        </p:blipFill>
        <p:spPr bwMode="auto">
          <a:xfrm>
            <a:off x="2121408" y="635036"/>
            <a:ext cx="7924174" cy="6058371"/>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ChangeAspect="1" noChangeArrowheads="1"/>
          </p:cNvPicPr>
          <p:nvPr/>
        </p:nvPicPr>
        <p:blipFill>
          <a:blip r:embed="rId2"/>
          <a:srcRect/>
          <a:stretch>
            <a:fillRect/>
          </a:stretch>
        </p:blipFill>
        <p:spPr bwMode="auto">
          <a:xfrm>
            <a:off x="287946" y="1085088"/>
            <a:ext cx="11774190" cy="5145024"/>
          </a:xfrm>
          <a:prstGeom prst="rect">
            <a:avLst/>
          </a:prstGeom>
          <a:noFill/>
          <a:ln w="9525">
            <a:noFill/>
            <a:miter lim="800000"/>
            <a:headEnd/>
            <a:tailEnd/>
          </a:ln>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95</TotalTime>
  <Words>1968</Words>
  <Application>Microsoft Office PowerPoint</Application>
  <PresentationFormat>Произвольный</PresentationFormat>
  <Paragraphs>230</Paragraphs>
  <Slides>27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Городская</vt:lpstr>
      <vt:lpstr>Анализ результатов ОГЭ – 2023 по данным КРИППО и РЦОИ</vt:lpstr>
      <vt:lpstr>Анализ выполнения заданий</vt:lpstr>
      <vt:lpstr>Результаты итогового собеседования 2023</vt:lpstr>
      <vt:lpstr>Анализ результатов итогового собеседования по заданиям</vt:lpstr>
      <vt:lpstr>Задание №1. «Чтение текста вслух»</vt:lpstr>
      <vt:lpstr>Задание №2. Пересказ текста с включением приведенного высказывания</vt:lpstr>
      <vt:lpstr>Слайд 7</vt:lpstr>
      <vt:lpstr>Слайд 8</vt:lpstr>
      <vt:lpstr>Слайд 9</vt:lpstr>
      <vt:lpstr>Слайд 10</vt:lpstr>
      <vt:lpstr>Рекомендации по подготовке обучающихся к заданиям 1-4 итогового собеседования </vt:lpstr>
      <vt:lpstr>Слайд 12</vt:lpstr>
      <vt:lpstr>Анализ выполнения заданий</vt:lpstr>
      <vt:lpstr>Задания, вызвавшие наибольшие трудности</vt:lpstr>
      <vt:lpstr>Задание 5</vt:lpstr>
      <vt:lpstr>Задание 7</vt:lpstr>
      <vt:lpstr>Задание 6</vt:lpstr>
      <vt:lpstr>Типичные ошибки в изложении</vt:lpstr>
      <vt:lpstr>Типичные ошибки в сочинении</vt:lpstr>
      <vt:lpstr>Типичные ошибки в сочинении</vt:lpstr>
      <vt:lpstr>Типичные ошибки в сочинении (ГК1)</vt:lpstr>
      <vt:lpstr>Типичные ошибки в сочинении (ГК2)</vt:lpstr>
      <vt:lpstr>Типичные ошибки в сочинении (ГК3)</vt:lpstr>
      <vt:lpstr>Типичные ошибки в сочинении (ГК4)</vt:lpstr>
      <vt:lpstr>Типичные ошибки в сочинении (ГК4)</vt:lpstr>
      <vt:lpstr>Типичные ошибки в сочинении (ФК1)</vt:lpstr>
      <vt:lpstr>Для настроения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Анализ результатов ОГЭ – 2023</dc:title>
  <dc:creator>CRE</dc:creator>
  <cp:lastModifiedBy>Админ</cp:lastModifiedBy>
  <cp:revision>11</cp:revision>
  <dcterms:created xsi:type="dcterms:W3CDTF">2023-08-23T05:05:27Z</dcterms:created>
  <dcterms:modified xsi:type="dcterms:W3CDTF">2023-10-17T15:34:43Z</dcterms:modified>
</cp:coreProperties>
</file>