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4" r:id="rId5"/>
    <p:sldId id="263" r:id="rId6"/>
    <p:sldId id="262" r:id="rId7"/>
    <p:sldId id="267" r:id="rId8"/>
    <p:sldId id="266" r:id="rId9"/>
    <p:sldId id="269" r:id="rId10"/>
    <p:sldId id="270" r:id="rId11"/>
    <p:sldId id="25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0000"/>
    <a:srgbClr val="7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bg>
      <p:bgPr>
        <a:solidFill>
          <a:srgbClr val="58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с двумя скругленными противолежащими углами 12"/>
          <p:cNvSpPr/>
          <p:nvPr userDrawn="1"/>
        </p:nvSpPr>
        <p:spPr>
          <a:xfrm>
            <a:off x="1214414" y="1000108"/>
            <a:ext cx="6858048" cy="5143536"/>
          </a:xfrm>
          <a:prstGeom prst="round2DiagRect">
            <a:avLst/>
          </a:prstGeom>
          <a:solidFill>
            <a:schemeClr val="lt1">
              <a:alpha val="59000"/>
            </a:schemeClr>
          </a:solidFill>
          <a:ln w="5715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0" cap="none" spc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 descr="29vz7g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429388" y="5429264"/>
            <a:ext cx="1280397" cy="1428736"/>
          </a:xfrm>
          <a:prstGeom prst="round2DiagRect">
            <a:avLst/>
          </a:prstGeom>
          <a:ln w="38100">
            <a:solidFill>
              <a:schemeClr val="bg1"/>
            </a:solidFill>
          </a:ln>
        </p:spPr>
      </p:pic>
      <p:pic>
        <p:nvPicPr>
          <p:cNvPr id="9" name="Рисунок 8" descr="412f74a05993f5998969b088986.jpg"/>
          <p:cNvPicPr>
            <a:picLocks noChangeAspect="1"/>
          </p:cNvPicPr>
          <p:nvPr userDrawn="1"/>
        </p:nvPicPr>
        <p:blipFill>
          <a:blip r:embed="rId3" cstate="print"/>
          <a:srcRect l="9218" r="10535"/>
          <a:stretch>
            <a:fillRect/>
          </a:stretch>
        </p:blipFill>
        <p:spPr>
          <a:xfrm>
            <a:off x="0" y="1142984"/>
            <a:ext cx="1285852" cy="1379044"/>
          </a:xfrm>
          <a:prstGeom prst="round2DiagRect">
            <a:avLst/>
          </a:prstGeom>
          <a:ln w="38100">
            <a:solidFill>
              <a:schemeClr val="bg1"/>
            </a:solidFill>
          </a:ln>
        </p:spPr>
      </p:pic>
      <p:pic>
        <p:nvPicPr>
          <p:cNvPr id="10" name="Рисунок 9" descr="марго2.jpg"/>
          <p:cNvPicPr>
            <a:picLocks noChangeAspect="1"/>
          </p:cNvPicPr>
          <p:nvPr userDrawn="1"/>
        </p:nvPicPr>
        <p:blipFill>
          <a:blip r:embed="rId4" cstate="print"/>
          <a:srcRect l="4984" r="3738"/>
          <a:stretch>
            <a:fillRect/>
          </a:stretch>
        </p:blipFill>
        <p:spPr>
          <a:xfrm>
            <a:off x="1357290" y="0"/>
            <a:ext cx="1409271" cy="1357298"/>
          </a:xfrm>
          <a:prstGeom prst="round2DiagRect">
            <a:avLst/>
          </a:prstGeom>
          <a:ln w="38100">
            <a:solidFill>
              <a:schemeClr val="bg1"/>
            </a:solidFill>
          </a:ln>
        </p:spPr>
      </p:pic>
      <p:pic>
        <p:nvPicPr>
          <p:cNvPr id="11" name="Рисунок 10" descr="a88676120db1dcc79ba6de8ba6f35742.jpg"/>
          <p:cNvPicPr>
            <a:picLocks noChangeAspect="1"/>
          </p:cNvPicPr>
          <p:nvPr userDrawn="1"/>
        </p:nvPicPr>
        <p:blipFill>
          <a:blip r:embed="rId5" cstate="print"/>
          <a:srcRect l="5462" r="3709"/>
          <a:stretch>
            <a:fillRect/>
          </a:stretch>
        </p:blipFill>
        <p:spPr>
          <a:xfrm>
            <a:off x="7740752" y="4500570"/>
            <a:ext cx="1403248" cy="1285860"/>
          </a:xfrm>
          <a:prstGeom prst="round2DiagRect">
            <a:avLst/>
          </a:prstGeom>
          <a:ln w="38100">
            <a:solidFill>
              <a:schemeClr val="bg1"/>
            </a:solidFill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80000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  <a:gs pos="100000">
              <a:srgbClr val="663012"/>
            </a:gs>
            <a:gs pos="100000">
              <a:srgbClr val="663012"/>
            </a:gs>
            <a:gs pos="100000">
              <a:srgbClr val="663012"/>
            </a:gs>
            <a:gs pos="100000">
              <a:srgbClr val="663012"/>
            </a:gs>
            <a:gs pos="100000">
              <a:srgbClr val="663012"/>
            </a:gs>
            <a:gs pos="72000">
              <a:srgbClr val="580000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 descr="logo.gif"/>
          <p:cNvPicPr>
            <a:picLocks noChangeAspect="1"/>
          </p:cNvPicPr>
          <p:nvPr userDrawn="1"/>
        </p:nvPicPr>
        <p:blipFill>
          <a:blip r:embed="rId13" cstate="print">
            <a:lum bright="-2000" contrast="-4000"/>
          </a:blip>
          <a:srcRect l="3780" r="5039" b="9741"/>
          <a:stretch>
            <a:fillRect/>
          </a:stretch>
        </p:blipFill>
        <p:spPr>
          <a:xfrm>
            <a:off x="1928794" y="10453"/>
            <a:ext cx="5348664" cy="6847547"/>
          </a:xfrm>
          <a:prstGeom prst="roundRect">
            <a:avLst/>
          </a:prstGeom>
        </p:spPr>
      </p:pic>
      <p:pic>
        <p:nvPicPr>
          <p:cNvPr id="8" name="Рисунок 7" descr="марго2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0" y="4214818"/>
            <a:ext cx="2217225" cy="1949209"/>
          </a:xfrm>
          <a:prstGeom prst="rect">
            <a:avLst/>
          </a:prstGeom>
        </p:spPr>
      </p:pic>
      <p:pic>
        <p:nvPicPr>
          <p:cNvPr id="9" name="Рисунок 8" descr="29vz7gy.jpg"/>
          <p:cNvPicPr>
            <a:picLocks noChangeAspect="1"/>
          </p:cNvPicPr>
          <p:nvPr userDrawn="1"/>
        </p:nvPicPr>
        <p:blipFill>
          <a:blip r:embed="rId15" cstate="print"/>
          <a:srcRect r="5761" b="5163"/>
          <a:stretch>
            <a:fillRect/>
          </a:stretch>
        </p:blipFill>
        <p:spPr>
          <a:xfrm>
            <a:off x="1" y="759146"/>
            <a:ext cx="1928793" cy="2165929"/>
          </a:xfrm>
          <a:prstGeom prst="rect">
            <a:avLst/>
          </a:prstGeom>
        </p:spPr>
      </p:pic>
      <p:pic>
        <p:nvPicPr>
          <p:cNvPr id="10" name="Рисунок 9" descr="412f74a05993f5998969b088986.jpg"/>
          <p:cNvPicPr>
            <a:picLocks noChangeAspect="1"/>
          </p:cNvPicPr>
          <p:nvPr userDrawn="1"/>
        </p:nvPicPr>
        <p:blipFill>
          <a:blip r:embed="rId16" cstate="print"/>
          <a:stretch>
            <a:fillRect/>
          </a:stretch>
        </p:blipFill>
        <p:spPr>
          <a:xfrm>
            <a:off x="7121339" y="571481"/>
            <a:ext cx="2022660" cy="1857387"/>
          </a:xfrm>
          <a:prstGeom prst="rect">
            <a:avLst/>
          </a:prstGeom>
        </p:spPr>
      </p:pic>
      <p:pic>
        <p:nvPicPr>
          <p:cNvPr id="11" name="Рисунок 10" descr="a88676120db1dcc79ba6de8ba6f35742.jpg"/>
          <p:cNvPicPr>
            <a:picLocks noChangeAspect="1"/>
          </p:cNvPicPr>
          <p:nvPr userDrawn="1"/>
        </p:nvPicPr>
        <p:blipFill>
          <a:blip r:embed="rId17" cstate="print"/>
          <a:stretch>
            <a:fillRect/>
          </a:stretch>
        </p:blipFill>
        <p:spPr>
          <a:xfrm>
            <a:off x="7093496" y="4572008"/>
            <a:ext cx="2050504" cy="1785926"/>
          </a:xfrm>
          <a:prstGeom prst="rect">
            <a:avLst/>
          </a:prstGeom>
        </p:spPr>
      </p:pic>
      <p:sp>
        <p:nvSpPr>
          <p:cNvPr id="12" name="Скругленный прямоугольник 11"/>
          <p:cNvSpPr/>
          <p:nvPr userDrawn="1"/>
        </p:nvSpPr>
        <p:spPr>
          <a:xfrm>
            <a:off x="1928794" y="0"/>
            <a:ext cx="5357850" cy="6858000"/>
          </a:xfrm>
          <a:prstGeom prst="roundRect">
            <a:avLst/>
          </a:prstGeom>
          <a:solidFill>
            <a:schemeClr val="bg1">
              <a:alpha val="48000"/>
            </a:schemeClr>
          </a:solidFill>
          <a:ln w="79375">
            <a:solidFill>
              <a:srgbClr val="58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00232" y="548680"/>
            <a:ext cx="5143536" cy="4752527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изучению романа М. Булгакова</a:t>
            </a:r>
            <a:b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«Мастер и Маргарита» 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5301207"/>
            <a:ext cx="5000660" cy="792089"/>
          </a:xfrm>
        </p:spPr>
        <p:txBody>
          <a:bodyPr>
            <a:noAutofit/>
          </a:bodyPr>
          <a:lstStyle/>
          <a:p>
            <a:pPr algn="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Бондарчук А. В., </a:t>
            </a:r>
          </a:p>
          <a:p>
            <a:pPr algn="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 высшей категории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1600200"/>
            <a:ext cx="5616624" cy="4525963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Никогда ничего </a:t>
            </a:r>
            <a:r>
              <a:rPr lang="ru-RU" sz="36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просите !Никогда 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ничего, и в особенности у тех, кто сильнее вас. Сами предложат и сами всё дадут! </a:t>
            </a:r>
          </a:p>
        </p:txBody>
      </p:sp>
    </p:spTree>
    <p:extLst>
      <p:ext uri="{BB962C8B-B14F-4D97-AF65-F5344CB8AC3E}">
        <p14:creationId xmlns:p14="http://schemas.microsoft.com/office/powerpoint/2010/main" val="88218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571613"/>
            <a:ext cx="6429420" cy="4429156"/>
          </a:xfrm>
        </p:spPr>
        <p:txBody>
          <a:bodyPr/>
          <a:lstStyle/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И</a:t>
            </a:r>
            <a:r>
              <a:rPr lang="ru-RU" dirty="0" smtClean="0"/>
              <a:t>сточник шаблона: </a:t>
            </a:r>
            <a:r>
              <a:rPr lang="ru-RU" dirty="0" smtClean="0"/>
              <a:t>Черкасова Лариса Александровна, учитель русского языка и литературы, сайт «http://pedsovet.su/».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1124744"/>
            <a:ext cx="5630958" cy="576064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создания романа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785927"/>
            <a:ext cx="6357982" cy="428628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1928-1940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г.–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создания </a:t>
            </a:r>
          </a:p>
          <a:p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1967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публикация романа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«Роман в романе»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300 рецензий (298 – разгромных)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троемирия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1929 г – синтез времен </a:t>
            </a:r>
          </a:p>
          <a:p>
            <a:pPr marL="0" indent="0"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1124744"/>
            <a:ext cx="5630958" cy="576064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Власть и совесть в романе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785927"/>
            <a:ext cx="6357982" cy="42862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(2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16, 25, 26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главы)</a:t>
            </a:r>
          </a:p>
          <a:p>
            <a:pPr marL="0" indent="0" algn="ctr">
              <a:buNone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348880"/>
            <a:ext cx="4896544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69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1124744"/>
            <a:ext cx="4824536" cy="576064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любви 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785927"/>
            <a:ext cx="6357982" cy="4286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916832"/>
            <a:ext cx="5184576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74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1124744"/>
            <a:ext cx="4824536" cy="576064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творчества 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785927"/>
            <a:ext cx="6357982" cy="4286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 </a:t>
            </a:r>
          </a:p>
        </p:txBody>
      </p:sp>
      <p:sp>
        <p:nvSpPr>
          <p:cNvPr id="4" name="Овал 3"/>
          <p:cNvSpPr/>
          <p:nvPr/>
        </p:nvSpPr>
        <p:spPr>
          <a:xfrm>
            <a:off x="1763688" y="1785927"/>
            <a:ext cx="2088232" cy="158448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682254" y="2924944"/>
            <a:ext cx="4104456" cy="21602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Берлиоз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Иван Бездомный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Критик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Латунский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Члены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МАССОЛИТа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47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1124744"/>
            <a:ext cx="4824536" cy="576064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добра и зла 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785927"/>
            <a:ext cx="6357982" cy="42862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   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Воланда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мир Сатаны 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 кто ж ты, наконец?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– часть той силы,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Что вечно хочет зла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и совершает благо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И. Гете «Фауст»</a:t>
            </a:r>
          </a:p>
          <a:p>
            <a:pPr>
              <a:buFontTx/>
              <a:buChar char="-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82655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1124744"/>
            <a:ext cx="4464496" cy="576064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добра и зла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785927"/>
            <a:ext cx="6768752" cy="4286280"/>
          </a:xfrm>
        </p:spPr>
        <p:txBody>
          <a:bodyPr>
            <a:normAutofit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Воланд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древнем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Ершалаиме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Воланд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Москве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Воланда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судьбах Мастера и Маргариты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Свита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Воланда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Москве ………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05319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1124744"/>
            <a:ext cx="4968552" cy="576064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 сатиры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785927"/>
            <a:ext cx="6768752" cy="428628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Погоня (гл.4)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«Нехорошая квартира» (гл.7)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 заявления на жилплощадь (гл. 9)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 Никанора Босого (гл.15)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Сеанс в Варьете (гл.12)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 Грибоедова  (гл. 5, 27, 28)....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64245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5"/>
            <a:ext cx="4752528" cy="936103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Визуализация романа</a:t>
            </a:r>
            <a:endParaRPr lang="ru-RU" sz="3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988839"/>
            <a:ext cx="6192688" cy="3384377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</a:rPr>
              <a:t> «Мастер и Маргарита» (Россия, 2005, </a:t>
            </a:r>
            <a:r>
              <a:rPr lang="ru-RU" b="1" dirty="0" err="1" smtClean="0">
                <a:latin typeface="Times New Roman" panose="02020603050405020304" pitchFamily="18" charset="0"/>
              </a:rPr>
              <a:t>реж</a:t>
            </a:r>
            <a:r>
              <a:rPr lang="ru-RU" b="1" dirty="0" smtClean="0">
                <a:latin typeface="Times New Roman" panose="02020603050405020304" pitchFamily="18" charset="0"/>
              </a:rPr>
              <a:t>. В. Бортко)</a:t>
            </a:r>
          </a:p>
          <a:p>
            <a:r>
              <a:rPr lang="ru-RU" b="1" dirty="0" smtClean="0">
                <a:latin typeface="Times New Roman" panose="02020603050405020304" pitchFamily="18" charset="0"/>
              </a:rPr>
              <a:t>Рисунки Нади </a:t>
            </a:r>
            <a:r>
              <a:rPr lang="ru-RU" b="1" dirty="0" err="1" smtClean="0">
                <a:latin typeface="Times New Roman" panose="02020603050405020304" pitchFamily="18" charset="0"/>
              </a:rPr>
              <a:t>Рушевой</a:t>
            </a:r>
            <a:endParaRPr lang="ru-RU" b="1" dirty="0" smtClean="0">
              <a:latin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</a:rPr>
              <a:t>Иллюстрации </a:t>
            </a:r>
            <a:r>
              <a:rPr lang="ru-RU" b="1" dirty="0" err="1" smtClean="0">
                <a:latin typeface="Times New Roman" panose="02020603050405020304" pitchFamily="18" charset="0"/>
              </a:rPr>
              <a:t>Курушина</a:t>
            </a:r>
            <a:r>
              <a:rPr lang="ru-RU" b="1" dirty="0" smtClean="0">
                <a:latin typeface="Times New Roman" panose="02020603050405020304" pitchFamily="18" charset="0"/>
              </a:rPr>
              <a:t> А. А.</a:t>
            </a:r>
            <a:endParaRPr lang="ru-RU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43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261</Words>
  <Application>Microsoft Office PowerPoint</Application>
  <PresentationFormat>Экран (4:3)</PresentationFormat>
  <Paragraphs>47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Методические рекомендации по изучению романа М. Булгакова «Мастер и Маргарита» </vt:lpstr>
      <vt:lpstr>История создания романа</vt:lpstr>
      <vt:lpstr>Власть и совесть в романе</vt:lpstr>
      <vt:lpstr>Тема любви </vt:lpstr>
      <vt:lpstr>Тема творчества </vt:lpstr>
      <vt:lpstr>Тема добра и зла </vt:lpstr>
      <vt:lpstr>Тема добра и зла</vt:lpstr>
      <vt:lpstr>Бал сатиры</vt:lpstr>
      <vt:lpstr>Визуализация романа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cp:lastModifiedBy>Admin</cp:lastModifiedBy>
  <cp:revision>13</cp:revision>
  <dcterms:modified xsi:type="dcterms:W3CDTF">2020-01-14T17:11:34Z</dcterms:modified>
</cp:coreProperties>
</file>