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8" r:id="rId13"/>
    <p:sldId id="269" r:id="rId14"/>
    <p:sldId id="270" r:id="rId15"/>
    <p:sldId id="271" r:id="rId16"/>
    <p:sldId id="276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6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2107520-F4B8-49DD-80D6-C722D2B4A272}" type="datetimeFigureOut">
              <a:rPr lang="ru-RU" smtClean="0"/>
              <a:t>20.03.2019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8D97436D-E6D1-471D-ACC2-5CD41F7BB0B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933056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b="0" i="0" dirty="0" smtClean="0">
                <a:solidFill>
                  <a:srgbClr val="080400"/>
                </a:solidFill>
                <a:effectLst/>
                <a:latin typeface="MagistralC"/>
              </a:rPr>
              <a:t>Формирование личностно значимых ориентиров обучающихся средствами гуманитарных предметов интегрированного цикла как путь к социализации воспитанников - будущих выпускников ОУ</a:t>
            </a:r>
            <a:r>
              <a:rPr lang="ru-RU" sz="6000" b="0" i="0" dirty="0" smtClean="0">
                <a:solidFill>
                  <a:srgbClr val="080400"/>
                </a:solidFill>
                <a:effectLst/>
                <a:latin typeface="MagistralC"/>
              </a:rPr>
              <a:t/>
            </a:r>
            <a:br>
              <a:rPr lang="ru-RU" sz="6000" b="0" i="0" dirty="0" smtClean="0">
                <a:solidFill>
                  <a:srgbClr val="080400"/>
                </a:solidFill>
                <a:effectLst/>
                <a:latin typeface="MagistralC"/>
              </a:rPr>
            </a:b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517232"/>
            <a:ext cx="6400800" cy="93610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Доклад </a:t>
            </a:r>
            <a:r>
              <a:rPr lang="ru-RU" dirty="0" err="1" smtClean="0">
                <a:solidFill>
                  <a:schemeClr val="tx1"/>
                </a:solidFill>
              </a:rPr>
              <a:t>Босько</a:t>
            </a:r>
            <a:r>
              <a:rPr lang="ru-RU" dirty="0" smtClean="0">
                <a:solidFill>
                  <a:schemeClr val="tx1"/>
                </a:solidFill>
              </a:rPr>
              <a:t> Т.Ю.,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учителя русского языка и литературы МБОУ «Гвардейская школа №1»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77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4320480" cy="626469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Главное предназначение произведения искусства слова определяется тем, что оно способно обогатить опытом, лично нами не пережитым, но благодаря которому читатель может прикоснуться к богатому миру человеческих взаимоотношений, охватывающих всё многообразие его жизни и являющихся важнейшей потребностью растущей личности.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35" y="116632"/>
            <a:ext cx="4234040" cy="6356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204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61206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u="sng" dirty="0"/>
              <a:t>Задача учителя-филолога - сформировать КОМПЕТЕНТНОГО читателя, способного «осваивать» язык писателя и делать «своим» содержание его произведений.</a:t>
            </a:r>
            <a:br>
              <a:rPr lang="ru-RU" b="1" u="sng" dirty="0"/>
            </a:br>
            <a:endParaRPr lang="ru-RU" b="1" u="sng" dirty="0" smtClean="0"/>
          </a:p>
          <a:p>
            <a:pPr marL="0" indent="0">
              <a:buNone/>
            </a:pPr>
            <a:endParaRPr lang="ru-RU" b="1" u="sng" dirty="0"/>
          </a:p>
          <a:p>
            <a:pPr marL="0" indent="0">
              <a:buNone/>
            </a:pPr>
            <a:endParaRPr lang="ru-RU" b="1" u="sng" dirty="0" smtClean="0"/>
          </a:p>
          <a:p>
            <a:pPr marL="0" indent="0">
              <a:buNone/>
            </a:pPr>
            <a:endParaRPr lang="ru-RU" b="1" u="sng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Цели</a:t>
            </a:r>
            <a:r>
              <a:rPr lang="ru-RU" dirty="0" smtClean="0"/>
              <a:t>: </a:t>
            </a:r>
          </a:p>
          <a:p>
            <a:r>
              <a:rPr lang="ru-RU" dirty="0" smtClean="0"/>
              <a:t>1) определяющими должны быть принципы </a:t>
            </a:r>
            <a:r>
              <a:rPr lang="ru-RU" dirty="0" err="1" smtClean="0"/>
              <a:t>гуманизации</a:t>
            </a:r>
            <a:r>
              <a:rPr lang="ru-RU" dirty="0" smtClean="0"/>
              <a:t> и </a:t>
            </a:r>
            <a:r>
              <a:rPr lang="ru-RU" dirty="0" err="1" smtClean="0"/>
              <a:t>гуманитаризации</a:t>
            </a:r>
            <a:r>
              <a:rPr lang="ru-RU" dirty="0" smtClean="0"/>
              <a:t>;</a:t>
            </a:r>
          </a:p>
          <a:p>
            <a:r>
              <a:rPr lang="ru-RU" dirty="0" smtClean="0"/>
              <a:t>2) на уроке учителем должны быть созданы условия, при которых ученик смог бы максимально реализовать свои возможности и потребности, что в конечном итоге трансформируется в САМООПРЕДЕЛЕНИЕ человека, в его </a:t>
            </a:r>
            <a:r>
              <a:rPr lang="ru-RU" dirty="0" err="1" smtClean="0"/>
              <a:t>адаптированнность</a:t>
            </a:r>
            <a:r>
              <a:rPr lang="ru-RU" dirty="0" smtClean="0"/>
              <a:t> к сложностям жизни, в то, что мы называем СОЦИАЛИЗАЦИЕЙ личности.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84784"/>
            <a:ext cx="4536504" cy="2025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2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4824536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«За то, что я пережил и понял в искусстве, я должен ОТВЕЧАТЬ своей жизнью, чтобы всё пережитое и понятое не осталось бездейственным в ней». </a:t>
            </a:r>
          </a:p>
          <a:p>
            <a:pPr marL="0" indent="0" algn="r">
              <a:buNone/>
            </a:pPr>
            <a:r>
              <a:rPr lang="ru-RU" dirty="0" smtClean="0"/>
              <a:t>М.М. Бахтин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436" y="1052736"/>
            <a:ext cx="330568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078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600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Виды ученической деятельности и методика её организации на уроках по освоению художественного текста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Методический путь анализа — в переживании текста и его реализации в речи. Примечательно в этом смысле высказывание известного психолога Л.С. Выготского: «Мысль не выражается в слове, но совершается в слове. Можно говорить о становлении мысли в слове». Суждение учёного подтверждает ценность интеграции двух дисциплин — родного языка и литературы — для становления личности.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109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1845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 Вводные уроки: работа с «детскими» вопросами (рефлексия на конкретно-образном уровне)</a:t>
            </a:r>
          </a:p>
          <a:p>
            <a:endParaRPr lang="ru-RU" dirty="0" smtClean="0"/>
          </a:p>
          <a:p>
            <a:r>
              <a:rPr lang="ru-RU" dirty="0" smtClean="0"/>
              <a:t>2. Аналитико-синтетический этап: мыслительная деятельность реализуется в анализе-синтезе обобщаемого материала (рефлексия учащихся носит уже умозрительный характер; ребята могут работать парно, в группе, индивидуально по различным алгоритмам, моделируя изучаемый материал в схемах, таблицах).</a:t>
            </a:r>
          </a:p>
          <a:p>
            <a:endParaRPr lang="ru-RU" dirty="0" smtClean="0"/>
          </a:p>
          <a:p>
            <a:r>
              <a:rPr lang="ru-RU" dirty="0" smtClean="0"/>
              <a:t>3. </a:t>
            </a:r>
            <a:r>
              <a:rPr lang="ru-RU" dirty="0" err="1" smtClean="0"/>
              <a:t>Деятельностный</a:t>
            </a:r>
            <a:r>
              <a:rPr lang="ru-RU" dirty="0" smtClean="0"/>
              <a:t> этап (творческие уроки): различного рода письменные работы, участие в семинаре или научно — практической конференции (так называемая проектная деятельность).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261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92696"/>
            <a:ext cx="4464496" cy="4680520"/>
          </a:xfrm>
        </p:spPr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истемный подход - согласование программ интегрированного курса, организация таких форм обучения, когда читаемое произведение искусства слова становится для ученика личностно значимым и социально ориентирующим.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491" y="548680"/>
            <a:ext cx="3678021" cy="5662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948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14401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/>
              <a:t>П</a:t>
            </a:r>
            <a:r>
              <a:rPr lang="ru-RU" sz="2400" dirty="0" smtClean="0"/>
              <a:t>роизведения / проблемы (понятия) мировоззренческого характера, которые могут стать предметом обсуждения с учениками при изучении данного художественного текста.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92896"/>
            <a:ext cx="8712968" cy="3273227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Л. </a:t>
            </a:r>
            <a:r>
              <a:rPr lang="ru-RU" sz="2800" dirty="0" err="1" smtClean="0"/>
              <a:t>Н.Толстой</a:t>
            </a:r>
            <a:r>
              <a:rPr lang="ru-RU" sz="2800" dirty="0" smtClean="0"/>
              <a:t>. «Кавказский пленник» 	Патриотизм.</a:t>
            </a:r>
          </a:p>
          <a:p>
            <a:r>
              <a:rPr lang="ru-RU" sz="2800" dirty="0" err="1" smtClean="0"/>
              <a:t>Ф.М.Достоевский</a:t>
            </a:r>
            <a:r>
              <a:rPr lang="ru-RU" sz="2800" dirty="0" smtClean="0"/>
              <a:t>. «Мальчик у Христа на ёлке».	Сопереживание. Милосердие. Сострадание.</a:t>
            </a:r>
          </a:p>
          <a:p>
            <a:r>
              <a:rPr lang="ru-RU" sz="2800" dirty="0" err="1" smtClean="0"/>
              <a:t>Л.Н.Толстой</a:t>
            </a:r>
            <a:r>
              <a:rPr lang="ru-RU" sz="2800" dirty="0" smtClean="0"/>
              <a:t>. «Детство»	Что такое нравственное совершенствование?</a:t>
            </a:r>
          </a:p>
          <a:p>
            <a:r>
              <a:rPr lang="ru-RU" sz="2800" dirty="0" smtClean="0"/>
              <a:t>В. Распутин. «Уроки французского».	Нравственный выбор и уважение к личности.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72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9530" y="18864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Овладение умением через систему методик трансформировать в письменную и устную речь высказывания самого различного характера: пересказ, изложения разных видов, тексты различных типов речи, цитирование, </a:t>
            </a:r>
            <a:r>
              <a:rPr lang="ru-RU" dirty="0" err="1" smtClean="0"/>
              <a:t>тезирование</a:t>
            </a:r>
            <a:r>
              <a:rPr lang="ru-RU" dirty="0" smtClean="0"/>
              <a:t>; постепенно усложняющиеся сочинения на свободные темы, по личным впечатлениям, публицистические или нравственно — философского плана. </a:t>
            </a:r>
          </a:p>
          <a:p>
            <a:pPr marL="0" indent="0">
              <a:buNone/>
            </a:pPr>
            <a:r>
              <a:rPr lang="ru-RU" dirty="0" smtClean="0"/>
              <a:t>Эти виды письменных и устных работ отвечают принципу ЦЕЛОСТНОГО, ЛИЧНОСТНОГО освоения текста...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5488"/>
            <a:ext cx="3672408" cy="244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14186"/>
            <a:ext cx="4104456" cy="272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58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4032448" cy="518457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«Цель художника не в том, чтобы неоспоримо разрешить вопрос, а в том, чтобы заставить полюбить жизнь в бесчисленных, никогда не истощимых всех её проявлениях»</a:t>
            </a:r>
          </a:p>
          <a:p>
            <a:pPr marL="0" indent="0" algn="r">
              <a:buNone/>
            </a:pPr>
            <a:r>
              <a:rPr lang="ru-RU" dirty="0" err="1" smtClean="0"/>
              <a:t>Л.Н.Толстой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4701902" cy="564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36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4690864" cy="528945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«Нравственная цель сочинения не в торжестве добродетели и не в наказании порока. Пусть художник заставит меня завидовать угнетённой добродетели и презирать торжествующий порок» </a:t>
            </a:r>
          </a:p>
          <a:p>
            <a:pPr marL="0" indent="0" algn="r">
              <a:buNone/>
            </a:pPr>
            <a:r>
              <a:rPr lang="ru-RU" dirty="0" smtClean="0"/>
              <a:t>В. Одоевский 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71500"/>
            <a:ext cx="35337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83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06896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«Воспитать человека,</a:t>
            </a:r>
            <a:br>
              <a:rPr lang="ru-RU" dirty="0" smtClean="0"/>
            </a:br>
            <a:r>
              <a:rPr lang="ru-RU" dirty="0" smtClean="0"/>
              <a:t>облагородив мир его мыслей...»</a:t>
            </a:r>
            <a:br>
              <a:rPr lang="ru-RU" dirty="0" smtClean="0"/>
            </a:br>
            <a:r>
              <a:rPr lang="ru-RU" sz="2700" dirty="0" smtClean="0"/>
              <a:t>Из «Задач литературного образования»</a:t>
            </a:r>
            <a:br>
              <a:rPr lang="ru-RU" sz="2700" dirty="0" smtClean="0"/>
            </a:br>
            <a:endParaRPr lang="ru-RU" dirty="0"/>
          </a:p>
        </p:txBody>
      </p:sp>
      <p:pic>
        <p:nvPicPr>
          <p:cNvPr id="1028" name="Picture 4" descr="http://gmnndm.my1.ru/EGE/foto/novye/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73016"/>
            <a:ext cx="3834127" cy="281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6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5505475"/>
          </a:xfrm>
        </p:spPr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истемная, планомерная, «ясно» выстроенная учительская деятельность способствует развитию потребности создавать нравственную систему личностных ценностей учащихся и позитивно воздействовать на их мотивацию.</a:t>
            </a:r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636912"/>
            <a:ext cx="5976664" cy="4011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928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 smtClean="0"/>
              <a:t>ПРОБЛЕМЫ литературного образования школьников:</a:t>
            </a:r>
          </a:p>
          <a:p>
            <a:endParaRPr lang="ru-RU" dirty="0" smtClean="0"/>
          </a:p>
          <a:p>
            <a:r>
              <a:rPr lang="ru-RU" dirty="0" smtClean="0"/>
              <a:t>1) Восприятие художественных произведений у многих учеников-читателей ориентировано только на познание объективной стороны жизни: богатейшие возможности русской классической литературы для нравственного становления личности старшеклассников находятся в современном обществе в противоречии с низким уровнем этих ориентиров.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950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5976664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/>
              <a:t>2) трудности при попытке самостоятельной интерпретации художественного текста (замысел автора «НЕ прочитывается»);</a:t>
            </a:r>
          </a:p>
          <a:p>
            <a:endParaRPr lang="ru-RU" sz="2600" dirty="0" smtClean="0"/>
          </a:p>
          <a:p>
            <a:endParaRPr lang="ru-RU" sz="2600" dirty="0"/>
          </a:p>
          <a:p>
            <a:endParaRPr lang="ru-RU" sz="2600" dirty="0" smtClean="0"/>
          </a:p>
          <a:p>
            <a:endParaRPr lang="ru-RU" sz="2600" dirty="0"/>
          </a:p>
          <a:p>
            <a:endParaRPr lang="ru-RU" sz="2600" dirty="0" smtClean="0"/>
          </a:p>
          <a:p>
            <a:endParaRPr lang="ru-RU" sz="2600" dirty="0"/>
          </a:p>
          <a:p>
            <a:endParaRPr lang="ru-RU" sz="2600" dirty="0" smtClean="0"/>
          </a:p>
          <a:p>
            <a:endParaRPr lang="ru-RU" sz="2600" dirty="0"/>
          </a:p>
          <a:p>
            <a:endParaRPr lang="ru-RU" sz="2600" dirty="0" smtClean="0"/>
          </a:p>
          <a:p>
            <a:endParaRPr lang="ru-RU" sz="2600" dirty="0" smtClean="0"/>
          </a:p>
          <a:p>
            <a:r>
              <a:rPr lang="ru-RU" sz="2600" dirty="0" smtClean="0"/>
              <a:t>3) сложности создания связного текста аналитического характера (низкая оценка при аттестации выпускника)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678140"/>
            <a:ext cx="4580571" cy="305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6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u="sng" dirty="0">
                <a:ea typeface="Calibri"/>
                <a:cs typeface="Times New Roman"/>
              </a:rPr>
              <a:t>Способы решения проблем литературного </a:t>
            </a:r>
            <a:r>
              <a:rPr lang="ru-RU" u="sng" dirty="0" smtClean="0">
                <a:ea typeface="Calibri"/>
                <a:cs typeface="Times New Roman"/>
              </a:rPr>
              <a:t>образования</a:t>
            </a:r>
            <a:r>
              <a:rPr lang="ru-RU" dirty="0">
                <a:ea typeface="Calibri"/>
                <a:cs typeface="Times New Roman"/>
              </a:rPr>
              <a:t> 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Необходимо ​ формировать навыки творческого мышления в качестве основы для освоения ценностей, «спрятанных» в художественном тексте, как путь к становлению ценностно значимого, духовно-нравственного стержня личности ученика — будущего гражданина страны...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10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197014"/>
            <a:ext cx="5112568" cy="2992412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a typeface="Calibri"/>
                <a:cs typeface="Times New Roman"/>
              </a:rPr>
              <a:t>Задача литературы — не давать </a:t>
            </a:r>
            <a:r>
              <a:rPr lang="ru-RU" dirty="0" smtClean="0">
                <a:ea typeface="Calibri"/>
                <a:cs typeface="Times New Roman"/>
              </a:rPr>
              <a:t>ответы, а </a:t>
            </a:r>
            <a:r>
              <a:rPr lang="ru-RU" dirty="0">
                <a:ea typeface="Calibri"/>
                <a:cs typeface="Times New Roman"/>
              </a:rPr>
              <a:t>правильно ставить вопросы...</a:t>
            </a: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a typeface="Calibri"/>
                <a:cs typeface="Times New Roman"/>
              </a:rPr>
              <a:t>Из </a:t>
            </a:r>
            <a:r>
              <a:rPr lang="ru-RU" dirty="0">
                <a:ea typeface="Calibri"/>
                <a:cs typeface="Times New Roman"/>
              </a:rPr>
              <a:t>письма А.П. Чехова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48679"/>
            <a:ext cx="3284837" cy="414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938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r>
              <a:rPr lang="ru-RU" dirty="0" smtClean="0"/>
              <a:t>Может быть, литература в состоянии</a:t>
            </a:r>
          </a:p>
          <a:p>
            <a:pPr marL="0" indent="0">
              <a:buNone/>
            </a:pPr>
            <a:r>
              <a:rPr lang="ru-RU" dirty="0" smtClean="0"/>
              <a:t>гораздо больше поведать о жизни,</a:t>
            </a:r>
          </a:p>
          <a:p>
            <a:pPr marL="0" indent="0">
              <a:buNone/>
            </a:pPr>
            <a:r>
              <a:rPr lang="ru-RU" dirty="0" smtClean="0"/>
              <a:t>чем жизнь о самой себе...</a:t>
            </a:r>
          </a:p>
          <a:p>
            <a:pPr marL="0" indent="0" algn="r">
              <a:buNone/>
            </a:pPr>
            <a:r>
              <a:rPr lang="ru-RU" dirty="0" smtClean="0"/>
              <a:t>Из интервью с писателем В. </a:t>
            </a:r>
            <a:r>
              <a:rPr lang="ru-RU" dirty="0" err="1" smtClean="0"/>
              <a:t>Пьецухом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44062"/>
            <a:ext cx="4968552" cy="3726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312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Calibri"/>
                <a:cs typeface="Times New Roman"/>
              </a:rPr>
              <a:t>«...</a:t>
            </a:r>
            <a:r>
              <a:rPr lang="ru-RU" dirty="0">
                <a:ea typeface="Calibri"/>
                <a:cs typeface="Times New Roman"/>
              </a:rPr>
              <a:t>началом воспитания рода человеческого должно быть облагораживание не только всех и во всём, но и всестороннее. Что такое всестороннее облагораживание? Оно означает приобретение благородства не ради внешнего впечатления, а с весомой пользой для жизни настоящей и будущей: чтобы всякий, кто воспитан в мудрости, гражданственности и благочестии, стал не полузнайкой, а знатоком, не балагуром, а красноречивым, не хвастливым начинателем, а способным его завершителем</a:t>
            </a:r>
            <a:r>
              <a:rPr lang="ru-RU" dirty="0" smtClean="0">
                <a:ea typeface="Calibri"/>
                <a:cs typeface="Times New Roman"/>
              </a:rPr>
              <a:t>...»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dirty="0">
              <a:ea typeface="Calibri"/>
              <a:cs typeface="Times New Roman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ea typeface="Calibri"/>
                <a:cs typeface="Times New Roman"/>
              </a:rPr>
              <a:t>«Великая дидактика» </a:t>
            </a:r>
            <a:r>
              <a:rPr lang="ru-RU" dirty="0" err="1" smtClean="0">
                <a:ea typeface="Calibri"/>
                <a:cs typeface="Times New Roman"/>
              </a:rPr>
              <a:t>Я.А.Коменский</a:t>
            </a:r>
            <a:r>
              <a:rPr lang="ru-RU" dirty="0" smtClean="0">
                <a:ea typeface="Calibri"/>
                <a:cs typeface="Times New Roman"/>
              </a:rPr>
              <a:t> </a:t>
            </a:r>
            <a:endParaRPr lang="ru-RU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863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ru-RU" u="sng" dirty="0" smtClean="0"/>
              <a:t>Умение слушать — культура. </a:t>
            </a:r>
          </a:p>
          <a:p>
            <a:r>
              <a:rPr lang="ru-RU" u="sng" dirty="0" smtClean="0"/>
              <a:t>Умение говорить — искусство. </a:t>
            </a:r>
          </a:p>
          <a:p>
            <a:pPr marL="0" indent="0">
              <a:buNone/>
            </a:pPr>
            <a:r>
              <a:rPr lang="ru-RU" dirty="0" smtClean="0"/>
              <a:t>Эта формула академика Лихачёва определяет сущность СЛОВА, а именно: ценность его эстетического и роль его нравственно-этического содержания. Через связь с писателем и его творением ученик овладевает культурой общения, она же является жизненной необходимостью, условием совершенствования личности. В этот период происходит ПРОВЕРКА, ОЦЕНКА и выработка ЛИЧНОСТНЫХ «СМЫСЛОВ» жизни, формируется САМОСОЗНАНИЕ, без которого невозможен духовный рост, — то, что Пушкин определил как «</a:t>
            </a:r>
            <a:r>
              <a:rPr lang="ru-RU" dirty="0" err="1" smtClean="0"/>
              <a:t>самостоянье</a:t>
            </a:r>
            <a:r>
              <a:rPr lang="ru-RU" dirty="0" smtClean="0"/>
              <a:t> человека».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4931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70</TotalTime>
  <Words>791</Words>
  <Application>Microsoft Office PowerPoint</Application>
  <PresentationFormat>Экран (4:3)</PresentationFormat>
  <Paragraphs>65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Исполнительная</vt:lpstr>
      <vt:lpstr>Формирование личностно значимых ориентиров обучающихся средствами гуманитарных предметов интегрированного цикла как путь к социализации воспитанников - будущих выпускников ОУ </vt:lpstr>
      <vt:lpstr>«Воспитать человека, облагородив мир его мыслей...» Из «Задач литературного образования»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ученической деятельности и методика её организации на уроках по освоению художественного текста</vt:lpstr>
      <vt:lpstr>Презентация PowerPoint</vt:lpstr>
      <vt:lpstr>Презентация PowerPoint</vt:lpstr>
      <vt:lpstr>Произведения / проблемы (понятия) мировоззренческого характера, которые могут стать предметом обсуждения с учениками при изучении данного художественного текста.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личностно значимых ориентиров обучающихся средствами гуманитарных предметов интегрированного цикла как путь к социализации воспитанников - будущих выпускников ОУ</dc:title>
  <dc:creator>Таня</dc:creator>
  <cp:lastModifiedBy>Таня</cp:lastModifiedBy>
  <cp:revision>8</cp:revision>
  <dcterms:created xsi:type="dcterms:W3CDTF">2019-03-19T19:07:15Z</dcterms:created>
  <dcterms:modified xsi:type="dcterms:W3CDTF">2019-03-20T20:13:35Z</dcterms:modified>
</cp:coreProperties>
</file>