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charts/colors6.xml" ContentType="application/vnd.ms-office.chartcolorstyle+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Default Extension="xlsx" ContentType="application/vnd.openxmlformats-officedocument.spreadsheetml.sheet"/>
  <Override PartName="/ppt/charts/chart3.xml" ContentType="application/vnd.openxmlformats-officedocument.drawingml.chart+xml"/>
  <Override PartName="/ppt/charts/style5.xml" ContentType="application/vnd.ms-office.chartstyl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charts/chart4.xml" ContentType="application/vnd.openxmlformats-officedocument.drawingml.chart+xml"/>
  <Override PartName="/ppt/charts/style6.xml" ContentType="application/vnd.ms-office.chartstyle+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charts/style2.xml" ContentType="application/vnd.ms-office.chart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charts/colors4.xml" ContentType="application/vnd.ms-office.chartcolorstyl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charts/style7.xml" ContentType="application/vnd.ms-office.chartstyl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charts/chart1.xml" ContentType="application/vnd.openxmlformats-officedocument.drawingml.chart+xml"/>
  <Override PartName="/ppt/charts/style3.xml" ContentType="application/vnd.ms-office.chartstyl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Default Extension="jpeg" ContentType="image/jpeg"/>
  <Override PartName="/ppt/charts/colors5.xml" ContentType="application/vnd.ms-office.chartcolor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charts/colors1.xml" ContentType="application/vnd.ms-office.chartcolorstyle+xml"/>
  <Override PartName="/ppt/charts/chart6.xml" ContentType="application/vnd.openxmlformats-officedocument.drawingml.chart+xml"/>
  <Override PartName="/ppt/slideMasters/slideMaster7.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charts/chart2.xml" ContentType="application/vnd.openxmlformats-officedocument.drawingml.chart+xml"/>
  <Override PartName="/ppt/charts/style4.xml" ContentType="application/vnd.ms-office.chartstyle+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charts/colors2.xml" ContentType="application/vnd.ms-office.chartcolorstyl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charts/chart7.xml" ContentType="application/vnd.openxmlformats-officedocument.drawingml.char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charts/colors7.xml" ContentType="application/vnd.ms-office.chartcolor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6" r:id="rId3"/>
    <p:sldMasterId id="2147483714" r:id="rId4"/>
    <p:sldMasterId id="2147483732" r:id="rId5"/>
    <p:sldMasterId id="2147483750" r:id="rId6"/>
    <p:sldMasterId id="2147483768" r:id="rId7"/>
    <p:sldMasterId id="2147483786" r:id="rId8"/>
    <p:sldMasterId id="2147483804" r:id="rId9"/>
  </p:sldMasterIdLst>
  <p:sldIdLst>
    <p:sldId id="261" r:id="rId10"/>
    <p:sldId id="323" r:id="rId11"/>
    <p:sldId id="269" r:id="rId12"/>
    <p:sldId id="289" r:id="rId13"/>
    <p:sldId id="293" r:id="rId14"/>
    <p:sldId id="294" r:id="rId15"/>
    <p:sldId id="300" r:id="rId16"/>
    <p:sldId id="296" r:id="rId17"/>
    <p:sldId id="288" r:id="rId18"/>
    <p:sldId id="298" r:id="rId19"/>
    <p:sldId id="259" r:id="rId20"/>
    <p:sldId id="263" r:id="rId21"/>
    <p:sldId id="264" r:id="rId22"/>
    <p:sldId id="265" r:id="rId23"/>
    <p:sldId id="303" r:id="rId24"/>
    <p:sldId id="304" r:id="rId25"/>
    <p:sldId id="266" r:id="rId26"/>
    <p:sldId id="267" r:id="rId27"/>
    <p:sldId id="273" r:id="rId28"/>
    <p:sldId id="270" r:id="rId29"/>
    <p:sldId id="305" r:id="rId30"/>
    <p:sldId id="272" r:id="rId31"/>
    <p:sldId id="262" r:id="rId32"/>
    <p:sldId id="275" r:id="rId33"/>
    <p:sldId id="277" r:id="rId34"/>
    <p:sldId id="281" r:id="rId35"/>
    <p:sldId id="279" r:id="rId36"/>
    <p:sldId id="280" r:id="rId37"/>
    <p:sldId id="282" r:id="rId38"/>
    <p:sldId id="283" r:id="rId39"/>
    <p:sldId id="284" r:id="rId40"/>
    <p:sldId id="285" r:id="rId41"/>
    <p:sldId id="276" r:id="rId42"/>
    <p:sldId id="286" r:id="rId43"/>
    <p:sldId id="287" r:id="rId44"/>
    <p:sldId id="307" r:id="rId45"/>
    <p:sldId id="310" r:id="rId46"/>
    <p:sldId id="311" r:id="rId47"/>
    <p:sldId id="312" r:id="rId48"/>
    <p:sldId id="313" r:id="rId49"/>
    <p:sldId id="316" r:id="rId50"/>
    <p:sldId id="317" r:id="rId51"/>
    <p:sldId id="314" r:id="rId52"/>
    <p:sldId id="315" r:id="rId53"/>
    <p:sldId id="318" r:id="rId54"/>
    <p:sldId id="320" r:id="rId55"/>
    <p:sldId id="319" r:id="rId56"/>
    <p:sldId id="321" r:id="rId57"/>
    <p:sldId id="325" r:id="rId5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882" y="-114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_____Microsoft_Office_Excel1.xlsx"/><Relationship Id="rId1" Type="http://schemas.openxmlformats.org/officeDocument/2006/relationships/image" Target="../media/image5.jpeg"/><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_____Microsoft_Office_Excel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_____Microsoft_Office_Excel7.xlsx"/></Relationships>
</file>

<file path=ppt/charts/chart1.xml><?xml version="1.0" encoding="utf-8"?>
<c:chartSpace xmlns:c="http://schemas.openxmlformats.org/drawingml/2006/chart" xmlns:a="http://schemas.openxmlformats.org/drawingml/2006/main" xmlns:r="http://schemas.openxmlformats.org/officeDocument/2006/relationships">
  <c:lang val="ru-RU"/>
  <c:chart>
    <c:autoTitleDeleted val="1"/>
    <c:view3D>
      <c:rotX val="3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pie3DChart>
        <c:varyColors val="1"/>
        <c:ser>
          <c:idx val="0"/>
          <c:order val="0"/>
          <c:tx>
            <c:strRef>
              <c:f>Лист1!$B$1</c:f>
              <c:strCache>
                <c:ptCount val="1"/>
                <c:pt idx="0">
                  <c:v>Продажи</c:v>
                </c:pt>
              </c:strCache>
            </c:strRef>
          </c:tx>
          <c:dPt>
            <c:idx val="0"/>
            <c:spPr>
              <a:blipFill>
                <a:blip xmlns:r="http://schemas.openxmlformats.org/officeDocument/2006/relationships" r:embed="rId1">
                  <a:duotone>
                    <a:schemeClr val="accent1">
                      <a:shade val="88000"/>
                      <a:lumMod val="88000"/>
                    </a:schemeClr>
                    <a:schemeClr val="accent1"/>
                  </a:duotone>
                </a:blip>
                <a:tile tx="0" ty="0" sx="100000" sy="100000" flip="none" algn="tl"/>
              </a:blipFill>
              <a:ln>
                <a:noFill/>
              </a:ln>
              <a:effectLst/>
              <a:scene3d>
                <a:camera prst="orthographicFront">
                  <a:rot lat="0" lon="0" rev="0"/>
                </a:camera>
                <a:lightRig rig="threePt" dir="t"/>
              </a:scene3d>
              <a:sp3d/>
            </c:spPr>
          </c:dPt>
          <c:dPt>
            <c:idx val="1"/>
            <c:spPr>
              <a:blipFill>
                <a:blip xmlns:r="http://schemas.openxmlformats.org/officeDocument/2006/relationships" r:embed="rId1">
                  <a:duotone>
                    <a:schemeClr val="accent2">
                      <a:shade val="88000"/>
                      <a:lumMod val="88000"/>
                    </a:schemeClr>
                    <a:schemeClr val="accent2"/>
                  </a:duotone>
                </a:blip>
                <a:tile tx="0" ty="0" sx="100000" sy="100000" flip="none" algn="tl"/>
              </a:blipFill>
              <a:ln>
                <a:noFill/>
              </a:ln>
              <a:effectLst/>
              <a:scene3d>
                <a:camera prst="orthographicFront">
                  <a:rot lat="0" lon="0" rev="0"/>
                </a:camera>
                <a:lightRig rig="threePt" dir="t"/>
              </a:scene3d>
              <a:sp3d/>
            </c:spPr>
          </c:dPt>
          <c:dPt>
            <c:idx val="2"/>
            <c:spPr>
              <a:blipFill>
                <a:blip xmlns:r="http://schemas.openxmlformats.org/officeDocument/2006/relationships" r:embed="rId1">
                  <a:duotone>
                    <a:schemeClr val="accent3">
                      <a:shade val="88000"/>
                      <a:lumMod val="88000"/>
                    </a:schemeClr>
                    <a:schemeClr val="accent3"/>
                  </a:duotone>
                </a:blip>
                <a:tile tx="0" ty="0" sx="100000" sy="100000" flip="none" algn="tl"/>
              </a:blipFill>
              <a:ln>
                <a:noFill/>
              </a:ln>
              <a:effectLst/>
              <a:scene3d>
                <a:camera prst="orthographicFront">
                  <a:rot lat="0" lon="0" rev="0"/>
                </a:camera>
                <a:lightRig rig="threePt" dir="t"/>
              </a:scene3d>
              <a:sp3d/>
            </c:spPr>
          </c:dPt>
          <c:dPt>
            <c:idx val="3"/>
            <c:spPr>
              <a:blipFill>
                <a:blip xmlns:r="http://schemas.openxmlformats.org/officeDocument/2006/relationships" r:embed="rId1">
                  <a:duotone>
                    <a:schemeClr val="accent4">
                      <a:shade val="88000"/>
                      <a:lumMod val="88000"/>
                    </a:schemeClr>
                    <a:schemeClr val="accent4"/>
                  </a:duotone>
                </a:blip>
                <a:tile tx="0" ty="0" sx="100000" sy="100000" flip="none" algn="tl"/>
              </a:blipFill>
              <a:ln>
                <a:noFill/>
              </a:ln>
              <a:effectLst/>
              <a:scene3d>
                <a:camera prst="orthographicFront">
                  <a:rot lat="0" lon="0" rev="0"/>
                </a:camera>
                <a:lightRig rig="threePt" dir="t"/>
              </a:scene3d>
              <a:sp3d/>
            </c:spPr>
          </c:dPt>
          <c:dPt>
            <c:idx val="4"/>
            <c:spPr>
              <a:gradFill rotWithShape="1">
                <a:gsLst>
                  <a:gs pos="0">
                    <a:schemeClr val="accent5">
                      <a:tint val="96000"/>
                      <a:satMod val="100000"/>
                      <a:lumMod val="104000"/>
                    </a:schemeClr>
                  </a:gs>
                  <a:gs pos="78000">
                    <a:schemeClr val="accent5">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dPt>
          <c:dLbls>
            <c:dLbl>
              <c:idx val="0"/>
              <c:layout/>
              <c:tx>
                <c:rich>
                  <a:bodyPr/>
                  <a:lstStyle/>
                  <a:p>
                    <a:r>
                      <a:rPr lang="en-US" dirty="0" smtClean="0"/>
                      <a:t>13,8%</a:t>
                    </a:r>
                    <a:endParaRPr lang="en-US" dirty="0"/>
                  </a:p>
                </c:rich>
              </c:tx>
              <c:dLblPos val="ctr"/>
              <c:showVal val="1"/>
              <c:showPercent val="1"/>
              <c:extLst>
                <c:ext xmlns:c15="http://schemas.microsoft.com/office/drawing/2012/chart" uri="{CE6537A1-D6FC-4f65-9D91-7224C49458BB}">
                  <c15:layout/>
                </c:ext>
              </c:extLst>
            </c:dLbl>
            <c:dLbl>
              <c:idx val="1"/>
              <c:layout/>
              <c:tx>
                <c:rich>
                  <a:bodyPr/>
                  <a:lstStyle/>
                  <a:p>
                    <a:r>
                      <a:rPr lang="en-US" dirty="0" smtClean="0"/>
                      <a:t>21,7%</a:t>
                    </a:r>
                    <a:endParaRPr lang="en-US" dirty="0"/>
                  </a:p>
                </c:rich>
              </c:tx>
              <c:dLblPos val="ctr"/>
              <c:showVal val="1"/>
              <c:showPercent val="1"/>
              <c:extLst>
                <c:ext xmlns:c15="http://schemas.microsoft.com/office/drawing/2012/chart" uri="{CE6537A1-D6FC-4f65-9D91-7224C49458BB}">
                  <c15:layout/>
                </c:ext>
              </c:extLst>
            </c:dLbl>
            <c:dLbl>
              <c:idx val="2"/>
              <c:layout/>
              <c:tx>
                <c:rich>
                  <a:bodyPr/>
                  <a:lstStyle/>
                  <a:p>
                    <a:r>
                      <a:rPr lang="en-US" dirty="0" smtClean="0"/>
                      <a:t>13,8%</a:t>
                    </a:r>
                    <a:endParaRPr lang="en-US" dirty="0"/>
                  </a:p>
                </c:rich>
              </c:tx>
              <c:dLblPos val="ctr"/>
              <c:showVal val="1"/>
              <c:showPercent val="1"/>
              <c:extLst>
                <c:ext xmlns:c15="http://schemas.microsoft.com/office/drawing/2012/chart" uri="{CE6537A1-D6FC-4f65-9D91-7224C49458BB}">
                  <c15:layout/>
                </c:ext>
              </c:extLst>
            </c:dLbl>
            <c:dLbl>
              <c:idx val="3"/>
              <c:layout/>
              <c:tx>
                <c:rich>
                  <a:bodyPr/>
                  <a:lstStyle/>
                  <a:p>
                    <a:r>
                      <a:rPr lang="en-US" dirty="0" smtClean="0"/>
                      <a:t>50,7%</a:t>
                    </a:r>
                    <a:endParaRPr lang="en-US" dirty="0"/>
                  </a:p>
                </c:rich>
              </c:tx>
              <c:dLblPos val="ctr"/>
              <c:showVal val="1"/>
              <c:showPercent val="1"/>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Percent val="1"/>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Лист1!$A$2:$A$6</c:f>
              <c:strCache>
                <c:ptCount val="5"/>
                <c:pt idx="0">
                  <c:v>высшая квалификационная категория</c:v>
                </c:pt>
                <c:pt idx="1">
                  <c:v>1 квалификационная категория </c:v>
                </c:pt>
                <c:pt idx="2">
                  <c:v>СЗД</c:v>
                </c:pt>
                <c:pt idx="3">
                  <c:v>молодые специалисты и без категории</c:v>
                </c:pt>
                <c:pt idx="4">
                  <c:v>без категории</c:v>
                </c:pt>
              </c:strCache>
            </c:strRef>
          </c:cat>
          <c:val>
            <c:numRef>
              <c:f>Лист1!$B$2:$B$6</c:f>
              <c:numCache>
                <c:formatCode>General</c:formatCode>
                <c:ptCount val="5"/>
                <c:pt idx="0">
                  <c:v>24</c:v>
                </c:pt>
                <c:pt idx="1">
                  <c:v>31</c:v>
                </c:pt>
                <c:pt idx="2">
                  <c:v>36</c:v>
                </c:pt>
                <c:pt idx="3">
                  <c:v>22</c:v>
                </c:pt>
                <c:pt idx="4">
                  <c:v>13</c:v>
                </c:pt>
              </c:numCache>
            </c:numRef>
          </c:val>
        </c:ser>
        <c:dLbls>
          <c:showPercent val="1"/>
        </c:dLbls>
      </c:pie3DChart>
      <c:spPr>
        <a:noFill/>
        <a:ln>
          <a:noFill/>
        </a:ln>
        <a:effectLst/>
      </c:spPr>
    </c:plotArea>
    <c:legend>
      <c:legendPos val="b"/>
      <c:layout/>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ru-RU"/>
        </a:p>
      </c:txPr>
    </c:legend>
    <c:plotVisOnly val="1"/>
    <c:dispBlanksAs val="zero"/>
  </c:chart>
  <c:spPr>
    <a:noFill/>
    <a:ln>
      <a:noFill/>
    </a:ln>
    <a:effectLst/>
  </c:spPr>
  <c:txPr>
    <a:bodyPr/>
    <a:lstStyle/>
    <a:p>
      <a:pPr>
        <a:defRPr/>
      </a:pPr>
      <a:endParaRPr lang="ru-RU"/>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autoTitleDeleted val="1"/>
    <c:view3D>
      <c:rotX val="3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pie3DChart>
        <c:varyColors val="1"/>
        <c:ser>
          <c:idx val="0"/>
          <c:order val="0"/>
          <c:tx>
            <c:strRef>
              <c:f>Лист1!$B$1</c:f>
              <c:strCache>
                <c:ptCount val="1"/>
                <c:pt idx="0">
                  <c:v>Столбец1</c:v>
                </c:pt>
              </c:strCache>
            </c:strRef>
          </c:tx>
          <c:dPt>
            <c:idx val="0"/>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5400">
                <a:solidFill>
                  <a:schemeClr val="lt1"/>
                </a:solidFill>
              </a:ln>
              <a:effectLst/>
              <a:sp3d contourW="25400">
                <a:contourClr>
                  <a:schemeClr val="lt1"/>
                </a:contourClr>
              </a:sp3d>
            </c:spPr>
          </c:dPt>
          <c:dPt>
            <c:idx val="1"/>
            <c:spPr>
              <a:solidFill>
                <a:schemeClr val="accent3"/>
              </a:solidFill>
              <a:ln w="25400">
                <a:solidFill>
                  <a:schemeClr val="lt1"/>
                </a:solidFill>
              </a:ln>
              <a:effectLst/>
              <a:sp3d contourW="25400">
                <a:contourClr>
                  <a:schemeClr val="lt1"/>
                </a:contourClr>
              </a:sp3d>
            </c:spPr>
          </c:dPt>
          <c:dPt>
            <c:idx val="2"/>
            <c:spPr>
              <a:solidFill>
                <a:schemeClr val="accent5"/>
              </a:solidFill>
              <a:ln w="25400">
                <a:solidFill>
                  <a:schemeClr val="lt1"/>
                </a:solidFill>
              </a:ln>
              <a:effectLst/>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Percent val="1"/>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Лист1!$A$2:$A$4</c:f>
              <c:strCache>
                <c:ptCount val="3"/>
                <c:pt idx="0">
                  <c:v>английский язык</c:v>
                </c:pt>
                <c:pt idx="1">
                  <c:v>немецкий язык</c:v>
                </c:pt>
                <c:pt idx="2">
                  <c:v>французский язык</c:v>
                </c:pt>
              </c:strCache>
            </c:strRef>
          </c:cat>
          <c:val>
            <c:numRef>
              <c:f>Лист1!$B$2:$B$4</c:f>
              <c:numCache>
                <c:formatCode>General</c:formatCode>
                <c:ptCount val="3"/>
                <c:pt idx="0">
                  <c:v>126</c:v>
                </c:pt>
                <c:pt idx="1">
                  <c:v>22</c:v>
                </c:pt>
                <c:pt idx="2">
                  <c:v>3</c:v>
                </c:pt>
              </c:numCache>
            </c:numRef>
          </c:val>
        </c:ser>
        <c:dLbls>
          <c:showPercent val="1"/>
        </c:dLbls>
      </c:pie3DChart>
      <c:spPr>
        <a:noFill/>
        <a:ln>
          <a:noFill/>
        </a:ln>
        <a:effectLst/>
      </c:spPr>
    </c:plotArea>
    <c:legend>
      <c:legendPos val="b"/>
      <c:layout>
        <c:manualLayout>
          <c:xMode val="edge"/>
          <c:yMode val="edge"/>
          <c:x val="1.3958147093659464E-2"/>
          <c:y val="0.80798967048498216"/>
          <c:w val="0.95000000000000062"/>
          <c:h val="7.6780324074074077E-2"/>
        </c:manualLayout>
      </c:layout>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legend>
    <c:plotVisOnly val="1"/>
    <c:dispBlanksAs val="zero"/>
  </c:chart>
  <c:spPr>
    <a:noFill/>
    <a:ln>
      <a:noFill/>
    </a:ln>
    <a:effectLst/>
  </c:spPr>
  <c:txPr>
    <a:bodyPr/>
    <a:lstStyle/>
    <a:p>
      <a:pPr>
        <a:defRPr/>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ru-RU"/>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ru-RU"/>
              <a:t>Статистика по отметкам</a:t>
            </a:r>
          </a:p>
        </c:rich>
      </c:tx>
      <c:layout/>
      <c:spPr>
        <a:noFill/>
        <a:ln>
          <a:noFill/>
        </a:ln>
        <a:effectLst/>
      </c:spPr>
    </c:title>
    <c:plotArea>
      <c:layout/>
      <c:barChart>
        <c:barDir val="col"/>
        <c:grouping val="clustered"/>
        <c:ser>
          <c:idx val="0"/>
          <c:order val="0"/>
          <c:tx>
            <c:strRef>
              <c:f>Лист1!$B$1</c:f>
              <c:strCache>
                <c:ptCount val="1"/>
                <c:pt idx="0">
                  <c:v>"2"</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Вся выборка</c:v>
                </c:pt>
                <c:pt idx="1">
                  <c:v>Республика Крым</c:v>
                </c:pt>
                <c:pt idx="2">
                  <c:v>Симферопольский район</c:v>
                </c:pt>
              </c:strCache>
            </c:strRef>
          </c:cat>
          <c:val>
            <c:numRef>
              <c:f>Лист1!$B$2:$B$5</c:f>
              <c:numCache>
                <c:formatCode>General</c:formatCode>
                <c:ptCount val="4"/>
                <c:pt idx="0">
                  <c:v>4.9000000000000004</c:v>
                </c:pt>
                <c:pt idx="1">
                  <c:v>4.1099999999999985</c:v>
                </c:pt>
                <c:pt idx="2">
                  <c:v>0</c:v>
                </c:pt>
              </c:numCache>
            </c:numRef>
          </c:val>
        </c:ser>
        <c:ser>
          <c:idx val="1"/>
          <c:order val="1"/>
          <c:tx>
            <c:strRef>
              <c:f>Лист1!$C$1</c:f>
              <c:strCache>
                <c:ptCount val="1"/>
                <c:pt idx="0">
                  <c:v>"3"</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Вся выборка</c:v>
                </c:pt>
                <c:pt idx="1">
                  <c:v>Республика Крым</c:v>
                </c:pt>
                <c:pt idx="2">
                  <c:v>Симферопольский район</c:v>
                </c:pt>
              </c:strCache>
            </c:strRef>
          </c:cat>
          <c:val>
            <c:numRef>
              <c:f>Лист1!$C$2:$C$5</c:f>
              <c:numCache>
                <c:formatCode>General</c:formatCode>
                <c:ptCount val="4"/>
                <c:pt idx="0">
                  <c:v>22.27999999999999</c:v>
                </c:pt>
                <c:pt idx="1">
                  <c:v>23.84</c:v>
                </c:pt>
                <c:pt idx="2">
                  <c:v>34.21</c:v>
                </c:pt>
              </c:numCache>
            </c:numRef>
          </c:val>
        </c:ser>
        <c:ser>
          <c:idx val="2"/>
          <c:order val="2"/>
          <c:tx>
            <c:strRef>
              <c:f>Лист1!$D$1</c:f>
              <c:strCache>
                <c:ptCount val="1"/>
                <c:pt idx="0">
                  <c:v>"4"</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Вся выборка</c:v>
                </c:pt>
                <c:pt idx="1">
                  <c:v>Республика Крым</c:v>
                </c:pt>
                <c:pt idx="2">
                  <c:v>Симферопольский район</c:v>
                </c:pt>
              </c:strCache>
            </c:strRef>
          </c:cat>
          <c:val>
            <c:numRef>
              <c:f>Лист1!$D$2:$D$5</c:f>
              <c:numCache>
                <c:formatCode>General</c:formatCode>
                <c:ptCount val="4"/>
                <c:pt idx="0">
                  <c:v>40.770000000000003</c:v>
                </c:pt>
                <c:pt idx="1">
                  <c:v>40.770000000000003</c:v>
                </c:pt>
                <c:pt idx="2">
                  <c:v>52.63</c:v>
                </c:pt>
              </c:numCache>
            </c:numRef>
          </c:val>
        </c:ser>
        <c:ser>
          <c:idx val="3"/>
          <c:order val="3"/>
          <c:tx>
            <c:strRef>
              <c:f>Лист1!$E$1</c:f>
              <c:strCache>
                <c:ptCount val="1"/>
                <c:pt idx="0">
                  <c:v>"5"</c:v>
                </c:pt>
              </c:strCache>
            </c:strRef>
          </c:tx>
          <c:spPr>
            <a:solidFill>
              <a:schemeClr val="accent4"/>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Вся выборка</c:v>
                </c:pt>
                <c:pt idx="1">
                  <c:v>Республика Крым</c:v>
                </c:pt>
                <c:pt idx="2">
                  <c:v>Симферопольский район</c:v>
                </c:pt>
              </c:strCache>
            </c:strRef>
          </c:cat>
          <c:val>
            <c:numRef>
              <c:f>Лист1!$E$2:$E$5</c:f>
              <c:numCache>
                <c:formatCode>General</c:formatCode>
                <c:ptCount val="4"/>
                <c:pt idx="0">
                  <c:v>32.050000000000004</c:v>
                </c:pt>
                <c:pt idx="1">
                  <c:v>31.16</c:v>
                </c:pt>
                <c:pt idx="2">
                  <c:v>13.16</c:v>
                </c:pt>
              </c:numCache>
            </c:numRef>
          </c:val>
        </c:ser>
        <c:gapWidth val="219"/>
        <c:overlap val="-27"/>
        <c:axId val="138422912"/>
        <c:axId val="138453376"/>
      </c:barChart>
      <c:catAx>
        <c:axId val="13842291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crossAx val="138453376"/>
        <c:crosses val="autoZero"/>
        <c:auto val="1"/>
        <c:lblAlgn val="ctr"/>
        <c:lblOffset val="100"/>
      </c:catAx>
      <c:valAx>
        <c:axId val="13845337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crossAx val="13842291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sz="2000"/>
      </a:pPr>
      <a:endParaRPr lang="ru-RU"/>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ru-RU"/>
              <a:t>Сравнение отметок с отметками по журналу</a:t>
            </a:r>
          </a:p>
        </c:rich>
      </c:tx>
      <c:layout/>
      <c:spPr>
        <a:noFill/>
        <a:ln>
          <a:noFill/>
        </a:ln>
        <a:effectLst/>
      </c:spPr>
    </c:title>
    <c:plotArea>
      <c:layout/>
      <c:barChart>
        <c:barDir val="col"/>
        <c:grouping val="clustered"/>
        <c:ser>
          <c:idx val="0"/>
          <c:order val="0"/>
          <c:tx>
            <c:strRef>
              <c:f>Лист1!$B$1</c:f>
              <c:strCache>
                <c:ptCount val="1"/>
                <c:pt idx="0">
                  <c:v>Ряд 1</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Лист1!$B$2:$B$5</c:f>
              <c:numCache>
                <c:formatCode>General</c:formatCode>
                <c:ptCount val="4"/>
                <c:pt idx="0">
                  <c:v>10.53</c:v>
                </c:pt>
                <c:pt idx="1">
                  <c:v>86.84</c:v>
                </c:pt>
                <c:pt idx="2">
                  <c:v>2.63</c:v>
                </c:pt>
              </c:numCache>
            </c:numRef>
          </c:val>
        </c:ser>
        <c:ser>
          <c:idx val="1"/>
          <c:order val="1"/>
          <c:tx>
            <c:strRef>
              <c:f>Лист1!$C$1</c:f>
              <c:strCache>
                <c:ptCount val="1"/>
                <c:pt idx="0">
                  <c:v>Столбец1</c:v>
                </c:pt>
              </c:strCache>
            </c:strRef>
          </c:tx>
          <c:spPr>
            <a:solidFill>
              <a:schemeClr val="accent2"/>
            </a:solidFill>
            <a:ln>
              <a:noFill/>
            </a:ln>
            <a:effectLst/>
          </c:spPr>
          <c:cat>
            <c:strRef>
              <c:f>Лист1!$A$2:$A$5</c:f>
              <c:strCache>
                <c:ptCount val="3"/>
                <c:pt idx="0">
                  <c:v>Понизили</c:v>
                </c:pt>
                <c:pt idx="1">
                  <c:v>Подтвердили</c:v>
                </c:pt>
                <c:pt idx="2">
                  <c:v>Повысили</c:v>
                </c:pt>
              </c:strCache>
            </c:strRef>
          </c:cat>
          <c:val>
            <c:numRef>
              <c:f>Лист1!$C$2:$C$5</c:f>
              <c:numCache>
                <c:formatCode>General</c:formatCode>
                <c:ptCount val="4"/>
              </c:numCache>
            </c:numRef>
          </c:val>
        </c:ser>
        <c:ser>
          <c:idx val="2"/>
          <c:order val="2"/>
          <c:tx>
            <c:strRef>
              <c:f>Лист1!$D$1</c:f>
              <c:strCache>
                <c:ptCount val="1"/>
                <c:pt idx="0">
                  <c:v>Столбец2</c:v>
                </c:pt>
              </c:strCache>
            </c:strRef>
          </c:tx>
          <c:spPr>
            <a:solidFill>
              <a:schemeClr val="accent3"/>
            </a:solidFill>
            <a:ln>
              <a:noFill/>
            </a:ln>
            <a:effectLst/>
          </c:spPr>
          <c:cat>
            <c:strRef>
              <c:f>Лист1!$A$2:$A$5</c:f>
              <c:strCache>
                <c:ptCount val="3"/>
                <c:pt idx="0">
                  <c:v>Понизили</c:v>
                </c:pt>
                <c:pt idx="1">
                  <c:v>Подтвердили</c:v>
                </c:pt>
                <c:pt idx="2">
                  <c:v>Повысили</c:v>
                </c:pt>
              </c:strCache>
            </c:strRef>
          </c:cat>
          <c:val>
            <c:numRef>
              <c:f>Лист1!$D$2:$D$5</c:f>
              <c:numCache>
                <c:formatCode>General</c:formatCode>
                <c:ptCount val="4"/>
              </c:numCache>
            </c:numRef>
          </c:val>
        </c:ser>
        <c:gapWidth val="219"/>
        <c:overlap val="-27"/>
        <c:axId val="138497024"/>
        <c:axId val="138498816"/>
      </c:barChart>
      <c:catAx>
        <c:axId val="1384970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crossAx val="138498816"/>
        <c:crosses val="autoZero"/>
        <c:auto val="1"/>
        <c:lblAlgn val="ctr"/>
        <c:lblOffset val="100"/>
      </c:catAx>
      <c:valAx>
        <c:axId val="13849881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crossAx val="138497024"/>
        <c:crosses val="autoZero"/>
        <c:crossBetween val="between"/>
      </c:valAx>
      <c:spPr>
        <a:noFill/>
        <a:ln>
          <a:noFill/>
        </a:ln>
        <a:effectLst/>
      </c:spPr>
    </c:plotArea>
    <c:plotVisOnly val="1"/>
    <c:dispBlanksAs val="gap"/>
  </c:chart>
  <c:spPr>
    <a:noFill/>
    <a:ln>
      <a:noFill/>
    </a:ln>
    <a:effectLst/>
  </c:spPr>
  <c:txPr>
    <a:bodyPr/>
    <a:lstStyle/>
    <a:p>
      <a:pPr>
        <a:defRPr sz="1400"/>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ru-RU"/>
              <a:t>Сравнение отметок с отметками по журналу</a:t>
            </a:r>
          </a:p>
        </c:rich>
      </c:tx>
      <c:layout/>
      <c:spPr>
        <a:noFill/>
        <a:ln>
          <a:noFill/>
        </a:ln>
        <a:effectLst/>
      </c:spPr>
    </c:title>
    <c:plotArea>
      <c:layout/>
      <c:barChart>
        <c:barDir val="col"/>
        <c:grouping val="clustered"/>
        <c:ser>
          <c:idx val="0"/>
          <c:order val="0"/>
          <c:tx>
            <c:strRef>
              <c:f>Лист1!$B$1</c:f>
              <c:strCache>
                <c:ptCount val="1"/>
                <c:pt idx="0">
                  <c:v>Кольчугинская школа № 2 с крымскотатарским языком обучения</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Лист1!$B$2:$B$5</c:f>
              <c:numCache>
                <c:formatCode>General</c:formatCode>
                <c:ptCount val="4"/>
                <c:pt idx="0">
                  <c:v>44.44</c:v>
                </c:pt>
                <c:pt idx="1">
                  <c:v>44.44</c:v>
                </c:pt>
                <c:pt idx="2">
                  <c:v>11.11</c:v>
                </c:pt>
              </c:numCache>
            </c:numRef>
          </c:val>
        </c:ser>
        <c:ser>
          <c:idx val="1"/>
          <c:order val="1"/>
          <c:tx>
            <c:strRef>
              <c:f>Лист1!$C$1</c:f>
              <c:strCache>
                <c:ptCount val="1"/>
                <c:pt idx="0">
                  <c:v>Константиновская школа</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Лист1!$C$2:$C$5</c:f>
              <c:numCache>
                <c:formatCode>General</c:formatCode>
                <c:ptCount val="4"/>
                <c:pt idx="0">
                  <c:v>0</c:v>
                </c:pt>
                <c:pt idx="1">
                  <c:v>100</c:v>
                </c:pt>
                <c:pt idx="2">
                  <c:v>0</c:v>
                </c:pt>
              </c:numCache>
            </c:numRef>
          </c:val>
        </c:ser>
        <c:ser>
          <c:idx val="2"/>
          <c:order val="2"/>
          <c:tx>
            <c:strRef>
              <c:f>Лист1!$D$1</c:f>
              <c:strCache>
                <c:ptCount val="1"/>
                <c:pt idx="0">
                  <c:v>Мазанская школа</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Лист1!$D$2:$D$5</c:f>
              <c:numCache>
                <c:formatCode>General</c:formatCode>
                <c:ptCount val="4"/>
                <c:pt idx="0">
                  <c:v>0</c:v>
                </c:pt>
                <c:pt idx="1">
                  <c:v>100</c:v>
                </c:pt>
                <c:pt idx="2">
                  <c:v>0</c:v>
                </c:pt>
              </c:numCache>
            </c:numRef>
          </c:val>
        </c:ser>
        <c:ser>
          <c:idx val="3"/>
          <c:order val="3"/>
          <c:tx>
            <c:strRef>
              <c:f>Лист1!$E$1</c:f>
              <c:strCache>
                <c:ptCount val="1"/>
                <c:pt idx="0">
                  <c:v>Трудовская школа</c:v>
                </c:pt>
              </c:strCache>
            </c:strRef>
          </c:tx>
          <c:spPr>
            <a:solidFill>
              <a:schemeClr val="accent4"/>
            </a:solidFill>
            <a:ln>
              <a:noFill/>
            </a:ln>
            <a:effectLst/>
          </c:spPr>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Лист1!$E$2:$E$5</c:f>
              <c:numCache>
                <c:formatCode>General</c:formatCode>
                <c:ptCount val="4"/>
                <c:pt idx="0">
                  <c:v>0</c:v>
                </c:pt>
                <c:pt idx="1">
                  <c:v>100</c:v>
                </c:pt>
                <c:pt idx="2">
                  <c:v>0</c:v>
                </c:pt>
              </c:numCache>
            </c:numRef>
          </c:val>
        </c:ser>
        <c:gapWidth val="219"/>
        <c:overlap val="-27"/>
        <c:axId val="136486912"/>
        <c:axId val="136488448"/>
      </c:barChart>
      <c:catAx>
        <c:axId val="13648691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crossAx val="136488448"/>
        <c:crosses val="autoZero"/>
        <c:auto val="1"/>
        <c:lblAlgn val="ctr"/>
        <c:lblOffset val="100"/>
      </c:catAx>
      <c:valAx>
        <c:axId val="136488448"/>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crossAx val="136486912"/>
        <c:crosses val="autoZero"/>
        <c:crossBetween val="between"/>
      </c:valAx>
      <c:spPr>
        <a:noFill/>
        <a:ln>
          <a:noFill/>
        </a:ln>
        <a:effectLst/>
      </c:spPr>
    </c:plotArea>
    <c:legend>
      <c:legendPos val="b"/>
      <c:layout>
        <c:manualLayout>
          <c:xMode val="edge"/>
          <c:yMode val="edge"/>
          <c:x val="2.8906185235618592E-2"/>
          <c:y val="0.73315909424365466"/>
          <c:w val="0.9353571422558713"/>
          <c:h val="0.2619066366704163"/>
        </c:manualLayout>
      </c:layout>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sz="1400"/>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ru-RU"/>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ru-RU"/>
              <a:t>Статистика по отметкам</a:t>
            </a:r>
          </a:p>
        </c:rich>
      </c:tx>
      <c:layout/>
      <c:spPr>
        <a:noFill/>
        <a:ln>
          <a:noFill/>
        </a:ln>
        <a:effectLst/>
      </c:spPr>
    </c:title>
    <c:plotArea>
      <c:layout/>
      <c:barChart>
        <c:barDir val="col"/>
        <c:grouping val="clustered"/>
        <c:ser>
          <c:idx val="0"/>
          <c:order val="0"/>
          <c:tx>
            <c:strRef>
              <c:f>Лист1!$B$1</c:f>
              <c:strCache>
                <c:ptCount val="1"/>
                <c:pt idx="0">
                  <c:v>Вся выборка</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"2"</c:v>
                </c:pt>
                <c:pt idx="1">
                  <c:v>"3"</c:v>
                </c:pt>
                <c:pt idx="2">
                  <c:v>"4"</c:v>
                </c:pt>
                <c:pt idx="3">
                  <c:v>"5"</c:v>
                </c:pt>
              </c:strCache>
            </c:strRef>
          </c:cat>
          <c:val>
            <c:numRef>
              <c:f>Лист1!$B$2:$B$5</c:f>
              <c:numCache>
                <c:formatCode>General</c:formatCode>
                <c:ptCount val="4"/>
                <c:pt idx="0">
                  <c:v>15.92</c:v>
                </c:pt>
                <c:pt idx="1">
                  <c:v>44.07</c:v>
                </c:pt>
                <c:pt idx="2">
                  <c:v>29.91</c:v>
                </c:pt>
                <c:pt idx="3">
                  <c:v>10.11</c:v>
                </c:pt>
              </c:numCache>
            </c:numRef>
          </c:val>
        </c:ser>
        <c:ser>
          <c:idx val="1"/>
          <c:order val="1"/>
          <c:tx>
            <c:strRef>
              <c:f>Лист1!$C$1</c:f>
              <c:strCache>
                <c:ptCount val="1"/>
                <c:pt idx="0">
                  <c:v>Республика Крым</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"2"</c:v>
                </c:pt>
                <c:pt idx="1">
                  <c:v>"3"</c:v>
                </c:pt>
                <c:pt idx="2">
                  <c:v>"4"</c:v>
                </c:pt>
                <c:pt idx="3">
                  <c:v>"5"</c:v>
                </c:pt>
              </c:strCache>
            </c:strRef>
          </c:cat>
          <c:val>
            <c:numRef>
              <c:f>Лист1!$C$2:$C$5</c:f>
              <c:numCache>
                <c:formatCode>General</c:formatCode>
                <c:ptCount val="4"/>
                <c:pt idx="0">
                  <c:v>11.57</c:v>
                </c:pt>
                <c:pt idx="1">
                  <c:v>42.8</c:v>
                </c:pt>
                <c:pt idx="2">
                  <c:v>33.190000000000012</c:v>
                </c:pt>
                <c:pt idx="3">
                  <c:v>12.29</c:v>
                </c:pt>
              </c:numCache>
            </c:numRef>
          </c:val>
        </c:ser>
        <c:ser>
          <c:idx val="2"/>
          <c:order val="2"/>
          <c:tx>
            <c:strRef>
              <c:f>Лист1!$D$1</c:f>
              <c:strCache>
                <c:ptCount val="1"/>
                <c:pt idx="0">
                  <c:v>Симферопольский район</c:v>
                </c:pt>
              </c:strCache>
            </c:strRef>
          </c:tx>
          <c:spPr>
            <a:solidFill>
              <a:schemeClr val="accent3"/>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"2"</c:v>
                </c:pt>
                <c:pt idx="1">
                  <c:v>"3"</c:v>
                </c:pt>
                <c:pt idx="2">
                  <c:v>"4"</c:v>
                </c:pt>
                <c:pt idx="3">
                  <c:v>"5"</c:v>
                </c:pt>
              </c:strCache>
            </c:strRef>
          </c:cat>
          <c:val>
            <c:numRef>
              <c:f>Лист1!$D$2:$D$5</c:f>
              <c:numCache>
                <c:formatCode>General</c:formatCode>
                <c:ptCount val="4"/>
                <c:pt idx="0">
                  <c:v>15.11</c:v>
                </c:pt>
                <c:pt idx="1">
                  <c:v>45.25</c:v>
                </c:pt>
                <c:pt idx="2">
                  <c:v>30.37</c:v>
                </c:pt>
                <c:pt idx="3">
                  <c:v>5</c:v>
                </c:pt>
              </c:numCache>
            </c:numRef>
          </c:val>
        </c:ser>
        <c:dLbls>
          <c:showVal val="1"/>
        </c:dLbls>
        <c:gapWidth val="219"/>
        <c:overlap val="-27"/>
        <c:axId val="138618368"/>
        <c:axId val="138619904"/>
      </c:barChart>
      <c:catAx>
        <c:axId val="13861836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crossAx val="138619904"/>
        <c:crosses val="autoZero"/>
        <c:auto val="1"/>
        <c:lblAlgn val="ctr"/>
        <c:lblOffset val="100"/>
      </c:catAx>
      <c:valAx>
        <c:axId val="138619904"/>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crossAx val="138618368"/>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legend>
    <c:plotVisOnly val="1"/>
    <c:dispBlanksAs val="gap"/>
  </c:chart>
  <c:spPr>
    <a:noFill/>
    <a:ln>
      <a:noFill/>
    </a:ln>
    <a:effectLst/>
  </c:spPr>
  <c:txPr>
    <a:bodyPr/>
    <a:lstStyle/>
    <a:p>
      <a:pPr>
        <a:defRPr sz="2000"/>
      </a:pPr>
      <a:endParaRPr lang="ru-RU"/>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5.5484106153397494E-2"/>
          <c:y val="4.3650793650793676E-2"/>
          <c:w val="0.94451589384660251"/>
          <c:h val="0.81800463100822884"/>
        </c:manualLayout>
      </c:layout>
      <c:barChart>
        <c:barDir val="col"/>
        <c:grouping val="clustered"/>
        <c:ser>
          <c:idx val="0"/>
          <c:order val="0"/>
          <c:tx>
            <c:strRef>
              <c:f>Лист1!$B$1</c:f>
              <c:strCache>
                <c:ptCount val="1"/>
                <c:pt idx="0">
                  <c:v>Ряд 1</c:v>
                </c:pt>
              </c:strCache>
            </c:strRef>
          </c:tx>
          <c:spPr>
            <a:solidFill>
              <a:schemeClr val="accent6"/>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Лист1!$B$2:$B$5</c:f>
              <c:numCache>
                <c:formatCode>General</c:formatCode>
                <c:ptCount val="4"/>
                <c:pt idx="0">
                  <c:v>48.47</c:v>
                </c:pt>
                <c:pt idx="1">
                  <c:v>50.86</c:v>
                </c:pt>
                <c:pt idx="2">
                  <c:v>0.67000000000000048</c:v>
                </c:pt>
              </c:numCache>
            </c:numRef>
          </c:val>
        </c:ser>
        <c:ser>
          <c:idx val="1"/>
          <c:order val="1"/>
          <c:tx>
            <c:strRef>
              <c:f>Лист1!$C$1</c:f>
              <c:strCache>
                <c:ptCount val="1"/>
                <c:pt idx="0">
                  <c:v>Столбец1</c:v>
                </c:pt>
              </c:strCache>
            </c:strRef>
          </c:tx>
          <c:spPr>
            <a:solidFill>
              <a:schemeClr val="accent5"/>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Лист1!$C$2:$C$5</c:f>
              <c:numCache>
                <c:formatCode>General</c:formatCode>
                <c:ptCount val="4"/>
              </c:numCache>
            </c:numRef>
          </c:val>
        </c:ser>
        <c:ser>
          <c:idx val="2"/>
          <c:order val="2"/>
          <c:tx>
            <c:strRef>
              <c:f>Лист1!$D$1</c:f>
              <c:strCache>
                <c:ptCount val="1"/>
                <c:pt idx="0">
                  <c:v>Столбец2</c:v>
                </c:pt>
              </c:strCache>
            </c:strRef>
          </c:tx>
          <c:spPr>
            <a:solidFill>
              <a:schemeClr val="accent4"/>
            </a:solidFill>
            <a:ln>
              <a:noFill/>
            </a:ln>
            <a:effectLst/>
          </c:spPr>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ru-RU"/>
              </a:p>
            </c:txPr>
            <c:dLblPos val="outEnd"/>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3"/>
                <c:pt idx="0">
                  <c:v>Понизили</c:v>
                </c:pt>
                <c:pt idx="1">
                  <c:v>Подтвердили</c:v>
                </c:pt>
                <c:pt idx="2">
                  <c:v>Повысили</c:v>
                </c:pt>
              </c:strCache>
            </c:strRef>
          </c:cat>
          <c:val>
            <c:numRef>
              <c:f>Лист1!$D$2:$D$5</c:f>
              <c:numCache>
                <c:formatCode>General</c:formatCode>
                <c:ptCount val="4"/>
              </c:numCache>
            </c:numRef>
          </c:val>
        </c:ser>
        <c:dLbls>
          <c:showVal val="1"/>
        </c:dLbls>
        <c:gapWidth val="219"/>
        <c:overlap val="-27"/>
        <c:axId val="138885760"/>
        <c:axId val="138895744"/>
      </c:barChart>
      <c:catAx>
        <c:axId val="1388857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crossAx val="138895744"/>
        <c:crosses val="autoZero"/>
        <c:auto val="1"/>
        <c:lblAlgn val="ctr"/>
        <c:lblOffset val="100"/>
      </c:catAx>
      <c:valAx>
        <c:axId val="138895744"/>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ru-RU"/>
          </a:p>
        </c:txPr>
        <c:crossAx val="138885760"/>
        <c:crosses val="autoZero"/>
        <c:crossBetween val="between"/>
      </c:valAx>
      <c:spPr>
        <a:noFill/>
        <a:ln>
          <a:noFill/>
        </a:ln>
        <a:effectLst/>
      </c:spPr>
    </c:plotArea>
    <c:plotVisOnly val="1"/>
    <c:dispBlanksAs val="gap"/>
  </c:chart>
  <c:spPr>
    <a:noFill/>
    <a:ln>
      <a:noFill/>
    </a:ln>
    <a:effectLst/>
  </c:spPr>
  <c:txPr>
    <a:bodyPr/>
    <a:lstStyle/>
    <a:p>
      <a:pPr>
        <a:defRPr sz="2000"/>
      </a:pPr>
      <a:endParaRPr lang="ru-RU"/>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743180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368593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83475727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90664291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3337856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513854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78076193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160299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8201502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3967020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8789830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2407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9354772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7912785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20713922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61825454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1165477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167314675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1977077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02190191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9746745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74101667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920014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326524438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17627802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06552694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1982001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2070262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3611304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73126073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64856955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2656414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52163090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54864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25362038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11516129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31710267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6926314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0019877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58289585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81895684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54771545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65997157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59092814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374337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8757920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464451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20366155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26164238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408879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418915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50508631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68260133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75556262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331748175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680686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87697158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15769660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36440091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75918020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0956240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233C6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8/23/2023</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extLst>
      <p:ext uri="{BB962C8B-B14F-4D97-AF65-F5344CB8AC3E}">
        <p14:creationId xmlns="" xmlns:p14="http://schemas.microsoft.com/office/powerpoint/2010/main" val="2787389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665072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97524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656089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08564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000185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575474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379467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99895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0172567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353907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12759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0570793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1619144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7686454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106138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503854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580995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5809265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0711210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520969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976986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5246834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993319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081854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248410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105691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1981506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63000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1721273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182048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9958463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0386031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1947116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4133180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5646247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6159330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028193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5528981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9124974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1998394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7830706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924593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627035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752449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9955838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5023725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8480715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676122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729390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3686284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0950584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9036118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21193479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756187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6231667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2261800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6802182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1739470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04426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19931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769854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7553724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7918683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5693448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2014684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9323378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171229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0622050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7644829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879731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0198118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57730240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297512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8389871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7750996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7079161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1107295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5963038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2198485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22230781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47835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7100777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9777509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1634652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7188811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6024926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20186480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35827110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2069884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9941"/>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black"/>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black"/>
                </a:solidFill>
                <a:effectLst/>
              </a:rPr>
              <a:t>”</a:t>
            </a:r>
          </a:p>
        </p:txBody>
      </p:sp>
    </p:spTree>
    <p:extLst>
      <p:ext uri="{BB962C8B-B14F-4D97-AF65-F5344CB8AC3E}">
        <p14:creationId xmlns:p14="http://schemas.microsoft.com/office/powerpoint/2010/main" xmlns="" val="10338454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6" name="Footer Placeholder 5"/>
          <p:cNvSpPr>
            <a:spLocks noGrp="1"/>
          </p:cNvSpPr>
          <p:nvPr>
            <p:ph type="ftr" sz="quarter" idx="11"/>
          </p:nvPr>
        </p:nvSpPr>
        <p:spPr>
          <a:xfrm>
            <a:off x="685800" y="378883"/>
            <a:ext cx="6991492" cy="365125"/>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71907206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8/23/2023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509223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theme" Target="../theme/theme5.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image" Target="../media/image1.png"/><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theme" Target="../theme/theme6.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19" Type="http://schemas.openxmlformats.org/officeDocument/2006/relationships/image" Target="../media/image1.png"/><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theme" Target="../theme/theme7.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19" Type="http://schemas.openxmlformats.org/officeDocument/2006/relationships/image" Target="../media/image1.png"/><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theme" Target="../theme/theme8.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image" Target="../media/image1.png"/><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image" Target="../media/image1.png"/><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10" Type="http://schemas.openxmlformats.org/officeDocument/2006/relationships/slideLayout" Target="../slideLayouts/slideLayout146.xml"/><Relationship Id="rId19" Type="http://schemas.openxmlformats.org/officeDocument/2006/relationships/theme" Target="../theme/theme9.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38219600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72821525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22776215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343723615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314292766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218789800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110801754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334096376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20" cstate="print">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8/23/2023</a:t>
            </a:fld>
            <a:endParaRPr lang="en-US" dirty="0">
              <a:solidFill>
                <a:prstClr val="black">
                  <a:tint val="75000"/>
                </a:prstClr>
              </a:solidFill>
            </a:endParaRP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defTabSz="457200"/>
            <a:fld id="{6D22F896-40B5-4ADD-8801-0D06FADFA095}" type="slidenum">
              <a:rPr lang="en-US" dirty="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xmlns="" val="25552305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5.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9.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4.xml"/><Relationship Id="rId1" Type="http://schemas.openxmlformats.org/officeDocument/2006/relationships/video" Target="file:///C:\Users\&#1055;&#1086;&#1083;&#1100;&#1079;&#1086;&#1074;&#1072;&#1090;&#1077;&#1083;&#1100;\Downloads\&#1043;&#1086;&#1088;&#1077;&#1090;&#1100;,%20&#1085;&#1077;%20&#1074;&#1099;&#1075;&#1086;&#1088;&#1072;&#1103;!.mp4"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6.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8.png"/><Relationship Id="rId1" Type="http://schemas.openxmlformats.org/officeDocument/2006/relationships/slideLayout" Target="../slideLayouts/slideLayout109.xml"/></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8.png"/><Relationship Id="rId1" Type="http://schemas.openxmlformats.org/officeDocument/2006/relationships/slideLayout" Target="../slideLayouts/slideLayout24.xml"/><Relationship Id="rId4" Type="http://schemas.openxmlformats.org/officeDocument/2006/relationships/chart" Target="../charts/chart5.xml"/></Relationships>
</file>

<file path=ppt/slides/_rels/slide2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8.png"/><Relationship Id="rId1" Type="http://schemas.openxmlformats.org/officeDocument/2006/relationships/slideLayout" Target="../slideLayouts/slideLayout143.xml"/></Relationships>
</file>

<file path=ppt/slides/_rels/slide2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8.png"/><Relationship Id="rId1" Type="http://schemas.openxmlformats.org/officeDocument/2006/relationships/slideLayout" Target="../slideLayouts/slideLayout143.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3.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3.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3.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5.xml.rels><?xml version="1.0" encoding="UTF-8" standalone="yes"?>
<Relationships xmlns="http://schemas.openxmlformats.org/package/2006/relationships"><Relationship Id="rId2" Type="http://schemas.openxmlformats.org/officeDocument/2006/relationships/hyperlink" Target="mailto:oxy_the_little@mail.ru" TargetMode="External"/><Relationship Id="rId1" Type="http://schemas.openxmlformats.org/officeDocument/2006/relationships/slideLayout" Target="../slideLayouts/slideLayout14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3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54.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fgosreestr.ru/poop/federalnaia-obrazovatelnaia-programma-osnovnogo-obshchego-obrazovaniia-utverzhdena-prikazom-minprosveshcheniia-rossii-ot-18-05-2023-pod-370" TargetMode="External"/><Relationship Id="rId2" Type="http://schemas.openxmlformats.org/officeDocument/2006/relationships/hyperlink" Target="https://edsoo.ru/Rabochie_programmi_po_uc.htm" TargetMode="External"/><Relationship Id="rId1" Type="http://schemas.openxmlformats.org/officeDocument/2006/relationships/slideLayout" Target="../slideLayouts/slideLayout143.xml"/><Relationship Id="rId4" Type="http://schemas.openxmlformats.org/officeDocument/2006/relationships/hyperlink" Target="https://fgosreestr.ru/poop/federalnaia-obrazovatelnaia-programma-srednego-obshchego-obrazovaniia-utverzhdena-prikazom-minprosveshcheniia-rossii-ot-18-05-2023-pod-371"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8.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40.xml"/></Relationships>
</file>

<file path=ppt/slides/_rels/slide43.xml.rels><?xml version="1.0" encoding="UTF-8" standalone="yes"?>
<Relationships xmlns="http://schemas.openxmlformats.org/package/2006/relationships"><Relationship Id="rId2" Type="http://schemas.openxmlformats.org/officeDocument/2006/relationships/hyperlink" Target="https://edsoo.ru/Prikaz_Ministerstva_prosvescheniya_Rossijskoj_Federacii_ot_02_08_2022_653_Ob_utverzhdenii_federalnogo_perechnya_elektronnih_obrazo.htm" TargetMode="External"/><Relationship Id="rId1" Type="http://schemas.openxmlformats.org/officeDocument/2006/relationships/slideLayout" Target="../slideLayouts/slideLayout1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45.xml.rels><?xml version="1.0" encoding="UTF-8" standalone="yes"?>
<Relationships xmlns="http://schemas.openxmlformats.org/package/2006/relationships"><Relationship Id="rId2" Type="http://schemas.openxmlformats.org/officeDocument/2006/relationships/hyperlink" Target="http://edu.simadm.ru/media/uploads/userfiles/2018/04/01/deloproizvodstvo.zip" TargetMode="External"/><Relationship Id="rId1" Type="http://schemas.openxmlformats.org/officeDocument/2006/relationships/slideLayout" Target="../slideLayouts/slideLayout143.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43.xml"/><Relationship Id="rId5" Type="http://schemas.openxmlformats.org/officeDocument/2006/relationships/image" Target="../media/image27.pn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редкие иностранные языки"/>
          <p:cNvPicPr>
            <a:picLocks noChangeAspect="1" noChangeArrowheads="1"/>
          </p:cNvPicPr>
          <p:nvPr/>
        </p:nvPicPr>
        <p:blipFill>
          <a:blip r:embed="rId2" cstate="print"/>
          <a:srcRect/>
          <a:stretch>
            <a:fillRect/>
          </a:stretch>
        </p:blipFill>
        <p:spPr bwMode="auto">
          <a:xfrm>
            <a:off x="522945" y="1005080"/>
            <a:ext cx="4797368" cy="3600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 name="Подзаголовок 2"/>
          <p:cNvSpPr>
            <a:spLocks noGrp="1"/>
          </p:cNvSpPr>
          <p:nvPr>
            <p:ph type="subTitle" idx="1"/>
          </p:nvPr>
        </p:nvSpPr>
        <p:spPr>
          <a:xfrm>
            <a:off x="6400799" y="3919280"/>
            <a:ext cx="5571460" cy="685800"/>
          </a:xfrm>
        </p:spPr>
        <p:txBody>
          <a:bodyPr/>
          <a:lstStyle/>
          <a:p>
            <a:pPr algn="r"/>
            <a:r>
              <a:rPr lang="ru-RU" b="1" i="1" dirty="0" smtClean="0">
                <a:solidFill>
                  <a:schemeClr val="accent6">
                    <a:lumMod val="50000"/>
                  </a:schemeClr>
                </a:solidFill>
                <a:effectLst>
                  <a:outerShdw blurRad="38100" dist="38100" dir="2700000" algn="tl">
                    <a:srgbClr val="000000">
                      <a:alpha val="43137"/>
                    </a:srgbClr>
                  </a:outerShdw>
                </a:effectLst>
              </a:rPr>
              <a:t>Юрченко Оксана Анатольевна, методист МБОУ ДО «ЦДЮТ»</a:t>
            </a:r>
            <a:endParaRPr lang="ru-RU" b="1" i="1" dirty="0">
              <a:solidFill>
                <a:schemeClr val="accent6">
                  <a:lumMod val="50000"/>
                </a:schemeClr>
              </a:solidFill>
              <a:effectLst>
                <a:outerShdw blurRad="38100" dist="38100" dir="2700000" algn="tl">
                  <a:srgbClr val="000000">
                    <a:alpha val="43137"/>
                  </a:srgbClr>
                </a:outerShdw>
              </a:effectLst>
            </a:endParaRPr>
          </a:p>
        </p:txBody>
      </p:sp>
      <p:sp>
        <p:nvSpPr>
          <p:cNvPr id="6" name="Прямоугольник 5"/>
          <p:cNvSpPr/>
          <p:nvPr/>
        </p:nvSpPr>
        <p:spPr>
          <a:xfrm>
            <a:off x="740735" y="295749"/>
            <a:ext cx="11182091" cy="2215991"/>
          </a:xfrm>
          <a:prstGeom prst="rect">
            <a:avLst/>
          </a:prstGeom>
        </p:spPr>
        <p:txBody>
          <a:bodyPr wrap="square">
            <a:spAutoFit/>
          </a:bodyPr>
          <a:lstStyle/>
          <a:p>
            <a:pPr algn="r" defTabSz="457200">
              <a:lnSpc>
                <a:spcPct val="115000"/>
              </a:lnSpc>
            </a:pPr>
            <a:r>
              <a:rPr lang="ru-RU" sz="4000" b="1" i="1" kern="100" dirty="0">
                <a:solidFill>
                  <a:srgbClr val="00B050"/>
                </a:solidFill>
                <a:effectLst>
                  <a:outerShdw blurRad="38100" dist="38100" dir="2700000" algn="tl">
                    <a:srgbClr val="000000">
                      <a:alpha val="43137"/>
                    </a:srgbClr>
                  </a:outerShdw>
                </a:effectLst>
                <a:latin typeface="Times New Roman" panose="02020603050405020304" pitchFamily="18" charset="0"/>
                <a:ea typeface="DejaVu Sans"/>
                <a:cs typeface="Lohit Hindi"/>
              </a:rPr>
              <a:t>Анализ работы учителей </a:t>
            </a:r>
          </a:p>
          <a:p>
            <a:pPr algn="r" defTabSz="457200">
              <a:lnSpc>
                <a:spcPct val="115000"/>
              </a:lnSpc>
            </a:pPr>
            <a:r>
              <a:rPr lang="ru-RU" sz="4000" b="1" i="1" kern="100" dirty="0">
                <a:solidFill>
                  <a:srgbClr val="00B050"/>
                </a:solidFill>
                <a:effectLst>
                  <a:outerShdw blurRad="38100" dist="38100" dir="2700000" algn="tl">
                    <a:srgbClr val="000000">
                      <a:alpha val="43137"/>
                    </a:srgbClr>
                  </a:outerShdw>
                </a:effectLst>
                <a:latin typeface="Times New Roman" panose="02020603050405020304" pitchFamily="18" charset="0"/>
                <a:ea typeface="DejaVu Sans"/>
                <a:cs typeface="Lohit Hindi"/>
              </a:rPr>
              <a:t>иностранного языка</a:t>
            </a:r>
            <a:endParaRPr lang="ru-RU" sz="4000" b="1" i="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r" defTabSz="457200">
              <a:lnSpc>
                <a:spcPct val="115000"/>
              </a:lnSpc>
            </a:pPr>
            <a:r>
              <a:rPr lang="ru-RU" sz="4000" b="1" i="1" kern="100"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DejaVu Sans"/>
                <a:cs typeface="Lohit Hindi"/>
              </a:rPr>
              <a:t>за </a:t>
            </a:r>
            <a:r>
              <a:rPr lang="ru-RU" sz="4000" b="1" i="1" kern="100" dirty="0">
                <a:solidFill>
                  <a:srgbClr val="00B050"/>
                </a:solidFill>
                <a:effectLst>
                  <a:outerShdw blurRad="38100" dist="38100" dir="2700000" algn="tl">
                    <a:srgbClr val="000000">
                      <a:alpha val="43137"/>
                    </a:srgbClr>
                  </a:outerShdw>
                </a:effectLst>
                <a:latin typeface="Times New Roman" panose="02020603050405020304" pitchFamily="18" charset="0"/>
                <a:ea typeface="DejaVu Sans"/>
                <a:cs typeface="Lohit Hindi"/>
              </a:rPr>
              <a:t>2022 / 2023 учебного года</a:t>
            </a:r>
            <a:endParaRPr lang="ru-RU" sz="4000" b="1" i="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5" name="TextBox 4"/>
          <p:cNvSpPr txBox="1"/>
          <p:nvPr/>
        </p:nvSpPr>
        <p:spPr>
          <a:xfrm>
            <a:off x="8609610" y="6365174"/>
            <a:ext cx="2015295" cy="369332"/>
          </a:xfrm>
          <a:prstGeom prst="rect">
            <a:avLst/>
          </a:prstGeom>
          <a:noFill/>
        </p:spPr>
        <p:txBody>
          <a:bodyPr wrap="none" rtlCol="0">
            <a:spAutoFit/>
          </a:bodyPr>
          <a:lstStyle/>
          <a:p>
            <a:pPr defTabSz="457200"/>
            <a:r>
              <a:rPr lang="ru-RU" b="1" i="1" dirty="0" smtClean="0">
                <a:solidFill>
                  <a:prstClr val="black"/>
                </a:solidFill>
                <a:effectLst>
                  <a:outerShdw blurRad="38100" dist="38100" dir="2700000" algn="tl">
                    <a:srgbClr val="000000">
                      <a:alpha val="43137"/>
                    </a:srgbClr>
                  </a:outerShdw>
                </a:effectLst>
              </a:rPr>
              <a:t>24 августа 2023</a:t>
            </a:r>
            <a:endParaRPr lang="ru-RU" b="1" i="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071214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cstate="print"/>
          <a:srcRect l="24620" t="15481" r="24200" b="5858"/>
          <a:stretch>
            <a:fillRect/>
          </a:stretch>
        </p:blipFill>
        <p:spPr bwMode="auto">
          <a:xfrm>
            <a:off x="815414" y="476672"/>
            <a:ext cx="10753193"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7842" y="276842"/>
            <a:ext cx="11855302" cy="6321731"/>
          </a:xfrm>
          <a:prstGeom prst="rect">
            <a:avLst/>
          </a:prstGeom>
        </p:spPr>
        <p:txBody>
          <a:bodyPr wrap="square">
            <a:spAutoFit/>
          </a:bodyPr>
          <a:lstStyle/>
          <a:p>
            <a:pPr algn="ctr" defTabSz="457200">
              <a:lnSpc>
                <a:spcPct val="115000"/>
              </a:lnSpc>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rPr>
              <a:t>                                      Мероприятия по реализации </a:t>
            </a:r>
          </a:p>
          <a:p>
            <a:pPr algn="ctr" defTabSz="457200">
              <a:lnSpc>
                <a:spcPct val="115000"/>
              </a:lnSpc>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rPr>
              <a:t>    федеральных образовательных стандартов </a:t>
            </a:r>
          </a:p>
          <a:p>
            <a:pPr algn="ctr" defTabSz="457200">
              <a:lnSpc>
                <a:spcPct val="115000"/>
              </a:lnSpc>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rPr>
              <a:t>                                                      нового поколения</a:t>
            </a:r>
          </a:p>
          <a:p>
            <a:pPr algn="just" defTabSz="457200">
              <a:lnSpc>
                <a:spcPct val="115000"/>
              </a:lnSpc>
            </a:pPr>
            <a:r>
              <a:rPr lang="ru-RU" sz="2000" i="1" u="sng" kern="100" dirty="0" smtClean="0">
                <a:solidFill>
                  <a:srgbClr val="000000"/>
                </a:solidFill>
                <a:latin typeface="Times New Roman" panose="02020603050405020304" pitchFamily="18" charset="0"/>
                <a:ea typeface="Times New Roman" panose="02020603050405020304" pitchFamily="18" charset="0"/>
                <a:cs typeface="Lohit Hindi"/>
              </a:rPr>
              <a:t>В 2022/2023 учебном году </a:t>
            </a:r>
            <a:r>
              <a:rPr lang="ru-RU" sz="2000" i="1" u="sng" kern="100" dirty="0">
                <a:solidFill>
                  <a:srgbClr val="000000"/>
                </a:solidFill>
                <a:latin typeface="Times New Roman" panose="02020603050405020304" pitchFamily="18" charset="0"/>
                <a:ea typeface="Times New Roman" panose="02020603050405020304" pitchFamily="18" charset="0"/>
                <a:cs typeface="Lohit Hindi"/>
              </a:rPr>
              <a:t>было проведено:</a:t>
            </a:r>
            <a:endParaRPr lang="ru-RU" sz="2000" i="1" u="sng" dirty="0">
              <a:solidFill>
                <a:prstClr val="black"/>
              </a:solidFill>
              <a:latin typeface="Times New Roman" panose="02020603050405020304" pitchFamily="18" charset="0"/>
              <a:ea typeface="Calibri" panose="020F0502020204030204" pitchFamily="34" charset="0"/>
            </a:endParaRPr>
          </a:p>
          <a:p>
            <a:pPr algn="just" defTabSz="457200">
              <a:lnSpc>
                <a:spcPct val="115000"/>
              </a:lnSpc>
            </a:pPr>
            <a:r>
              <a:rPr lang="ru-RU" sz="2000" b="1" kern="100" dirty="0">
                <a:solidFill>
                  <a:srgbClr val="000000"/>
                </a:solidFill>
                <a:latin typeface="Times New Roman" panose="02020603050405020304" pitchFamily="18" charset="0"/>
                <a:ea typeface="Times New Roman" panose="02020603050405020304" pitchFamily="18" charset="0"/>
                <a:cs typeface="Lohit Hindi"/>
              </a:rPr>
              <a:t>РМО</a:t>
            </a:r>
            <a:r>
              <a:rPr lang="ru-RU" sz="2000" kern="100" dirty="0">
                <a:solidFill>
                  <a:srgbClr val="000000"/>
                </a:solidFill>
                <a:latin typeface="Times New Roman" panose="02020603050405020304" pitchFamily="18" charset="0"/>
                <a:ea typeface="Times New Roman" panose="02020603050405020304" pitchFamily="18" charset="0"/>
                <a:cs typeface="Lohit Hindi"/>
              </a:rPr>
              <a:t> – «Концептуальные основы преподавания иностранного языка: особенности преподавания иностранных языков в 2022/2023 учебном году в условиях перехода на новые ФГОС ООО»</a:t>
            </a:r>
            <a:endParaRPr lang="ru-RU" sz="2000" dirty="0">
              <a:solidFill>
                <a:prstClr val="black"/>
              </a:solidFill>
              <a:latin typeface="Times New Roman" panose="02020603050405020304" pitchFamily="18" charset="0"/>
              <a:ea typeface="Calibri" panose="020F0502020204030204" pitchFamily="34" charset="0"/>
            </a:endParaRPr>
          </a:p>
          <a:p>
            <a:pPr algn="just" defTabSz="457200">
              <a:lnSpc>
                <a:spcPct val="115000"/>
              </a:lnSpc>
            </a:pPr>
            <a:r>
              <a:rPr lang="ru-RU" sz="2000" b="1" dirty="0">
                <a:solidFill>
                  <a:prstClr val="black"/>
                </a:solidFill>
                <a:latin typeface="Times New Roman" panose="02020603050405020304" pitchFamily="18" charset="0"/>
                <a:ea typeface="Calibri" panose="020F0502020204030204" pitchFamily="34" charset="0"/>
              </a:rPr>
              <a:t>РМО </a:t>
            </a:r>
            <a:r>
              <a:rPr lang="ru-RU" sz="2000" dirty="0">
                <a:solidFill>
                  <a:prstClr val="black"/>
                </a:solidFill>
                <a:latin typeface="Times New Roman" panose="02020603050405020304" pitchFamily="18" charset="0"/>
                <a:ea typeface="Calibri" panose="020F0502020204030204" pitchFamily="34" charset="0"/>
              </a:rPr>
              <a:t>– «Дидактические игры как активный метод обучения иноязычной коммуникации учащихся при обучении второму иностранному языку</a:t>
            </a:r>
            <a:r>
              <a:rPr lang="ru-RU" sz="2000" dirty="0" smtClean="0">
                <a:solidFill>
                  <a:prstClr val="black"/>
                </a:solidFill>
                <a:latin typeface="Times New Roman" panose="02020603050405020304" pitchFamily="18" charset="0"/>
                <a:ea typeface="Calibri" panose="020F0502020204030204" pitchFamily="34" charset="0"/>
              </a:rPr>
              <a:t>»</a:t>
            </a:r>
          </a:p>
          <a:p>
            <a:pPr algn="just" defTabSz="457200">
              <a:lnSpc>
                <a:spcPct val="115000"/>
              </a:lnSpc>
            </a:pPr>
            <a:r>
              <a:rPr lang="ru-RU" sz="2000" b="1" dirty="0" smtClean="0">
                <a:solidFill>
                  <a:prstClr val="black"/>
                </a:solidFill>
                <a:latin typeface="Times New Roman" panose="02020603050405020304" pitchFamily="18" charset="0"/>
                <a:ea typeface="Calibri" panose="020F0502020204030204" pitchFamily="34" charset="0"/>
              </a:rPr>
              <a:t>РМО</a:t>
            </a:r>
            <a:r>
              <a:rPr lang="ru-RU" sz="2000" dirty="0" smtClean="0">
                <a:solidFill>
                  <a:prstClr val="black"/>
                </a:solidFill>
                <a:latin typeface="Times New Roman" panose="02020603050405020304" pitchFamily="18" charset="0"/>
                <a:ea typeface="Calibri" panose="020F0502020204030204" pitchFamily="34" charset="0"/>
              </a:rPr>
              <a:t> - «Современные </a:t>
            </a:r>
            <a:r>
              <a:rPr lang="ru-RU" sz="2000" dirty="0">
                <a:solidFill>
                  <a:prstClr val="black"/>
                </a:solidFill>
                <a:latin typeface="Times New Roman" panose="02020603050405020304" pitchFamily="18" charset="0"/>
                <a:ea typeface="Calibri" panose="020F0502020204030204" pitchFamily="34" charset="0"/>
              </a:rPr>
              <a:t>факторы повышения качества развития профессионально-методической компетенции преподавателя иностранного языка»</a:t>
            </a:r>
          </a:p>
          <a:p>
            <a:pPr algn="just" defTabSz="457200">
              <a:lnSpc>
                <a:spcPct val="115000"/>
              </a:lnSpc>
            </a:pPr>
            <a:r>
              <a:rPr lang="ru-RU" sz="2000" b="1" dirty="0">
                <a:solidFill>
                  <a:prstClr val="black"/>
                </a:solidFill>
                <a:latin typeface="Times New Roman" panose="02020603050405020304" pitchFamily="18" charset="0"/>
                <a:ea typeface="Calibri" panose="020F0502020204030204" pitchFamily="34" charset="0"/>
              </a:rPr>
              <a:t>СП</a:t>
            </a:r>
            <a:r>
              <a:rPr lang="ru-RU" sz="2000" dirty="0">
                <a:solidFill>
                  <a:prstClr val="black"/>
                </a:solidFill>
                <a:latin typeface="Times New Roman" panose="02020603050405020304" pitchFamily="18" charset="0"/>
                <a:ea typeface="Calibri" panose="020F0502020204030204" pitchFamily="34" charset="0"/>
              </a:rPr>
              <a:t> – «Дифференцированное обучение иностранному языку как фактор создания ситуации успеха при подготовке к сдаче ОГЭ</a:t>
            </a:r>
            <a:r>
              <a:rPr lang="ru-RU" sz="2000" dirty="0" smtClean="0">
                <a:solidFill>
                  <a:prstClr val="black"/>
                </a:solidFill>
                <a:latin typeface="Times New Roman" panose="02020603050405020304" pitchFamily="18" charset="0"/>
                <a:ea typeface="Calibri" panose="020F0502020204030204" pitchFamily="34" charset="0"/>
              </a:rPr>
              <a:t>»</a:t>
            </a:r>
          </a:p>
          <a:p>
            <a:pPr algn="just" defTabSz="457200">
              <a:lnSpc>
                <a:spcPct val="115000"/>
              </a:lnSpc>
            </a:pPr>
            <a:r>
              <a:rPr lang="ru-RU" sz="2000" b="1" dirty="0" smtClean="0">
                <a:solidFill>
                  <a:prstClr val="black"/>
                </a:solidFill>
                <a:latin typeface="Times New Roman" panose="02020603050405020304" pitchFamily="18" charset="0"/>
                <a:ea typeface="Calibri" panose="020F0502020204030204" pitchFamily="34" charset="0"/>
              </a:rPr>
              <a:t>СП </a:t>
            </a:r>
            <a:r>
              <a:rPr lang="ru-RU" sz="2000" dirty="0">
                <a:solidFill>
                  <a:prstClr val="black"/>
                </a:solidFill>
                <a:latin typeface="Times New Roman" panose="02020603050405020304" pitchFamily="18" charset="0"/>
                <a:ea typeface="Calibri" panose="020F0502020204030204" pitchFamily="34" charset="0"/>
              </a:rPr>
              <a:t>- «Формирование функциональной грамотности на уроках иностранного языка»</a:t>
            </a:r>
          </a:p>
          <a:p>
            <a:pPr algn="just" defTabSz="457200">
              <a:lnSpc>
                <a:spcPct val="115000"/>
              </a:lnSpc>
              <a:tabLst>
                <a:tab pos="1062990" algn="ctr"/>
              </a:tabLst>
            </a:pPr>
            <a:r>
              <a:rPr lang="ru-RU" sz="2000" b="1" kern="100" dirty="0">
                <a:solidFill>
                  <a:srgbClr val="000000"/>
                </a:solidFill>
                <a:latin typeface="Times New Roman" panose="02020603050405020304" pitchFamily="18" charset="0"/>
                <a:ea typeface="Times New Roman" panose="02020603050405020304" pitchFamily="18" charset="0"/>
                <a:cs typeface="Lohit Hindi"/>
              </a:rPr>
              <a:t>ШМУ</a:t>
            </a:r>
            <a:r>
              <a:rPr lang="ru-RU" sz="2000" kern="100" dirty="0">
                <a:solidFill>
                  <a:srgbClr val="000000"/>
                </a:solidFill>
                <a:latin typeface="Times New Roman" panose="02020603050405020304" pitchFamily="18" charset="0"/>
                <a:ea typeface="Times New Roman" panose="02020603050405020304" pitchFamily="18" charset="0"/>
                <a:cs typeface="Lohit Hindi"/>
              </a:rPr>
              <a:t> – «Современные методы и технологии преподавания иностранных языков в школе»</a:t>
            </a:r>
            <a:endParaRPr lang="ru-RU" sz="2000" dirty="0">
              <a:solidFill>
                <a:prstClr val="black"/>
              </a:solidFill>
              <a:latin typeface="Times New Roman" panose="02020603050405020304" pitchFamily="18" charset="0"/>
              <a:ea typeface="Calibri" panose="020F0502020204030204" pitchFamily="34" charset="0"/>
            </a:endParaRPr>
          </a:p>
          <a:p>
            <a:pPr algn="just">
              <a:lnSpc>
                <a:spcPct val="115000"/>
              </a:lnSpc>
              <a:spcAft>
                <a:spcPts val="0"/>
              </a:spcAft>
              <a:tabLst>
                <a:tab pos="1062990" algn="ctr"/>
              </a:tabLst>
            </a:pPr>
            <a:r>
              <a:rPr lang="ru-RU" sz="2000" b="1" kern="100" dirty="0" smtClean="0">
                <a:solidFill>
                  <a:srgbClr val="000000"/>
                </a:solidFill>
                <a:latin typeface="Times New Roman" panose="02020603050405020304" pitchFamily="18" charset="0"/>
                <a:ea typeface="Times New Roman" panose="02020603050405020304" pitchFamily="18" charset="0"/>
                <a:cs typeface="Lohit Hindi"/>
              </a:rPr>
              <a:t>ШМУ - </a:t>
            </a:r>
            <a:r>
              <a:rPr lang="ru-RU" sz="2000" kern="100" dirty="0" smtClean="0">
                <a:solidFill>
                  <a:srgbClr val="000000"/>
                </a:solidFill>
                <a:effectLst/>
                <a:latin typeface="Times New Roman" panose="02020603050405020304" pitchFamily="18" charset="0"/>
                <a:ea typeface="Times New Roman" panose="02020603050405020304" pitchFamily="18" charset="0"/>
                <a:cs typeface="Lohit Hindi"/>
              </a:rPr>
              <a:t>«Коммуникативно-когнитивный подход в обучении иностранного языка»</a:t>
            </a:r>
            <a:endParaRPr lang="ru-RU" sz="2000" b="1" kern="100" dirty="0" smtClean="0">
              <a:solidFill>
                <a:srgbClr val="000000"/>
              </a:solidFill>
              <a:latin typeface="Times New Roman" panose="02020603050405020304" pitchFamily="18" charset="0"/>
              <a:ea typeface="Times New Roman" panose="02020603050405020304" pitchFamily="18" charset="0"/>
              <a:cs typeface="Lohit Hindi"/>
            </a:endParaRPr>
          </a:p>
          <a:p>
            <a:pPr algn="just" defTabSz="457200">
              <a:lnSpc>
                <a:spcPct val="115000"/>
              </a:lnSpc>
              <a:tabLst>
                <a:tab pos="1062990" algn="ctr"/>
              </a:tabLst>
            </a:pPr>
            <a:r>
              <a:rPr lang="ru-RU" sz="2000" b="1" kern="100" dirty="0" smtClean="0">
                <a:solidFill>
                  <a:srgbClr val="000000"/>
                </a:solidFill>
                <a:latin typeface="Times New Roman" panose="02020603050405020304" pitchFamily="18" charset="0"/>
                <a:ea typeface="Times New Roman" panose="02020603050405020304" pitchFamily="18" charset="0"/>
                <a:cs typeface="Lohit Hindi"/>
              </a:rPr>
              <a:t>МК</a:t>
            </a:r>
            <a:r>
              <a:rPr lang="ru-RU" sz="2000" kern="100" dirty="0" smtClean="0">
                <a:solidFill>
                  <a:srgbClr val="000000"/>
                </a:solidFill>
                <a:latin typeface="Times New Roman" panose="02020603050405020304" pitchFamily="18" charset="0"/>
                <a:ea typeface="Times New Roman" panose="02020603050405020304" pitchFamily="18" charset="0"/>
                <a:cs typeface="Lohit Hindi"/>
              </a:rPr>
              <a:t> </a:t>
            </a:r>
            <a:r>
              <a:rPr lang="ru-RU" sz="2000" kern="100" dirty="0">
                <a:solidFill>
                  <a:srgbClr val="000000"/>
                </a:solidFill>
                <a:latin typeface="Times New Roman" panose="02020603050405020304" pitchFamily="18" charset="0"/>
                <a:ea typeface="Times New Roman" panose="02020603050405020304" pitchFamily="18" charset="0"/>
                <a:cs typeface="Lohit Hindi"/>
              </a:rPr>
              <a:t>– «Формирование и развитие креативного мышления, критического мышления и глобальных компетенций на уроках иностранного языка»</a:t>
            </a:r>
            <a:endParaRPr lang="ru-RU" sz="2000" dirty="0">
              <a:solidFill>
                <a:prstClr val="black"/>
              </a:solidFill>
              <a:latin typeface="Times New Roman" panose="02020603050405020304" pitchFamily="18" charset="0"/>
              <a:ea typeface="Calibri" panose="020F0502020204030204" pitchFamily="34" charset="0"/>
            </a:endParaRPr>
          </a:p>
        </p:txBody>
      </p:sp>
      <p:pic>
        <p:nvPicPr>
          <p:cNvPr id="3"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spTree>
    <p:extLst>
      <p:ext uri="{BB962C8B-B14F-4D97-AF65-F5344CB8AC3E}">
        <p14:creationId xmlns:p14="http://schemas.microsoft.com/office/powerpoint/2010/main" xmlns="" val="2838133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4144" y="358685"/>
            <a:ext cx="11763153" cy="5189113"/>
          </a:xfrm>
          <a:prstGeom prst="rect">
            <a:avLst/>
          </a:prstGeom>
        </p:spPr>
        <p:txBody>
          <a:bodyPr wrap="square">
            <a:spAutoFit/>
          </a:bodyPr>
          <a:lstStyle/>
          <a:p>
            <a:pPr algn="ctr" defTabSz="457200">
              <a:lnSpc>
                <a:spcPct val="115000"/>
              </a:lnSpc>
              <a:buSzPts val="1100"/>
              <a:tabLst>
                <a:tab pos="-50165" algn="l"/>
              </a:tabLst>
            </a:pPr>
            <a:r>
              <a:rPr lang="ru-RU" sz="2400" b="1" i="1" dirty="0">
                <a:solidFill>
                  <a:srgbClr val="00B05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Методическая работа </a:t>
            </a:r>
          </a:p>
          <a:p>
            <a:pPr algn="ctr" defTabSz="457200">
              <a:lnSpc>
                <a:spcPct val="115000"/>
              </a:lnSpc>
              <a:buSzPts val="1100"/>
              <a:tabLst>
                <a:tab pos="-50165" algn="l"/>
              </a:tabLst>
            </a:pPr>
            <a:r>
              <a:rPr lang="ru-RU" sz="2400" b="1" i="1" dirty="0">
                <a:solidFill>
                  <a:srgbClr val="00B05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с педагогическими кадрами</a:t>
            </a:r>
          </a:p>
          <a:p>
            <a:pPr algn="just" defTabSz="457200">
              <a:lnSpc>
                <a:spcPct val="115000"/>
              </a:lnSpc>
            </a:pPr>
            <a:r>
              <a:rPr lang="ru-RU" sz="2000" kern="100" dirty="0">
                <a:solidFill>
                  <a:prstClr val="black"/>
                </a:solidFill>
                <a:latin typeface="Times New Roman" panose="02020603050405020304" pitchFamily="18" charset="0"/>
                <a:ea typeface="Times New Roman" panose="02020603050405020304" pitchFamily="18" charset="0"/>
              </a:rPr>
              <a:t> </a:t>
            </a:r>
          </a:p>
          <a:p>
            <a:pPr algn="just" defTabSz="457200">
              <a:lnSpc>
                <a:spcPct val="115000"/>
              </a:lnSpc>
            </a:pPr>
            <a:endParaRPr lang="ru-RU" sz="2000" kern="100" dirty="0">
              <a:solidFill>
                <a:prstClr val="black"/>
              </a:solidFill>
              <a:latin typeface="Times New Roman" panose="02020603050405020304" pitchFamily="18" charset="0"/>
              <a:ea typeface="Times New Roman" panose="02020603050405020304" pitchFamily="18" charset="0"/>
            </a:endParaRPr>
          </a:p>
          <a:p>
            <a:pPr algn="just" defTabSz="457200">
              <a:lnSpc>
                <a:spcPct val="115000"/>
              </a:lnSpc>
            </a:pPr>
            <a:r>
              <a:rPr lang="ru-RU" sz="2000" kern="100" dirty="0">
                <a:solidFill>
                  <a:prstClr val="black"/>
                </a:solidFill>
                <a:latin typeface="Times New Roman" panose="02020603050405020304" pitchFamily="18" charset="0"/>
                <a:ea typeface="Times New Roman" panose="02020603050405020304" pitchFamily="18" charset="0"/>
              </a:rPr>
              <a:t>Повышение профессионального мастерства педагогов осуществляется через различные направления деятельности методической службы.</a:t>
            </a:r>
            <a:endParaRPr lang="ru-RU" sz="2000" dirty="0">
              <a:solidFill>
                <a:prstClr val="black"/>
              </a:solidFill>
              <a:latin typeface="Times New Roman" panose="02020603050405020304" pitchFamily="18" charset="0"/>
              <a:ea typeface="Calibri" panose="020F0502020204030204" pitchFamily="34" charset="0"/>
            </a:endParaRPr>
          </a:p>
          <a:p>
            <a:pPr algn="just" defTabSz="457200">
              <a:lnSpc>
                <a:spcPct val="115000"/>
              </a:lnSpc>
              <a:tabLst>
                <a:tab pos="630555" algn="l"/>
              </a:tabLst>
            </a:pPr>
            <a:r>
              <a:rPr lang="ru-RU" sz="2000" dirty="0">
                <a:solidFill>
                  <a:prstClr val="black"/>
                </a:solidFill>
                <a:latin typeface="Times New Roman" panose="02020603050405020304" pitchFamily="18" charset="0"/>
                <a:ea typeface="Calibri" panose="020F0502020204030204" pitchFamily="34" charset="0"/>
              </a:rPr>
              <a:t>В течение </a:t>
            </a:r>
            <a:r>
              <a:rPr lang="ru-RU" sz="2000" dirty="0" smtClean="0">
                <a:solidFill>
                  <a:prstClr val="black"/>
                </a:solidFill>
                <a:latin typeface="Times New Roman" panose="02020603050405020304" pitchFamily="18" charset="0"/>
                <a:ea typeface="Calibri" panose="020F0502020204030204" pitchFamily="34" charset="0"/>
              </a:rPr>
              <a:t>2022/2023 </a:t>
            </a:r>
            <a:r>
              <a:rPr lang="ru-RU" sz="2000" dirty="0">
                <a:solidFill>
                  <a:prstClr val="black"/>
                </a:solidFill>
                <a:latin typeface="Times New Roman" panose="02020603050405020304" pitchFamily="18" charset="0"/>
                <a:ea typeface="Calibri" panose="020F0502020204030204" pitchFamily="34" charset="0"/>
              </a:rPr>
              <a:t>учебного года на базе КРИППО проводились республиканские (заочные) </a:t>
            </a:r>
          </a:p>
          <a:p>
            <a:pPr marL="342900" indent="-342900" algn="just" defTabSz="457200">
              <a:lnSpc>
                <a:spcPct val="115000"/>
              </a:lnSpc>
              <a:buFont typeface="Wingdings" panose="05000000000000000000" pitchFamily="2" charset="2"/>
              <a:buChar char="v"/>
              <a:tabLst>
                <a:tab pos="630555" algn="l"/>
              </a:tabLst>
            </a:pPr>
            <a:r>
              <a:rPr lang="ru-RU" sz="2000" dirty="0">
                <a:solidFill>
                  <a:prstClr val="black"/>
                </a:solidFill>
                <a:latin typeface="Times New Roman" panose="02020603050405020304" pitchFamily="18" charset="0"/>
                <a:ea typeface="Calibri" panose="020F0502020204030204" pitchFamily="34" charset="0"/>
              </a:rPr>
              <a:t>мастер-класс: «</a:t>
            </a:r>
            <a:r>
              <a:rPr lang="ru-RU" sz="2000" dirty="0" err="1">
                <a:solidFill>
                  <a:prstClr val="black"/>
                </a:solidFill>
                <a:latin typeface="Times New Roman" panose="02020603050405020304" pitchFamily="18" charset="0"/>
                <a:ea typeface="Calibri" panose="020F0502020204030204" pitchFamily="34" charset="0"/>
              </a:rPr>
              <a:t>Бриколаж</a:t>
            </a:r>
            <a:r>
              <a:rPr lang="ru-RU" sz="2000" dirty="0">
                <a:solidFill>
                  <a:prstClr val="black"/>
                </a:solidFill>
                <a:latin typeface="Times New Roman" panose="02020603050405020304" pitchFamily="18" charset="0"/>
                <a:ea typeface="Calibri" panose="020F0502020204030204" pitchFamily="34" charset="0"/>
              </a:rPr>
              <a:t> как эффективный образовательный прием, развивающий креативность и нестандартное мышление» в рамках ДПП ПК «Особенности формирования функциональной грамотности на уроках английского языка» с демонстрацией видеофрагментов открытых уроков» (28.09.2022), </a:t>
            </a:r>
          </a:p>
          <a:p>
            <a:pPr marL="342900" indent="-342900" algn="just" defTabSz="457200">
              <a:lnSpc>
                <a:spcPct val="115000"/>
              </a:lnSpc>
              <a:buFont typeface="Wingdings" panose="05000000000000000000" pitchFamily="2" charset="2"/>
              <a:buChar char="v"/>
              <a:tabLst>
                <a:tab pos="630555" algn="l"/>
              </a:tabLst>
            </a:pPr>
            <a:r>
              <a:rPr lang="ru-RU" sz="2000" dirty="0">
                <a:solidFill>
                  <a:prstClr val="black"/>
                </a:solidFill>
                <a:latin typeface="Times New Roman" panose="02020603050405020304" pitchFamily="18" charset="0"/>
                <a:ea typeface="Calibri" panose="020F0502020204030204" pitchFamily="34" charset="0"/>
              </a:rPr>
              <a:t>семинары-практикумы:</a:t>
            </a:r>
            <a:r>
              <a:rPr lang="ru-RU" sz="2000" spc="-20" dirty="0">
                <a:solidFill>
                  <a:prstClr val="black"/>
                </a:solidFill>
                <a:latin typeface="Times New Roman" panose="02020603050405020304" pitchFamily="18" charset="0"/>
                <a:ea typeface="Times New Roman" panose="02020603050405020304" pitchFamily="18" charset="0"/>
              </a:rPr>
              <a:t> «Цифровая трансформация в системе оценки качества подготовки обучающихся по английскому языку» (06.10.2022), «Особенности проведения школьного и муниципального этапов Всероссийской олимпиады школьников по французскому языку» (12.10.2022)</a:t>
            </a:r>
            <a:endParaRPr lang="ru-RU" sz="2000" dirty="0">
              <a:solidFill>
                <a:prstClr val="black"/>
              </a:solidFill>
              <a:latin typeface="Times New Roman" panose="02020603050405020304" pitchFamily="18" charset="0"/>
              <a:ea typeface="Calibri" panose="020F0502020204030204" pitchFamily="34" charset="0"/>
            </a:endParaRPr>
          </a:p>
        </p:txBody>
      </p:sp>
      <p:pic>
        <p:nvPicPr>
          <p:cNvPr id="5122"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spTree>
    <p:extLst>
      <p:ext uri="{BB962C8B-B14F-4D97-AF65-F5344CB8AC3E}">
        <p14:creationId xmlns:p14="http://schemas.microsoft.com/office/powerpoint/2010/main" xmlns="" val="30037359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90327" y="425278"/>
            <a:ext cx="11688725" cy="4585871"/>
          </a:xfrm>
          <a:prstGeom prst="rect">
            <a:avLst/>
          </a:prstGeom>
        </p:spPr>
        <p:txBody>
          <a:bodyPr wrap="square">
            <a:spAutoFit/>
          </a:bodyPr>
          <a:lstStyle/>
          <a:p>
            <a:pPr algn="ctr" defTabSz="457200">
              <a:buSzPts val="1100"/>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Повышение </a:t>
            </a:r>
          </a:p>
          <a:p>
            <a:pPr algn="ctr" defTabSz="457200">
              <a:buSzPts val="1100"/>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профессиональной компетенции </a:t>
            </a:r>
          </a:p>
          <a:p>
            <a:pPr algn="ctr" defTabSz="457200">
              <a:buSzPts val="1100"/>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учителей иностранного языка</a:t>
            </a:r>
          </a:p>
          <a:p>
            <a:pPr algn="just" defTabSz="457200"/>
            <a:endPar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defTabSz="457200"/>
            <a:endPar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defTabSz="457200"/>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В </a:t>
            </a:r>
            <a:r>
              <a:rPr lang="ru-RU" sz="2000" kern="1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2022/2023 </a:t>
            </a:r>
            <a:r>
              <a:rPr lang="ru-RU" sz="2000" kern="1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учебном году </a:t>
            </a:r>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учителя иностранного языка (Деревянко А.В., МБОУ «Гвардейская школа-гимназия № 2» и Боброва Т.Н., МБОУ «</a:t>
            </a:r>
            <a:r>
              <a:rPr lang="ru-RU" sz="2000" kern="1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Чистенская</a:t>
            </a:r>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школа-гимназия </a:t>
            </a:r>
            <a:r>
              <a:rPr lang="ru-RU" sz="2000" kern="1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им.И.С.Тарасюка</a:t>
            </a:r>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приняли участие в муниципальном этапе конкурса «Педагогический дебют», причём учитель Боброва Т.Н., МБОУ «</a:t>
            </a:r>
            <a:r>
              <a:rPr lang="ru-RU" sz="2000" kern="1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Чистенская</a:t>
            </a:r>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школа-гимназия </a:t>
            </a:r>
            <a:r>
              <a:rPr lang="ru-RU" sz="2000" kern="1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им.И.С.Тарасюка</a:t>
            </a:r>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стала победителем в региональном этапе Всероссийского конкурса «Педагогический дебют - 2023» в номинации «Педагог – наставник».</a:t>
            </a:r>
          </a:p>
          <a:p>
            <a:pPr algn="just" defTabSz="457200"/>
            <a:endParaRPr lang="ru-RU" sz="2000" dirty="0">
              <a:solidFill>
                <a:prstClr val="black"/>
              </a:solidFill>
              <a:latin typeface="Times New Roman" panose="02020603050405020304" pitchFamily="18" charset="0"/>
              <a:cs typeface="Times New Roman" panose="02020603050405020304" pitchFamily="18" charset="0"/>
            </a:endParaRPr>
          </a:p>
          <a:p>
            <a:pPr algn="just" defTabSz="457200"/>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В 1 полугодии 2022/2023 учебного года учитель иностранного языка Симферопольского района, </a:t>
            </a:r>
            <a:r>
              <a:rPr lang="ru-RU" sz="2000" kern="1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Нороян</a:t>
            </a:r>
            <a:r>
              <a:rPr lang="ru-RU" sz="2000" kern="1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Ю.А. принимала участие в муниципальном этапе конкурса «Учитель года – 2022» и стала призёром конкурса (3 место).</a:t>
            </a:r>
            <a:endParaRPr lang="ru-RU" sz="2000" dirty="0">
              <a:solidFill>
                <a:prstClr val="black"/>
              </a:solidFill>
              <a:latin typeface="Times New Roman" panose="02020603050405020304" pitchFamily="18" charset="0"/>
              <a:cs typeface="Times New Roman" panose="02020603050405020304" pitchFamily="18" charset="0"/>
            </a:endParaRPr>
          </a:p>
        </p:txBody>
      </p:sp>
      <p:pic>
        <p:nvPicPr>
          <p:cNvPr id="4"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spTree>
    <p:extLst>
      <p:ext uri="{BB962C8B-B14F-4D97-AF65-F5344CB8AC3E}">
        <p14:creationId xmlns:p14="http://schemas.microsoft.com/office/powerpoint/2010/main" xmlns="" val="36776120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309" y="411421"/>
            <a:ext cx="11635562" cy="3914918"/>
          </a:xfrm>
          <a:prstGeom prst="rect">
            <a:avLst/>
          </a:prstGeom>
        </p:spPr>
        <p:txBody>
          <a:bodyPr wrap="square">
            <a:spAutoFit/>
          </a:bodyPr>
          <a:lstStyle/>
          <a:p>
            <a:pPr algn="ctr" defTabSz="457200">
              <a:lnSpc>
                <a:spcPct val="115000"/>
              </a:lnSpc>
              <a:buSzPts val="1100"/>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Печатные работы </a:t>
            </a:r>
          </a:p>
          <a:p>
            <a:pPr algn="ctr" defTabSz="457200">
              <a:lnSpc>
                <a:spcPct val="115000"/>
              </a:lnSpc>
              <a:buSzPts val="1100"/>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учителей иностранного языка </a:t>
            </a:r>
          </a:p>
          <a:p>
            <a:pPr algn="ctr" defTabSz="457200">
              <a:lnSpc>
                <a:spcPct val="115000"/>
              </a:lnSpc>
              <a:buSzPts val="1100"/>
            </a:pP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ru-RU" sz="2400" b="1" i="1" kern="100" dirty="0" smtClean="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в </a:t>
            </a:r>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2022/223 учебного года </a:t>
            </a:r>
          </a:p>
          <a:p>
            <a:pPr algn="just" defTabSz="457200">
              <a:lnSpc>
                <a:spcPct val="115000"/>
              </a:lnSpc>
              <a:buSzPts val="1100"/>
            </a:pPr>
            <a:endParaRPr lang="ru-RU" sz="2400" b="1" i="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defTabSz="457200">
              <a:lnSpc>
                <a:spcPct val="115000"/>
              </a:lnSpc>
              <a:buFont typeface="+mj-lt"/>
              <a:buAutoNum type="arabicPeriod"/>
            </a:pPr>
            <a:r>
              <a:rPr lang="ru-RU" sz="2000" kern="100" dirty="0" err="1">
                <a:solidFill>
                  <a:srgbClr val="000000"/>
                </a:solidFill>
                <a:latin typeface="Times New Roman" panose="02020603050405020304" pitchFamily="18" charset="0"/>
                <a:ea typeface="Times New Roman" panose="02020603050405020304" pitchFamily="18" charset="0"/>
              </a:rPr>
              <a:t>Всекрымская</a:t>
            </a:r>
            <a:r>
              <a:rPr lang="ru-RU" sz="2000" kern="100" dirty="0">
                <a:solidFill>
                  <a:srgbClr val="000000"/>
                </a:solidFill>
                <a:latin typeface="Times New Roman" panose="02020603050405020304" pitchFamily="18" charset="0"/>
                <a:ea typeface="Times New Roman" panose="02020603050405020304" pitchFamily="18" charset="0"/>
              </a:rPr>
              <a:t> конференция «Инновационные технологии в преподавании английского языка» (КИПУ).</a:t>
            </a:r>
            <a:endParaRPr lang="ru-RU" sz="2000" dirty="0">
              <a:solidFill>
                <a:prstClr val="black"/>
              </a:solidFill>
              <a:latin typeface="Times New Roman" panose="02020603050405020304" pitchFamily="18" charset="0"/>
              <a:ea typeface="Calibri" panose="020F0502020204030204" pitchFamily="34" charset="0"/>
            </a:endParaRPr>
          </a:p>
          <a:p>
            <a:pPr marL="342900" indent="-342900" algn="just" defTabSz="457200">
              <a:lnSpc>
                <a:spcPct val="115000"/>
              </a:lnSpc>
              <a:buFont typeface="+mj-lt"/>
              <a:buAutoNum type="arabicPeriod"/>
            </a:pPr>
            <a:r>
              <a:rPr lang="ru-RU" sz="2000" kern="100" dirty="0">
                <a:solidFill>
                  <a:srgbClr val="00000A"/>
                </a:solidFill>
                <a:latin typeface="Times New Roman" panose="02020603050405020304" pitchFamily="18" charset="0"/>
                <a:ea typeface="DejaVu Sans"/>
                <a:cs typeface="Lohit Hindi"/>
              </a:rPr>
              <a:t>Учителя английского языка Симферопольского района приняли участие в создании сборника электронных материалов «Мы – Россия! Крым», посвящённых Году культурного наследия народов России, инициированный Центром лингвистического образования АО «Издательство «Просвещение»» и Ассамблея учителей общеобразовательных учреждений Республики Крым</a:t>
            </a:r>
            <a:endParaRPr lang="ru-RU" sz="2000" dirty="0">
              <a:solidFill>
                <a:prstClr val="black"/>
              </a:solidFill>
              <a:latin typeface="Times New Roman" panose="02020603050405020304" pitchFamily="18" charset="0"/>
              <a:ea typeface="Calibri" panose="020F0502020204030204" pitchFamily="34" charset="0"/>
            </a:endParaRPr>
          </a:p>
        </p:txBody>
      </p:sp>
      <p:pic>
        <p:nvPicPr>
          <p:cNvPr id="3"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spTree>
    <p:extLst>
      <p:ext uri="{BB962C8B-B14F-4D97-AF65-F5344CB8AC3E}">
        <p14:creationId xmlns:p14="http://schemas.microsoft.com/office/powerpoint/2010/main" xmlns="" val="3572837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p:cNvPicPr>
            <a:picLocks noChangeAspect="1" noChangeArrowheads="1"/>
          </p:cNvPicPr>
          <p:nvPr/>
        </p:nvPicPr>
        <p:blipFill>
          <a:blip r:embed="rId2" cstate="print"/>
          <a:srcRect l="15647" t="22629" r="12974" b="10453"/>
          <a:stretch>
            <a:fillRect/>
          </a:stretch>
        </p:blipFill>
        <p:spPr bwMode="auto">
          <a:xfrm>
            <a:off x="2443656" y="331075"/>
            <a:ext cx="8702565" cy="65269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p:cNvPicPr>
            <a:picLocks noChangeAspect="1" noChangeArrowheads="1"/>
          </p:cNvPicPr>
          <p:nvPr/>
        </p:nvPicPr>
        <p:blipFill>
          <a:blip r:embed="rId2" cstate="print"/>
          <a:srcRect l="17457" t="26832" r="13750" b="6412"/>
          <a:stretch>
            <a:fillRect/>
          </a:stretch>
        </p:blipFill>
        <p:spPr bwMode="auto">
          <a:xfrm>
            <a:off x="2490951" y="346842"/>
            <a:ext cx="8387255" cy="651115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7079" y="1445088"/>
            <a:ext cx="11635748" cy="4693593"/>
          </a:xfrm>
          <a:prstGeom prst="rect">
            <a:avLst/>
          </a:prstGeom>
        </p:spPr>
        <p:txBody>
          <a:bodyPr wrap="square">
            <a:spAutoFit/>
          </a:bodyPr>
          <a:lstStyle/>
          <a:p>
            <a:pPr algn="just" defTabSz="457200">
              <a:lnSpc>
                <a:spcPct val="115000"/>
              </a:lnSpc>
            </a:pPr>
            <a:r>
              <a:rPr lang="ru-RU" sz="2000" b="1" kern="100" dirty="0">
                <a:solidFill>
                  <a:prstClr val="black"/>
                </a:solidFill>
                <a:latin typeface="Times New Roman" panose="02020603050405020304" pitchFamily="18" charset="0"/>
                <a:ea typeface="Times New Roman" panose="02020603050405020304" pitchFamily="18" charset="0"/>
              </a:rPr>
              <a:t> МАН школьников Крыма «Искатель»</a:t>
            </a:r>
          </a:p>
          <a:p>
            <a:pPr algn="just" defTabSz="457200">
              <a:lnSpc>
                <a:spcPct val="115000"/>
              </a:lnSpc>
            </a:pPr>
            <a:endParaRPr lang="ru-RU" sz="2000" dirty="0">
              <a:solidFill>
                <a:prstClr val="black"/>
              </a:solidFill>
              <a:latin typeface="Times New Roman" panose="02020603050405020304" pitchFamily="18" charset="0"/>
              <a:ea typeface="Calibri" panose="020F0502020204030204" pitchFamily="34" charset="0"/>
            </a:endParaRPr>
          </a:p>
          <a:p>
            <a:pPr indent="540385" algn="just" defTabSz="457200">
              <a:lnSpc>
                <a:spcPct val="115000"/>
              </a:lnSpc>
            </a:pPr>
            <a:r>
              <a:rPr lang="ru-RU" sz="2000" kern="100" dirty="0">
                <a:solidFill>
                  <a:srgbClr val="00000A"/>
                </a:solidFill>
                <a:latin typeface="Times New Roman" panose="02020603050405020304" pitchFamily="18" charset="0"/>
                <a:ea typeface="Times New Roman" panose="02020603050405020304" pitchFamily="18" charset="0"/>
              </a:rPr>
              <a:t>Так, в 1 полугодии 2022/2023 учебного года, в муниципальном этапе конкурса-защиты научно-исследовательских работ учащихся-членов МАН школьников Симферопольского района на базе МБОУ ДО «ЦДЮТ» с 17.10.2022г. по 02.11.2022г. </a:t>
            </a:r>
            <a:endParaRPr lang="ru-RU" sz="2000" dirty="0">
              <a:solidFill>
                <a:prstClr val="black"/>
              </a:solidFill>
              <a:latin typeface="Times New Roman" panose="02020603050405020304" pitchFamily="18" charset="0"/>
              <a:ea typeface="Calibri" panose="020F0502020204030204" pitchFamily="34" charset="0"/>
            </a:endParaRPr>
          </a:p>
          <a:p>
            <a:pPr algn="just" defTabSz="457200">
              <a:lnSpc>
                <a:spcPct val="115000"/>
              </a:lnSpc>
            </a:pPr>
            <a:r>
              <a:rPr lang="ru-RU" sz="2000" kern="100" dirty="0">
                <a:solidFill>
                  <a:srgbClr val="00000A"/>
                </a:solidFill>
                <a:latin typeface="Times New Roman" panose="02020603050405020304" pitchFamily="18" charset="0"/>
                <a:ea typeface="Times New Roman" panose="02020603050405020304" pitchFamily="18" charset="0"/>
              </a:rPr>
              <a:t>приняло участие 3 МБОУ: «Перовская школа-гимназия им. Г.А. </a:t>
            </a:r>
            <a:r>
              <a:rPr lang="ru-RU" sz="2000" kern="100" dirty="0" err="1">
                <a:solidFill>
                  <a:srgbClr val="00000A"/>
                </a:solidFill>
                <a:latin typeface="Times New Roman" panose="02020603050405020304" pitchFamily="18" charset="0"/>
                <a:ea typeface="Times New Roman" panose="02020603050405020304" pitchFamily="18" charset="0"/>
              </a:rPr>
              <a:t>Хачирашвили</a:t>
            </a:r>
            <a:r>
              <a:rPr lang="ru-RU" sz="2000" kern="100" dirty="0">
                <a:solidFill>
                  <a:srgbClr val="00000A"/>
                </a:solidFill>
                <a:latin typeface="Times New Roman" panose="02020603050405020304" pitchFamily="18" charset="0"/>
                <a:ea typeface="Times New Roman" panose="02020603050405020304" pitchFamily="18" charset="0"/>
              </a:rPr>
              <a:t>» (учитель Дымченко А.С.). «Гвардейская школа-гимназия № 2» (учитель Деревянко А.В.), «</a:t>
            </a:r>
            <a:r>
              <a:rPr lang="ru-RU" sz="2000" kern="100" dirty="0" err="1">
                <a:solidFill>
                  <a:srgbClr val="00000A"/>
                </a:solidFill>
                <a:latin typeface="Times New Roman" panose="02020603050405020304" pitchFamily="18" charset="0"/>
                <a:ea typeface="Times New Roman" panose="02020603050405020304" pitchFamily="18" charset="0"/>
              </a:rPr>
              <a:t>Укромновская</a:t>
            </a:r>
            <a:r>
              <a:rPr lang="ru-RU" sz="2000" kern="100" dirty="0">
                <a:solidFill>
                  <a:srgbClr val="00000A"/>
                </a:solidFill>
                <a:latin typeface="Times New Roman" panose="02020603050405020304" pitchFamily="18" charset="0"/>
                <a:ea typeface="Times New Roman" panose="02020603050405020304" pitchFamily="18" charset="0"/>
              </a:rPr>
              <a:t> школа»  (учитель Абдуллаева М.Р.). </a:t>
            </a:r>
          </a:p>
          <a:p>
            <a:pPr algn="just" defTabSz="457200">
              <a:lnSpc>
                <a:spcPct val="115000"/>
              </a:lnSpc>
            </a:pPr>
            <a:endParaRPr lang="ru-RU" sz="2000" kern="100" dirty="0">
              <a:solidFill>
                <a:srgbClr val="00000A"/>
              </a:solidFill>
              <a:latin typeface="Times New Roman" panose="02020603050405020304" pitchFamily="18" charset="0"/>
              <a:ea typeface="Times New Roman" panose="02020603050405020304" pitchFamily="18" charset="0"/>
            </a:endParaRPr>
          </a:p>
          <a:p>
            <a:pPr algn="just" defTabSz="457200">
              <a:lnSpc>
                <a:spcPct val="115000"/>
              </a:lnSpc>
            </a:pPr>
            <a:r>
              <a:rPr lang="ru-RU" sz="2000" kern="100" dirty="0">
                <a:solidFill>
                  <a:srgbClr val="00000A"/>
                </a:solidFill>
                <a:latin typeface="Times New Roman" panose="02020603050405020304" pitchFamily="18" charset="0"/>
                <a:ea typeface="Times New Roman" panose="02020603050405020304" pitchFamily="18" charset="0"/>
              </a:rPr>
              <a:t>Ученик 10 класса </a:t>
            </a:r>
            <a:r>
              <a:rPr lang="ru-RU" sz="2000" kern="100" dirty="0" err="1">
                <a:solidFill>
                  <a:srgbClr val="00000A"/>
                </a:solidFill>
                <a:latin typeface="Times New Roman" panose="02020603050405020304" pitchFamily="18" charset="0"/>
                <a:ea typeface="Times New Roman" panose="02020603050405020304" pitchFamily="18" charset="0"/>
              </a:rPr>
              <a:t>Софиенко</a:t>
            </a:r>
            <a:r>
              <a:rPr lang="ru-RU" sz="2000" kern="100" dirty="0">
                <a:solidFill>
                  <a:srgbClr val="00000A"/>
                </a:solidFill>
                <a:latin typeface="Times New Roman" panose="02020603050405020304" pitchFamily="18" charset="0"/>
                <a:ea typeface="Times New Roman" panose="02020603050405020304" pitchFamily="18" charset="0"/>
              </a:rPr>
              <a:t> Илья, МБОУ «Перовская школа-гимназия</a:t>
            </a:r>
            <a:r>
              <a:rPr lang="ru-RU" sz="2000" dirty="0">
                <a:solidFill>
                  <a:prstClr val="black"/>
                </a:solidFill>
                <a:latin typeface="Times New Roman" panose="02020603050405020304" pitchFamily="18" charset="0"/>
                <a:ea typeface="Calibri" panose="020F0502020204030204" pitchFamily="34" charset="0"/>
              </a:rPr>
              <a:t> </a:t>
            </a:r>
            <a:r>
              <a:rPr lang="ru-RU" sz="2000" kern="100" dirty="0">
                <a:solidFill>
                  <a:srgbClr val="00000A"/>
                </a:solidFill>
                <a:latin typeface="Times New Roman" panose="02020603050405020304" pitchFamily="18" charset="0"/>
                <a:ea typeface="Times New Roman" panose="02020603050405020304" pitchFamily="18" charset="0"/>
              </a:rPr>
              <a:t>им. Г.А. </a:t>
            </a:r>
            <a:r>
              <a:rPr lang="ru-RU" sz="2000" kern="100" dirty="0" err="1">
                <a:solidFill>
                  <a:srgbClr val="00000A"/>
                </a:solidFill>
                <a:latin typeface="Times New Roman" panose="02020603050405020304" pitchFamily="18" charset="0"/>
                <a:ea typeface="Times New Roman" panose="02020603050405020304" pitchFamily="18" charset="0"/>
              </a:rPr>
              <a:t>Хачирашвили</a:t>
            </a:r>
            <a:r>
              <a:rPr lang="ru-RU" sz="2000" kern="100" dirty="0">
                <a:solidFill>
                  <a:srgbClr val="00000A"/>
                </a:solidFill>
                <a:latin typeface="Times New Roman" panose="02020603050405020304" pitchFamily="18" charset="0"/>
                <a:ea typeface="Times New Roman" panose="02020603050405020304" pitchFamily="18" charset="0"/>
              </a:rPr>
              <a:t>» (руководитель Дымченко А.С.) стал победителем муниципального этапа конкурса; ученик 11 класса Смирнов Богдан МБОУ «Гвардейская школа-гимназия № 2» (руководитель Деревянко А.В.) стал призёром муниципального этапа конкурса</a:t>
            </a:r>
            <a:endParaRPr lang="ru-RU" sz="2000" dirty="0">
              <a:solidFill>
                <a:prstClr val="black"/>
              </a:solidFill>
              <a:latin typeface="Times New Roman" panose="02020603050405020304" pitchFamily="18" charset="0"/>
              <a:ea typeface="Calibri" panose="020F0502020204030204" pitchFamily="34" charset="0"/>
            </a:endParaRPr>
          </a:p>
        </p:txBody>
      </p:sp>
      <p:sp>
        <p:nvSpPr>
          <p:cNvPr id="3" name="Прямоугольник 2"/>
          <p:cNvSpPr/>
          <p:nvPr/>
        </p:nvSpPr>
        <p:spPr>
          <a:xfrm>
            <a:off x="296884" y="557933"/>
            <a:ext cx="11728540" cy="830997"/>
          </a:xfrm>
          <a:prstGeom prst="rect">
            <a:avLst/>
          </a:prstGeom>
        </p:spPr>
        <p:txBody>
          <a:bodyPr wrap="square">
            <a:spAutoFit/>
          </a:bodyPr>
          <a:lstStyle/>
          <a:p>
            <a:pPr algn="ctr" defTabSz="457200"/>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rPr>
              <a:t>                           Участие в районной программе</a:t>
            </a:r>
          </a:p>
          <a:p>
            <a:pPr algn="ctr" defTabSz="457200"/>
            <a:r>
              <a:rPr lang="ru-RU" sz="2400" b="1" i="1" kern="100" dirty="0">
                <a:solidFill>
                  <a:srgbClr val="00B050"/>
                </a:solidFill>
                <a:effectLst>
                  <a:outerShdw blurRad="38100" dist="38100" dir="2700000" algn="tl">
                    <a:srgbClr val="000000">
                      <a:alpha val="43137"/>
                    </a:srgbClr>
                  </a:outerShdw>
                </a:effectLst>
                <a:ea typeface="Times New Roman" panose="02020603050405020304" pitchFamily="18" charset="0"/>
              </a:rPr>
              <a:t>             «Способные. Творческие. Одаренные»</a:t>
            </a:r>
            <a:endParaRPr lang="ru-RU" sz="3600" i="1" dirty="0">
              <a:solidFill>
                <a:srgbClr val="00B050"/>
              </a:solidFill>
              <a:effectLst>
                <a:outerShdw blurRad="38100" dist="38100" dir="2700000" algn="tl">
                  <a:srgbClr val="000000">
                    <a:alpha val="43137"/>
                  </a:srgbClr>
                </a:outerShdw>
              </a:effectLst>
            </a:endParaRPr>
          </a:p>
        </p:txBody>
      </p:sp>
      <p:pic>
        <p:nvPicPr>
          <p:cNvPr id="4"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spTree>
    <p:extLst>
      <p:ext uri="{BB962C8B-B14F-4D97-AF65-F5344CB8AC3E}">
        <p14:creationId xmlns:p14="http://schemas.microsoft.com/office/powerpoint/2010/main" xmlns="" val="38727553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sp>
        <p:nvSpPr>
          <p:cNvPr id="3" name="Прямоугольник 2"/>
          <p:cNvSpPr/>
          <p:nvPr/>
        </p:nvSpPr>
        <p:spPr>
          <a:xfrm>
            <a:off x="190004" y="344385"/>
            <a:ext cx="10189029" cy="1200329"/>
          </a:xfrm>
          <a:prstGeom prst="rect">
            <a:avLst/>
          </a:prstGeom>
        </p:spPr>
        <p:txBody>
          <a:bodyPr wrap="square">
            <a:spAutoFit/>
          </a:bodyPr>
          <a:lstStyle/>
          <a:p>
            <a:pPr algn="ctr" defTabSz="457200"/>
            <a:r>
              <a:rPr lang="ru-RU" sz="2400" b="1" i="1" dirty="0">
                <a:solidFill>
                  <a:srgbClr val="00B050"/>
                </a:solidFill>
                <a:effectLst>
                  <a:outerShdw blurRad="38100" dist="38100" dir="2700000" algn="tl">
                    <a:srgbClr val="000000">
                      <a:alpha val="43137"/>
                    </a:srgbClr>
                  </a:outerShdw>
                </a:effectLst>
              </a:rPr>
              <a:t>                                                                  Муниципальный конкурс </a:t>
            </a:r>
          </a:p>
          <a:p>
            <a:pPr algn="ctr" defTabSz="457200"/>
            <a:r>
              <a:rPr lang="ru-RU" sz="2400" b="1" i="1" dirty="0">
                <a:solidFill>
                  <a:srgbClr val="00B050"/>
                </a:solidFill>
                <a:effectLst>
                  <a:outerShdw blurRad="38100" dist="38100" dir="2700000" algn="tl">
                    <a:srgbClr val="000000">
                      <a:alpha val="43137"/>
                    </a:srgbClr>
                  </a:outerShdw>
                </a:effectLst>
              </a:rPr>
              <a:t>                               исполнения песен на иностранных языках </a:t>
            </a:r>
          </a:p>
          <a:p>
            <a:pPr algn="ctr" defTabSz="457200"/>
            <a:r>
              <a:rPr lang="ru-RU" sz="2400" b="1" i="1" dirty="0">
                <a:solidFill>
                  <a:srgbClr val="00B050"/>
                </a:solidFill>
                <a:effectLst>
                  <a:outerShdw blurRad="38100" dist="38100" dir="2700000" algn="tl">
                    <a:srgbClr val="000000">
                      <a:alpha val="43137"/>
                    </a:srgbClr>
                  </a:outerShdw>
                </a:effectLst>
              </a:rPr>
              <a:t>                                                                            «MUSICFEST-2022»  </a:t>
            </a:r>
            <a:endParaRPr lang="ru-RU" sz="2400" i="1" dirty="0">
              <a:solidFill>
                <a:srgbClr val="00B050"/>
              </a:solidFill>
              <a:effectLst>
                <a:outerShdw blurRad="38100" dist="38100" dir="2700000" algn="tl">
                  <a:srgbClr val="000000">
                    <a:alpha val="43137"/>
                  </a:srgbClr>
                </a:outerShdw>
              </a:effectLst>
            </a:endParaRPr>
          </a:p>
        </p:txBody>
      </p:sp>
      <p:sp>
        <p:nvSpPr>
          <p:cNvPr id="4" name="Прямоугольник 3"/>
          <p:cNvSpPr/>
          <p:nvPr/>
        </p:nvSpPr>
        <p:spPr>
          <a:xfrm>
            <a:off x="288677" y="1629289"/>
            <a:ext cx="11634149" cy="1015663"/>
          </a:xfrm>
          <a:prstGeom prst="rect">
            <a:avLst/>
          </a:prstGeom>
        </p:spPr>
        <p:txBody>
          <a:bodyPr wrap="square">
            <a:spAutoFit/>
          </a:bodyPr>
          <a:lstStyle/>
          <a:p>
            <a:pPr defTabSz="457200"/>
            <a:r>
              <a:rPr lang="ru-RU" sz="2000" b="1" i="1" u="sng" dirty="0">
                <a:solidFill>
                  <a:prstClr val="black"/>
                </a:solidFill>
                <a:latin typeface="Times New Roman" pitchFamily="18" charset="0"/>
                <a:cs typeface="Times New Roman" pitchFamily="18" charset="0"/>
              </a:rPr>
              <a:t>Приняло участие 27 МБОУ </a:t>
            </a:r>
          </a:p>
          <a:p>
            <a:pPr defTabSz="457200"/>
            <a:r>
              <a:rPr lang="ru-RU" sz="2000" b="1" i="1" u="sng" dirty="0">
                <a:solidFill>
                  <a:prstClr val="black"/>
                </a:solidFill>
                <a:latin typeface="Times New Roman" pitchFamily="18" charset="0"/>
                <a:cs typeface="Times New Roman" pitchFamily="18" charset="0"/>
              </a:rPr>
              <a:t>Не приняли участие 15 МБОУ</a:t>
            </a:r>
            <a:r>
              <a:rPr lang="ru-RU" sz="2000" u="sng" dirty="0">
                <a:solidFill>
                  <a:prstClr val="black"/>
                </a:solidFill>
              </a:rPr>
              <a:t> </a:t>
            </a:r>
          </a:p>
          <a:p>
            <a:pPr defTabSz="457200"/>
            <a:endParaRPr lang="ru-RU" sz="2000" u="sng" dirty="0">
              <a:solidFill>
                <a:prstClr val="black"/>
              </a:solidFill>
            </a:endParaRPr>
          </a:p>
        </p:txBody>
      </p:sp>
      <p:sp>
        <p:nvSpPr>
          <p:cNvPr id="5" name="Прямоугольник 4"/>
          <p:cNvSpPr/>
          <p:nvPr/>
        </p:nvSpPr>
        <p:spPr>
          <a:xfrm>
            <a:off x="190004" y="2459504"/>
            <a:ext cx="11732822" cy="830997"/>
          </a:xfrm>
          <a:prstGeom prst="rect">
            <a:avLst/>
          </a:prstGeom>
        </p:spPr>
        <p:txBody>
          <a:bodyPr wrap="square">
            <a:spAutoFit/>
          </a:bodyPr>
          <a:lstStyle/>
          <a:p>
            <a:pPr lvl="0" algn="r" defTabSz="457200"/>
            <a:r>
              <a:rPr lang="ru-RU" sz="2400" b="1" i="1" dirty="0">
                <a:solidFill>
                  <a:srgbClr val="00B050"/>
                </a:solidFill>
                <a:effectLst>
                  <a:outerShdw blurRad="38100" dist="38100" dir="2700000" algn="tl">
                    <a:srgbClr val="000000">
                      <a:alpha val="43137"/>
                    </a:srgbClr>
                  </a:outerShdw>
                </a:effectLst>
              </a:rPr>
              <a:t>Муниципальный конкурс </a:t>
            </a:r>
          </a:p>
          <a:p>
            <a:pPr lvl="0" algn="r" defTabSz="457200"/>
            <a:r>
              <a:rPr lang="ru-RU" sz="2400" b="1" i="1" dirty="0" smtClean="0">
                <a:solidFill>
                  <a:srgbClr val="00B050"/>
                </a:solidFill>
                <a:effectLst>
                  <a:outerShdw blurRad="38100" dist="38100" dir="2700000" algn="tl">
                    <a:srgbClr val="000000">
                      <a:alpha val="43137"/>
                    </a:srgbClr>
                  </a:outerShdw>
                </a:effectLst>
              </a:rPr>
              <a:t>литературного перевода «TIME </a:t>
            </a:r>
            <a:r>
              <a:rPr lang="ru-RU" sz="2400" b="1" i="1" dirty="0" err="1" smtClean="0">
                <a:solidFill>
                  <a:srgbClr val="00B050"/>
                </a:solidFill>
                <a:effectLst>
                  <a:outerShdw blurRad="38100" dist="38100" dir="2700000" algn="tl">
                    <a:srgbClr val="000000">
                      <a:alpha val="43137"/>
                    </a:srgbClr>
                  </a:outerShdw>
                </a:effectLst>
              </a:rPr>
              <a:t>to</a:t>
            </a:r>
            <a:r>
              <a:rPr lang="ru-RU" sz="2400" b="1" i="1" dirty="0" smtClean="0">
                <a:solidFill>
                  <a:srgbClr val="00B050"/>
                </a:solidFill>
                <a:effectLst>
                  <a:outerShdw blurRad="38100" dist="38100" dir="2700000" algn="tl">
                    <a:srgbClr val="000000">
                      <a:alpha val="43137"/>
                    </a:srgbClr>
                  </a:outerShdw>
                </a:effectLst>
              </a:rPr>
              <a:t> RHYME»                               </a:t>
            </a:r>
            <a:endParaRPr lang="ru-RU" sz="2400" i="1" dirty="0">
              <a:solidFill>
                <a:srgbClr val="00B050"/>
              </a:solidFill>
              <a:effectLst>
                <a:outerShdw blurRad="38100" dist="38100" dir="2700000" algn="tl">
                  <a:srgbClr val="000000">
                    <a:alpha val="43137"/>
                  </a:srgbClr>
                </a:outerShdw>
              </a:effectLst>
            </a:endParaRPr>
          </a:p>
        </p:txBody>
      </p:sp>
      <p:sp>
        <p:nvSpPr>
          <p:cNvPr id="6" name="Прямоугольник 5"/>
          <p:cNvSpPr/>
          <p:nvPr/>
        </p:nvSpPr>
        <p:spPr>
          <a:xfrm>
            <a:off x="288677" y="3290501"/>
            <a:ext cx="6096000" cy="707886"/>
          </a:xfrm>
          <a:prstGeom prst="rect">
            <a:avLst/>
          </a:prstGeom>
        </p:spPr>
        <p:txBody>
          <a:bodyPr>
            <a:spAutoFit/>
          </a:bodyPr>
          <a:lstStyle/>
          <a:p>
            <a:pPr lvl="0" defTabSz="457200"/>
            <a:r>
              <a:rPr lang="ru-RU" sz="2000" b="1" i="1" u="sng" dirty="0">
                <a:solidFill>
                  <a:prstClr val="black"/>
                </a:solidFill>
                <a:latin typeface="Times New Roman" pitchFamily="18" charset="0"/>
                <a:cs typeface="Times New Roman" pitchFamily="18" charset="0"/>
              </a:rPr>
              <a:t>Приняло участие </a:t>
            </a:r>
            <a:r>
              <a:rPr lang="ru-RU" sz="2000" b="1" i="1" u="sng" dirty="0" smtClean="0">
                <a:solidFill>
                  <a:prstClr val="black"/>
                </a:solidFill>
                <a:latin typeface="Times New Roman" pitchFamily="18" charset="0"/>
                <a:cs typeface="Times New Roman" pitchFamily="18" charset="0"/>
              </a:rPr>
              <a:t>31 </a:t>
            </a:r>
            <a:r>
              <a:rPr lang="ru-RU" sz="2000" b="1" i="1" u="sng" dirty="0">
                <a:solidFill>
                  <a:prstClr val="black"/>
                </a:solidFill>
                <a:latin typeface="Times New Roman" pitchFamily="18" charset="0"/>
                <a:cs typeface="Times New Roman" pitchFamily="18" charset="0"/>
              </a:rPr>
              <a:t>МБОУ </a:t>
            </a:r>
          </a:p>
          <a:p>
            <a:pPr lvl="0" defTabSz="457200"/>
            <a:r>
              <a:rPr lang="ru-RU" sz="2000" b="1" i="1" u="sng" dirty="0">
                <a:solidFill>
                  <a:prstClr val="black"/>
                </a:solidFill>
                <a:latin typeface="Times New Roman" pitchFamily="18" charset="0"/>
                <a:cs typeface="Times New Roman" pitchFamily="18" charset="0"/>
              </a:rPr>
              <a:t>Не приняли участие 8</a:t>
            </a:r>
            <a:r>
              <a:rPr lang="ru-RU" sz="2000" b="1" i="1" u="sng" dirty="0" smtClean="0">
                <a:solidFill>
                  <a:prstClr val="black"/>
                </a:solidFill>
                <a:latin typeface="Times New Roman" pitchFamily="18" charset="0"/>
                <a:cs typeface="Times New Roman" pitchFamily="18" charset="0"/>
              </a:rPr>
              <a:t> </a:t>
            </a:r>
            <a:r>
              <a:rPr lang="ru-RU" sz="2000" b="1" i="1" u="sng" dirty="0">
                <a:solidFill>
                  <a:prstClr val="black"/>
                </a:solidFill>
                <a:latin typeface="Times New Roman" pitchFamily="18" charset="0"/>
                <a:cs typeface="Times New Roman" pitchFamily="18" charset="0"/>
              </a:rPr>
              <a:t>МБОУ</a:t>
            </a:r>
            <a:r>
              <a:rPr lang="ru-RU" sz="2000" u="sng" dirty="0">
                <a:solidFill>
                  <a:prstClr val="black"/>
                </a:solidFill>
              </a:rPr>
              <a:t> </a:t>
            </a:r>
          </a:p>
        </p:txBody>
      </p:sp>
      <p:sp>
        <p:nvSpPr>
          <p:cNvPr id="7" name="Прямоугольник 6"/>
          <p:cNvSpPr/>
          <p:nvPr/>
        </p:nvSpPr>
        <p:spPr>
          <a:xfrm>
            <a:off x="382678" y="4205291"/>
            <a:ext cx="11540148" cy="461665"/>
          </a:xfrm>
          <a:prstGeom prst="rect">
            <a:avLst/>
          </a:prstGeom>
        </p:spPr>
        <p:txBody>
          <a:bodyPr wrap="square">
            <a:spAutoFit/>
          </a:bodyPr>
          <a:lstStyle/>
          <a:p>
            <a:pPr lvl="0" algn="r" defTabSz="457200"/>
            <a:r>
              <a:rPr lang="ru-RU" sz="2400" b="1" i="1" dirty="0" smtClean="0">
                <a:solidFill>
                  <a:srgbClr val="00B050"/>
                </a:solidFill>
                <a:effectLst>
                  <a:outerShdw blurRad="38100" dist="38100" dir="2700000" algn="tl">
                    <a:srgbClr val="000000">
                      <a:alpha val="43137"/>
                    </a:srgbClr>
                  </a:outerShdw>
                </a:effectLst>
              </a:rPr>
              <a:t>Муниципальный смотр-конкурс «Литературная гостиная»</a:t>
            </a:r>
            <a:endParaRPr lang="ru-RU" dirty="0"/>
          </a:p>
        </p:txBody>
      </p:sp>
      <p:sp>
        <p:nvSpPr>
          <p:cNvPr id="8" name="Прямоугольник 7"/>
          <p:cNvSpPr/>
          <p:nvPr/>
        </p:nvSpPr>
        <p:spPr>
          <a:xfrm>
            <a:off x="382678" y="4913177"/>
            <a:ext cx="6096000" cy="707886"/>
          </a:xfrm>
          <a:prstGeom prst="rect">
            <a:avLst/>
          </a:prstGeom>
        </p:spPr>
        <p:txBody>
          <a:bodyPr>
            <a:spAutoFit/>
          </a:bodyPr>
          <a:lstStyle/>
          <a:p>
            <a:pPr lvl="0" defTabSz="457200"/>
            <a:r>
              <a:rPr lang="ru-RU" sz="2000" b="1" i="1" u="sng" dirty="0">
                <a:solidFill>
                  <a:prstClr val="black"/>
                </a:solidFill>
                <a:latin typeface="Times New Roman" pitchFamily="18" charset="0"/>
                <a:cs typeface="Times New Roman" pitchFamily="18" charset="0"/>
              </a:rPr>
              <a:t>Приняло участие </a:t>
            </a:r>
            <a:r>
              <a:rPr lang="ru-RU" sz="2000" b="1" i="1" u="sng" dirty="0" smtClean="0">
                <a:solidFill>
                  <a:prstClr val="black"/>
                </a:solidFill>
                <a:latin typeface="Times New Roman" pitchFamily="18" charset="0"/>
                <a:cs typeface="Times New Roman" pitchFamily="18" charset="0"/>
              </a:rPr>
              <a:t>25 </a:t>
            </a:r>
            <a:r>
              <a:rPr lang="ru-RU" sz="2000" b="1" i="1" u="sng" dirty="0">
                <a:solidFill>
                  <a:prstClr val="black"/>
                </a:solidFill>
                <a:latin typeface="Times New Roman" pitchFamily="18" charset="0"/>
                <a:cs typeface="Times New Roman" pitchFamily="18" charset="0"/>
              </a:rPr>
              <a:t>МБОУ </a:t>
            </a:r>
          </a:p>
          <a:p>
            <a:pPr lvl="0" defTabSz="457200"/>
            <a:r>
              <a:rPr lang="ru-RU" sz="2000" b="1" i="1" u="sng" dirty="0">
                <a:solidFill>
                  <a:prstClr val="black"/>
                </a:solidFill>
                <a:latin typeface="Times New Roman" pitchFamily="18" charset="0"/>
                <a:cs typeface="Times New Roman" pitchFamily="18" charset="0"/>
              </a:rPr>
              <a:t>Не приняли участие </a:t>
            </a:r>
            <a:r>
              <a:rPr lang="ru-RU" sz="2000" b="1" i="1" u="sng" dirty="0" smtClean="0">
                <a:solidFill>
                  <a:prstClr val="black"/>
                </a:solidFill>
                <a:latin typeface="Times New Roman" pitchFamily="18" charset="0"/>
                <a:cs typeface="Times New Roman" pitchFamily="18" charset="0"/>
              </a:rPr>
              <a:t>16 </a:t>
            </a:r>
            <a:r>
              <a:rPr lang="ru-RU" sz="2000" b="1" i="1" u="sng" dirty="0">
                <a:solidFill>
                  <a:prstClr val="black"/>
                </a:solidFill>
                <a:latin typeface="Times New Roman" pitchFamily="18" charset="0"/>
                <a:cs typeface="Times New Roman" pitchFamily="18" charset="0"/>
              </a:rPr>
              <a:t>МБОУ</a:t>
            </a:r>
            <a:r>
              <a:rPr lang="ru-RU" sz="2000" u="sng" dirty="0">
                <a:solidFill>
                  <a:prstClr val="black"/>
                </a:solidFill>
              </a:rPr>
              <a:t> </a:t>
            </a:r>
          </a:p>
        </p:txBody>
      </p:sp>
    </p:spTree>
    <p:extLst>
      <p:ext uri="{BB962C8B-B14F-4D97-AF65-F5344CB8AC3E}">
        <p14:creationId xmlns:p14="http://schemas.microsoft.com/office/powerpoint/2010/main" xmlns="" val="16557933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6310" y="225790"/>
            <a:ext cx="11814875" cy="357534"/>
          </a:xfrm>
          <a:prstGeom prst="rect">
            <a:avLst/>
          </a:prstGeom>
        </p:spPr>
        <p:txBody>
          <a:bodyPr wrap="square">
            <a:spAutoFit/>
          </a:bodyPr>
          <a:lstStyle/>
          <a:p>
            <a:pPr algn="r" defTabSz="457200">
              <a:lnSpc>
                <a:spcPct val="115000"/>
              </a:lnSpc>
              <a:spcAft>
                <a:spcPts val="1000"/>
              </a:spcAft>
            </a:pPr>
            <a:r>
              <a:rPr lang="ru-RU" sz="1600" b="1" i="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Результативность участия в конкурсных программах по иностранному языку в </a:t>
            </a:r>
            <a:r>
              <a:rPr lang="ru-RU" sz="1600" b="1" i="1"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2022/2023 </a:t>
            </a:r>
            <a:r>
              <a:rPr lang="ru-RU" sz="1600" b="1" i="1" dirty="0">
                <a:solidFill>
                  <a:srgbClr val="00B05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учебном году</a:t>
            </a:r>
            <a:endParaRPr lang="ru-RU" sz="1400" i="1" dirty="0">
              <a:solidFill>
                <a:srgbClr val="00B05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4117187037"/>
              </p:ext>
            </p:extLst>
          </p:nvPr>
        </p:nvGraphicFramePr>
        <p:xfrm>
          <a:off x="196310" y="683651"/>
          <a:ext cx="11814873" cy="6048010"/>
        </p:xfrm>
        <a:graphic>
          <a:graphicData uri="http://schemas.openxmlformats.org/drawingml/2006/table">
            <a:tbl>
              <a:tblPr firstRow="1" firstCol="1" lastRow="1" lastCol="1" bandRow="1" bandCol="1"/>
              <a:tblGrid>
                <a:gridCol w="230980"/>
                <a:gridCol w="3144698"/>
                <a:gridCol w="1687839"/>
                <a:gridCol w="1687839"/>
                <a:gridCol w="1687839"/>
                <a:gridCol w="1687839"/>
                <a:gridCol w="1687839"/>
              </a:tblGrid>
              <a:tr h="364152">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ОУЗ</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Конкурс исполнения песен на иностранных языках «MUSICFEST-2022»</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Конкурс литературного перевода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«TIME </a:t>
                      </a:r>
                      <a:r>
                        <a:rPr lang="ru-RU" sz="700" b="1" dirty="0" err="1">
                          <a:effectLst/>
                          <a:latin typeface="Times New Roman" panose="02020603050405020304" pitchFamily="18" charset="0"/>
                          <a:ea typeface="Times New Roman" panose="02020603050405020304" pitchFamily="18" charset="0"/>
                          <a:cs typeface="Times New Roman" panose="02020603050405020304" pitchFamily="18" charset="0"/>
                        </a:rPr>
                        <a:t>to</a:t>
                      </a: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 RHYME»</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Смотр-конкурс «Литературная гостиная»</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Всего баллов</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Место</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7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b="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МБОУ «Гвардейская школа-гимназия№3»</a:t>
                      </a:r>
                      <a:endParaRPr lang="ru-RU" sz="7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15,83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11,28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b="1"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Молодежненская</a:t>
                      </a:r>
                      <a:r>
                        <a:rPr lang="ru-RU" sz="7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школа №2»</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10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10,33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b="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b="1"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Кольчугинская</a:t>
                      </a:r>
                      <a:r>
                        <a:rPr lang="ru-RU" sz="7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школа №1»</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6,3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13,5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b="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9,6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Мирновская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 №2»</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7, 3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12,23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7,66</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9,06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Тепловская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6, 6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7,66</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8,75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«Партизанская школа им.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А.П.Богданова</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4, 9</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11,88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8,5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8,43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«Широковская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7, 3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9,33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8,33</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8,32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SimSun" panose="02010600030101010101" pitchFamily="2" charset="-122"/>
                          <a:cs typeface="Times New Roman" panose="02020603050405020304" pitchFamily="18" charset="0"/>
                        </a:rPr>
                        <a:t>МБОУ «</a:t>
                      </a:r>
                      <a:r>
                        <a:rPr lang="ru-RU" sz="700" dirty="0" err="1">
                          <a:effectLst/>
                          <a:latin typeface="Times New Roman" panose="02020603050405020304" pitchFamily="18" charset="0"/>
                          <a:ea typeface="SimSun" panose="02010600030101010101" pitchFamily="2" charset="-122"/>
                          <a:cs typeface="Times New Roman" panose="02020603050405020304" pitchFamily="18" charset="0"/>
                        </a:rPr>
                        <a:t>Заречненская</a:t>
                      </a:r>
                      <a:r>
                        <a:rPr lang="ru-RU" sz="700" dirty="0">
                          <a:effectLst/>
                          <a:latin typeface="Times New Roman" panose="02020603050405020304" pitchFamily="18" charset="0"/>
                          <a:ea typeface="SimSun" panose="02010600030101010101" pitchFamily="2" charset="-122"/>
                          <a:cs typeface="Times New Roman" panose="02020603050405020304" pitchFamily="18" charset="0"/>
                        </a:rPr>
                        <a:t> школа»</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5, 5</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10,56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8,5+7,33</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7,97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5213">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Перевальненская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 им.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Ф.И.Федоренко</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15,67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8</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7,89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60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Кольчугинская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 №2 с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крымскотатарскимя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языком обучения»</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6, 7</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8,55</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7,5+ 8,33</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7,78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Родниковская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школа-гимназия» </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4, 7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11,77</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6,75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7,74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Чистенская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школа-гимназия»</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7, 4</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8,67</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5+9</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7,51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«Лицей»</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7, 3</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14,77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7,36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Мирновская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 №1»</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10,03</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7</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7,34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«Трудовская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8,65</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7,33</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7,32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975">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«Перовская школа-гимназия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им.Г.А</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Хачирашвили</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10,89</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6,96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«Николаевская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11,16</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7</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6,72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«Маленская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6, 4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13,33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6,58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«Гвардейская школа-гимназия№2»</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11,44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5,75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6,48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«Константиновская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4, 7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14,65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6,45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Журавлевская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13,0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4,75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5,91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Добровская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школа-гимназия им. Я. М. Слонимского»</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8,67</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5,89</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464">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«Кубанская школа им.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С.П.Королёва</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4, 7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12,16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5,62</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«Денисовская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10,00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6,5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5,5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Кленовская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основная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15,67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5,22</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464">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«Новоандреевская школа им. В.А.Осипова»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6,44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4,48</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«Чайкинская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4, 7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8,63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4,44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464">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Краснозорькинская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начальная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8,66+8,66</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4,33</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«Гвардейская школа № 1»</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4,99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4,23</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a:effectLst/>
                          <a:latin typeface="Times New Roman" panose="02020603050405020304" pitchFamily="18" charset="0"/>
                          <a:ea typeface="Times New Roman" panose="02020603050405020304" pitchFamily="18" charset="0"/>
                          <a:cs typeface="Times New Roman" panose="02020603050405020304" pitchFamily="18" charset="0"/>
                        </a:rPr>
                        <a:t>29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МБОУ «Залесская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6,75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3,91</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«Украинская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1, 7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8,35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1,25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3,76</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31</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975">
                <a:tc>
                  <a:txBody>
                    <a:bodyPr/>
                    <a:lstStyle/>
                    <a:p>
                      <a:pPr algn="ctr">
                        <a:lnSpc>
                          <a:spcPct val="107000"/>
                        </a:lnSpc>
                        <a:spcAft>
                          <a:spcPts val="0"/>
                        </a:spcAft>
                      </a:pPr>
                      <a:r>
                        <a:rPr lang="ru-RU" sz="700" dirty="0" smtClean="0">
                          <a:effectLst/>
                          <a:latin typeface="Times New Roman" panose="02020603050405020304" pitchFamily="18" charset="0"/>
                          <a:ea typeface="Times New Roman" panose="02020603050405020304" pitchFamily="18" charset="0"/>
                          <a:cs typeface="Times New Roman" panose="02020603050405020304" pitchFamily="18" charset="0"/>
                        </a:rPr>
                        <a:t>35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Урожайновская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 им.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К.В.Варлыгина</a:t>
                      </a:r>
                      <a:r>
                        <a:rPr lang="ru-RU" sz="700" dirty="0" smtClean="0">
                          <a:effectLst/>
                          <a:latin typeface="Times New Roman" panose="02020603050405020304" pitchFamily="18" charset="0"/>
                          <a:ea typeface="Calibri" panose="020F0502020204030204" pitchFamily="34" charset="0"/>
                          <a:cs typeface="Times New Roman" panose="02020603050405020304" pitchFamily="18" charset="0"/>
                        </a:rPr>
                        <a:t>»</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dirty="0" smtClean="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u-RU" sz="7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dirty="0" smtClean="0">
                          <a:effectLst/>
                          <a:latin typeface="Times New Roman" panose="02020603050405020304" pitchFamily="18" charset="0"/>
                          <a:ea typeface="Times New Roman" panose="02020603050405020304" pitchFamily="18" charset="0"/>
                          <a:cs typeface="Times New Roman" panose="02020603050405020304" pitchFamily="18" charset="0"/>
                        </a:rPr>
                        <a:t>9,67</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dirty="0" smtClean="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dirty="0" smtClean="0">
                          <a:effectLst/>
                          <a:latin typeface="Times New Roman" panose="02020603050405020304" pitchFamily="18" charset="0"/>
                          <a:ea typeface="Times New Roman" panose="02020603050405020304" pitchFamily="18" charset="0"/>
                          <a:cs typeface="Times New Roman" panose="02020603050405020304" pitchFamily="18" charset="0"/>
                        </a:rPr>
                        <a:t>3,22</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32</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Мазанская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8,75</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2,92</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33</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23</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Новоселовская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8,00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2,66</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34</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464">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«Донская школа им.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В.П.Давиденко</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ru-RU" sz="700" b="1" dirty="0">
                          <a:effectLst/>
                          <a:latin typeface="Times New Roman" panose="02020603050405020304" pitchFamily="18" charset="0"/>
                          <a:ea typeface="Times New Roman" panose="02020603050405020304" pitchFamily="18" charset="0"/>
                          <a:cs typeface="Times New Roman" panose="02020603050405020304" pitchFamily="18" charset="0"/>
                        </a:rPr>
                        <a:t>2,33</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«Винницкая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«Первомайская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«Пожарская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Скворцовская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 </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132146">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34</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Укромновская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школа»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186561">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pPr>
                      <a:r>
                        <a:rPr lang="ru-RU" sz="700"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700" dirty="0" err="1">
                          <a:effectLst/>
                          <a:latin typeface="Times New Roman" panose="02020603050405020304" pitchFamily="18" charset="0"/>
                          <a:ea typeface="Calibri" panose="020F0502020204030204" pitchFamily="34" charset="0"/>
                          <a:cs typeface="Times New Roman" panose="02020603050405020304" pitchFamily="18" charset="0"/>
                        </a:rPr>
                        <a:t>Кизиловская</a:t>
                      </a:r>
                      <a:r>
                        <a:rPr lang="ru-RU" sz="700" dirty="0">
                          <a:effectLst/>
                          <a:latin typeface="Times New Roman" panose="02020603050405020304" pitchFamily="18" charset="0"/>
                          <a:ea typeface="Calibri" panose="020F0502020204030204" pitchFamily="34" charset="0"/>
                          <a:cs typeface="Times New Roman" panose="02020603050405020304" pitchFamily="18" charset="0"/>
                        </a:rPr>
                        <a:t> начальная школа-детский сад "Росинка"</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800"/>
                        </a:spcAft>
                      </a:pPr>
                      <a:r>
                        <a:rPr lang="ru-RU" sz="700">
                          <a:effectLst/>
                          <a:latin typeface="Times New Roman" panose="02020603050405020304" pitchFamily="18" charset="0"/>
                          <a:ea typeface="Calibri" panose="020F0502020204030204" pitchFamily="34" charset="0"/>
                          <a:cs typeface="Times New Roman" panose="02020603050405020304" pitchFamily="18" charset="0"/>
                        </a:rPr>
                        <a:t>0</a:t>
                      </a: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70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07000"/>
                        </a:lnSpc>
                        <a:spcAft>
                          <a:spcPts val="0"/>
                        </a:spcAft>
                      </a:pPr>
                      <a:r>
                        <a:rPr lang="ru-RU" sz="7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7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725" marR="9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bl>
          </a:graphicData>
        </a:graphic>
      </p:graphicFrame>
      <p:pic>
        <p:nvPicPr>
          <p:cNvPr id="5"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427290" y="0"/>
            <a:ext cx="1090638" cy="1066928"/>
          </a:xfrm>
          <a:prstGeom prst="ellipse">
            <a:avLst/>
          </a:prstGeom>
          <a:ln>
            <a:noFill/>
          </a:ln>
          <a:effectLst>
            <a:softEdge rad="112500"/>
          </a:effectLst>
        </p:spPr>
      </p:pic>
    </p:spTree>
    <p:extLst>
      <p:ext uri="{BB962C8B-B14F-4D97-AF65-F5344CB8AC3E}">
        <p14:creationId xmlns:p14="http://schemas.microsoft.com/office/powerpoint/2010/main" xmlns="" val="10761597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Гореть, не выгорая!.mp4">
            <a:hlinkClick r:id="" action="ppaction://media"/>
          </p:cNvPr>
          <p:cNvPicPr>
            <a:picLocks noRot="1" noChangeAspect="1"/>
          </p:cNvPicPr>
          <p:nvPr>
            <a:videoFile r:link="rId1"/>
          </p:nvPr>
        </p:nvPicPr>
        <p:blipFill>
          <a:blip r:embed="rId3" cstate="print"/>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sp>
        <p:nvSpPr>
          <p:cNvPr id="3" name="Прямоугольник 2"/>
          <p:cNvSpPr/>
          <p:nvPr/>
        </p:nvSpPr>
        <p:spPr>
          <a:xfrm>
            <a:off x="332509" y="362635"/>
            <a:ext cx="11198431" cy="1200329"/>
          </a:xfrm>
          <a:prstGeom prst="rect">
            <a:avLst/>
          </a:prstGeom>
        </p:spPr>
        <p:txBody>
          <a:bodyPr wrap="square">
            <a:spAutoFit/>
          </a:bodyPr>
          <a:lstStyle/>
          <a:p>
            <a:pPr algn="ctr" defTabSz="457200"/>
            <a:r>
              <a:rPr lang="ru-RU" sz="2400" b="1" i="1" dirty="0">
                <a:solidFill>
                  <a:srgbClr val="00B050"/>
                </a:solidFill>
                <a:effectLst>
                  <a:outerShdw blurRad="38100" dist="38100" dir="2700000" algn="tl">
                    <a:srgbClr val="000000">
                      <a:alpha val="43137"/>
                    </a:srgbClr>
                  </a:outerShdw>
                </a:effectLst>
              </a:rPr>
              <a:t>      Школьный, муниципальный и региональный этапы </a:t>
            </a:r>
          </a:p>
          <a:p>
            <a:pPr algn="ctr" defTabSz="457200"/>
            <a:r>
              <a:rPr lang="ru-RU" sz="2400" b="1" i="1" dirty="0">
                <a:solidFill>
                  <a:srgbClr val="00B050"/>
                </a:solidFill>
                <a:effectLst>
                  <a:outerShdw blurRad="38100" dist="38100" dir="2700000" algn="tl">
                    <a:srgbClr val="000000">
                      <a:alpha val="43137"/>
                    </a:srgbClr>
                  </a:outerShdw>
                </a:effectLst>
              </a:rPr>
              <a:t>                   всероссийской олимпиады школьников </a:t>
            </a:r>
          </a:p>
          <a:p>
            <a:pPr algn="ctr" defTabSz="457200"/>
            <a:r>
              <a:rPr lang="ru-RU" sz="2400" b="1" i="1" dirty="0">
                <a:solidFill>
                  <a:srgbClr val="00B050"/>
                </a:solidFill>
                <a:effectLst>
                  <a:outerShdw blurRad="38100" dist="38100" dir="2700000" algn="tl">
                    <a:srgbClr val="000000">
                      <a:alpha val="43137"/>
                    </a:srgbClr>
                  </a:outerShdw>
                </a:effectLst>
              </a:rPr>
              <a:t>                                                по иностранным языкам</a:t>
            </a:r>
            <a:endParaRPr lang="ru-RU" sz="2400" i="1" dirty="0">
              <a:solidFill>
                <a:srgbClr val="00B050"/>
              </a:solidFill>
              <a:effectLst>
                <a:outerShdw blurRad="38100" dist="38100" dir="2700000" algn="tl">
                  <a:srgbClr val="000000">
                    <a:alpha val="43137"/>
                  </a:srgbClr>
                </a:outerShdw>
              </a:effectLst>
            </a:endParaRPr>
          </a:p>
        </p:txBody>
      </p:sp>
      <p:sp>
        <p:nvSpPr>
          <p:cNvPr id="28673" name="Rectangle 1"/>
          <p:cNvSpPr>
            <a:spLocks noChangeArrowheads="1"/>
          </p:cNvSpPr>
          <p:nvPr/>
        </p:nvSpPr>
        <p:spPr bwMode="auto">
          <a:xfrm>
            <a:off x="178128" y="1684128"/>
            <a:ext cx="11815949"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539750" fontAlgn="base">
              <a:spcBef>
                <a:spcPct val="0"/>
              </a:spcBef>
              <a:spcAft>
                <a:spcPct val="0"/>
              </a:spcAft>
            </a:pPr>
            <a:r>
              <a:rPr lang="ru-RU" altLang="zh-CN" sz="2000" b="1" i="1" u="sng" dirty="0">
                <a:solidFill>
                  <a:srgbClr val="000000"/>
                </a:solidFill>
                <a:latin typeface="Times New Roman" pitchFamily="18" charset="0"/>
                <a:ea typeface="Times New Roman" pitchFamily="18" charset="0"/>
                <a:cs typeface="Times New Roman" pitchFamily="18" charset="0"/>
              </a:rPr>
              <a:t>В школьном этапе олимпиады</a:t>
            </a:r>
            <a:r>
              <a:rPr lang="ru-RU" altLang="zh-CN" sz="2000" dirty="0">
                <a:solidFill>
                  <a:srgbClr val="000000"/>
                </a:solidFill>
                <a:latin typeface="Times New Roman" pitchFamily="18" charset="0"/>
                <a:ea typeface="Times New Roman" pitchFamily="18" charset="0"/>
                <a:cs typeface="Times New Roman" pitchFamily="18" charset="0"/>
              </a:rPr>
              <a:t> по иностранным языкам приняло участие 576 учащихся 5 – 11 классов: 480 – по английскому языку, 96 -  по немецкому и французскому языках. </a:t>
            </a:r>
          </a:p>
          <a:p>
            <a:pPr indent="539750" fontAlgn="base">
              <a:spcBef>
                <a:spcPct val="0"/>
              </a:spcBef>
              <a:spcAft>
                <a:spcPct val="0"/>
              </a:spcAft>
            </a:pPr>
            <a:endParaRPr lang="ru-RU" altLang="zh-CN" sz="2000" dirty="0">
              <a:solidFill>
                <a:srgbClr val="000000"/>
              </a:solidFill>
              <a:latin typeface="Times New Roman" pitchFamily="18" charset="0"/>
              <a:ea typeface="Times New Roman" pitchFamily="18" charset="0"/>
              <a:cs typeface="Times New Roman" pitchFamily="18" charset="0"/>
            </a:endParaRPr>
          </a:p>
          <a:p>
            <a:pPr indent="539750" eaLnBrk="0" fontAlgn="base" hangingPunct="0">
              <a:spcBef>
                <a:spcPct val="0"/>
              </a:spcBef>
              <a:spcAft>
                <a:spcPct val="0"/>
              </a:spcAft>
            </a:pPr>
            <a:r>
              <a:rPr lang="ru-RU" altLang="zh-CN" sz="2000" b="1" i="1" u="sng" dirty="0">
                <a:solidFill>
                  <a:srgbClr val="000000"/>
                </a:solidFill>
                <a:latin typeface="Times New Roman" pitchFamily="18" charset="0"/>
                <a:ea typeface="Times New Roman" pitchFamily="18" charset="0"/>
                <a:cs typeface="Times New Roman" pitchFamily="18" charset="0"/>
              </a:rPr>
              <a:t>В муниципальном этапе олимпиады</a:t>
            </a:r>
            <a:r>
              <a:rPr lang="ru-RU" altLang="zh-CN" sz="2000" dirty="0">
                <a:solidFill>
                  <a:srgbClr val="000000"/>
                </a:solidFill>
                <a:latin typeface="Times New Roman" pitchFamily="18" charset="0"/>
                <a:ea typeface="Times New Roman" pitchFamily="18" charset="0"/>
                <a:cs typeface="Times New Roman" pitchFamily="18" charset="0"/>
              </a:rPr>
              <a:t> по иностранным языкам из 40 школ приняли участие 18 школ района по английскому языку – 29 учащихся, 6 школ - 9 учащихся по немецкому языку и 2 школы – 2 учащийся по французскому языку. </a:t>
            </a:r>
          </a:p>
          <a:p>
            <a:pPr indent="539750" eaLnBrk="0" fontAlgn="base" hangingPunct="0">
              <a:spcBef>
                <a:spcPct val="0"/>
              </a:spcBef>
              <a:spcAft>
                <a:spcPct val="0"/>
              </a:spcAft>
            </a:pPr>
            <a:endParaRPr lang="ru-RU" altLang="zh-CN" sz="2000" dirty="0">
              <a:solidFill>
                <a:srgbClr val="000000"/>
              </a:solidFill>
              <a:latin typeface="Times New Roman" pitchFamily="18" charset="0"/>
              <a:ea typeface="Times New Roman" pitchFamily="18" charset="0"/>
              <a:cs typeface="Times New Roman" pitchFamily="18" charset="0"/>
            </a:endParaRPr>
          </a:p>
          <a:p>
            <a:pPr indent="539750" eaLnBrk="0" fontAlgn="base" hangingPunct="0">
              <a:spcBef>
                <a:spcPct val="0"/>
              </a:spcBef>
              <a:spcAft>
                <a:spcPct val="0"/>
              </a:spcAft>
            </a:pPr>
            <a:r>
              <a:rPr lang="ru-RU" altLang="zh-CN" sz="2000" b="1" i="1" u="sng" dirty="0">
                <a:solidFill>
                  <a:srgbClr val="000000"/>
                </a:solidFill>
                <a:latin typeface="Times New Roman" pitchFamily="18" charset="0"/>
                <a:cs typeface="Times New Roman" pitchFamily="18" charset="0"/>
              </a:rPr>
              <a:t>В региональном этапе олимпиады </a:t>
            </a:r>
            <a:r>
              <a:rPr lang="ru-RU" altLang="zh-CN" sz="2000" dirty="0">
                <a:solidFill>
                  <a:srgbClr val="000000"/>
                </a:solidFill>
                <a:latin typeface="Times New Roman" pitchFamily="18" charset="0"/>
                <a:cs typeface="Times New Roman" pitchFamily="18" charset="0"/>
              </a:rPr>
              <a:t>по иностранному языку </a:t>
            </a:r>
            <a:r>
              <a:rPr lang="ru-RU" altLang="zh-CN" sz="2000" dirty="0" smtClean="0">
                <a:solidFill>
                  <a:srgbClr val="000000"/>
                </a:solidFill>
                <a:latin typeface="Times New Roman" pitchFamily="18" charset="0"/>
                <a:cs typeface="Times New Roman" pitchFamily="18" charset="0"/>
              </a:rPr>
              <a:t> принимала </a:t>
            </a:r>
            <a:r>
              <a:rPr lang="ru-RU" altLang="zh-CN" sz="2000" dirty="0">
                <a:solidFill>
                  <a:srgbClr val="000000"/>
                </a:solidFill>
                <a:latin typeface="Times New Roman" pitchFamily="18" charset="0"/>
                <a:cs typeface="Times New Roman" pitchFamily="18" charset="0"/>
              </a:rPr>
              <a:t>участие ученица </a:t>
            </a:r>
            <a:r>
              <a:rPr lang="ru-RU" altLang="zh-CN" sz="2000" dirty="0" smtClean="0">
                <a:solidFill>
                  <a:srgbClr val="000000"/>
                </a:solidFill>
                <a:latin typeface="Times New Roman" pitchFamily="18" charset="0"/>
                <a:cs typeface="Times New Roman" pitchFamily="18" charset="0"/>
              </a:rPr>
              <a:t>10 класса МБОУ </a:t>
            </a:r>
            <a:r>
              <a:rPr lang="ru-RU" altLang="zh-CN" sz="2000" dirty="0">
                <a:solidFill>
                  <a:srgbClr val="000000"/>
                </a:solidFill>
                <a:latin typeface="Times New Roman" pitchFamily="18" charset="0"/>
                <a:cs typeface="Times New Roman" pitchFamily="18" charset="0"/>
              </a:rPr>
              <a:t>«</a:t>
            </a:r>
            <a:r>
              <a:rPr lang="ru-RU" altLang="zh-CN" sz="2000" dirty="0" smtClean="0">
                <a:solidFill>
                  <a:srgbClr val="000000"/>
                </a:solidFill>
                <a:latin typeface="Times New Roman" pitchFamily="18" charset="0"/>
                <a:cs typeface="Times New Roman" pitchFamily="18" charset="0"/>
              </a:rPr>
              <a:t>Лицей Крымской весны» » Мамедова Эльмира (учитель </a:t>
            </a:r>
            <a:r>
              <a:rPr lang="ru-RU" altLang="zh-CN" sz="2000" dirty="0" err="1" smtClean="0">
                <a:solidFill>
                  <a:srgbClr val="000000"/>
                </a:solidFill>
                <a:latin typeface="Times New Roman" pitchFamily="18" charset="0"/>
                <a:cs typeface="Times New Roman" pitchFamily="18" charset="0"/>
              </a:rPr>
              <a:t>Полтарина</a:t>
            </a:r>
            <a:r>
              <a:rPr lang="ru-RU" altLang="zh-CN" sz="2000" dirty="0" smtClean="0">
                <a:solidFill>
                  <a:srgbClr val="000000"/>
                </a:solidFill>
                <a:latin typeface="Times New Roman" pitchFamily="18" charset="0"/>
                <a:cs typeface="Times New Roman" pitchFamily="18" charset="0"/>
              </a:rPr>
              <a:t> Г.В.), набравшая максимальный балл (76 из 100). Она же и стала призёром регионального этапа и вошла в команду Республики Крым. </a:t>
            </a:r>
            <a:endParaRPr lang="ru-RU" altLang="zh-CN"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710607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p:cNvPicPr>
            <a:picLocks noChangeAspect="1" noChangeArrowheads="1"/>
          </p:cNvPicPr>
          <p:nvPr/>
        </p:nvPicPr>
        <p:blipFill>
          <a:blip r:embed="rId2" cstate="print"/>
          <a:srcRect l="26121" t="21821" r="20991" b="7543"/>
          <a:stretch>
            <a:fillRect/>
          </a:stretch>
        </p:blipFill>
        <p:spPr bwMode="auto">
          <a:xfrm>
            <a:off x="189186" y="220718"/>
            <a:ext cx="5997424" cy="6408000"/>
          </a:xfrm>
          <a:prstGeom prst="rect">
            <a:avLst/>
          </a:prstGeom>
          <a:noFill/>
          <a:ln w="9525">
            <a:noFill/>
            <a:miter lim="800000"/>
            <a:headEnd/>
            <a:tailEnd/>
          </a:ln>
        </p:spPr>
      </p:pic>
      <p:pic>
        <p:nvPicPr>
          <p:cNvPr id="202755" name="Picture 3"/>
          <p:cNvPicPr>
            <a:picLocks noChangeAspect="1" noChangeArrowheads="1"/>
          </p:cNvPicPr>
          <p:nvPr/>
        </p:nvPicPr>
        <p:blipFill>
          <a:blip r:embed="rId3" cstate="print"/>
          <a:srcRect l="28448" t="18400" r="21767" b="10318"/>
          <a:stretch>
            <a:fillRect/>
          </a:stretch>
        </p:blipFill>
        <p:spPr bwMode="auto">
          <a:xfrm>
            <a:off x="6227384" y="270000"/>
            <a:ext cx="5751424" cy="6588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5973" y="484501"/>
            <a:ext cx="9694179" cy="830997"/>
          </a:xfrm>
          <a:prstGeom prst="rect">
            <a:avLst/>
          </a:prstGeom>
        </p:spPr>
        <p:txBody>
          <a:bodyPr wrap="square">
            <a:spAutoFit/>
          </a:bodyPr>
          <a:lstStyle/>
          <a:p>
            <a:pPr algn="r"/>
            <a:r>
              <a:rPr lang="ru-RU" sz="2400" b="1" i="1" dirty="0" smtClean="0">
                <a:solidFill>
                  <a:srgbClr val="00B050"/>
                </a:solidFill>
                <a:effectLst>
                  <a:outerShdw blurRad="38100" dist="38100" dir="2700000" algn="tl">
                    <a:srgbClr val="000000">
                      <a:alpha val="43137"/>
                    </a:srgbClr>
                  </a:outerShdw>
                </a:effectLst>
                <a:latin typeface="+mj-lt"/>
                <a:ea typeface="Times New Roman" panose="02020603050405020304" pitchFamily="18" charset="0"/>
              </a:rPr>
              <a:t>ВПР по иностранному языку (английский) в 11 классах школ Симферопольского района в 2022/2023 учебном году</a:t>
            </a:r>
            <a:endParaRPr lang="ru-RU" sz="2400" i="1" dirty="0">
              <a:solidFill>
                <a:srgbClr val="00B050"/>
              </a:solidFill>
              <a:effectLst>
                <a:outerShdw blurRad="38100" dist="38100" dir="2700000" algn="tl">
                  <a:srgbClr val="000000">
                    <a:alpha val="43137"/>
                  </a:srgbClr>
                </a:outerShdw>
              </a:effectLst>
              <a:latin typeface="+mj-lt"/>
            </a:endParaRPr>
          </a:p>
        </p:txBody>
      </p:sp>
      <p:pic>
        <p:nvPicPr>
          <p:cNvPr id="3"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10124693" y="0"/>
            <a:ext cx="1840000" cy="1800000"/>
          </a:xfrm>
          <a:prstGeom prst="ellipse">
            <a:avLst/>
          </a:prstGeom>
          <a:ln>
            <a:noFill/>
          </a:ln>
          <a:effectLst>
            <a:softEdge rad="112500"/>
          </a:effectLst>
        </p:spPr>
      </p:pic>
      <p:graphicFrame>
        <p:nvGraphicFramePr>
          <p:cNvPr id="4" name="Таблица 3"/>
          <p:cNvGraphicFramePr>
            <a:graphicFrameLocks noGrp="1"/>
          </p:cNvGraphicFramePr>
          <p:nvPr>
            <p:extLst>
              <p:ext uri="{D42A27DB-BD31-4B8C-83A1-F6EECF244321}">
                <p14:modId xmlns:p14="http://schemas.microsoft.com/office/powerpoint/2010/main" xmlns="" val="3529686020"/>
              </p:ext>
            </p:extLst>
          </p:nvPr>
        </p:nvGraphicFramePr>
        <p:xfrm>
          <a:off x="195973" y="1625412"/>
          <a:ext cx="11768720" cy="1956816"/>
        </p:xfrm>
        <a:graphic>
          <a:graphicData uri="http://schemas.openxmlformats.org/drawingml/2006/table">
            <a:tbl>
              <a:tblPr firstRow="1" firstCol="1" bandRow="1">
                <a:tableStyleId>{5C22544A-7EE6-4342-B048-85BDC9FD1C3A}</a:tableStyleId>
              </a:tblPr>
              <a:tblGrid>
                <a:gridCol w="3067640"/>
                <a:gridCol w="1568408"/>
                <a:gridCol w="1960824"/>
                <a:gridCol w="1292962"/>
                <a:gridCol w="1292962"/>
                <a:gridCol w="1292962"/>
                <a:gridCol w="1292962"/>
              </a:tblGrid>
              <a:tr h="0">
                <a:tc rowSpan="2">
                  <a:txBody>
                    <a:bodyPr/>
                    <a:lstStyle/>
                    <a:p>
                      <a:pPr algn="ctr">
                        <a:lnSpc>
                          <a:spcPct val="107000"/>
                        </a:lnSpc>
                        <a:spcAft>
                          <a:spcPts val="0"/>
                        </a:spcAft>
                      </a:pPr>
                      <a:r>
                        <a:rPr lang="ru-RU" sz="2000" dirty="0">
                          <a:effectLst/>
                        </a:rPr>
                        <a:t>Регион</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spcAft>
                          <a:spcPts val="0"/>
                        </a:spcAft>
                      </a:pPr>
                      <a:r>
                        <a:rPr lang="ru-RU" sz="2000" dirty="0">
                          <a:effectLst/>
                        </a:rPr>
                        <a:t>Количество ОО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spcAft>
                          <a:spcPts val="0"/>
                        </a:spcAft>
                      </a:pPr>
                      <a:r>
                        <a:rPr lang="ru-RU" sz="2000" dirty="0">
                          <a:effectLst/>
                        </a:rPr>
                        <a:t>Количество учащихся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4">
                  <a:txBody>
                    <a:bodyPr/>
                    <a:lstStyle/>
                    <a:p>
                      <a:pPr algn="ctr">
                        <a:lnSpc>
                          <a:spcPct val="107000"/>
                        </a:lnSpc>
                        <a:spcAft>
                          <a:spcPts val="0"/>
                        </a:spcAft>
                      </a:pPr>
                      <a:r>
                        <a:rPr lang="ru-RU" sz="1200">
                          <a:effectLst/>
                        </a:rPr>
                        <a:t>Распределение групп баллов в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r h="0">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2000" dirty="0">
                          <a:effectLst/>
                        </a:rPr>
                        <a:t>2</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4</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marL="9525">
                        <a:lnSpc>
                          <a:spcPct val="107000"/>
                        </a:lnSpc>
                        <a:spcBef>
                          <a:spcPts val="65"/>
                        </a:spcBef>
                        <a:spcAft>
                          <a:spcPts val="0"/>
                        </a:spcAft>
                      </a:pPr>
                      <a:r>
                        <a:rPr lang="ru-RU" sz="2000" dirty="0">
                          <a:effectLst/>
                        </a:rPr>
                        <a:t>Вся выборка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6397</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97268</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4,9</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22,28</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40,77</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32,05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marL="9525">
                        <a:lnSpc>
                          <a:spcPct val="107000"/>
                        </a:lnSpc>
                        <a:spcBef>
                          <a:spcPts val="65"/>
                        </a:spcBef>
                        <a:spcAft>
                          <a:spcPts val="0"/>
                        </a:spcAft>
                      </a:pPr>
                      <a:r>
                        <a:rPr lang="ru-RU" sz="2000">
                          <a:effectLst/>
                        </a:rPr>
                        <a:t>Республика Крым</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96</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1120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4,11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23,84</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40,89</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31,16</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marL="9525" algn="ctr">
                        <a:lnSpc>
                          <a:spcPct val="107000"/>
                        </a:lnSpc>
                        <a:spcBef>
                          <a:spcPts val="65"/>
                        </a:spcBef>
                        <a:spcAft>
                          <a:spcPts val="0"/>
                        </a:spcAft>
                      </a:pPr>
                      <a:r>
                        <a:rPr lang="ru-RU" sz="2000">
                          <a:effectLst/>
                        </a:rPr>
                        <a:t>Симферопольский район</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4</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38</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34,21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52,63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dirty="0">
                          <a:effectLst/>
                        </a:rPr>
                        <a:t>13,16</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graphicFrame>
        <p:nvGraphicFramePr>
          <p:cNvPr id="5" name="Диаграмма 4"/>
          <p:cNvGraphicFramePr/>
          <p:nvPr>
            <p:extLst>
              <p:ext uri="{D42A27DB-BD31-4B8C-83A1-F6EECF244321}">
                <p14:modId xmlns:p14="http://schemas.microsoft.com/office/powerpoint/2010/main" xmlns="" val="3735134273"/>
              </p:ext>
            </p:extLst>
          </p:nvPr>
        </p:nvGraphicFramePr>
        <p:xfrm>
          <a:off x="418454" y="3549112"/>
          <a:ext cx="11391254" cy="3200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226012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8454" y="519508"/>
            <a:ext cx="9471698" cy="882678"/>
          </a:xfrm>
          <a:prstGeom prst="rect">
            <a:avLst/>
          </a:prstGeom>
        </p:spPr>
        <p:txBody>
          <a:bodyPr wrap="square">
            <a:spAutoFit/>
          </a:bodyPr>
          <a:lstStyle/>
          <a:p>
            <a:pPr algn="r">
              <a:lnSpc>
                <a:spcPct val="107000"/>
              </a:lnSpc>
              <a:spcAft>
                <a:spcPts val="0"/>
              </a:spcAft>
            </a:pPr>
            <a:r>
              <a:rPr lang="ru-RU" sz="2400" b="1" i="1" dirty="0">
                <a:solidFill>
                  <a:srgbClr val="00B050"/>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С</a:t>
            </a:r>
            <a:r>
              <a:rPr lang="ru-RU" sz="2400" b="1" i="1" dirty="0" smtClean="0">
                <a:solidFill>
                  <a:srgbClr val="00B050"/>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оответствия отметок за выполненную работу и отметок по журналу (%) в ОУ Симферопольского района</a:t>
            </a:r>
            <a:endParaRPr lang="ru-RU" sz="2000" i="1" dirty="0">
              <a:solidFill>
                <a:srgbClr val="00B050"/>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pic>
        <p:nvPicPr>
          <p:cNvPr id="3"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132094"/>
            <a:ext cx="1840000" cy="1800000"/>
          </a:xfrm>
          <a:prstGeom prst="ellipse">
            <a:avLst/>
          </a:prstGeom>
          <a:ln>
            <a:noFill/>
          </a:ln>
          <a:effectLst>
            <a:softEdge rad="112500"/>
          </a:effectLst>
        </p:spPr>
      </p:pic>
      <p:graphicFrame>
        <p:nvGraphicFramePr>
          <p:cNvPr id="4" name="Диаграмма 3"/>
          <p:cNvGraphicFramePr/>
          <p:nvPr>
            <p:extLst>
              <p:ext uri="{D42A27DB-BD31-4B8C-83A1-F6EECF244321}">
                <p14:modId xmlns:p14="http://schemas.microsoft.com/office/powerpoint/2010/main" xmlns="" val="3657729806"/>
              </p:ext>
            </p:extLst>
          </p:nvPr>
        </p:nvGraphicFramePr>
        <p:xfrm>
          <a:off x="418455" y="1657897"/>
          <a:ext cx="4788976" cy="43554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Диаграмма 4"/>
          <p:cNvGraphicFramePr/>
          <p:nvPr>
            <p:extLst>
              <p:ext uri="{D42A27DB-BD31-4B8C-83A1-F6EECF244321}">
                <p14:modId xmlns:p14="http://schemas.microsoft.com/office/powerpoint/2010/main" xmlns="" val="4204647324"/>
              </p:ext>
            </p:extLst>
          </p:nvPr>
        </p:nvGraphicFramePr>
        <p:xfrm>
          <a:off x="5703376" y="1422642"/>
          <a:ext cx="6026775" cy="50091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3438941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4468" y="239634"/>
            <a:ext cx="9595684" cy="830997"/>
          </a:xfrm>
          <a:prstGeom prst="rect">
            <a:avLst/>
          </a:prstGeom>
        </p:spPr>
        <p:txBody>
          <a:bodyPr wrap="square">
            <a:spAutoFit/>
          </a:bodyPr>
          <a:lstStyle/>
          <a:p>
            <a:pPr algn="r"/>
            <a:r>
              <a:rPr lang="ru-RU" sz="2400" b="1" i="1" dirty="0">
                <a:solidFill>
                  <a:srgbClr val="00B050"/>
                </a:solidFill>
                <a:effectLst>
                  <a:outerShdw blurRad="38100" dist="38100" dir="2700000" algn="tl">
                    <a:srgbClr val="000000">
                      <a:alpha val="43137"/>
                    </a:srgbClr>
                  </a:outerShdw>
                </a:effectLst>
                <a:ea typeface="Times New Roman" panose="02020603050405020304" pitchFamily="18" charset="0"/>
              </a:rPr>
              <a:t>ВПР по иностранному языку (английский) в </a:t>
            </a:r>
            <a:r>
              <a:rPr lang="ru-RU" sz="2400" b="1" i="1" dirty="0" smtClean="0">
                <a:solidFill>
                  <a:srgbClr val="00B050"/>
                </a:solidFill>
                <a:effectLst>
                  <a:outerShdw blurRad="38100" dist="38100" dir="2700000" algn="tl">
                    <a:srgbClr val="000000">
                      <a:alpha val="43137"/>
                    </a:srgbClr>
                  </a:outerShdw>
                </a:effectLst>
                <a:ea typeface="Times New Roman" panose="02020603050405020304" pitchFamily="18" charset="0"/>
              </a:rPr>
              <a:t>7 классах </a:t>
            </a:r>
            <a:r>
              <a:rPr lang="ru-RU" sz="2400" b="1" i="1" dirty="0">
                <a:solidFill>
                  <a:srgbClr val="00B050"/>
                </a:solidFill>
                <a:effectLst>
                  <a:outerShdw blurRad="38100" dist="38100" dir="2700000" algn="tl">
                    <a:srgbClr val="000000">
                      <a:alpha val="43137"/>
                    </a:srgbClr>
                  </a:outerShdw>
                </a:effectLst>
                <a:ea typeface="Times New Roman" panose="02020603050405020304" pitchFamily="18" charset="0"/>
              </a:rPr>
              <a:t>школ Симферопольского района в 2022/2023 учебном году</a:t>
            </a:r>
            <a:endParaRPr lang="ru-RU" i="1" dirty="0">
              <a:solidFill>
                <a:srgbClr val="00B050"/>
              </a:solidFill>
              <a:effectLst>
                <a:outerShdw blurRad="38100" dist="38100" dir="2700000" algn="tl">
                  <a:srgbClr val="000000">
                    <a:alpha val="43137"/>
                  </a:srgbClr>
                </a:outerShdw>
              </a:effectLst>
            </a:endParaRPr>
          </a:p>
        </p:txBody>
      </p:sp>
      <p:pic>
        <p:nvPicPr>
          <p:cNvPr id="3"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287077"/>
            <a:ext cx="1840000" cy="1800000"/>
          </a:xfrm>
          <a:prstGeom prst="ellipse">
            <a:avLst/>
          </a:prstGeom>
          <a:ln>
            <a:noFill/>
          </a:ln>
          <a:effectLst>
            <a:softEdge rad="112500"/>
          </a:effectLst>
        </p:spPr>
      </p:pic>
      <p:graphicFrame>
        <p:nvGraphicFramePr>
          <p:cNvPr id="4" name="Таблица 3"/>
          <p:cNvGraphicFramePr>
            <a:graphicFrameLocks noGrp="1"/>
          </p:cNvGraphicFramePr>
          <p:nvPr>
            <p:extLst>
              <p:ext uri="{D42A27DB-BD31-4B8C-83A1-F6EECF244321}">
                <p14:modId xmlns:p14="http://schemas.microsoft.com/office/powerpoint/2010/main" xmlns="" val="2945918813"/>
              </p:ext>
            </p:extLst>
          </p:nvPr>
        </p:nvGraphicFramePr>
        <p:xfrm>
          <a:off x="127862" y="1402703"/>
          <a:ext cx="11790338" cy="1956816"/>
        </p:xfrm>
        <a:graphic>
          <a:graphicData uri="http://schemas.openxmlformats.org/drawingml/2006/table">
            <a:tbl>
              <a:tblPr firstRow="1" firstCol="1" bandRow="1" bandCol="1">
                <a:tableStyleId>{5C22544A-7EE6-4342-B048-85BDC9FD1C3A}</a:tableStyleId>
              </a:tblPr>
              <a:tblGrid>
                <a:gridCol w="2723826"/>
                <a:gridCol w="1038387"/>
                <a:gridCol w="1487837"/>
                <a:gridCol w="1487286"/>
                <a:gridCol w="1684334"/>
                <a:gridCol w="1684334"/>
                <a:gridCol w="1684334"/>
              </a:tblGrid>
              <a:tr h="247290">
                <a:tc rowSpan="2">
                  <a:txBody>
                    <a:bodyPr/>
                    <a:lstStyle/>
                    <a:p>
                      <a:pPr algn="ctr">
                        <a:lnSpc>
                          <a:spcPct val="107000"/>
                        </a:lnSpc>
                        <a:spcAft>
                          <a:spcPts val="0"/>
                        </a:spcAft>
                      </a:pPr>
                      <a:r>
                        <a:rPr lang="ru-RU" sz="2000" dirty="0">
                          <a:effectLst/>
                        </a:rPr>
                        <a:t>Регион</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spcAft>
                          <a:spcPts val="0"/>
                        </a:spcAft>
                      </a:pPr>
                      <a:r>
                        <a:rPr lang="ru-RU" sz="2000" dirty="0" smtClean="0">
                          <a:effectLst/>
                        </a:rPr>
                        <a:t>Кол-во </a:t>
                      </a:r>
                      <a:r>
                        <a:rPr lang="ru-RU" sz="2000" dirty="0">
                          <a:effectLst/>
                        </a:rPr>
                        <a:t>ОО</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spcAft>
                          <a:spcPts val="0"/>
                        </a:spcAft>
                      </a:pPr>
                      <a:r>
                        <a:rPr lang="ru-RU" sz="2000" dirty="0" smtClean="0">
                          <a:effectLst/>
                        </a:rPr>
                        <a:t>Кол-во </a:t>
                      </a:r>
                      <a:r>
                        <a:rPr lang="ru-RU" sz="2000" dirty="0">
                          <a:effectLst/>
                        </a:rPr>
                        <a:t>учащихся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4">
                  <a:txBody>
                    <a:bodyPr/>
                    <a:lstStyle/>
                    <a:p>
                      <a:pPr algn="ctr">
                        <a:lnSpc>
                          <a:spcPct val="107000"/>
                        </a:lnSpc>
                        <a:spcAft>
                          <a:spcPts val="0"/>
                        </a:spcAft>
                      </a:pPr>
                      <a:r>
                        <a:rPr lang="ru-RU" sz="2000">
                          <a:effectLst/>
                        </a:rPr>
                        <a:t>Распределение групп баллов в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r>
              <a:tr h="260741">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2000">
                          <a:effectLst/>
                        </a:rPr>
                        <a:t>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4</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2000">
                          <a:effectLst/>
                        </a:rPr>
                        <a:t>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47459">
                <a:tc>
                  <a:txBody>
                    <a:bodyPr/>
                    <a:lstStyle/>
                    <a:p>
                      <a:pPr marL="9525">
                        <a:lnSpc>
                          <a:spcPct val="107000"/>
                        </a:lnSpc>
                        <a:spcBef>
                          <a:spcPts val="65"/>
                        </a:spcBef>
                        <a:spcAft>
                          <a:spcPts val="0"/>
                        </a:spcAft>
                      </a:pPr>
                      <a:r>
                        <a:rPr lang="ru-RU" sz="2000">
                          <a:effectLst/>
                        </a:rPr>
                        <a:t>Вся выборка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ru-RU" sz="2000">
                          <a:effectLst/>
                        </a:rPr>
                        <a:t>31338</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1264429</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15,92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44,07</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29,91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10,11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7459">
                <a:tc>
                  <a:txBody>
                    <a:bodyPr/>
                    <a:lstStyle/>
                    <a:p>
                      <a:pPr marL="9525">
                        <a:lnSpc>
                          <a:spcPct val="107000"/>
                        </a:lnSpc>
                        <a:spcBef>
                          <a:spcPts val="65"/>
                        </a:spcBef>
                        <a:spcAft>
                          <a:spcPts val="0"/>
                        </a:spcAft>
                      </a:pPr>
                      <a:r>
                        <a:rPr lang="ru-RU" sz="2000">
                          <a:effectLst/>
                        </a:rPr>
                        <a:t>Республика Крым</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800"/>
                        </a:spcAft>
                      </a:pPr>
                      <a:r>
                        <a:rPr lang="ru-RU" sz="2000">
                          <a:effectLst/>
                        </a:rPr>
                        <a:t>511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16917</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11,72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42,8</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33,19</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12,29</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08030">
                <a:tc>
                  <a:txBody>
                    <a:bodyPr/>
                    <a:lstStyle/>
                    <a:p>
                      <a:pPr marL="9525">
                        <a:lnSpc>
                          <a:spcPct val="107000"/>
                        </a:lnSpc>
                        <a:spcBef>
                          <a:spcPts val="65"/>
                        </a:spcBef>
                        <a:spcAft>
                          <a:spcPts val="0"/>
                        </a:spcAft>
                      </a:pPr>
                      <a:r>
                        <a:rPr lang="ru-RU" sz="2000">
                          <a:effectLst/>
                        </a:rPr>
                        <a:t>Симферопольский район</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ru-RU" sz="2000">
                          <a:effectLst/>
                        </a:rPr>
                        <a:t>39</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1337</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15,11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45,25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a:effectLst/>
                        </a:rPr>
                        <a:t>30,37</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ru-RU" sz="2000" dirty="0">
                          <a:effectLst/>
                        </a:rPr>
                        <a:t>9,27</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graphicFrame>
        <p:nvGraphicFramePr>
          <p:cNvPr id="5" name="Диаграмма 4"/>
          <p:cNvGraphicFramePr/>
          <p:nvPr>
            <p:extLst>
              <p:ext uri="{D42A27DB-BD31-4B8C-83A1-F6EECF244321}">
                <p14:modId xmlns:p14="http://schemas.microsoft.com/office/powerpoint/2010/main" xmlns="" val="4212509347"/>
              </p:ext>
            </p:extLst>
          </p:nvPr>
        </p:nvGraphicFramePr>
        <p:xfrm>
          <a:off x="294468" y="3440005"/>
          <a:ext cx="11623732" cy="3200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305961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8454" y="519508"/>
            <a:ext cx="9471698" cy="882678"/>
          </a:xfrm>
          <a:prstGeom prst="rect">
            <a:avLst/>
          </a:prstGeom>
        </p:spPr>
        <p:txBody>
          <a:bodyPr wrap="square">
            <a:spAutoFit/>
          </a:bodyPr>
          <a:lstStyle/>
          <a:p>
            <a:pPr algn="r">
              <a:lnSpc>
                <a:spcPct val="107000"/>
              </a:lnSpc>
              <a:spcAft>
                <a:spcPts val="0"/>
              </a:spcAft>
            </a:pPr>
            <a:r>
              <a:rPr lang="ru-RU" sz="2400" b="1" i="1" dirty="0">
                <a:solidFill>
                  <a:srgbClr val="00B050"/>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С</a:t>
            </a:r>
            <a:r>
              <a:rPr lang="ru-RU" sz="2400" b="1" i="1" dirty="0" smtClean="0">
                <a:solidFill>
                  <a:srgbClr val="00B050"/>
                </a:solidFill>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оответствия отметок за выполненную работу и отметок по журналу (%) в ОУ Симферопольского района</a:t>
            </a:r>
            <a:endParaRPr lang="ru-RU" sz="2000" i="1" dirty="0">
              <a:solidFill>
                <a:srgbClr val="00B050"/>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pic>
        <p:nvPicPr>
          <p:cNvPr id="3"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890152" y="132094"/>
            <a:ext cx="1840000" cy="1800000"/>
          </a:xfrm>
          <a:prstGeom prst="ellipse">
            <a:avLst/>
          </a:prstGeom>
          <a:ln>
            <a:noFill/>
          </a:ln>
          <a:effectLst>
            <a:softEdge rad="112500"/>
          </a:effectLst>
        </p:spPr>
      </p:pic>
      <p:graphicFrame>
        <p:nvGraphicFramePr>
          <p:cNvPr id="5" name="Диаграмма 4"/>
          <p:cNvGraphicFramePr/>
          <p:nvPr>
            <p:extLst>
              <p:ext uri="{D42A27DB-BD31-4B8C-83A1-F6EECF244321}">
                <p14:modId xmlns:p14="http://schemas.microsoft.com/office/powerpoint/2010/main" xmlns="" val="3918162892"/>
              </p:ext>
            </p:extLst>
          </p:nvPr>
        </p:nvGraphicFramePr>
        <p:xfrm>
          <a:off x="594100" y="1789600"/>
          <a:ext cx="11136051" cy="45337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104768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xmlns="" val="682923014"/>
              </p:ext>
            </p:extLst>
          </p:nvPr>
        </p:nvGraphicFramePr>
        <p:xfrm>
          <a:off x="760413" y="1360183"/>
          <a:ext cx="8915399" cy="508567"/>
        </p:xfrm>
        <a:graphic>
          <a:graphicData uri="http://schemas.openxmlformats.org/drawingml/2006/table">
            <a:tbl>
              <a:tblPr/>
              <a:tblGrid>
                <a:gridCol w="1471705"/>
                <a:gridCol w="388367"/>
                <a:gridCol w="504195"/>
                <a:gridCol w="505899"/>
                <a:gridCol w="504195"/>
                <a:gridCol w="505899"/>
                <a:gridCol w="504195"/>
                <a:gridCol w="505899"/>
                <a:gridCol w="504195"/>
                <a:gridCol w="505899"/>
                <a:gridCol w="504195"/>
                <a:gridCol w="505899"/>
                <a:gridCol w="504195"/>
                <a:gridCol w="505899"/>
                <a:gridCol w="333859"/>
                <a:gridCol w="333859"/>
                <a:gridCol w="327045"/>
              </a:tblGrid>
              <a:tr h="118596">
                <a:tc rowSpan="2">
                  <a:txBody>
                    <a:bodyPr/>
                    <a:lstStyle/>
                    <a:p>
                      <a:pPr algn="ctr" fontAlgn="ctr"/>
                      <a:r>
                        <a:rPr lang="ru-RU" sz="1100" b="1" i="0" u="none" strike="noStrike" dirty="0">
                          <a:solidFill>
                            <a:srgbClr val="000000"/>
                          </a:solidFill>
                          <a:effectLst/>
                          <a:latin typeface="Times New Roman" panose="02020603050405020304" pitchFamily="18" charset="0"/>
                        </a:rPr>
                        <a:t>Английский язык (НОО) </a:t>
                      </a:r>
                    </a:p>
                  </a:txBody>
                  <a:tcPr marL="5647" marR="5647" marT="5647" marB="0" anchor="ctr">
                    <a:lnL>
                      <a:noFill/>
                    </a:lnL>
                    <a:lnR w="12700" cap="flat" cmpd="sng" algn="ctr">
                      <a:solidFill>
                        <a:srgbClr val="000000"/>
                      </a:solidFill>
                      <a:prstDash val="solid"/>
                      <a:round/>
                      <a:headEnd type="none" w="med" len="med"/>
                      <a:tailEnd type="none" w="med" len="med"/>
                    </a:lnR>
                    <a:lnT>
                      <a:noFill/>
                    </a:lnT>
                    <a:lnB w="6350" cap="flat" cmpd="sng" algn="ctr">
                      <a:solidFill>
                        <a:srgbClr val="3C3C3C"/>
                      </a:solidFill>
                      <a:prstDash val="solid"/>
                      <a:round/>
                      <a:headEnd type="none" w="med" len="med"/>
                      <a:tailEnd type="none" w="med" len="med"/>
                    </a:lnB>
                  </a:tcPr>
                </a:tc>
                <a:tc rowSpan="2">
                  <a:txBody>
                    <a:bodyPr/>
                    <a:lstStyle/>
                    <a:p>
                      <a:pPr algn="ctr" fontAlgn="t"/>
                      <a:r>
                        <a:rPr lang="ru-RU" sz="1100" b="1" i="0" u="none" strike="noStrike" dirty="0">
                          <a:solidFill>
                            <a:srgbClr val="000000"/>
                          </a:solidFill>
                          <a:effectLst/>
                          <a:latin typeface="Times New Roman" panose="02020603050405020304" pitchFamily="18" charset="0"/>
                        </a:rPr>
                        <a:t>Кол-во уч-ся</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r>
                        <a:rPr lang="ru-RU" sz="1050" b="1" i="0" u="none" strike="noStrike" dirty="0">
                          <a:solidFill>
                            <a:srgbClr val="000000"/>
                          </a:solidFill>
                          <a:effectLst/>
                          <a:latin typeface="Times New Roman" panose="02020603050405020304" pitchFamily="18" charset="0"/>
                        </a:rPr>
                        <a:t>"5"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050" b="1" i="0" u="none" strike="noStrike" dirty="0">
                          <a:solidFill>
                            <a:srgbClr val="000000"/>
                          </a:solidFill>
                          <a:effectLst/>
                          <a:latin typeface="Times New Roman" panose="02020603050405020304" pitchFamily="18" charset="0"/>
                        </a:rPr>
                        <a:t>"4"</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fontAlgn="t"/>
                      <a:r>
                        <a:rPr lang="ru-RU" sz="1050" b="1" i="0" u="none" strike="noStrike" dirty="0">
                          <a:solidFill>
                            <a:srgbClr val="000000"/>
                          </a:solidFill>
                          <a:effectLst/>
                          <a:latin typeface="Times New Roman" panose="02020603050405020304" pitchFamily="18" charset="0"/>
                        </a:rPr>
                        <a:t>4+5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ru-RU" sz="1050" b="1"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gridSpan="2">
                  <a:txBody>
                    <a:bodyPr/>
                    <a:lstStyle/>
                    <a:p>
                      <a:pPr algn="ctr" fontAlgn="t"/>
                      <a:r>
                        <a:rPr lang="ru-RU" sz="1050" b="1" i="0" u="none" strike="noStrike" dirty="0">
                          <a:solidFill>
                            <a:srgbClr val="000000"/>
                          </a:solidFill>
                          <a:effectLst/>
                          <a:latin typeface="Times New Roman" panose="02020603050405020304" pitchFamily="18" charset="0"/>
                        </a:rPr>
                        <a:t>"3"</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050" b="1" i="0" u="none" strike="noStrike" dirty="0">
                          <a:solidFill>
                            <a:srgbClr val="000000"/>
                          </a:solidFill>
                          <a:effectLst/>
                          <a:latin typeface="Times New Roman" panose="02020603050405020304" pitchFamily="18" charset="0"/>
                        </a:rPr>
                        <a:t>"2"</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050" b="1" i="0" u="none" strike="noStrike" dirty="0" err="1">
                          <a:solidFill>
                            <a:srgbClr val="000000"/>
                          </a:solidFill>
                          <a:effectLst/>
                          <a:latin typeface="Times New Roman" panose="02020603050405020304" pitchFamily="18" charset="0"/>
                        </a:rPr>
                        <a:t>н</a:t>
                      </a:r>
                      <a:r>
                        <a:rPr lang="ru-RU" sz="1050" b="1" i="0" u="none" strike="noStrike" dirty="0">
                          <a:solidFill>
                            <a:srgbClr val="000000"/>
                          </a:solidFill>
                          <a:effectLst/>
                          <a:latin typeface="Times New Roman" panose="02020603050405020304" pitchFamily="18" charset="0"/>
                        </a:rPr>
                        <a:t>/а</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fontAlgn="b"/>
                      <a:endParaRPr lang="ru-RU" sz="700" b="0" i="0" u="none" strike="noStrike">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7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700" b="0" i="0" u="none" strike="noStrike" dirty="0">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r h="118596">
                <a:tc vMerge="1">
                  <a:txBody>
                    <a:bodyPr/>
                    <a:lstStyle/>
                    <a:p>
                      <a:endParaRPr lang="ru-RU"/>
                    </a:p>
                  </a:txBody>
                  <a:tcPr/>
                </a:tc>
                <a:tc vMerge="1">
                  <a:txBody>
                    <a:bodyPr/>
                    <a:lstStyle/>
                    <a:p>
                      <a:endParaRPr lang="ru-RU"/>
                    </a:p>
                  </a:txBody>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кол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err="1">
                          <a:solidFill>
                            <a:srgbClr val="000000"/>
                          </a:solidFill>
                          <a:effectLst/>
                          <a:latin typeface="Times New Roman" panose="02020603050405020304" pitchFamily="18" charset="0"/>
                        </a:rPr>
                        <a:t>Кач</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1"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Чел.</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a:t>
                      </a:r>
                      <a:endParaRPr lang="ru-RU" sz="1100" b="0"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ru-RU" sz="700" b="0" i="0" u="none" strike="noStrike" dirty="0" smtClean="0">
                        <a:solidFill>
                          <a:srgbClr val="000000"/>
                        </a:solidFill>
                        <a:effectLst/>
                        <a:latin typeface="Times New Roman" panose="02020603050405020304" pitchFamily="18" charset="0"/>
                      </a:endParaRPr>
                    </a:p>
                    <a:p>
                      <a:pPr algn="l" fontAlgn="b"/>
                      <a:endParaRPr lang="ru-RU" sz="700" b="0" i="0" u="none" strike="noStrike" dirty="0" smtClean="0">
                        <a:solidFill>
                          <a:srgbClr val="000000"/>
                        </a:solidFill>
                        <a:effectLst/>
                        <a:latin typeface="Times New Roman" panose="02020603050405020304" pitchFamily="18" charset="0"/>
                      </a:endParaRPr>
                    </a:p>
                    <a:p>
                      <a:pPr algn="l" fontAlgn="b"/>
                      <a:endParaRPr lang="ru-RU" sz="700" b="0" i="0" u="none" strike="noStrike" dirty="0" smtClean="0">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7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700" b="0" i="0" u="none" strike="noStrike" dirty="0">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xmlns="" val="1367391020"/>
              </p:ext>
            </p:extLst>
          </p:nvPr>
        </p:nvGraphicFramePr>
        <p:xfrm>
          <a:off x="760413" y="2437644"/>
          <a:ext cx="8915399" cy="508567"/>
        </p:xfrm>
        <a:graphic>
          <a:graphicData uri="http://schemas.openxmlformats.org/drawingml/2006/table">
            <a:tbl>
              <a:tblPr/>
              <a:tblGrid>
                <a:gridCol w="1471705"/>
                <a:gridCol w="388367"/>
                <a:gridCol w="504195"/>
                <a:gridCol w="505899"/>
                <a:gridCol w="504195"/>
                <a:gridCol w="505899"/>
                <a:gridCol w="504195"/>
                <a:gridCol w="505899"/>
                <a:gridCol w="504195"/>
                <a:gridCol w="505899"/>
                <a:gridCol w="504195"/>
                <a:gridCol w="505899"/>
                <a:gridCol w="504195"/>
                <a:gridCol w="505899"/>
                <a:gridCol w="333859"/>
                <a:gridCol w="333859"/>
                <a:gridCol w="327045"/>
              </a:tblGrid>
              <a:tr h="118596">
                <a:tc rowSpan="2">
                  <a:txBody>
                    <a:bodyPr/>
                    <a:lstStyle/>
                    <a:p>
                      <a:pPr algn="ctr" fontAlgn="ctr"/>
                      <a:r>
                        <a:rPr lang="ru-RU" sz="1100" b="1" i="0" u="none" strike="noStrike" dirty="0">
                          <a:solidFill>
                            <a:srgbClr val="000000"/>
                          </a:solidFill>
                          <a:effectLst/>
                          <a:latin typeface="Times New Roman" panose="02020603050405020304" pitchFamily="18" charset="0"/>
                        </a:rPr>
                        <a:t>Английский язык </a:t>
                      </a:r>
                      <a:r>
                        <a:rPr lang="ru-RU" sz="1100" b="1" i="0" u="none" strike="noStrike" dirty="0" smtClean="0">
                          <a:solidFill>
                            <a:srgbClr val="000000"/>
                          </a:solidFill>
                          <a:effectLst/>
                          <a:latin typeface="Times New Roman" panose="02020603050405020304" pitchFamily="18" charset="0"/>
                        </a:rPr>
                        <a:t>(ООО и СОО) </a:t>
                      </a:r>
                      <a:endParaRPr lang="ru-RU" sz="1100" b="1" i="0" u="none" strike="noStrike" dirty="0">
                        <a:solidFill>
                          <a:srgbClr val="000000"/>
                        </a:solidFill>
                        <a:effectLst/>
                        <a:latin typeface="Times New Roman" panose="02020603050405020304" pitchFamily="18" charset="0"/>
                      </a:endParaRPr>
                    </a:p>
                  </a:txBody>
                  <a:tcPr marL="5647" marR="5647" marT="5647" marB="0" anchor="ctr">
                    <a:lnL>
                      <a:noFill/>
                    </a:lnL>
                    <a:lnR w="12700" cap="flat" cmpd="sng" algn="ctr">
                      <a:solidFill>
                        <a:srgbClr val="000000"/>
                      </a:solidFill>
                      <a:prstDash val="solid"/>
                      <a:round/>
                      <a:headEnd type="none" w="med" len="med"/>
                      <a:tailEnd type="none" w="med" len="med"/>
                    </a:lnR>
                    <a:lnT>
                      <a:noFill/>
                    </a:lnT>
                    <a:lnB w="6350" cap="flat" cmpd="sng" algn="ctr">
                      <a:solidFill>
                        <a:srgbClr val="3C3C3C"/>
                      </a:solidFill>
                      <a:prstDash val="solid"/>
                      <a:round/>
                      <a:headEnd type="none" w="med" len="med"/>
                      <a:tailEnd type="none" w="med" len="med"/>
                    </a:lnB>
                  </a:tcPr>
                </a:tc>
                <a:tc rowSpan="2">
                  <a:txBody>
                    <a:bodyPr/>
                    <a:lstStyle/>
                    <a:p>
                      <a:pPr algn="ctr" fontAlgn="t"/>
                      <a:r>
                        <a:rPr lang="ru-RU" sz="1100" b="1" i="0" u="none" strike="noStrike" dirty="0">
                          <a:solidFill>
                            <a:srgbClr val="000000"/>
                          </a:solidFill>
                          <a:effectLst/>
                          <a:latin typeface="Times New Roman" panose="02020603050405020304" pitchFamily="18" charset="0"/>
                        </a:rPr>
                        <a:t>Кол-во уч-ся</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r>
                        <a:rPr lang="ru-RU" sz="1050" b="1" i="0" u="none" strike="noStrike" dirty="0">
                          <a:solidFill>
                            <a:srgbClr val="000000"/>
                          </a:solidFill>
                          <a:effectLst/>
                          <a:latin typeface="Times New Roman" panose="02020603050405020304" pitchFamily="18" charset="0"/>
                        </a:rPr>
                        <a:t>"5"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050" b="1" i="0" u="none" strike="noStrike" dirty="0">
                          <a:solidFill>
                            <a:srgbClr val="000000"/>
                          </a:solidFill>
                          <a:effectLst/>
                          <a:latin typeface="Times New Roman" panose="02020603050405020304" pitchFamily="18" charset="0"/>
                        </a:rPr>
                        <a:t>"4"</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fontAlgn="t"/>
                      <a:r>
                        <a:rPr lang="ru-RU" sz="1050" b="1" i="0" u="none" strike="noStrike" dirty="0">
                          <a:solidFill>
                            <a:srgbClr val="000000"/>
                          </a:solidFill>
                          <a:effectLst/>
                          <a:latin typeface="Times New Roman" panose="02020603050405020304" pitchFamily="18" charset="0"/>
                        </a:rPr>
                        <a:t>4+5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ru-RU" sz="1050" b="1"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gridSpan="2">
                  <a:txBody>
                    <a:bodyPr/>
                    <a:lstStyle/>
                    <a:p>
                      <a:pPr algn="ctr" fontAlgn="t"/>
                      <a:r>
                        <a:rPr lang="ru-RU" sz="1050" b="1" i="0" u="none" strike="noStrike" dirty="0">
                          <a:solidFill>
                            <a:srgbClr val="000000"/>
                          </a:solidFill>
                          <a:effectLst/>
                          <a:latin typeface="Times New Roman" panose="02020603050405020304" pitchFamily="18" charset="0"/>
                        </a:rPr>
                        <a:t>"3"</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050" b="1" i="0" u="none" strike="noStrike" dirty="0">
                          <a:solidFill>
                            <a:srgbClr val="000000"/>
                          </a:solidFill>
                          <a:effectLst/>
                          <a:latin typeface="Times New Roman" panose="02020603050405020304" pitchFamily="18" charset="0"/>
                        </a:rPr>
                        <a:t>"2"</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050" b="1" i="0" u="none" strike="noStrike" dirty="0" err="1">
                          <a:solidFill>
                            <a:srgbClr val="000000"/>
                          </a:solidFill>
                          <a:effectLst/>
                          <a:latin typeface="Times New Roman" panose="02020603050405020304" pitchFamily="18" charset="0"/>
                        </a:rPr>
                        <a:t>н</a:t>
                      </a:r>
                      <a:r>
                        <a:rPr lang="ru-RU" sz="1050" b="1" i="0" u="none" strike="noStrike" dirty="0">
                          <a:solidFill>
                            <a:srgbClr val="000000"/>
                          </a:solidFill>
                          <a:effectLst/>
                          <a:latin typeface="Times New Roman" panose="02020603050405020304" pitchFamily="18" charset="0"/>
                        </a:rPr>
                        <a:t>/а</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fontAlgn="b"/>
                      <a:endParaRPr lang="ru-RU" sz="700" b="0" i="0" u="none" strike="noStrike">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7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700" b="0" i="0" u="none" strike="noStrike" dirty="0">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r h="118596">
                <a:tc vMerge="1">
                  <a:txBody>
                    <a:bodyPr/>
                    <a:lstStyle/>
                    <a:p>
                      <a:endParaRPr lang="ru-RU"/>
                    </a:p>
                  </a:txBody>
                  <a:tcPr/>
                </a:tc>
                <a:tc vMerge="1">
                  <a:txBody>
                    <a:bodyPr/>
                    <a:lstStyle/>
                    <a:p>
                      <a:endParaRPr lang="ru-RU"/>
                    </a:p>
                  </a:txBody>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кол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ru-RU" sz="1100" b="1" i="0" u="none" strike="noStrike" dirty="0" err="1">
                          <a:solidFill>
                            <a:srgbClr val="000000"/>
                          </a:solidFill>
                          <a:effectLst/>
                          <a:latin typeface="Times New Roman" panose="02020603050405020304" pitchFamily="18" charset="0"/>
                        </a:rPr>
                        <a:t>Кач</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1"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Чел.</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a:t>
                      </a:r>
                      <a:endParaRPr lang="ru-RU" sz="1100" b="0"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ru-RU" sz="700" b="0" i="0" u="none" strike="noStrike">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7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700" b="0" i="0" u="none" strike="noStrike" dirty="0">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xmlns="" val="533658180"/>
              </p:ext>
            </p:extLst>
          </p:nvPr>
        </p:nvGraphicFramePr>
        <p:xfrm>
          <a:off x="2649034" y="3672578"/>
          <a:ext cx="8915399" cy="508567"/>
        </p:xfrm>
        <a:graphic>
          <a:graphicData uri="http://schemas.openxmlformats.org/drawingml/2006/table">
            <a:tbl>
              <a:tblPr/>
              <a:tblGrid>
                <a:gridCol w="1471705"/>
                <a:gridCol w="388367"/>
                <a:gridCol w="504195"/>
                <a:gridCol w="505899"/>
                <a:gridCol w="504195"/>
                <a:gridCol w="505899"/>
                <a:gridCol w="504195"/>
                <a:gridCol w="505899"/>
                <a:gridCol w="504195"/>
                <a:gridCol w="505899"/>
                <a:gridCol w="504195"/>
                <a:gridCol w="505899"/>
                <a:gridCol w="504195"/>
                <a:gridCol w="505899"/>
                <a:gridCol w="333859"/>
                <a:gridCol w="333859"/>
                <a:gridCol w="327045"/>
              </a:tblGrid>
              <a:tr h="118596">
                <a:tc rowSpan="2">
                  <a:txBody>
                    <a:bodyPr/>
                    <a:lstStyle/>
                    <a:p>
                      <a:pPr algn="ctr" fontAlgn="ctr"/>
                      <a:r>
                        <a:rPr lang="ru-RU" sz="1100" b="1" i="0" u="none" strike="noStrike" dirty="0">
                          <a:solidFill>
                            <a:srgbClr val="000000"/>
                          </a:solidFill>
                          <a:effectLst/>
                          <a:latin typeface="Times New Roman" panose="02020603050405020304" pitchFamily="18" charset="0"/>
                        </a:rPr>
                        <a:t>Немецкий язык (ООО) </a:t>
                      </a:r>
                    </a:p>
                  </a:txBody>
                  <a:tcPr marL="5647" marR="5647" marT="5647" marB="0" anchor="ctr">
                    <a:lnL>
                      <a:noFill/>
                    </a:lnL>
                    <a:lnR w="12700" cap="flat" cmpd="sng" algn="ctr">
                      <a:solidFill>
                        <a:srgbClr val="000000"/>
                      </a:solidFill>
                      <a:prstDash val="solid"/>
                      <a:round/>
                      <a:headEnd type="none" w="med" len="med"/>
                      <a:tailEnd type="none" w="med" len="med"/>
                    </a:lnR>
                    <a:lnT>
                      <a:noFill/>
                    </a:lnT>
                    <a:lnB w="6350" cap="flat" cmpd="sng" algn="ctr">
                      <a:solidFill>
                        <a:srgbClr val="3C3C3C"/>
                      </a:solidFill>
                      <a:prstDash val="solid"/>
                      <a:round/>
                      <a:headEnd type="none" w="med" len="med"/>
                      <a:tailEnd type="none" w="med" len="med"/>
                    </a:lnB>
                  </a:tcPr>
                </a:tc>
                <a:tc rowSpan="2">
                  <a:txBody>
                    <a:bodyPr/>
                    <a:lstStyle/>
                    <a:p>
                      <a:pPr algn="ctr" fontAlgn="t"/>
                      <a:r>
                        <a:rPr lang="ru-RU" sz="1100" b="1" i="0" u="none" strike="noStrike">
                          <a:solidFill>
                            <a:srgbClr val="000000"/>
                          </a:solidFill>
                          <a:effectLst/>
                          <a:latin typeface="Times New Roman" panose="02020603050405020304" pitchFamily="18" charset="0"/>
                        </a:rPr>
                        <a:t>Кол-во уч-ся</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r>
                        <a:rPr lang="ru-RU" sz="1100" b="1" i="0" u="none" strike="noStrike">
                          <a:solidFill>
                            <a:srgbClr val="000000"/>
                          </a:solidFill>
                          <a:effectLst/>
                          <a:latin typeface="Times New Roman" panose="02020603050405020304" pitchFamily="18" charset="0"/>
                        </a:rPr>
                        <a:t>"5"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i="0" u="none" strike="noStrike">
                          <a:solidFill>
                            <a:srgbClr val="000000"/>
                          </a:solidFill>
                          <a:effectLst/>
                          <a:latin typeface="Times New Roman" panose="02020603050405020304" pitchFamily="18" charset="0"/>
                        </a:rPr>
                        <a:t>"4"</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fontAlgn="t"/>
                      <a:r>
                        <a:rPr lang="ru-RU" sz="1100" b="1" i="0" u="none" strike="noStrike">
                          <a:solidFill>
                            <a:srgbClr val="000000"/>
                          </a:solidFill>
                          <a:effectLst/>
                          <a:latin typeface="Times New Roman" panose="02020603050405020304" pitchFamily="18" charset="0"/>
                        </a:rPr>
                        <a:t>4+5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ru-RU" sz="1100" b="1"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gridSpan="2">
                  <a:txBody>
                    <a:bodyPr/>
                    <a:lstStyle/>
                    <a:p>
                      <a:pPr algn="ctr" fontAlgn="t"/>
                      <a:r>
                        <a:rPr lang="ru-RU" sz="1100" b="1" i="0" u="none" strike="noStrike">
                          <a:solidFill>
                            <a:srgbClr val="000000"/>
                          </a:solidFill>
                          <a:effectLst/>
                          <a:latin typeface="Times New Roman" panose="02020603050405020304" pitchFamily="18" charset="0"/>
                        </a:rPr>
                        <a:t>"3"</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i="0" u="none" strike="noStrike">
                          <a:solidFill>
                            <a:srgbClr val="000000"/>
                          </a:solidFill>
                          <a:effectLst/>
                          <a:latin typeface="Times New Roman" panose="02020603050405020304" pitchFamily="18" charset="0"/>
                        </a:rPr>
                        <a:t>"2"</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i="0" u="none" strike="noStrike">
                          <a:solidFill>
                            <a:srgbClr val="000000"/>
                          </a:solidFill>
                          <a:effectLst/>
                          <a:latin typeface="Times New Roman" panose="02020603050405020304" pitchFamily="18" charset="0"/>
                        </a:rPr>
                        <a:t>н/а</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1100" b="0" i="0" u="none" strike="noStrike" dirty="0">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r h="118596">
                <a:tc vMerge="1">
                  <a:txBody>
                    <a:bodyPr/>
                    <a:lstStyle/>
                    <a:p>
                      <a:endParaRPr lang="ru-RU"/>
                    </a:p>
                  </a:txBody>
                  <a:tcPr/>
                </a:tc>
                <a:tc vMerge="1">
                  <a:txBody>
                    <a:bodyPr/>
                    <a:lstStyle/>
                    <a:p>
                      <a:endParaRPr lang="ru-RU"/>
                    </a:p>
                  </a:txBody>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кол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effectLst/>
                          <a:latin typeface="Times New Roman" panose="02020603050405020304" pitchFamily="18" charset="0"/>
                        </a:rPr>
                        <a:t>Кач</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1"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Чел.</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1"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1100" b="0" i="0" u="none" strike="noStrike" dirty="0">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xmlns="" val="293085817"/>
              </p:ext>
            </p:extLst>
          </p:nvPr>
        </p:nvGraphicFramePr>
        <p:xfrm>
          <a:off x="1068062" y="4860579"/>
          <a:ext cx="8915399" cy="508567"/>
        </p:xfrm>
        <a:graphic>
          <a:graphicData uri="http://schemas.openxmlformats.org/drawingml/2006/table">
            <a:tbl>
              <a:tblPr/>
              <a:tblGrid>
                <a:gridCol w="1471705"/>
                <a:gridCol w="388367"/>
                <a:gridCol w="504195"/>
                <a:gridCol w="505899"/>
                <a:gridCol w="504195"/>
                <a:gridCol w="505899"/>
                <a:gridCol w="504195"/>
                <a:gridCol w="505899"/>
                <a:gridCol w="504195"/>
                <a:gridCol w="505899"/>
                <a:gridCol w="504195"/>
                <a:gridCol w="505899"/>
                <a:gridCol w="504195"/>
                <a:gridCol w="505899"/>
                <a:gridCol w="333859"/>
                <a:gridCol w="333859"/>
                <a:gridCol w="327045"/>
              </a:tblGrid>
              <a:tr h="118596">
                <a:tc rowSpan="2">
                  <a:txBody>
                    <a:bodyPr/>
                    <a:lstStyle/>
                    <a:p>
                      <a:pPr algn="ctr" fontAlgn="ctr"/>
                      <a:r>
                        <a:rPr lang="ru-RU" sz="1100" b="1" i="0" u="none" strike="noStrike" dirty="0">
                          <a:solidFill>
                            <a:srgbClr val="000000"/>
                          </a:solidFill>
                          <a:effectLst/>
                          <a:latin typeface="Times New Roman" panose="02020603050405020304" pitchFamily="18" charset="0"/>
                        </a:rPr>
                        <a:t>Французский язык (ООО) </a:t>
                      </a:r>
                    </a:p>
                  </a:txBody>
                  <a:tcPr marL="5647" marR="5647" marT="5647" marB="0" anchor="ctr">
                    <a:lnL>
                      <a:noFill/>
                    </a:lnL>
                    <a:lnR w="12700" cap="flat" cmpd="sng" algn="ctr">
                      <a:solidFill>
                        <a:srgbClr val="000000"/>
                      </a:solidFill>
                      <a:prstDash val="solid"/>
                      <a:round/>
                      <a:headEnd type="none" w="med" len="med"/>
                      <a:tailEnd type="none" w="med" len="med"/>
                    </a:lnR>
                    <a:lnT>
                      <a:noFill/>
                    </a:lnT>
                    <a:lnB w="6350" cap="flat" cmpd="sng" algn="ctr">
                      <a:solidFill>
                        <a:srgbClr val="3C3C3C"/>
                      </a:solidFill>
                      <a:prstDash val="solid"/>
                      <a:round/>
                      <a:headEnd type="none" w="med" len="med"/>
                      <a:tailEnd type="none" w="med" len="med"/>
                    </a:lnB>
                  </a:tcPr>
                </a:tc>
                <a:tc rowSpan="2">
                  <a:txBody>
                    <a:bodyPr/>
                    <a:lstStyle/>
                    <a:p>
                      <a:pPr algn="ctr" fontAlgn="t"/>
                      <a:r>
                        <a:rPr lang="ru-RU" sz="1100" b="1" i="0" u="none" strike="noStrike">
                          <a:solidFill>
                            <a:srgbClr val="000000"/>
                          </a:solidFill>
                          <a:effectLst/>
                          <a:latin typeface="Times New Roman" panose="02020603050405020304" pitchFamily="18" charset="0"/>
                        </a:rPr>
                        <a:t>Кол-во уч-ся</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t"/>
                      <a:r>
                        <a:rPr lang="ru-RU" sz="1100" b="1" i="0" u="none" strike="noStrike">
                          <a:solidFill>
                            <a:srgbClr val="000000"/>
                          </a:solidFill>
                          <a:effectLst/>
                          <a:latin typeface="Times New Roman" panose="02020603050405020304" pitchFamily="18" charset="0"/>
                        </a:rPr>
                        <a:t>"5"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i="0" u="none" strike="noStrike">
                          <a:solidFill>
                            <a:srgbClr val="000000"/>
                          </a:solidFill>
                          <a:effectLst/>
                          <a:latin typeface="Times New Roman" panose="02020603050405020304" pitchFamily="18" charset="0"/>
                        </a:rPr>
                        <a:t>"4"</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fontAlgn="t"/>
                      <a:r>
                        <a:rPr lang="ru-RU" sz="1100" b="1" i="0" u="none" strike="noStrike">
                          <a:solidFill>
                            <a:srgbClr val="000000"/>
                          </a:solidFill>
                          <a:effectLst/>
                          <a:latin typeface="Times New Roman" panose="02020603050405020304" pitchFamily="18" charset="0"/>
                        </a:rPr>
                        <a:t>4+5</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ru-RU" sz="1100" b="1"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DE9D9"/>
                    </a:solidFill>
                  </a:tcPr>
                </a:tc>
                <a:tc gridSpan="2">
                  <a:txBody>
                    <a:bodyPr/>
                    <a:lstStyle/>
                    <a:p>
                      <a:pPr algn="ctr" fontAlgn="t"/>
                      <a:r>
                        <a:rPr lang="ru-RU" sz="1100" b="1" i="0" u="none" strike="noStrike">
                          <a:solidFill>
                            <a:srgbClr val="000000"/>
                          </a:solidFill>
                          <a:effectLst/>
                          <a:latin typeface="Times New Roman" panose="02020603050405020304" pitchFamily="18" charset="0"/>
                        </a:rPr>
                        <a:t>"3"</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i="0" u="none" strike="noStrike">
                          <a:solidFill>
                            <a:srgbClr val="000000"/>
                          </a:solidFill>
                          <a:effectLst/>
                          <a:latin typeface="Times New Roman" panose="02020603050405020304" pitchFamily="18" charset="0"/>
                        </a:rPr>
                        <a:t>"2"</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t"/>
                      <a:r>
                        <a:rPr lang="ru-RU" sz="1100" b="1" i="0" u="none" strike="noStrike">
                          <a:solidFill>
                            <a:srgbClr val="000000"/>
                          </a:solidFill>
                          <a:effectLst/>
                          <a:latin typeface="Times New Roman" panose="02020603050405020304" pitchFamily="18" charset="0"/>
                        </a:rPr>
                        <a:t>н/а</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r h="118596">
                <a:tc vMerge="1">
                  <a:txBody>
                    <a:bodyPr/>
                    <a:lstStyle/>
                    <a:p>
                      <a:endParaRPr lang="ru-RU"/>
                    </a:p>
                  </a:txBody>
                  <a:tcPr/>
                </a:tc>
                <a:tc vMerge="1">
                  <a:txBody>
                    <a:bodyPr/>
                    <a:lstStyle/>
                    <a:p>
                      <a:endParaRPr lang="ru-RU"/>
                    </a:p>
                  </a:txBody>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кол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ru-RU" sz="1100" b="1" i="0" u="none" strike="noStrike">
                          <a:solidFill>
                            <a:srgbClr val="000000"/>
                          </a:solidFill>
                          <a:effectLst/>
                          <a:latin typeface="Times New Roman" panose="02020603050405020304" pitchFamily="18" charset="0"/>
                        </a:rPr>
                        <a:t>Кач</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Чел.</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0" i="0" u="none" strike="noStrike">
                          <a:solidFill>
                            <a:srgbClr val="000000"/>
                          </a:solidFill>
                          <a:effectLst/>
                          <a:latin typeface="Times New Roman" panose="02020603050405020304" pitchFamily="18" charset="0"/>
                        </a:rPr>
                        <a:t>%</a:t>
                      </a: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1"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Чел.</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ru-RU" sz="1100" b="1" i="0" u="none" strike="noStrike" dirty="0">
                          <a:solidFill>
                            <a:srgbClr val="000000"/>
                          </a:solidFill>
                          <a:effectLst/>
                          <a:latin typeface="Times New Roman" panose="02020603050405020304" pitchFamily="18" charset="0"/>
                        </a:rPr>
                        <a:t> </a:t>
                      </a:r>
                      <a:r>
                        <a:rPr lang="ru-RU" sz="1100" b="0" i="0" u="none" strike="noStrike" dirty="0" smtClean="0">
                          <a:solidFill>
                            <a:srgbClr val="000000"/>
                          </a:solidFill>
                          <a:effectLst/>
                          <a:latin typeface="Times New Roman" panose="02020603050405020304" pitchFamily="18" charset="0"/>
                        </a:rPr>
                        <a:t>%</a:t>
                      </a:r>
                      <a:endParaRPr lang="ru-RU" sz="1100" b="1" i="0" u="none" strike="noStrike" dirty="0">
                        <a:solidFill>
                          <a:srgbClr val="000000"/>
                        </a:solidFill>
                        <a:effectLst/>
                        <a:latin typeface="Times New Roman" panose="02020603050405020304" pitchFamily="18" charset="0"/>
                      </a:endParaRPr>
                    </a:p>
                  </a:txBody>
                  <a:tcPr marL="5647" marR="5647" marT="56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ru-RU" sz="1100" b="0" i="0" u="none" strike="noStrike">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c>
                  <a:txBody>
                    <a:bodyPr/>
                    <a:lstStyle/>
                    <a:p>
                      <a:pPr algn="l" fontAlgn="b"/>
                      <a:endParaRPr lang="ru-RU" sz="1100" b="0" i="0" u="none" strike="noStrike" dirty="0">
                        <a:solidFill>
                          <a:srgbClr val="000000"/>
                        </a:solidFill>
                        <a:effectLst/>
                        <a:latin typeface="Times New Roman" panose="02020603050405020304" pitchFamily="18" charset="0"/>
                      </a:endParaRPr>
                    </a:p>
                  </a:txBody>
                  <a:tcPr marL="5647" marR="5647" marT="5647" marB="0" anchor="b">
                    <a:lnL>
                      <a:noFill/>
                    </a:lnL>
                    <a:lnR>
                      <a:noFill/>
                    </a:lnR>
                    <a:lnT>
                      <a:noFill/>
                    </a:lnT>
                    <a:lnB>
                      <a:noFill/>
                    </a:lnB>
                  </a:tcPr>
                </a:tc>
              </a:tr>
            </a:tbl>
          </a:graphicData>
        </a:graphic>
      </p:graphicFrame>
      <p:graphicFrame>
        <p:nvGraphicFramePr>
          <p:cNvPr id="12" name="Таблица 11"/>
          <p:cNvGraphicFramePr>
            <a:graphicFrameLocks noGrp="1"/>
          </p:cNvGraphicFramePr>
          <p:nvPr>
            <p:extLst>
              <p:ext uri="{D42A27DB-BD31-4B8C-83A1-F6EECF244321}">
                <p14:modId xmlns:p14="http://schemas.microsoft.com/office/powerpoint/2010/main" xmlns="" val="3660083692"/>
              </p:ext>
            </p:extLst>
          </p:nvPr>
        </p:nvGraphicFramePr>
        <p:xfrm>
          <a:off x="2221904" y="1882774"/>
          <a:ext cx="6486257" cy="163068"/>
        </p:xfrm>
        <a:graphic>
          <a:graphicData uri="http://schemas.openxmlformats.org/drawingml/2006/table">
            <a:tbl>
              <a:tblPr firstRow="1" firstCol="1" bandRow="1"/>
              <a:tblGrid>
                <a:gridCol w="449777"/>
                <a:gridCol w="449777"/>
                <a:gridCol w="583921"/>
                <a:gridCol w="449777"/>
                <a:gridCol w="583921"/>
                <a:gridCol w="449777"/>
                <a:gridCol w="583921"/>
                <a:gridCol w="394541"/>
                <a:gridCol w="583921"/>
                <a:gridCol w="394541"/>
                <a:gridCol w="583921"/>
                <a:gridCol w="394541"/>
                <a:gridCol w="583921"/>
              </a:tblGrid>
              <a:tr h="107682">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6320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2503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39,6</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2539</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5042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79,8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EF1"/>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1268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a:effectLst/>
                          <a:latin typeface="Times New Roman" panose="02020603050405020304" pitchFamily="18" charset="0"/>
                          <a:ea typeface="Calibri" panose="020F0502020204030204" pitchFamily="34" charset="0"/>
                          <a:cs typeface="Times New Roman" panose="02020603050405020304" pitchFamily="18" charset="0"/>
                        </a:rPr>
                        <a:t>6</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13" name="Таблица 12"/>
          <p:cNvGraphicFramePr>
            <a:graphicFrameLocks noGrp="1"/>
          </p:cNvGraphicFramePr>
          <p:nvPr>
            <p:extLst>
              <p:ext uri="{D42A27DB-BD31-4B8C-83A1-F6EECF244321}">
                <p14:modId xmlns:p14="http://schemas.microsoft.com/office/powerpoint/2010/main" xmlns="" val="1540007115"/>
              </p:ext>
            </p:extLst>
          </p:nvPr>
        </p:nvGraphicFramePr>
        <p:xfrm>
          <a:off x="2223154" y="2941867"/>
          <a:ext cx="6485007" cy="163068"/>
        </p:xfrm>
        <a:graphic>
          <a:graphicData uri="http://schemas.openxmlformats.org/drawingml/2006/table">
            <a:tbl>
              <a:tblPr firstRow="1" firstCol="1" bandRow="1"/>
              <a:tblGrid>
                <a:gridCol w="449691"/>
                <a:gridCol w="449691"/>
                <a:gridCol w="583808"/>
                <a:gridCol w="449691"/>
                <a:gridCol w="583808"/>
                <a:gridCol w="449691"/>
                <a:gridCol w="583808"/>
                <a:gridCol w="394465"/>
                <a:gridCol w="583808"/>
                <a:gridCol w="394465"/>
                <a:gridCol w="583808"/>
                <a:gridCol w="394465"/>
                <a:gridCol w="583808"/>
              </a:tblGrid>
              <a:tr h="111434">
                <a:tc>
                  <a:txBody>
                    <a:bodyPr/>
                    <a:lstStyle/>
                    <a:p>
                      <a:pPr algn="ct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10211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2714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26,6</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4621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45,3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7335</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71,8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2855</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28,0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0,17</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14" name="Таблица 13"/>
          <p:cNvGraphicFramePr>
            <a:graphicFrameLocks noGrp="1"/>
          </p:cNvGraphicFramePr>
          <p:nvPr>
            <p:extLst>
              <p:ext uri="{D42A27DB-BD31-4B8C-83A1-F6EECF244321}">
                <p14:modId xmlns:p14="http://schemas.microsoft.com/office/powerpoint/2010/main" xmlns="" val="2515050455"/>
              </p:ext>
            </p:extLst>
          </p:nvPr>
        </p:nvGraphicFramePr>
        <p:xfrm>
          <a:off x="4139339" y="4196509"/>
          <a:ext cx="6423943" cy="163068"/>
        </p:xfrm>
        <a:graphic>
          <a:graphicData uri="http://schemas.openxmlformats.org/drawingml/2006/table">
            <a:tbl>
              <a:tblPr firstRow="1" firstCol="1" bandRow="1"/>
              <a:tblGrid>
                <a:gridCol w="445456"/>
                <a:gridCol w="445456"/>
                <a:gridCol w="578311"/>
                <a:gridCol w="445456"/>
                <a:gridCol w="470198"/>
                <a:gridCol w="516103"/>
                <a:gridCol w="493664"/>
                <a:gridCol w="512864"/>
                <a:gridCol w="578311"/>
                <a:gridCol w="390751"/>
                <a:gridCol w="578311"/>
                <a:gridCol w="390751"/>
                <a:gridCol w="578311"/>
              </a:tblGrid>
              <a:tr h="0">
                <a:tc>
                  <a:txBody>
                    <a:bodyPr/>
                    <a:lstStyle/>
                    <a:p>
                      <a:pPr algn="ct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3219</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1012</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31,4</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1530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47,5</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2542</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79,0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673</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20,9</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a:effectLst/>
                          <a:latin typeface="Times New Roman" panose="02020603050405020304" pitchFamily="18" charset="0"/>
                          <a:ea typeface="Calibri" panose="020F0502020204030204" pitchFamily="34" charset="0"/>
                          <a:cs typeface="Times New Roman" panose="02020603050405020304" pitchFamily="18" charset="0"/>
                        </a:rPr>
                        <a:t>2</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a:effectLst/>
                          <a:latin typeface="Times New Roman" panose="02020603050405020304" pitchFamily="18" charset="0"/>
                          <a:ea typeface="Calibri" panose="020F0502020204030204" pitchFamily="34" charset="0"/>
                          <a:cs typeface="Times New Roman" panose="02020603050405020304" pitchFamily="18" charset="0"/>
                        </a:rPr>
                        <a:t>2</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000" b="1" dirty="0" smtClean="0">
                          <a:effectLst/>
                          <a:latin typeface="Times New Roman" panose="02020603050405020304" pitchFamily="18" charset="0"/>
                          <a:ea typeface="Times New Roman" panose="02020603050405020304" pitchFamily="18" charset="0"/>
                          <a:cs typeface="Times New Roman" panose="02020603050405020304" pitchFamily="18" charset="0"/>
                        </a:rPr>
                        <a:t>0,1</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920" marR="3692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15" name="Таблица 14"/>
          <p:cNvGraphicFramePr>
            <a:graphicFrameLocks noGrp="1"/>
          </p:cNvGraphicFramePr>
          <p:nvPr>
            <p:extLst>
              <p:ext uri="{D42A27DB-BD31-4B8C-83A1-F6EECF244321}">
                <p14:modId xmlns:p14="http://schemas.microsoft.com/office/powerpoint/2010/main" xmlns="" val="1985213828"/>
              </p:ext>
            </p:extLst>
          </p:nvPr>
        </p:nvGraphicFramePr>
        <p:xfrm>
          <a:off x="2525078" y="5369146"/>
          <a:ext cx="6494145" cy="190500"/>
        </p:xfrm>
        <a:graphic>
          <a:graphicData uri="http://schemas.openxmlformats.org/drawingml/2006/table">
            <a:tbl>
              <a:tblPr firstRow="1" firstCol="1" bandRow="1"/>
              <a:tblGrid>
                <a:gridCol w="455930"/>
                <a:gridCol w="455930"/>
                <a:gridCol w="574040"/>
                <a:gridCol w="456565"/>
                <a:gridCol w="574040"/>
                <a:gridCol w="456565"/>
                <a:gridCol w="445452"/>
                <a:gridCol w="536893"/>
                <a:gridCol w="574040"/>
                <a:gridCol w="408305"/>
                <a:gridCol w="574040"/>
                <a:gridCol w="408305"/>
                <a:gridCol w="574040"/>
              </a:tblGrid>
              <a:tr h="190500">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424</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106</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25,0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177</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41,7</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283</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66,7</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141</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33,3</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0,00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smtClean="0">
                          <a:effectLst/>
                          <a:latin typeface="Times New Roman" panose="02020603050405020304" pitchFamily="18" charset="0"/>
                          <a:ea typeface="Calibri" panose="020F0502020204030204" pitchFamily="34" charset="0"/>
                          <a:cs typeface="Times New Roman" panose="02020603050405020304" pitchFamily="18" charset="0"/>
                        </a:rPr>
                        <a:t>0,0</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Прямоугольник 3"/>
          <p:cNvSpPr/>
          <p:nvPr/>
        </p:nvSpPr>
        <p:spPr>
          <a:xfrm>
            <a:off x="2525077" y="383005"/>
            <a:ext cx="7225673" cy="830997"/>
          </a:xfrm>
          <a:prstGeom prst="rect">
            <a:avLst/>
          </a:prstGeom>
        </p:spPr>
        <p:txBody>
          <a:bodyPr wrap="square">
            <a:spAutoFit/>
          </a:bodyPr>
          <a:lstStyle/>
          <a:p>
            <a:pPr algn="r" defTabSz="457200"/>
            <a:r>
              <a:rPr lang="ru-RU" sz="2400" b="1" i="1" dirty="0" smtClean="0">
                <a:solidFill>
                  <a:srgbClr val="00B050"/>
                </a:solidFill>
                <a:effectLst>
                  <a:outerShdw blurRad="38100" dist="38100" dir="2700000" algn="tl">
                    <a:srgbClr val="000000">
                      <a:alpha val="43137"/>
                    </a:srgbClr>
                  </a:outerShdw>
                </a:effectLst>
              </a:rPr>
              <a:t>УУД по иностранному языку </a:t>
            </a:r>
          </a:p>
          <a:p>
            <a:pPr algn="r" defTabSz="457200"/>
            <a:r>
              <a:rPr lang="ru-RU" sz="2400" b="1" i="1" dirty="0" smtClean="0">
                <a:solidFill>
                  <a:srgbClr val="00B050"/>
                </a:solidFill>
                <a:effectLst>
                  <a:outerShdw blurRad="38100" dist="38100" dir="2700000" algn="tl">
                    <a:srgbClr val="000000">
                      <a:alpha val="43137"/>
                    </a:srgbClr>
                  </a:outerShdw>
                </a:effectLst>
              </a:rPr>
              <a:t>за 2022/2023 учебный год</a:t>
            </a:r>
            <a:endParaRPr lang="ru-RU" sz="2400" i="1" dirty="0">
              <a:solidFill>
                <a:srgbClr val="00B050"/>
              </a:solidFill>
              <a:effectLst>
                <a:outerShdw blurRad="38100" dist="38100" dir="2700000" algn="tl">
                  <a:srgbClr val="000000">
                    <a:alpha val="43137"/>
                  </a:srgbClr>
                </a:outerShdw>
              </a:effectLst>
            </a:endParaRPr>
          </a:p>
        </p:txBody>
      </p:sp>
      <p:pic>
        <p:nvPicPr>
          <p:cNvPr id="16"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9937653" y="0"/>
            <a:ext cx="1840000" cy="1800000"/>
          </a:xfrm>
          <a:prstGeom prst="ellipse">
            <a:avLst/>
          </a:prstGeom>
          <a:ln>
            <a:noFill/>
          </a:ln>
          <a:effectLst>
            <a:softEdge rad="112500"/>
          </a:effectLst>
        </p:spPr>
      </p:pic>
    </p:spTree>
    <p:extLst>
      <p:ext uri="{BB962C8B-B14F-4D97-AF65-F5344CB8AC3E}">
        <p14:creationId xmlns:p14="http://schemas.microsoft.com/office/powerpoint/2010/main" xmlns="" val="39757583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133" y="152883"/>
            <a:ext cx="10298016" cy="830997"/>
          </a:xfrm>
          <a:prstGeom prst="rect">
            <a:avLst/>
          </a:prstGeom>
        </p:spPr>
        <p:txBody>
          <a:bodyPr wrap="square">
            <a:spAutoFit/>
          </a:bodyPr>
          <a:lstStyle/>
          <a:p>
            <a:pPr algn="r">
              <a:spcAft>
                <a:spcPts val="0"/>
              </a:spcAft>
            </a:pPr>
            <a:r>
              <a:rPr lang="ru-RU" sz="2400" b="1" i="1" dirty="0" smtClean="0">
                <a:solidFill>
                  <a:srgbClr val="00B050"/>
                </a:solidFill>
                <a:effectLst>
                  <a:outerShdw blurRad="38100" dist="38100" dir="2700000" algn="tl">
                    <a:srgbClr val="000000">
                      <a:alpha val="43137"/>
                    </a:srgbClr>
                  </a:outerShdw>
                </a:effectLst>
                <a:latin typeface="+mj-lt"/>
                <a:ea typeface="Times New Roman" panose="02020603050405020304" pitchFamily="18" charset="0"/>
              </a:rPr>
              <a:t>Итоги  ГИА-2023 в формате ОГЭ в МБОУ Симферопольского района по предмету «Иностранный язык (английский)»</a:t>
            </a:r>
            <a:endParaRPr lang="ru-RU" sz="2400" b="1" i="1" dirty="0">
              <a:solidFill>
                <a:srgbClr val="00B050"/>
              </a:solidFill>
              <a:effectLst>
                <a:outerShdw blurRad="38100" dist="38100" dir="2700000" algn="tl">
                  <a:srgbClr val="000000">
                    <a:alpha val="43137"/>
                  </a:srgbClr>
                </a:outerShdw>
              </a:effectLst>
              <a:latin typeface="+mj-lt"/>
              <a:ea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xmlns="" val="70681850"/>
              </p:ext>
            </p:extLst>
          </p:nvPr>
        </p:nvGraphicFramePr>
        <p:xfrm>
          <a:off x="273128" y="1263407"/>
          <a:ext cx="11667609" cy="5426744"/>
        </p:xfrm>
        <a:graphic>
          <a:graphicData uri="http://schemas.openxmlformats.org/drawingml/2006/table">
            <a:tbl>
              <a:tblPr firstRow="1" firstCol="1" bandRow="1">
                <a:tableStyleId>{5C22544A-7EE6-4342-B048-85BDC9FD1C3A}</a:tableStyleId>
              </a:tblPr>
              <a:tblGrid>
                <a:gridCol w="342169"/>
                <a:gridCol w="3015896"/>
                <a:gridCol w="825745"/>
                <a:gridCol w="825745"/>
                <a:gridCol w="825745"/>
                <a:gridCol w="825745"/>
                <a:gridCol w="825745"/>
                <a:gridCol w="908319"/>
                <a:gridCol w="1332000"/>
                <a:gridCol w="1073468"/>
                <a:gridCol w="867032"/>
              </a:tblGrid>
              <a:tr h="527183">
                <a:tc>
                  <a:txBody>
                    <a:bodyPr/>
                    <a:lstStyle/>
                    <a:p>
                      <a:pPr algn="ctr">
                        <a:lnSpc>
                          <a:spcPct val="107000"/>
                        </a:lnSpc>
                        <a:spcAft>
                          <a:spcPts val="0"/>
                        </a:spcAft>
                      </a:pPr>
                      <a:r>
                        <a:rPr lang="ru-RU" sz="1200" dirty="0">
                          <a:effectLst/>
                        </a:rPr>
                        <a:t>№</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МБОУ</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Кол-во</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«3»</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«4»</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«5»</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«4+5» /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 успеваемости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Средний первичный балл</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marL="71755" marR="71755" algn="ctr">
                        <a:lnSpc>
                          <a:spcPct val="107000"/>
                        </a:lnSpc>
                        <a:spcAft>
                          <a:spcPts val="0"/>
                        </a:spcAft>
                      </a:pPr>
                      <a:r>
                        <a:rPr lang="ru-RU" sz="1200" dirty="0">
                          <a:effectLst/>
                        </a:rPr>
                        <a:t>Средняя оценка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a:effectLst/>
                        </a:rPr>
                        <a:t>Гвардейская школа № 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3</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67%</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49</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a:effectLst/>
                        </a:rPr>
                        <a:t>Гвардейская школа-гимназия № 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61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Денисовская</a:t>
                      </a:r>
                      <a:r>
                        <a:rPr lang="ru-RU" sz="1200" dirty="0">
                          <a:effectLst/>
                        </a:rPr>
                        <a:t> школа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48</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348437">
                <a:tc>
                  <a:txBody>
                    <a:bodyPr/>
                    <a:lstStyle/>
                    <a:p>
                      <a:pP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Добровская</a:t>
                      </a:r>
                      <a:r>
                        <a:rPr lang="ru-RU" sz="1200" dirty="0">
                          <a:effectLst/>
                        </a:rPr>
                        <a:t> школа-гимназия им. Я.М. Слонимского</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p>
                    <a:p>
                      <a:pPr algn="ctr">
                        <a:lnSpc>
                          <a:spcPct val="107000"/>
                        </a:lnSpc>
                        <a:spcAft>
                          <a:spcPts val="0"/>
                        </a:spcAft>
                      </a:pPr>
                      <a:r>
                        <a:rPr lang="ru-RU" sz="1200">
                          <a:effectLst/>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55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Залесская</a:t>
                      </a:r>
                      <a:r>
                        <a:rPr lang="ru-RU" sz="1200" dirty="0">
                          <a:effectLst/>
                        </a:rPr>
                        <a:t> школа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49</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6</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Мирновская</a:t>
                      </a:r>
                      <a:r>
                        <a:rPr lang="ru-RU" sz="1200" dirty="0">
                          <a:effectLst/>
                        </a:rPr>
                        <a:t> школа № 1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48092">
                <a:tc>
                  <a:txBody>
                    <a:bodyPr/>
                    <a:lstStyle/>
                    <a:p>
                      <a:pPr>
                        <a:lnSpc>
                          <a:spcPct val="107000"/>
                        </a:lnSpc>
                        <a:spcAft>
                          <a:spcPts val="0"/>
                        </a:spcAft>
                      </a:pPr>
                      <a:r>
                        <a:rPr lang="ru-RU" sz="1200">
                          <a:effectLst/>
                        </a:rPr>
                        <a:t>7</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Мирновская</a:t>
                      </a:r>
                      <a:r>
                        <a:rPr lang="ru-RU" sz="1200" dirty="0">
                          <a:effectLst/>
                        </a:rPr>
                        <a:t> школа № 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63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8</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Молодежненская</a:t>
                      </a:r>
                      <a:r>
                        <a:rPr lang="ru-RU" sz="1200" dirty="0">
                          <a:effectLst/>
                        </a:rPr>
                        <a:t> школа № 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67%</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36</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398470">
                <a:tc>
                  <a:txBody>
                    <a:bodyPr/>
                    <a:lstStyle/>
                    <a:p>
                      <a:pPr>
                        <a:lnSpc>
                          <a:spcPct val="107000"/>
                        </a:lnSpc>
                        <a:spcAft>
                          <a:spcPts val="0"/>
                        </a:spcAft>
                      </a:pPr>
                      <a:r>
                        <a:rPr lang="ru-RU" sz="1200">
                          <a:effectLst/>
                        </a:rPr>
                        <a:t>9</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a:effectLst/>
                        </a:rPr>
                        <a:t>Партизанская школа им. </a:t>
                      </a:r>
                      <a:r>
                        <a:rPr lang="ru-RU" sz="1200" dirty="0" err="1">
                          <a:effectLst/>
                        </a:rPr>
                        <a:t>А.П.Богданова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9</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5</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78%</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56</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10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a:effectLst/>
                        </a:rPr>
                        <a:t>Первомайская школа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11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a:effectLst/>
                        </a:rPr>
                        <a:t>Пожарская школа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12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Укромновская</a:t>
                      </a:r>
                      <a:r>
                        <a:rPr lang="ru-RU" sz="1200" dirty="0">
                          <a:effectLst/>
                        </a:rPr>
                        <a:t> школа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33%</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67%</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29</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355287">
                <a:tc>
                  <a:txBody>
                    <a:bodyPr/>
                    <a:lstStyle/>
                    <a:p>
                      <a:pPr>
                        <a:lnSpc>
                          <a:spcPct val="107000"/>
                        </a:lnSpc>
                        <a:spcAft>
                          <a:spcPts val="0"/>
                        </a:spcAft>
                      </a:pPr>
                      <a:r>
                        <a:rPr lang="ru-RU" sz="1200">
                          <a:effectLst/>
                        </a:rPr>
                        <a:t>13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Урожайновская</a:t>
                      </a:r>
                      <a:r>
                        <a:rPr lang="ru-RU" sz="1200" dirty="0">
                          <a:effectLst/>
                        </a:rPr>
                        <a:t> школа им. </a:t>
                      </a:r>
                      <a:r>
                        <a:rPr lang="ru-RU" sz="1200" dirty="0" err="1">
                          <a:effectLst/>
                        </a:rPr>
                        <a:t>К.В.Варлыгина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19</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348437">
                <a:tc>
                  <a:txBody>
                    <a:bodyPr/>
                    <a:lstStyle/>
                    <a:p>
                      <a:pPr>
                        <a:lnSpc>
                          <a:spcPct val="107000"/>
                        </a:lnSpc>
                        <a:spcAft>
                          <a:spcPts val="0"/>
                        </a:spcAft>
                      </a:pPr>
                      <a:r>
                        <a:rPr lang="ru-RU" sz="1200">
                          <a:effectLst/>
                        </a:rPr>
                        <a:t>14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Чистенская</a:t>
                      </a:r>
                      <a:r>
                        <a:rPr lang="ru-RU" sz="1200" dirty="0">
                          <a:effectLst/>
                        </a:rPr>
                        <a:t> школа-гимназия им. </a:t>
                      </a:r>
                      <a:r>
                        <a:rPr lang="ru-RU" sz="1200" dirty="0" err="1">
                          <a:effectLst/>
                        </a:rPr>
                        <a:t>И.С.Тарасюка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7</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57%</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86%</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46</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4</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15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Широковская</a:t>
                      </a:r>
                      <a:r>
                        <a:rPr lang="ru-RU" sz="1200" dirty="0">
                          <a:effectLst/>
                        </a:rPr>
                        <a:t> школа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50%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100%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46</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4</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16000">
                <a:tc>
                  <a:txBody>
                    <a:bodyPr/>
                    <a:lstStyle/>
                    <a:p>
                      <a:pPr>
                        <a:lnSpc>
                          <a:spcPct val="107000"/>
                        </a:lnSpc>
                        <a:spcAft>
                          <a:spcPts val="0"/>
                        </a:spcAft>
                      </a:pPr>
                      <a:r>
                        <a:rPr lang="ru-RU" sz="1200">
                          <a:effectLst/>
                        </a:rPr>
                        <a:t>16</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a:effectLst/>
                        </a:rPr>
                        <a:t>Лицей Крымской весны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16</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81%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94%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49</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4</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236858">
                <a:tc>
                  <a:txBody>
                    <a:bodyPr/>
                    <a:lstStyle/>
                    <a:p>
                      <a:pPr>
                        <a:lnSpc>
                          <a:spcPct val="107000"/>
                        </a:lnSpc>
                        <a:spcAft>
                          <a:spcPts val="0"/>
                        </a:spcAft>
                      </a:pPr>
                      <a:r>
                        <a:rPr lang="ru-RU" sz="1200">
                          <a:effectLst/>
                        </a:rPr>
                        <a:t>17</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dirty="0" err="1">
                          <a:effectLst/>
                        </a:rPr>
                        <a:t>Заречненская</a:t>
                      </a:r>
                      <a:r>
                        <a:rPr lang="ru-RU" sz="1200" dirty="0">
                          <a:effectLst/>
                        </a:rPr>
                        <a:t> школа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3</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40%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a:effectLst/>
                        </a:rPr>
                        <a:t>100%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43</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dirty="0">
                          <a:effectLst/>
                        </a:rPr>
                        <a:t>3</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r h="197381">
                <a:tc>
                  <a:txBody>
                    <a:bodyPr/>
                    <a:lstStyle/>
                    <a:p>
                      <a:pPr>
                        <a:lnSpc>
                          <a:spcPct val="107000"/>
                        </a:lnSpc>
                        <a:spcAft>
                          <a:spcPts val="0"/>
                        </a:spcAft>
                      </a:pPr>
                      <a:r>
                        <a:rPr lang="ru-RU" sz="1200" b="1">
                          <a:effectLst/>
                        </a:rPr>
                        <a:t> </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nSpc>
                          <a:spcPct val="107000"/>
                        </a:lnSpc>
                        <a:spcAft>
                          <a:spcPts val="0"/>
                        </a:spcAft>
                      </a:pPr>
                      <a:r>
                        <a:rPr lang="ru-RU" sz="1200" b="1" dirty="0">
                          <a:effectLst/>
                        </a:rPr>
                        <a:t>Всего/Среднее</a:t>
                      </a:r>
                      <a:endParaRPr lang="ru-R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a:effectLst/>
                        </a:rPr>
                        <a:t>58</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a:effectLst/>
                        </a:rPr>
                        <a:t>7</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a:effectLst/>
                        </a:rPr>
                        <a:t>14</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a:effectLst/>
                        </a:rPr>
                        <a:t>25</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a:effectLst/>
                        </a:rPr>
                        <a:t>12</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a:effectLst/>
                        </a:rPr>
                        <a:t>64%</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a:effectLst/>
                        </a:rPr>
                        <a:t>83%</a:t>
                      </a:r>
                      <a:endParaRPr lang="ru-RU" sz="1200" b="1">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dirty="0">
                          <a:effectLst/>
                        </a:rPr>
                        <a:t>44</a:t>
                      </a:r>
                      <a:endParaRPr lang="ru-R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c>
                  <a:txBody>
                    <a:bodyPr/>
                    <a:lstStyle/>
                    <a:p>
                      <a:pPr algn="ctr">
                        <a:lnSpc>
                          <a:spcPct val="107000"/>
                        </a:lnSpc>
                        <a:spcAft>
                          <a:spcPts val="0"/>
                        </a:spcAft>
                      </a:pPr>
                      <a:r>
                        <a:rPr lang="ru-RU" sz="1200" b="1" dirty="0">
                          <a:effectLst/>
                        </a:rPr>
                        <a:t>3,6</a:t>
                      </a:r>
                      <a:endParaRPr lang="ru-RU"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19515" marR="19515" marT="0" marB="0"/>
                </a:tc>
              </a:tr>
            </a:tbl>
          </a:graphicData>
        </a:graphic>
      </p:graphicFrame>
      <p:pic>
        <p:nvPicPr>
          <p:cNvPr id="5"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10486169" y="0"/>
            <a:ext cx="1291483" cy="1263407"/>
          </a:xfrm>
          <a:prstGeom prst="ellipse">
            <a:avLst/>
          </a:prstGeom>
          <a:ln>
            <a:noFill/>
          </a:ln>
          <a:effectLst>
            <a:softEdge rad="112500"/>
          </a:effectLst>
        </p:spPr>
      </p:pic>
    </p:spTree>
    <p:extLst>
      <p:ext uri="{BB962C8B-B14F-4D97-AF65-F5344CB8AC3E}">
        <p14:creationId xmlns:p14="http://schemas.microsoft.com/office/powerpoint/2010/main" xmlns="" val="1675112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133" y="152883"/>
            <a:ext cx="10298016" cy="830997"/>
          </a:xfrm>
          <a:prstGeom prst="rect">
            <a:avLst/>
          </a:prstGeom>
        </p:spPr>
        <p:txBody>
          <a:bodyPr wrap="square">
            <a:spAutoFit/>
          </a:bodyPr>
          <a:lstStyle/>
          <a:p>
            <a:pPr algn="r">
              <a:spcAft>
                <a:spcPts val="0"/>
              </a:spcAft>
            </a:pPr>
            <a:r>
              <a:rPr lang="ru-RU" sz="2400" b="1" i="1" dirty="0" smtClean="0">
                <a:solidFill>
                  <a:srgbClr val="00B050"/>
                </a:solidFill>
                <a:effectLst>
                  <a:outerShdw blurRad="38100" dist="38100" dir="2700000" algn="tl">
                    <a:srgbClr val="000000">
                      <a:alpha val="43137"/>
                    </a:srgbClr>
                  </a:outerShdw>
                </a:effectLst>
                <a:latin typeface="+mj-lt"/>
                <a:ea typeface="Times New Roman" panose="02020603050405020304" pitchFamily="18" charset="0"/>
              </a:rPr>
              <a:t>Итоги  ГИА-2023 в формате ЕГЭ в МБОУ Симферопольского района по предмету «Иностранный язык (английский)»</a:t>
            </a:r>
            <a:endParaRPr lang="ru-RU" sz="2400" b="1" i="1" dirty="0">
              <a:solidFill>
                <a:srgbClr val="00B050"/>
              </a:solidFill>
              <a:effectLst>
                <a:outerShdw blurRad="38100" dist="38100" dir="2700000" algn="tl">
                  <a:srgbClr val="000000">
                    <a:alpha val="43137"/>
                  </a:srgbClr>
                </a:outerShdw>
              </a:effectLst>
              <a:latin typeface="+mj-lt"/>
              <a:ea typeface="Times New Roman" panose="02020603050405020304" pitchFamily="18" charset="0"/>
            </a:endParaRPr>
          </a:p>
        </p:txBody>
      </p:sp>
      <p:pic>
        <p:nvPicPr>
          <p:cNvPr id="5" name="Picture 2" descr="Английский как второй или иностранный язык Знание языков Английский как  второй или иностранный язык Страна, английский язык, английский, сфера,  эксперт png | PNGWing"/>
          <p:cNvPicPr>
            <a:picLocks noChangeAspect="1" noChangeArrowheads="1"/>
          </p:cNvPicPr>
          <p:nvPr/>
        </p:nvPicPr>
        <p:blipFill>
          <a:blip r:embed="rId2" cstate="print"/>
          <a:srcRect/>
          <a:stretch>
            <a:fillRect/>
          </a:stretch>
        </p:blipFill>
        <p:spPr bwMode="auto">
          <a:xfrm>
            <a:off x="10486169" y="0"/>
            <a:ext cx="1291483" cy="1263407"/>
          </a:xfrm>
          <a:prstGeom prst="ellipse">
            <a:avLst/>
          </a:prstGeom>
          <a:ln>
            <a:noFill/>
          </a:ln>
          <a:effectLst>
            <a:softEdge rad="112500"/>
          </a:effectLst>
        </p:spPr>
      </p:pic>
      <p:graphicFrame>
        <p:nvGraphicFramePr>
          <p:cNvPr id="3" name="Таблица 2"/>
          <p:cNvGraphicFramePr>
            <a:graphicFrameLocks noGrp="1"/>
          </p:cNvGraphicFramePr>
          <p:nvPr>
            <p:extLst>
              <p:ext uri="{D42A27DB-BD31-4B8C-83A1-F6EECF244321}">
                <p14:modId xmlns:p14="http://schemas.microsoft.com/office/powerpoint/2010/main" xmlns="" val="426569795"/>
              </p:ext>
            </p:extLst>
          </p:nvPr>
        </p:nvGraphicFramePr>
        <p:xfrm>
          <a:off x="196208" y="1263404"/>
          <a:ext cx="11581441" cy="4793937"/>
        </p:xfrm>
        <a:graphic>
          <a:graphicData uri="http://schemas.openxmlformats.org/drawingml/2006/table">
            <a:tbl>
              <a:tblPr firstRow="1" firstCol="1" bandRow="1">
                <a:tableStyleId>{5C22544A-7EE6-4342-B048-85BDC9FD1C3A}</a:tableStyleId>
              </a:tblPr>
              <a:tblGrid>
                <a:gridCol w="398793"/>
                <a:gridCol w="3290044"/>
                <a:gridCol w="747737"/>
                <a:gridCol w="747737"/>
                <a:gridCol w="747737"/>
                <a:gridCol w="747737"/>
                <a:gridCol w="747737"/>
                <a:gridCol w="897285"/>
                <a:gridCol w="1628317"/>
                <a:gridCol w="1628317"/>
              </a:tblGrid>
              <a:tr h="490984">
                <a:tc>
                  <a:txBody>
                    <a:bodyPr/>
                    <a:lstStyle/>
                    <a:p>
                      <a:pPr algn="ctr">
                        <a:lnSpc>
                          <a:spcPct val="107000"/>
                        </a:lnSpc>
                        <a:spcAft>
                          <a:spcPts val="0"/>
                        </a:spcAft>
                      </a:pPr>
                      <a:r>
                        <a:rPr lang="ru-RU" sz="1400" dirty="0">
                          <a:effectLst/>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МБОУ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Кол-во</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en-US" sz="1400" dirty="0">
                          <a:effectLst/>
                        </a:rPr>
                        <a:t>&gt;</a:t>
                      </a:r>
                      <a:r>
                        <a:rPr lang="ru-RU" sz="1400" dirty="0">
                          <a:effectLst/>
                        </a:rPr>
                        <a:t>22 «2»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22 – 58 </a:t>
                      </a:r>
                    </a:p>
                    <a:p>
                      <a:pPr algn="ctr">
                        <a:lnSpc>
                          <a:spcPct val="107000"/>
                        </a:lnSpc>
                        <a:spcAft>
                          <a:spcPts val="0"/>
                        </a:spcAft>
                      </a:pPr>
                      <a:r>
                        <a:rPr lang="ru-RU" sz="1400" dirty="0">
                          <a:effectLst/>
                        </a:rPr>
                        <a:t>«3»</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59 – 83 </a:t>
                      </a:r>
                    </a:p>
                    <a:p>
                      <a:pPr algn="ctr">
                        <a:lnSpc>
                          <a:spcPct val="107000"/>
                        </a:lnSpc>
                        <a:spcAft>
                          <a:spcPts val="0"/>
                        </a:spcAft>
                      </a:pPr>
                      <a:r>
                        <a:rPr lang="ru-RU" sz="1400" dirty="0">
                          <a:effectLst/>
                        </a:rPr>
                        <a:t>«4»</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84</a:t>
                      </a:r>
                      <a:r>
                        <a:rPr lang="en-US" sz="1400" dirty="0">
                          <a:effectLst/>
                        </a:rPr>
                        <a:t>&lt;</a:t>
                      </a:r>
                      <a:endParaRPr lang="ru-RU" sz="1400" dirty="0">
                        <a:effectLst/>
                      </a:endParaRPr>
                    </a:p>
                    <a:p>
                      <a:pPr algn="ctr">
                        <a:lnSpc>
                          <a:spcPct val="107000"/>
                        </a:lnSpc>
                        <a:spcAft>
                          <a:spcPts val="0"/>
                        </a:spcAft>
                      </a:pPr>
                      <a:r>
                        <a:rPr lang="ru-RU" sz="1400" dirty="0">
                          <a:effectLst/>
                        </a:rPr>
                        <a:t>«5»</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 </a:t>
                      </a:r>
                    </a:p>
                    <a:p>
                      <a:pPr algn="ctr">
                        <a:lnSpc>
                          <a:spcPct val="107000"/>
                        </a:lnSpc>
                        <a:spcAft>
                          <a:spcPts val="0"/>
                        </a:spcAft>
                      </a:pPr>
                      <a:r>
                        <a:rPr lang="ru-RU" sz="1400" dirty="0" err="1">
                          <a:effectLst/>
                        </a:rPr>
                        <a:t>кач</a:t>
                      </a:r>
                      <a:r>
                        <a:rPr lang="en-US" sz="1400" dirty="0">
                          <a:effectLst/>
                        </a:rPr>
                        <a:t>-</a:t>
                      </a:r>
                      <a:r>
                        <a:rPr lang="ru-RU" sz="1400" dirty="0" err="1">
                          <a:effectLst/>
                        </a:rPr>
                        <a:t>ва</a:t>
                      </a:r>
                      <a:endParaRPr lang="ru-RU" sz="1400" dirty="0">
                        <a:effectLst/>
                      </a:endParaRPr>
                    </a:p>
                    <a:p>
                      <a:pPr algn="ctr">
                        <a:lnSpc>
                          <a:spcPct val="107000"/>
                        </a:lnSpc>
                        <a:spcAft>
                          <a:spcPts val="0"/>
                        </a:spcAft>
                      </a:pPr>
                      <a:r>
                        <a:rPr lang="ru-RU" sz="1400" dirty="0">
                          <a:effectLst/>
                        </a:rPr>
                        <a:t>«4+5»</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 </a:t>
                      </a:r>
                      <a:endParaRPr lang="ru-RU" sz="1400" dirty="0" smtClean="0">
                        <a:effectLst/>
                      </a:endParaRPr>
                    </a:p>
                    <a:p>
                      <a:pPr algn="ctr">
                        <a:lnSpc>
                          <a:spcPct val="107000"/>
                        </a:lnSpc>
                        <a:spcAft>
                          <a:spcPts val="0"/>
                        </a:spcAft>
                      </a:pPr>
                      <a:r>
                        <a:rPr lang="ru-RU" sz="1400" dirty="0" smtClean="0">
                          <a:effectLst/>
                        </a:rPr>
                        <a:t>успеваемости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Средний тестовый балл</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16000">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a:effectLst/>
                        </a:rPr>
                        <a:t>Гвардейская школа № 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63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16000">
                <a:tc>
                  <a:txBody>
                    <a:bodyPr/>
                    <a:lstStyle/>
                    <a:p>
                      <a:pPr algn="ctr">
                        <a:lnSpc>
                          <a:spcPct val="107000"/>
                        </a:lnSpc>
                        <a:spcAft>
                          <a:spcPts val="0"/>
                        </a:spcAft>
                      </a:pPr>
                      <a:r>
                        <a:rPr lang="ru-RU" sz="1400" dirty="0">
                          <a:effectLst/>
                        </a:rPr>
                        <a:t>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a:effectLst/>
                        </a:rPr>
                        <a:t>Гвардейская школа–гимназия № 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21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16000">
                <a:tc>
                  <a:txBody>
                    <a:bodyPr/>
                    <a:lstStyle/>
                    <a:p>
                      <a:pPr algn="ctr">
                        <a:lnSpc>
                          <a:spcPct val="107000"/>
                        </a:lnSpc>
                        <a:spcAft>
                          <a:spcPts val="0"/>
                        </a:spcAft>
                      </a:pPr>
                      <a:r>
                        <a:rPr lang="ru-RU" sz="1400" dirty="0">
                          <a:effectLst/>
                        </a:rPr>
                        <a:t>3</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a:effectLst/>
                        </a:rPr>
                        <a:t>Гвардейская школа–гимназия № 3</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64</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432000">
                <a:tc>
                  <a:txBody>
                    <a:bodyPr/>
                    <a:lstStyle/>
                    <a:p>
                      <a:pPr algn="ctr">
                        <a:lnSpc>
                          <a:spcPct val="107000"/>
                        </a:lnSpc>
                        <a:spcAft>
                          <a:spcPts val="0"/>
                        </a:spcAft>
                      </a:pPr>
                      <a:r>
                        <a:rPr lang="ru-RU" sz="1400" dirty="0">
                          <a:effectLst/>
                        </a:rPr>
                        <a:t>4</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err="1">
                          <a:effectLst/>
                        </a:rPr>
                        <a:t>Добровская</a:t>
                      </a:r>
                      <a:r>
                        <a:rPr lang="ru-RU" sz="1400" dirty="0">
                          <a:effectLst/>
                        </a:rPr>
                        <a:t> школа-гимназия им. Я.М. Слонимского</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7</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4</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29%</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86%</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54,5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16000">
                <a:tc>
                  <a:txBody>
                    <a:bodyPr/>
                    <a:lstStyle/>
                    <a:p>
                      <a:pPr algn="ctr">
                        <a:lnSpc>
                          <a:spcPct val="107000"/>
                        </a:lnSpc>
                        <a:spcAft>
                          <a:spcPts val="0"/>
                        </a:spcAft>
                      </a:pPr>
                      <a:r>
                        <a:rPr lang="ru-RU" sz="1400" dirty="0">
                          <a:effectLst/>
                        </a:rPr>
                        <a:t>5</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err="1">
                          <a:effectLst/>
                        </a:rPr>
                        <a:t>Мирновская</a:t>
                      </a:r>
                      <a:r>
                        <a:rPr lang="ru-RU" sz="1400" dirty="0">
                          <a:effectLst/>
                        </a:rPr>
                        <a:t> школа № 1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39</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16000">
                <a:tc>
                  <a:txBody>
                    <a:bodyPr/>
                    <a:lstStyle/>
                    <a:p>
                      <a:pPr algn="ctr">
                        <a:lnSpc>
                          <a:spcPct val="107000"/>
                        </a:lnSpc>
                        <a:spcAft>
                          <a:spcPts val="0"/>
                        </a:spcAft>
                      </a:pPr>
                      <a:r>
                        <a:rPr lang="ru-RU" sz="1400" dirty="0">
                          <a:effectLst/>
                        </a:rPr>
                        <a:t>6</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a:effectLst/>
                        </a:rPr>
                        <a:t>Николаевская школа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34</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432000">
                <a:tc>
                  <a:txBody>
                    <a:bodyPr/>
                    <a:lstStyle/>
                    <a:p>
                      <a:pPr algn="ctr">
                        <a:lnSpc>
                          <a:spcPct val="107000"/>
                        </a:lnSpc>
                        <a:spcAft>
                          <a:spcPts val="0"/>
                        </a:spcAft>
                      </a:pPr>
                      <a:r>
                        <a:rPr lang="ru-RU" sz="1400" dirty="0">
                          <a:effectLst/>
                        </a:rPr>
                        <a:t>7</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err="1">
                          <a:effectLst/>
                        </a:rPr>
                        <a:t>Новоандреевская</a:t>
                      </a:r>
                      <a:r>
                        <a:rPr lang="ru-RU" sz="1400" dirty="0">
                          <a:effectLst/>
                        </a:rPr>
                        <a:t> школа им. </a:t>
                      </a:r>
                      <a:r>
                        <a:rPr lang="ru-RU" sz="1400" dirty="0" err="1">
                          <a:effectLst/>
                        </a:rPr>
                        <a:t>В.А.Осипова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32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432000">
                <a:tc>
                  <a:txBody>
                    <a:bodyPr/>
                    <a:lstStyle/>
                    <a:p>
                      <a:pPr algn="ctr">
                        <a:lnSpc>
                          <a:spcPct val="107000"/>
                        </a:lnSpc>
                        <a:spcAft>
                          <a:spcPts val="0"/>
                        </a:spcAft>
                      </a:pPr>
                      <a:r>
                        <a:rPr lang="ru-RU" sz="1400" dirty="0">
                          <a:effectLst/>
                        </a:rPr>
                        <a:t>8</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a:effectLst/>
                        </a:rPr>
                        <a:t>Перовская школа-гимназия им. </a:t>
                      </a:r>
                      <a:r>
                        <a:rPr lang="ru-RU" sz="1400" dirty="0" err="1">
                          <a:effectLst/>
                        </a:rPr>
                        <a:t>Г.А.Хачирашвили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43</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16000">
                <a:tc>
                  <a:txBody>
                    <a:bodyPr/>
                    <a:lstStyle/>
                    <a:p>
                      <a:pPr algn="ctr">
                        <a:lnSpc>
                          <a:spcPct val="107000"/>
                        </a:lnSpc>
                        <a:spcAft>
                          <a:spcPts val="0"/>
                        </a:spcAft>
                      </a:pPr>
                      <a:r>
                        <a:rPr lang="ru-RU" sz="1400" dirty="0">
                          <a:effectLst/>
                        </a:rPr>
                        <a:t>9</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a:effectLst/>
                        </a:rPr>
                        <a:t>Пожарская школа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36</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16000">
                <a:tc>
                  <a:txBody>
                    <a:bodyPr/>
                    <a:lstStyle/>
                    <a:p>
                      <a:pPr algn="ctr">
                        <a:lnSpc>
                          <a:spcPct val="107000"/>
                        </a:lnSpc>
                        <a:spcAft>
                          <a:spcPts val="0"/>
                        </a:spcAft>
                      </a:pPr>
                      <a:r>
                        <a:rPr lang="ru-RU" sz="1400" dirty="0">
                          <a:effectLst/>
                        </a:rPr>
                        <a:t>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a:effectLst/>
                        </a:rPr>
                        <a:t>Украинская школа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50%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70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432000">
                <a:tc>
                  <a:txBody>
                    <a:bodyPr/>
                    <a:lstStyle/>
                    <a:p>
                      <a:pPr algn="ctr">
                        <a:lnSpc>
                          <a:spcPct val="107000"/>
                        </a:lnSpc>
                        <a:spcAft>
                          <a:spcPts val="0"/>
                        </a:spcAft>
                      </a:pPr>
                      <a:r>
                        <a:rPr lang="ru-RU" sz="1400" dirty="0">
                          <a:effectLst/>
                        </a:rPr>
                        <a:t>11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err="1">
                          <a:effectLst/>
                        </a:rPr>
                        <a:t>Урожайновская</a:t>
                      </a:r>
                      <a:r>
                        <a:rPr lang="ru-RU" sz="1400" dirty="0">
                          <a:effectLst/>
                        </a:rPr>
                        <a:t> школа </a:t>
                      </a:r>
                      <a:r>
                        <a:rPr lang="ru-RU" sz="1400" dirty="0" err="1">
                          <a:effectLst/>
                        </a:rPr>
                        <a:t>им.К.В.Варлыгина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35</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432000">
                <a:tc>
                  <a:txBody>
                    <a:bodyPr/>
                    <a:lstStyle/>
                    <a:p>
                      <a:pPr algn="ctr">
                        <a:lnSpc>
                          <a:spcPct val="107000"/>
                        </a:lnSpc>
                        <a:spcAft>
                          <a:spcPts val="0"/>
                        </a:spcAft>
                      </a:pPr>
                      <a:r>
                        <a:rPr lang="ru-RU" sz="1400" dirty="0">
                          <a:effectLst/>
                        </a:rPr>
                        <a:t>12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dirty="0" err="1">
                          <a:effectLst/>
                        </a:rPr>
                        <a:t>Чистенская</a:t>
                      </a:r>
                      <a:r>
                        <a:rPr lang="ru-RU" sz="1400" dirty="0">
                          <a:effectLst/>
                        </a:rPr>
                        <a:t> школа-гимназия им </a:t>
                      </a:r>
                      <a:r>
                        <a:rPr lang="ru-RU" sz="1400" dirty="0" err="1">
                          <a:effectLst/>
                        </a:rPr>
                        <a:t>И.С.Тарасюка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a:effectLst/>
                        </a:rPr>
                        <a:t>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50%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100%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dirty="0">
                          <a:effectLst/>
                        </a:rPr>
                        <a:t>63</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r h="223184">
                <a:tc>
                  <a:txBody>
                    <a:bodyPr/>
                    <a:lstStyle/>
                    <a:p>
                      <a:pPr algn="ctr">
                        <a:lnSpc>
                          <a:spcPct val="107000"/>
                        </a:lnSpc>
                        <a:spcAft>
                          <a:spcPts val="0"/>
                        </a:spcAft>
                      </a:pPr>
                      <a:r>
                        <a:rPr lang="ru-RU" sz="1400" b="1" dirty="0">
                          <a:effectLst/>
                        </a:rPr>
                        <a:t> </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nSpc>
                          <a:spcPct val="107000"/>
                        </a:lnSpc>
                        <a:spcAft>
                          <a:spcPts val="0"/>
                        </a:spcAft>
                      </a:pPr>
                      <a:r>
                        <a:rPr lang="ru-RU" sz="1400" b="1" dirty="0">
                          <a:effectLst/>
                        </a:rPr>
                        <a:t>Всего/Среднее</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a:effectLst/>
                        </a:rPr>
                        <a:t>21</a:t>
                      </a:r>
                      <a:endParaRPr lang="ru-RU" sz="1400" b="1">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a:effectLst/>
                        </a:rPr>
                        <a:t>2</a:t>
                      </a:r>
                      <a:endParaRPr lang="ru-RU" sz="1400" b="1">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a:effectLst/>
                        </a:rPr>
                        <a:t>12</a:t>
                      </a:r>
                      <a:endParaRPr lang="ru-RU" sz="1400" b="1">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a:effectLst/>
                        </a:rPr>
                        <a:t>6</a:t>
                      </a:r>
                      <a:endParaRPr lang="ru-RU" sz="1400" b="1">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a:effectLst/>
                        </a:rPr>
                        <a:t>1</a:t>
                      </a:r>
                      <a:endParaRPr lang="ru-RU" sz="1400" b="1">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a:effectLst/>
                        </a:rPr>
                        <a:t>33,3%</a:t>
                      </a:r>
                      <a:endParaRPr lang="ru-RU" sz="1400" b="1">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dirty="0">
                          <a:effectLst/>
                        </a:rPr>
                        <a:t>90,5</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c>
                  <a:txBody>
                    <a:bodyPr/>
                    <a:lstStyle/>
                    <a:p>
                      <a:pPr algn="ctr">
                        <a:lnSpc>
                          <a:spcPct val="107000"/>
                        </a:lnSpc>
                        <a:spcAft>
                          <a:spcPts val="0"/>
                        </a:spcAft>
                      </a:pPr>
                      <a:r>
                        <a:rPr lang="ru-RU" sz="1400" b="1" dirty="0">
                          <a:effectLst/>
                        </a:rPr>
                        <a:t>46,2</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980" marR="36980" marT="0" marB="0"/>
                </a:tc>
              </a:tr>
            </a:tbl>
          </a:graphicData>
        </a:graphic>
      </p:graphicFrame>
    </p:spTree>
    <p:extLst>
      <p:ext uri="{BB962C8B-B14F-4D97-AF65-F5344CB8AC3E}">
        <p14:creationId xmlns:p14="http://schemas.microsoft.com/office/powerpoint/2010/main" xmlns="" val="3038810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284" y="2445983"/>
            <a:ext cx="11851105" cy="1825096"/>
          </a:xfrm>
        </p:spPr>
        <p:txBody>
          <a:bodyPr>
            <a:noAutofit/>
          </a:bodyPr>
          <a:lstStyle/>
          <a:p>
            <a:pPr algn="r">
              <a:lnSpc>
                <a:spcPct val="115000"/>
              </a:lnSpc>
              <a:spcAft>
                <a:spcPts val="0"/>
              </a:spcAft>
            </a:pPr>
            <a:r>
              <a:rPr lang="ru-RU" sz="4000" b="1" i="1" kern="100" dirty="0" smtClean="0">
                <a:solidFill>
                  <a:srgbClr val="FF0000"/>
                </a:solidFill>
                <a:latin typeface="Times New Roman" panose="02020603050405020304" pitchFamily="18" charset="0"/>
                <a:ea typeface="DejaVu Sans"/>
                <a:cs typeface="Lohit Hindi"/>
              </a:rPr>
              <a:t>План  </a:t>
            </a:r>
            <a:r>
              <a:rPr lang="ru-RU" sz="4000" b="1" i="1" kern="100" dirty="0">
                <a:solidFill>
                  <a:srgbClr val="FF0000"/>
                </a:solidFill>
                <a:latin typeface="Times New Roman" panose="02020603050405020304" pitchFamily="18" charset="0"/>
                <a:ea typeface="DejaVu Sans"/>
                <a:cs typeface="Lohit Hindi"/>
              </a:rPr>
              <a:t>работы н</a:t>
            </a:r>
            <a:r>
              <a:rPr lang="ru-RU" sz="4000" b="1" i="1" kern="100" dirty="0" smtClean="0">
                <a:solidFill>
                  <a:srgbClr val="FF0000"/>
                </a:solidFill>
                <a:latin typeface="Times New Roman" panose="02020603050405020304" pitchFamily="18" charset="0"/>
                <a:ea typeface="DejaVu Sans"/>
                <a:cs typeface="Lohit Hindi"/>
              </a:rPr>
              <a:t>а 2023/2024 </a:t>
            </a:r>
            <a:r>
              <a:rPr lang="ru-RU" sz="4000" b="1" i="1" kern="100" dirty="0">
                <a:solidFill>
                  <a:srgbClr val="FF0000"/>
                </a:solidFill>
                <a:latin typeface="Times New Roman" panose="02020603050405020304" pitchFamily="18" charset="0"/>
                <a:ea typeface="DejaVu Sans"/>
                <a:cs typeface="Lohit Hindi"/>
              </a:rPr>
              <a:t>учебный год</a:t>
            </a:r>
            <a:r>
              <a:rPr lang="ru-RU" sz="2000" dirty="0">
                <a:solidFill>
                  <a:srgbClr val="FF0000"/>
                </a:solidFill>
                <a:latin typeface="Times New Roman" panose="02020603050405020304" pitchFamily="18" charset="0"/>
                <a:ea typeface="Calibri" panose="020F0502020204030204" pitchFamily="34" charset="0"/>
              </a:rPr>
              <a:t/>
            </a:r>
            <a:br>
              <a:rPr lang="ru-RU" sz="2000" dirty="0">
                <a:solidFill>
                  <a:srgbClr val="FF0000"/>
                </a:solidFill>
                <a:latin typeface="Times New Roman" panose="02020603050405020304" pitchFamily="18" charset="0"/>
                <a:ea typeface="Calibri" panose="020F0502020204030204" pitchFamily="34" charset="0"/>
              </a:rPr>
            </a:br>
            <a:endParaRPr lang="ru-RU" sz="3200" dirty="0">
              <a:solidFill>
                <a:srgbClr val="FF0000"/>
              </a:solidFill>
            </a:endParaRPr>
          </a:p>
        </p:txBody>
      </p:sp>
      <p:sp>
        <p:nvSpPr>
          <p:cNvPr id="3" name="Подзаголовок 2"/>
          <p:cNvSpPr>
            <a:spLocks noGrp="1"/>
          </p:cNvSpPr>
          <p:nvPr>
            <p:ph type="subTitle" idx="1"/>
          </p:nvPr>
        </p:nvSpPr>
        <p:spPr>
          <a:xfrm>
            <a:off x="2938129" y="5406949"/>
            <a:ext cx="8915399" cy="528357"/>
          </a:xfrm>
        </p:spPr>
        <p:txBody>
          <a:bodyPr>
            <a:noAutofit/>
          </a:bodyPr>
          <a:lstStyle/>
          <a:p>
            <a:pPr algn="r"/>
            <a:r>
              <a:rPr lang="ru-RU" sz="1600" b="1" i="1" dirty="0">
                <a:solidFill>
                  <a:schemeClr val="accent6">
                    <a:lumMod val="50000"/>
                  </a:schemeClr>
                </a:solidFill>
                <a:effectLst>
                  <a:outerShdw blurRad="38100" dist="38100" dir="2700000" algn="tl">
                    <a:srgbClr val="000000">
                      <a:alpha val="43137"/>
                    </a:srgbClr>
                  </a:outerShdw>
                </a:effectLst>
              </a:rPr>
              <a:t>Юрченко Оксана Анатольевна</a:t>
            </a:r>
            <a:r>
              <a:rPr lang="ru-RU" sz="1600" b="1" i="1" dirty="0" smtClean="0">
                <a:solidFill>
                  <a:schemeClr val="accent6">
                    <a:lumMod val="50000"/>
                  </a:schemeClr>
                </a:solidFill>
                <a:effectLst>
                  <a:outerShdw blurRad="38100" dist="38100" dir="2700000" algn="tl">
                    <a:srgbClr val="000000">
                      <a:alpha val="43137"/>
                    </a:srgbClr>
                  </a:outerShdw>
                </a:effectLst>
              </a:rPr>
              <a:t>,</a:t>
            </a:r>
          </a:p>
          <a:p>
            <a:pPr algn="r"/>
            <a:r>
              <a:rPr lang="ru-RU" sz="1600" b="1" i="1" dirty="0" smtClean="0">
                <a:solidFill>
                  <a:schemeClr val="accent6">
                    <a:lumMod val="50000"/>
                  </a:schemeClr>
                </a:solidFill>
                <a:effectLst>
                  <a:outerShdw blurRad="38100" dist="38100" dir="2700000" algn="tl">
                    <a:srgbClr val="000000">
                      <a:alpha val="43137"/>
                    </a:srgbClr>
                  </a:outerShdw>
                </a:effectLst>
              </a:rPr>
              <a:t> </a:t>
            </a:r>
            <a:r>
              <a:rPr lang="ru-RU" sz="1600" b="1" i="1" dirty="0">
                <a:solidFill>
                  <a:schemeClr val="accent6">
                    <a:lumMod val="50000"/>
                  </a:schemeClr>
                </a:solidFill>
                <a:effectLst>
                  <a:outerShdw blurRad="38100" dist="38100" dir="2700000" algn="tl">
                    <a:srgbClr val="000000">
                      <a:alpha val="43137"/>
                    </a:srgbClr>
                  </a:outerShdw>
                </a:effectLst>
              </a:rPr>
              <a:t>методист МБОУ ДО «ЦДЮТ»</a:t>
            </a:r>
          </a:p>
        </p:txBody>
      </p:sp>
      <p:pic>
        <p:nvPicPr>
          <p:cNvPr id="4" name="Рисунок 3" descr="https://dom-znanij.vlg.muzkult.ru/media/2020/08/25/1256281383/ayau-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51575" y="589243"/>
            <a:ext cx="5940425" cy="1856740"/>
          </a:xfrm>
          <a:prstGeom prst="rect">
            <a:avLst/>
          </a:prstGeom>
          <a:noFill/>
          <a:ln>
            <a:noFill/>
          </a:ln>
        </p:spPr>
      </p:pic>
    </p:spTree>
    <p:extLst>
      <p:ext uri="{BB962C8B-B14F-4D97-AF65-F5344CB8AC3E}">
        <p14:creationId xmlns:p14="http://schemas.microsoft.com/office/powerpoint/2010/main" xmlns="" val="1052186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722308" cy="707886"/>
          </a:xfrm>
          <a:prstGeom prst="rect">
            <a:avLst/>
          </a:prstGeom>
          <a:noFill/>
        </p:spPr>
        <p:txBody>
          <a:bodyPr wrap="square" lIns="91440" tIns="45720" rIns="91440" bIns="45720">
            <a:spAutoFit/>
          </a:bodyPr>
          <a:lstStyle/>
          <a:p>
            <a:pPr algn="ctr"/>
            <a:r>
              <a:rPr lang="ru-RU" sz="4000" b="1" i="1" dirty="0" smtClean="0">
                <a:ln w="12700">
                  <a:solidFill>
                    <a:srgbClr val="424242">
                      <a:lumMod val="75000"/>
                    </a:srgbClr>
                  </a:solidFill>
                  <a:prstDash val="solid"/>
                </a:ln>
                <a:solidFill>
                  <a:srgbClr val="0070C0"/>
                </a:solidFill>
                <a:effectLst>
                  <a:outerShdw dist="38100" dir="2640000" algn="bl" rotWithShape="0">
                    <a:srgbClr val="424242">
                      <a:lumMod val="75000"/>
                    </a:srgbClr>
                  </a:outerShdw>
                </a:effectLst>
              </a:rPr>
              <a:t>Кадровый состав учителей иностранных языков:</a:t>
            </a:r>
            <a:endParaRPr lang="ru-RU" sz="4000" b="1" i="1" dirty="0">
              <a:ln w="12700">
                <a:solidFill>
                  <a:srgbClr val="424242">
                    <a:lumMod val="75000"/>
                  </a:srgbClr>
                </a:solidFill>
                <a:prstDash val="solid"/>
              </a:ln>
              <a:solidFill>
                <a:srgbClr val="0070C0"/>
              </a:solidFill>
              <a:effectLst>
                <a:outerShdw dist="38100" dir="2640000" algn="bl" rotWithShape="0">
                  <a:srgbClr val="424242">
                    <a:lumMod val="75000"/>
                  </a:srgbClr>
                </a:outerShdw>
              </a:effectLst>
            </a:endParaRPr>
          </a:p>
        </p:txBody>
      </p:sp>
      <p:graphicFrame>
        <p:nvGraphicFramePr>
          <p:cNvPr id="6" name="Диаграмма 5"/>
          <p:cNvGraphicFramePr/>
          <p:nvPr>
            <p:extLst>
              <p:ext uri="{D42A27DB-BD31-4B8C-83A1-F6EECF244321}">
                <p14:modId xmlns:p14="http://schemas.microsoft.com/office/powerpoint/2010/main" xmlns="" val="1507544398"/>
              </p:ext>
            </p:extLst>
          </p:nvPr>
        </p:nvGraphicFramePr>
        <p:xfrm>
          <a:off x="6932157" y="1203294"/>
          <a:ext cx="4680000" cy="52744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Диаграмма 9"/>
          <p:cNvGraphicFramePr/>
          <p:nvPr>
            <p:extLst>
              <p:ext uri="{D42A27DB-BD31-4B8C-83A1-F6EECF244321}">
                <p14:modId xmlns:p14="http://schemas.microsoft.com/office/powerpoint/2010/main" xmlns="" val="1949561531"/>
              </p:ext>
            </p:extLst>
          </p:nvPr>
        </p:nvGraphicFramePr>
        <p:xfrm>
          <a:off x="310781" y="985534"/>
          <a:ext cx="5990265" cy="57311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5623149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192505" y="134953"/>
            <a:ext cx="11999495"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063625" algn="ctr"/>
              </a:tabLst>
            </a:pPr>
            <a:r>
              <a:rPr kumimoji="0" lang="ru-RU" altLang="zh-CN" sz="2400" b="1" i="1" u="none" strike="noStrike" cap="none" normalizeH="0" baseline="0" dirty="0" smtClean="0">
                <a:ln>
                  <a:noFill/>
                </a:ln>
                <a:solidFill>
                  <a:srgbClr val="00B050"/>
                </a:solidFill>
                <a:effectLst>
                  <a:outerShdw blurRad="38100" dist="38100" dir="2700000" algn="tl">
                    <a:srgbClr val="000000">
                      <a:alpha val="43137"/>
                    </a:srgbClr>
                  </a:outerShdw>
                </a:effectLst>
                <a:latin typeface="+mj-lt"/>
                <a:ea typeface="Calibri" pitchFamily="34" charset="0"/>
                <a:cs typeface="Times New Roman" pitchFamily="18" charset="0"/>
              </a:rPr>
              <a:t>Организовать и провести РМО, СП, МК и заседания ШМУ</a:t>
            </a:r>
            <a:endParaRPr kumimoji="0" lang="ru-RU" altLang="zh-CN" sz="3600" b="0" i="1" u="none" strike="noStrike" cap="none" normalizeH="0" baseline="0" dirty="0" smtClean="0">
              <a:ln>
                <a:noFill/>
              </a:ln>
              <a:solidFill>
                <a:srgbClr val="00B050"/>
              </a:solidFill>
              <a:effectLst>
                <a:outerShdw blurRad="38100" dist="38100" dir="2700000" algn="tl">
                  <a:srgbClr val="000000">
                    <a:alpha val="43137"/>
                  </a:srgbClr>
                </a:outerShdw>
              </a:effectLst>
              <a:latin typeface="+mj-lt"/>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xmlns="" val="1147831625"/>
              </p:ext>
            </p:extLst>
          </p:nvPr>
        </p:nvGraphicFramePr>
        <p:xfrm>
          <a:off x="0" y="614417"/>
          <a:ext cx="12040127" cy="6020756"/>
        </p:xfrm>
        <a:graphic>
          <a:graphicData uri="http://schemas.openxmlformats.org/drawingml/2006/table">
            <a:tbl>
              <a:tblPr/>
              <a:tblGrid>
                <a:gridCol w="3949950"/>
                <a:gridCol w="8090177"/>
              </a:tblGrid>
              <a:tr h="540000">
                <a:tc>
                  <a:txBody>
                    <a:bodyPr/>
                    <a:lstStyle/>
                    <a:p>
                      <a:pPr>
                        <a:lnSpc>
                          <a:spcPct val="107000"/>
                        </a:lnSpc>
                        <a:spcAft>
                          <a:spcPts val="0"/>
                        </a:spcAft>
                      </a:pPr>
                      <a:r>
                        <a:rPr lang="ru-RU" sz="1400" b="1"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Август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1400" b="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ru-RU" sz="1400" b="1" dirty="0" err="1" smtClean="0">
                          <a:effectLst/>
                          <a:latin typeface="Times New Roman" panose="02020603050405020304" pitchFamily="18" charset="0"/>
                          <a:ea typeface="Calibri" panose="020F0502020204030204" pitchFamily="34" charset="0"/>
                          <a:cs typeface="Times New Roman" panose="02020603050405020304" pitchFamily="18" charset="0"/>
                        </a:rPr>
                        <a:t>Мирновская</a:t>
                      </a:r>
                      <a:r>
                        <a:rPr lang="ru-RU" sz="1400" b="1" dirty="0" smtClean="0">
                          <a:effectLst/>
                          <a:latin typeface="Times New Roman" panose="02020603050405020304" pitchFamily="18" charset="0"/>
                          <a:ea typeface="Calibri" panose="020F0502020204030204" pitchFamily="34" charset="0"/>
                          <a:cs typeface="Times New Roman" panose="02020603050405020304" pitchFamily="18" charset="0"/>
                        </a:rPr>
                        <a:t> школа № 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b="1" u="sng" dirty="0">
                          <a:effectLst/>
                          <a:latin typeface="Times New Roman" panose="02020603050405020304" pitchFamily="18" charset="0"/>
                          <a:ea typeface="Calibri" panose="020F0502020204030204" pitchFamily="34" charset="0"/>
                          <a:cs typeface="Times New Roman" panose="02020603050405020304" pitchFamily="18" charset="0"/>
                        </a:rPr>
                        <a:t>РМО</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«Концептуальные основы преподавания иностранного языка: особенности преподавания иностранных языков в 2023/2024 учебном году в условиях перехода на новые ФГОС НОО и ФГОС ООО»</a:t>
                      </a:r>
                    </a:p>
                    <a:p>
                      <a:pPr>
                        <a:lnSpc>
                          <a:spcPct val="107000"/>
                        </a:lnSpc>
                        <a:spcAft>
                          <a:spcPts val="0"/>
                        </a:spcAft>
                      </a:pPr>
                      <a:r>
                        <a:rPr lang="ru-RU"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Категория:</a:t>
                      </a:r>
                      <a:r>
                        <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все учителя иностранного языка</a:t>
                      </a:r>
                      <a:r>
                        <a:rPr lang="ru-RU"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000">
                <a:tc>
                  <a:txBody>
                    <a:bodyPr/>
                    <a:lstStyle/>
                    <a:p>
                      <a:pPr>
                        <a:lnSpc>
                          <a:spcPct val="107000"/>
                        </a:lnSpc>
                        <a:spcAft>
                          <a:spcPts val="0"/>
                        </a:spcAft>
                      </a:pPr>
                      <a:r>
                        <a:rPr lang="ru-RU" sz="1400" b="1" i="1" u="sng" dirty="0">
                          <a:effectLst/>
                          <a:latin typeface="Times New Roman" panose="02020603050405020304" pitchFamily="18" charset="0"/>
                          <a:ea typeface="Calibri" panose="020F0502020204030204" pitchFamily="34" charset="0"/>
                          <a:cs typeface="Times New Roman" panose="02020603050405020304" pitchFamily="18" charset="0"/>
                        </a:rPr>
                        <a:t>Октябрь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МБОУ «Винницкая школа»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b="1" u="sng" dirty="0">
                          <a:effectLst/>
                          <a:latin typeface="Times New Roman" panose="02020603050405020304" pitchFamily="18" charset="0"/>
                          <a:ea typeface="Calibri" panose="020F0502020204030204" pitchFamily="34" charset="0"/>
                          <a:cs typeface="Times New Roman" panose="02020603050405020304" pitchFamily="18" charset="0"/>
                        </a:rPr>
                        <a:t>РМО</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«Использование УМК «</a:t>
                      </a:r>
                      <a:r>
                        <a:rPr lang="ru-RU" sz="1400" dirty="0" err="1">
                          <a:effectLst/>
                          <a:latin typeface="Times New Roman" panose="02020603050405020304" pitchFamily="18" charset="0"/>
                          <a:ea typeface="Calibri" panose="020F0502020204030204" pitchFamily="34" charset="0"/>
                          <a:cs typeface="Times New Roman" panose="02020603050405020304" pitchFamily="18" charset="0"/>
                        </a:rPr>
                        <a:t>Spotlight</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как инструмента формирования функциональной грамотности на уроках английского языка»</a:t>
                      </a:r>
                    </a:p>
                    <a:p>
                      <a:pPr>
                        <a:lnSpc>
                          <a:spcPct val="107000"/>
                        </a:lnSpc>
                        <a:spcAft>
                          <a:spcPts val="0"/>
                        </a:spcAft>
                      </a:pPr>
                      <a:r>
                        <a:rPr lang="ru-RU"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Категория: все учителя иностранного языка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000">
                <a:tc>
                  <a:txBody>
                    <a:bodyPr/>
                    <a:lstStyle/>
                    <a:p>
                      <a:pPr>
                        <a:lnSpc>
                          <a:spcPct val="107000"/>
                        </a:lnSpc>
                        <a:spcAft>
                          <a:spcPts val="0"/>
                        </a:spcAft>
                      </a:pPr>
                      <a:r>
                        <a:rPr lang="ru-RU" sz="1400" b="1" i="1" u="sng" dirty="0">
                          <a:effectLst/>
                          <a:latin typeface="Times New Roman" panose="02020603050405020304" pitchFamily="18" charset="0"/>
                          <a:ea typeface="Calibri" panose="020F0502020204030204" pitchFamily="34" charset="0"/>
                          <a:cs typeface="Times New Roman" panose="02020603050405020304" pitchFamily="18" charset="0"/>
                        </a:rPr>
                        <a:t>Январь</a:t>
                      </a:r>
                      <a:endParaRPr lang="ru-RU" sz="1400"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1400" b="1" dirty="0" err="1">
                          <a:effectLst/>
                          <a:latin typeface="Times New Roman" panose="02020603050405020304" pitchFamily="18" charset="0"/>
                          <a:ea typeface="Calibri" panose="020F0502020204030204" pitchFamily="34" charset="0"/>
                          <a:cs typeface="Times New Roman" panose="02020603050405020304" pitchFamily="18" charset="0"/>
                        </a:rPr>
                        <a:t>Чайкинская</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 школа»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b="1" u="sng" dirty="0">
                          <a:effectLst/>
                          <a:latin typeface="Times New Roman" panose="02020603050405020304" pitchFamily="18" charset="0"/>
                          <a:ea typeface="Calibri" panose="020F0502020204030204" pitchFamily="34" charset="0"/>
                          <a:cs typeface="Times New Roman" panose="02020603050405020304" pitchFamily="18" charset="0"/>
                        </a:rPr>
                        <a:t>РМО</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«Применение </a:t>
                      </a:r>
                      <a:r>
                        <a:rPr lang="ru-RU" sz="1400" dirty="0" err="1">
                          <a:effectLst/>
                          <a:latin typeface="Times New Roman" panose="02020603050405020304" pitchFamily="18" charset="0"/>
                          <a:ea typeface="Times New Roman" panose="02020603050405020304" pitchFamily="18" charset="0"/>
                          <a:cs typeface="Times New Roman" panose="02020603050405020304" pitchFamily="18" charset="0"/>
                        </a:rPr>
                        <a:t>разноуровневого</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 подхода в обучении иностранным языкам (английский и немецкий языки). Об итогах работы учителей иностранного языка в первом полугодии 2023/2024 учебном году»</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i="1" dirty="0">
                          <a:effectLst/>
                          <a:latin typeface="Times New Roman" panose="02020603050405020304" pitchFamily="18" charset="0"/>
                          <a:ea typeface="Calibri" panose="020F0502020204030204" pitchFamily="34" charset="0"/>
                          <a:cs typeface="Times New Roman" panose="02020603050405020304" pitchFamily="18" charset="0"/>
                        </a:rPr>
                        <a:t>Категория: все учителя иностранного языка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000">
                <a:tc>
                  <a:txBody>
                    <a:bodyPr/>
                    <a:lstStyle/>
                    <a:p>
                      <a:pPr>
                        <a:lnSpc>
                          <a:spcPct val="107000"/>
                        </a:lnSpc>
                        <a:spcAft>
                          <a:spcPts val="0"/>
                        </a:spcAft>
                      </a:pPr>
                      <a:r>
                        <a:rPr lang="ru-RU" sz="1400" b="1" i="1" u="sng"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Апрель</a:t>
                      </a:r>
                      <a:endParaRPr lang="ru-RU" sz="1400"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1400" b="1" dirty="0" err="1">
                          <a:effectLst/>
                          <a:latin typeface="Times New Roman" panose="02020603050405020304" pitchFamily="18" charset="0"/>
                          <a:ea typeface="Calibri" panose="020F0502020204030204" pitchFamily="34" charset="0"/>
                          <a:cs typeface="Times New Roman" panose="02020603050405020304" pitchFamily="18" charset="0"/>
                        </a:rPr>
                        <a:t>Чистенская</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 школа-гимназия им. </a:t>
                      </a:r>
                      <a:r>
                        <a:rPr lang="ru-RU" sz="1400" b="1" dirty="0" err="1">
                          <a:effectLst/>
                          <a:latin typeface="Times New Roman" panose="02020603050405020304" pitchFamily="18" charset="0"/>
                          <a:ea typeface="Calibri" panose="020F0502020204030204" pitchFamily="34" charset="0"/>
                          <a:cs typeface="Times New Roman" panose="02020603050405020304" pitchFamily="18" charset="0"/>
                        </a:rPr>
                        <a:t>И.С.Тарасюка</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b="1" u="sng" dirty="0">
                          <a:effectLst/>
                          <a:latin typeface="Times New Roman" panose="02020603050405020304" pitchFamily="18" charset="0"/>
                          <a:ea typeface="Calibri" panose="020F0502020204030204" pitchFamily="34" charset="0"/>
                          <a:cs typeface="Times New Roman" panose="02020603050405020304" pitchFamily="18" charset="0"/>
                        </a:rPr>
                        <a:t>РМО</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«Реализация требований ФГОС с современными УМК по иностранным языкам.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i="1" dirty="0">
                          <a:effectLst/>
                          <a:latin typeface="Times New Roman" panose="02020603050405020304" pitchFamily="18" charset="0"/>
                          <a:ea typeface="Calibri" panose="020F0502020204030204" pitchFamily="34" charset="0"/>
                          <a:cs typeface="Times New Roman" panose="02020603050405020304" pitchFamily="18" charset="0"/>
                        </a:rPr>
                        <a:t>Категория:</a:t>
                      </a:r>
                      <a:r>
                        <a:rPr lang="ru-RU"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400" b="1" i="1" dirty="0">
                          <a:effectLst/>
                          <a:latin typeface="Times New Roman" panose="02020603050405020304" pitchFamily="18" charset="0"/>
                          <a:ea typeface="Calibri" panose="020F0502020204030204" pitchFamily="34" charset="0"/>
                          <a:cs typeface="Times New Roman" panose="02020603050405020304" pitchFamily="18" charset="0"/>
                        </a:rPr>
                        <a:t>все учителя иностранного языка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000">
                <a:tc>
                  <a:txBody>
                    <a:bodyPr/>
                    <a:lstStyle/>
                    <a:p>
                      <a:pPr>
                        <a:lnSpc>
                          <a:spcPct val="107000"/>
                        </a:lnSpc>
                        <a:spcAft>
                          <a:spcPts val="0"/>
                        </a:spcAft>
                      </a:pPr>
                      <a:r>
                        <a:rPr lang="ru-RU" sz="1400" b="1"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Ноябрь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МБОУ «Донская школа </a:t>
                      </a:r>
                      <a:r>
                        <a:rPr lang="ru-RU" sz="1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им.В.П.Давиденко</a:t>
                      </a:r>
                      <a:r>
                        <a:rPr lang="ru-RU"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u="sng"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СП</a:t>
                      </a:r>
                      <a:r>
                        <a:rPr lang="ru-RU" sz="1400" b="1"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«Организация проектной деятельности на уроках английского языка»</a:t>
                      </a:r>
                    </a:p>
                    <a:p>
                      <a:pPr>
                        <a:lnSpc>
                          <a:spcPct val="115000"/>
                        </a:lnSpc>
                        <a:spcAft>
                          <a:spcPts val="0"/>
                        </a:spcAft>
                      </a:pPr>
                      <a:r>
                        <a:rPr lang="ru-RU" sz="1400" b="1" i="1"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Категория: все учителя иностранного языка</a:t>
                      </a:r>
                      <a:endParaRPr lang="ru-RU" sz="1400"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lnSpc>
                          <a:spcPct val="107000"/>
                        </a:lnSpc>
                        <a:spcAft>
                          <a:spcPts val="0"/>
                        </a:spcAft>
                      </a:pPr>
                      <a:r>
                        <a:rPr lang="ru-RU" sz="1400" b="1"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Февраль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1400" b="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ru-RU" sz="1400" b="1" dirty="0">
                          <a:effectLst/>
                          <a:latin typeface="Times New Roman" panose="02020603050405020304" pitchFamily="18" charset="0"/>
                          <a:ea typeface="Calibri" panose="020F0502020204030204" pitchFamily="34" charset="0"/>
                          <a:cs typeface="Times New Roman" panose="02020603050405020304" pitchFamily="18" charset="0"/>
                        </a:rPr>
                        <a:t>Партизанская школа им. А.П. Богданова»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b="1" u="sng" dirty="0">
                          <a:effectLst/>
                          <a:latin typeface="Times New Roman" panose="02020603050405020304" pitchFamily="18" charset="0"/>
                          <a:ea typeface="Times New Roman" panose="02020603050405020304" pitchFamily="18" charset="0"/>
                          <a:cs typeface="Times New Roman" panose="02020603050405020304" pitchFamily="18" charset="0"/>
                        </a:rPr>
                        <a:t>СП</a:t>
                      </a: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«Развитие всех видов речевой деятельности с УМК «</a:t>
                      </a:r>
                      <a:r>
                        <a:rPr lang="ru-RU" sz="1400" dirty="0" err="1">
                          <a:effectLst/>
                          <a:latin typeface="Times New Roman" panose="02020603050405020304" pitchFamily="18" charset="0"/>
                          <a:ea typeface="Times New Roman" panose="02020603050405020304" pitchFamily="18" charset="0"/>
                          <a:cs typeface="Times New Roman" panose="02020603050405020304" pitchFamily="18" charset="0"/>
                        </a:rPr>
                        <a:t>Spotlight</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 7 класс»</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i="1" dirty="0">
                          <a:effectLst/>
                          <a:latin typeface="Times New Roman" panose="02020603050405020304" pitchFamily="18" charset="0"/>
                          <a:ea typeface="Times New Roman" panose="02020603050405020304" pitchFamily="18" charset="0"/>
                          <a:cs typeface="Times New Roman" panose="02020603050405020304" pitchFamily="18" charset="0"/>
                        </a:rPr>
                        <a:t>Категория: учителя иностранного языка 6 – 7 класс</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lnSpc>
                          <a:spcPct val="107000"/>
                        </a:lnSpc>
                        <a:spcAft>
                          <a:spcPts val="0"/>
                        </a:spcAft>
                      </a:pPr>
                      <a:r>
                        <a:rPr lang="ru-RU" sz="1400" b="1" i="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Сентябрь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Новоандреевская</a:t>
                      </a:r>
                      <a:r>
                        <a:rPr lang="ru-RU"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школа им. </a:t>
                      </a:r>
                      <a:r>
                        <a:rPr lang="ru-RU"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В.А.Осипова</a:t>
                      </a:r>
                      <a:r>
                        <a:rPr lang="ru-RU"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1062990" algn="ctr"/>
                        </a:tabLst>
                      </a:pPr>
                      <a:r>
                        <a:rPr lang="ru-RU" sz="1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ШМУ</a:t>
                      </a: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«Ведение школьной документации. Актуальные проблемы планирования. Структура современного урока»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1062990" algn="ctr"/>
                        </a:tabLst>
                      </a:pPr>
                      <a:r>
                        <a:rPr lang="ru-RU"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Категория: учителя иностранного языка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000">
                <a:tc>
                  <a:txBody>
                    <a:bodyPr/>
                    <a:lstStyle/>
                    <a:p>
                      <a:pPr>
                        <a:lnSpc>
                          <a:spcPct val="107000"/>
                        </a:lnSpc>
                        <a:spcAft>
                          <a:spcPts val="0"/>
                        </a:spcAft>
                      </a:pPr>
                      <a:r>
                        <a:rPr lang="ru-RU" sz="1400" b="1" i="1" u="sng" dirty="0">
                          <a:effectLst/>
                          <a:latin typeface="Times New Roman" panose="02020603050405020304" pitchFamily="18" charset="0"/>
                          <a:ea typeface="Times New Roman" panose="02020603050405020304" pitchFamily="18" charset="0"/>
                          <a:cs typeface="Times New Roman" panose="02020603050405020304" pitchFamily="18" charset="0"/>
                        </a:rPr>
                        <a:t>Март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400" b="1" dirty="0" err="1">
                          <a:effectLst/>
                          <a:latin typeface="Times New Roman" panose="02020603050405020304" pitchFamily="18" charset="0"/>
                          <a:ea typeface="Times New Roman" panose="02020603050405020304" pitchFamily="18" charset="0"/>
                          <a:cs typeface="Times New Roman" panose="02020603050405020304" pitchFamily="18" charset="0"/>
                        </a:rPr>
                        <a:t>Трудовская</a:t>
                      </a: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 школа»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u="sng"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ШМУ </a:t>
                      </a:r>
                      <a:r>
                        <a:rPr lang="ru-RU" sz="1400"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«Функциональная грамотность и </a:t>
                      </a:r>
                      <a:r>
                        <a:rPr lang="ru-RU" sz="1400" dirty="0" err="1">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межпредметная</a:t>
                      </a:r>
                      <a:r>
                        <a:rPr lang="ru-RU" sz="1400"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 интеграция. Английский язык и другие предметы.»</a:t>
                      </a:r>
                    </a:p>
                    <a:p>
                      <a:pPr>
                        <a:lnSpc>
                          <a:spcPct val="115000"/>
                        </a:lnSpc>
                        <a:spcAft>
                          <a:spcPts val="0"/>
                        </a:spcAft>
                      </a:pPr>
                      <a:r>
                        <a:rPr lang="ru-RU" sz="1400" b="1" i="1"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rPr>
                        <a:t>Категория: учителя иностранного языка</a:t>
                      </a:r>
                      <a:endParaRPr lang="ru-RU" sz="1400" dirty="0">
                        <a:solidFill>
                          <a:srgbClr val="00000A"/>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000">
                <a:tc>
                  <a:txBody>
                    <a:bodyPr/>
                    <a:lstStyle/>
                    <a:p>
                      <a:pPr>
                        <a:lnSpc>
                          <a:spcPct val="107000"/>
                        </a:lnSpc>
                        <a:spcAft>
                          <a:spcPts val="0"/>
                        </a:spcAft>
                      </a:pPr>
                      <a:r>
                        <a:rPr lang="ru-RU" sz="1400" b="1" i="1" u="sng" dirty="0">
                          <a:effectLst/>
                          <a:latin typeface="Times New Roman" panose="02020603050405020304" pitchFamily="18" charset="0"/>
                          <a:ea typeface="Times New Roman" panose="02020603050405020304" pitchFamily="18" charset="0"/>
                          <a:cs typeface="Times New Roman" panose="02020603050405020304" pitchFamily="18" charset="0"/>
                        </a:rPr>
                        <a:t>Декабрь</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МБОУ «Перовская школа-гимназия им. </a:t>
                      </a:r>
                      <a:r>
                        <a:rPr lang="ru-RU" sz="1400" b="1" dirty="0" err="1">
                          <a:effectLst/>
                          <a:latin typeface="Times New Roman" panose="02020603050405020304" pitchFamily="18" charset="0"/>
                          <a:ea typeface="Times New Roman" panose="02020603050405020304" pitchFamily="18" charset="0"/>
                          <a:cs typeface="Times New Roman" panose="02020603050405020304" pitchFamily="18" charset="0"/>
                        </a:rPr>
                        <a:t>Г.А.Хачирашвили</a:t>
                      </a: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b="1" u="sng" dirty="0">
                          <a:effectLst/>
                          <a:latin typeface="Times New Roman" panose="02020603050405020304" pitchFamily="18" charset="0"/>
                          <a:ea typeface="Times New Roman" panose="02020603050405020304" pitchFamily="18" charset="0"/>
                          <a:cs typeface="Times New Roman" panose="02020603050405020304" pitchFamily="18" charset="0"/>
                        </a:rPr>
                        <a:t>МК</a:t>
                      </a: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«Работа учителя иностранного языка в рамках формирования и развития личностных и </a:t>
                      </a:r>
                      <a:r>
                        <a:rPr lang="ru-RU" sz="1400" dirty="0" err="1">
                          <a:effectLst/>
                          <a:latin typeface="Times New Roman" panose="02020603050405020304" pitchFamily="18" charset="0"/>
                          <a:ea typeface="Times New Roman" panose="02020603050405020304" pitchFamily="18" charset="0"/>
                          <a:cs typeface="Times New Roman" panose="02020603050405020304" pitchFamily="18" charset="0"/>
                        </a:rPr>
                        <a:t>метапредметных</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 результатов. Реализация требований ФГОС НОО и ФГОС ООО»</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400" b="1" i="1" dirty="0">
                          <a:effectLst/>
                          <a:latin typeface="Times New Roman" panose="02020603050405020304" pitchFamily="18" charset="0"/>
                          <a:ea typeface="Times New Roman" panose="02020603050405020304" pitchFamily="18" charset="0"/>
                          <a:cs typeface="Times New Roman" panose="02020603050405020304" pitchFamily="18" charset="0"/>
                        </a:rPr>
                        <a:t>Категория: учителя иностранного языка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974" marR="2097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8280492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xmlns="" val="3987282609"/>
              </p:ext>
            </p:extLst>
          </p:nvPr>
        </p:nvGraphicFramePr>
        <p:xfrm>
          <a:off x="2422566" y="2897580"/>
          <a:ext cx="9298380" cy="2620800"/>
        </p:xfrm>
        <a:graphic>
          <a:graphicData uri="http://schemas.openxmlformats.org/drawingml/2006/table">
            <a:tbl>
              <a:tblPr/>
              <a:tblGrid>
                <a:gridCol w="607845"/>
                <a:gridCol w="8690535"/>
              </a:tblGrid>
              <a:tr h="387927">
                <a:tc>
                  <a:txBody>
                    <a:bodyPr/>
                    <a:lstStyle/>
                    <a:p>
                      <a:pPr algn="ctr">
                        <a:lnSpc>
                          <a:spcPct val="107000"/>
                        </a:lnSpc>
                        <a:spcAft>
                          <a:spcPts val="0"/>
                        </a:spcAft>
                      </a:pPr>
                      <a:r>
                        <a:rPr lang="ru-RU" sz="1800" b="1" i="1" dirty="0">
                          <a:solidFill>
                            <a:srgbClr val="000000"/>
                          </a:solidFill>
                          <a:latin typeface="Times New Roman"/>
                          <a:ea typeface="Times New Roman"/>
                          <a:cs typeface="Times New Roman"/>
                        </a:rPr>
                        <a:t>№</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i="1" dirty="0">
                          <a:solidFill>
                            <a:srgbClr val="000000"/>
                          </a:solidFill>
                          <a:latin typeface="Times New Roman"/>
                          <a:ea typeface="Times New Roman"/>
                          <a:cs typeface="Times New Roman"/>
                        </a:rPr>
                        <a:t>Тема заседания</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5855">
                <a:tc>
                  <a:txBody>
                    <a:bodyPr/>
                    <a:lstStyle/>
                    <a:p>
                      <a:pPr algn="just">
                        <a:lnSpc>
                          <a:spcPct val="107000"/>
                        </a:lnSpc>
                        <a:spcAft>
                          <a:spcPts val="0"/>
                        </a:spcAft>
                      </a:pPr>
                      <a:r>
                        <a:rPr lang="ru-RU" sz="1800">
                          <a:solidFill>
                            <a:srgbClr val="000000"/>
                          </a:solidFill>
                          <a:latin typeface="Times New Roman"/>
                          <a:ea typeface="Times New Roman"/>
                          <a:cs typeface="Times New Roman"/>
                        </a:rPr>
                        <a:t>1.</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1800" dirty="0">
                          <a:solidFill>
                            <a:srgbClr val="000000"/>
                          </a:solidFill>
                          <a:latin typeface="Times New Roman"/>
                          <a:ea typeface="Calibri"/>
                          <a:cs typeface="Times New Roman"/>
                        </a:rPr>
                        <a:t>Подготовка олимпиадных заданий школьного этапа </a:t>
                      </a:r>
                      <a:r>
                        <a:rPr lang="ru-RU" sz="1800" dirty="0" err="1">
                          <a:solidFill>
                            <a:srgbClr val="000000"/>
                          </a:solidFill>
                          <a:latin typeface="Times New Roman"/>
                          <a:ea typeface="Calibri"/>
                          <a:cs typeface="Times New Roman"/>
                        </a:rPr>
                        <a:t>ВсОШ</a:t>
                      </a:r>
                      <a:r>
                        <a:rPr lang="ru-RU" sz="1800" dirty="0">
                          <a:solidFill>
                            <a:srgbClr val="000000"/>
                          </a:solidFill>
                          <a:latin typeface="Times New Roman"/>
                          <a:ea typeface="Calibri"/>
                          <a:cs typeface="Times New Roman"/>
                        </a:rPr>
                        <a:t> по иностранным языкам.</a:t>
                      </a:r>
                      <a:r>
                        <a:rPr lang="ru-RU" sz="1800" dirty="0">
                          <a:latin typeface="Times New Roman"/>
                          <a:ea typeface="Calibri"/>
                          <a:cs typeface="Times New Roman"/>
                        </a:rPr>
                        <a:t> Анализ проведения.</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5018">
                <a:tc>
                  <a:txBody>
                    <a:bodyPr/>
                    <a:lstStyle/>
                    <a:p>
                      <a:pPr algn="just">
                        <a:lnSpc>
                          <a:spcPct val="107000"/>
                        </a:lnSpc>
                        <a:spcAft>
                          <a:spcPts val="0"/>
                        </a:spcAft>
                      </a:pPr>
                      <a:r>
                        <a:rPr lang="ru-RU" sz="1800">
                          <a:solidFill>
                            <a:srgbClr val="000000"/>
                          </a:solidFill>
                          <a:latin typeface="Times New Roman"/>
                          <a:ea typeface="Times New Roman"/>
                          <a:cs typeface="Times New Roman"/>
                        </a:rPr>
                        <a:t>2.</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1800" dirty="0">
                          <a:latin typeface="Times New Roman"/>
                          <a:ea typeface="Times New Roman"/>
                          <a:cs typeface="Times New Roman"/>
                        </a:rPr>
                        <a:t>Разработка положение районных конкурсов «</a:t>
                      </a:r>
                      <a:r>
                        <a:rPr lang="ru-RU" sz="1800" dirty="0" smtClean="0">
                          <a:latin typeface="Times New Roman"/>
                          <a:ea typeface="Times New Roman"/>
                          <a:cs typeface="Times New Roman"/>
                        </a:rPr>
                        <a:t>MUSICFEST-2023», </a:t>
                      </a:r>
                      <a:r>
                        <a:rPr lang="ru-RU" sz="1800" dirty="0">
                          <a:latin typeface="Times New Roman"/>
                          <a:ea typeface="Times New Roman"/>
                          <a:cs typeface="Times New Roman"/>
                        </a:rPr>
                        <a:t>«TIME </a:t>
                      </a:r>
                      <a:r>
                        <a:rPr lang="ru-RU" sz="1800" dirty="0" err="1">
                          <a:latin typeface="Times New Roman"/>
                          <a:ea typeface="Times New Roman"/>
                          <a:cs typeface="Times New Roman"/>
                        </a:rPr>
                        <a:t>to</a:t>
                      </a:r>
                      <a:r>
                        <a:rPr lang="ru-RU" sz="1800" dirty="0">
                          <a:latin typeface="Times New Roman"/>
                          <a:ea typeface="Times New Roman"/>
                          <a:cs typeface="Times New Roman"/>
                        </a:rPr>
                        <a:t> RHYME», «Литературная гостиная</a:t>
                      </a:r>
                      <a:r>
                        <a:rPr lang="ru-RU" sz="1800" dirty="0" smtClean="0">
                          <a:latin typeface="Times New Roman"/>
                          <a:ea typeface="Times New Roman"/>
                          <a:cs typeface="Times New Roman"/>
                        </a:rPr>
                        <a:t>». Анализ проведения.</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000">
                <a:tc>
                  <a:txBody>
                    <a:bodyPr/>
                    <a:lstStyle/>
                    <a:p>
                      <a:pPr algn="just">
                        <a:lnSpc>
                          <a:spcPct val="107000"/>
                        </a:lnSpc>
                        <a:spcAft>
                          <a:spcPts val="0"/>
                        </a:spcAft>
                      </a:pPr>
                      <a:r>
                        <a:rPr lang="ru-RU" sz="1800">
                          <a:solidFill>
                            <a:srgbClr val="000000"/>
                          </a:solidFill>
                          <a:latin typeface="Times New Roman"/>
                          <a:ea typeface="Times New Roman"/>
                          <a:cs typeface="Times New Roman"/>
                        </a:rPr>
                        <a:t>3.</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1800" dirty="0">
                          <a:latin typeface="Times New Roman"/>
                          <a:ea typeface="Times New Roman"/>
                          <a:cs typeface="Times New Roman"/>
                        </a:rPr>
                        <a:t>Определение рейтинга оборудования кабинетов иностранного языка с целью подготовки к сдаче ГИА по иностранному языку</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5057" name="Rectangle 1"/>
          <p:cNvSpPr>
            <a:spLocks noChangeArrowheads="1"/>
          </p:cNvSpPr>
          <p:nvPr/>
        </p:nvSpPr>
        <p:spPr bwMode="auto">
          <a:xfrm>
            <a:off x="1591293" y="332104"/>
            <a:ext cx="10426535"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altLang="zh-CN" sz="3200" b="1" i="1" u="none" strike="noStrike" cap="none" normalizeH="0" baseline="0" dirty="0" smtClean="0">
                <a:ln>
                  <a:noFill/>
                </a:ln>
                <a:solidFill>
                  <a:srgbClr val="00B05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Творческая группа по иностранным языкам</a:t>
            </a:r>
            <a:endParaRPr kumimoji="0" lang="ru-RU" altLang="zh-CN" sz="3200" b="1" i="1" u="none" strike="noStrike" cap="none" normalizeH="0" baseline="0" dirty="0" smtClean="0">
              <a:ln>
                <a:noFill/>
              </a:ln>
              <a:solidFill>
                <a:srgbClr val="00B050"/>
              </a:solidFill>
              <a:effectLst>
                <a:outerShdw blurRad="38100" dist="38100" dir="2700000" algn="tl">
                  <a:srgbClr val="000000">
                    <a:alpha val="43137"/>
                  </a:srgbClr>
                </a:outerShdw>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zh-C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0" name="Rectangle 4"/>
          <p:cNvSpPr>
            <a:spLocks noChangeArrowheads="1"/>
          </p:cNvSpPr>
          <p:nvPr/>
        </p:nvSpPr>
        <p:spPr bwMode="auto">
          <a:xfrm>
            <a:off x="1543793" y="747526"/>
            <a:ext cx="10648208"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Руководитель: Юрченко О.А. – методист МБОУ ДО «ЦДЮТ»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Члены ТГ:</a:t>
            </a:r>
            <a:endParaRPr kumimoji="0" lang="ru-RU"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Абдулганиева Сусанна </a:t>
            </a:r>
            <a:r>
              <a:rPr kumimoji="0" lang="ru-RU" altLang="zh-CN"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Фекретовна</a:t>
            </a: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учитель МБОУ «</a:t>
            </a:r>
            <a:r>
              <a:rPr lang="ru-RU" altLang="zh-CN" sz="2000" dirty="0" err="1" smtClean="0">
                <a:latin typeface="Times New Roman" pitchFamily="18" charset="0"/>
                <a:ea typeface="Times New Roman" pitchFamily="18" charset="0"/>
                <a:cs typeface="Times New Roman" pitchFamily="18" charset="0"/>
              </a:rPr>
              <a:t>Молодёжненская</a:t>
            </a:r>
            <a:r>
              <a:rPr lang="ru-RU" altLang="zh-CN" sz="2000" dirty="0" smtClean="0">
                <a:latin typeface="Times New Roman" pitchFamily="18" charset="0"/>
                <a:ea typeface="Times New Roman" pitchFamily="18" charset="0"/>
                <a:cs typeface="Times New Roman" pitchFamily="18" charset="0"/>
              </a:rPr>
              <a:t> школа № 2</a:t>
            </a: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altLang="zh-CN"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Газиева</a:t>
            </a: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altLang="zh-CN"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Милия</a:t>
            </a: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altLang="zh-CN"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Раимовна</a:t>
            </a: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учитель МБОУ «</a:t>
            </a:r>
            <a:r>
              <a:rPr kumimoji="0" lang="ru-RU" altLang="zh-CN"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Широковская</a:t>
            </a:r>
            <a:r>
              <a:rPr kumimoji="0" lang="ru-RU"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школа»;</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ru-RU" altLang="zh-CN" sz="2000" dirty="0" smtClean="0">
                <a:latin typeface="Times New Roman" pitchFamily="18" charset="0"/>
                <a:cs typeface="Times New Roman" pitchFamily="18" charset="0"/>
              </a:rPr>
              <a:t>Кротова Галина Евгеньевна, учитель МБОУ «</a:t>
            </a:r>
            <a:r>
              <a:rPr lang="ru-RU" altLang="zh-CN" sz="2000" dirty="0" err="1" smtClean="0">
                <a:latin typeface="Times New Roman" pitchFamily="18" charset="0"/>
                <a:cs typeface="Times New Roman" pitchFamily="18" charset="0"/>
              </a:rPr>
              <a:t>Краснозорькинская</a:t>
            </a:r>
            <a:r>
              <a:rPr lang="ru-RU" altLang="zh-CN" sz="2000" dirty="0" smtClean="0">
                <a:latin typeface="Times New Roman" pitchFamily="18" charset="0"/>
                <a:cs typeface="Times New Roman" pitchFamily="18" charset="0"/>
              </a:rPr>
              <a:t> начальная школа»</a:t>
            </a:r>
            <a:endParaRPr kumimoji="0" lang="ru-RU"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482945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8368" y="287378"/>
            <a:ext cx="9976328" cy="523220"/>
          </a:xfrm>
          <a:prstGeom prst="rect">
            <a:avLst/>
          </a:prstGeom>
        </p:spPr>
        <p:txBody>
          <a:bodyPr wrap="square">
            <a:spAutoFit/>
          </a:bodyPr>
          <a:lstStyle/>
          <a:p>
            <a:pPr algn="r"/>
            <a:r>
              <a:rPr lang="ru-RU" sz="2800" b="1" i="1" dirty="0" smtClean="0">
                <a:solidFill>
                  <a:srgbClr val="00B050"/>
                </a:solidFill>
                <a:effectLst>
                  <a:outerShdw blurRad="38100" dist="38100" dir="2700000" algn="tl">
                    <a:srgbClr val="000000">
                      <a:alpha val="43137"/>
                    </a:srgbClr>
                  </a:outerShdw>
                </a:effectLst>
              </a:rPr>
              <a:t>Экспертная группа по иностранным языкам</a:t>
            </a:r>
            <a:endParaRPr lang="ru-RU" sz="2800" i="1" dirty="0">
              <a:solidFill>
                <a:srgbClr val="00B050"/>
              </a:solidFill>
              <a:effectLst>
                <a:outerShdw blurRad="38100" dist="38100" dir="2700000" algn="tl">
                  <a:srgbClr val="000000">
                    <a:alpha val="43137"/>
                  </a:srgbClr>
                </a:outerShdw>
              </a:effectLst>
            </a:endParaRPr>
          </a:p>
        </p:txBody>
      </p:sp>
      <p:graphicFrame>
        <p:nvGraphicFramePr>
          <p:cNvPr id="3" name="Таблица 2"/>
          <p:cNvGraphicFramePr>
            <a:graphicFrameLocks noGrp="1"/>
          </p:cNvGraphicFramePr>
          <p:nvPr/>
        </p:nvGraphicFramePr>
        <p:xfrm>
          <a:off x="2660303" y="4205161"/>
          <a:ext cx="8502501" cy="2297998"/>
        </p:xfrm>
        <a:graphic>
          <a:graphicData uri="http://schemas.openxmlformats.org/drawingml/2006/table">
            <a:tbl>
              <a:tblPr/>
              <a:tblGrid>
                <a:gridCol w="439157"/>
                <a:gridCol w="8063344"/>
              </a:tblGrid>
              <a:tr h="282950">
                <a:tc>
                  <a:txBody>
                    <a:bodyPr/>
                    <a:lstStyle/>
                    <a:p>
                      <a:pPr algn="ctr">
                        <a:lnSpc>
                          <a:spcPct val="107000"/>
                        </a:lnSpc>
                        <a:spcAft>
                          <a:spcPts val="0"/>
                        </a:spcAft>
                      </a:pPr>
                      <a:r>
                        <a:rPr lang="ru-RU" sz="1800" b="1" i="1" dirty="0">
                          <a:solidFill>
                            <a:srgbClr val="000000"/>
                          </a:solidFill>
                          <a:latin typeface="Times New Roman"/>
                          <a:ea typeface="Times New Roman"/>
                          <a:cs typeface="Times New Roman"/>
                        </a:rPr>
                        <a:t>№</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i="1" dirty="0">
                          <a:solidFill>
                            <a:srgbClr val="000000"/>
                          </a:solidFill>
                          <a:latin typeface="Times New Roman"/>
                          <a:ea typeface="Times New Roman"/>
                          <a:cs typeface="Times New Roman"/>
                        </a:rPr>
                        <a:t>Тема заседания</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0583">
                <a:tc>
                  <a:txBody>
                    <a:bodyPr/>
                    <a:lstStyle/>
                    <a:p>
                      <a:pPr algn="just">
                        <a:lnSpc>
                          <a:spcPct val="107000"/>
                        </a:lnSpc>
                        <a:spcAft>
                          <a:spcPts val="0"/>
                        </a:spcAft>
                      </a:pPr>
                      <a:r>
                        <a:rPr lang="ru-RU" sz="1800">
                          <a:solidFill>
                            <a:srgbClr val="000000"/>
                          </a:solidFill>
                          <a:latin typeface="Times New Roman"/>
                          <a:ea typeface="Times New Roman"/>
                          <a:cs typeface="Times New Roman"/>
                        </a:rPr>
                        <a:t>1.</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1800" dirty="0">
                          <a:latin typeface="Times New Roman" pitchFamily="18" charset="0"/>
                          <a:ea typeface="Calibri"/>
                          <a:cs typeface="Times New Roman" pitchFamily="18" charset="0"/>
                        </a:rPr>
                        <a:t>Аттестационная экспертиза материалов учителей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1959">
                <a:tc>
                  <a:txBody>
                    <a:bodyPr/>
                    <a:lstStyle/>
                    <a:p>
                      <a:pPr algn="just">
                        <a:lnSpc>
                          <a:spcPct val="107000"/>
                        </a:lnSpc>
                        <a:spcAft>
                          <a:spcPts val="0"/>
                        </a:spcAft>
                      </a:pPr>
                      <a:r>
                        <a:rPr lang="ru-RU" sz="1800">
                          <a:solidFill>
                            <a:srgbClr val="000000"/>
                          </a:solidFill>
                          <a:latin typeface="Times New Roman"/>
                          <a:ea typeface="Times New Roman"/>
                          <a:cs typeface="Times New Roman"/>
                        </a:rPr>
                        <a:t>2.</a:t>
                      </a:r>
                      <a:endParaRPr lang="ru-RU"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1800" dirty="0">
                          <a:latin typeface="Times New Roman" pitchFamily="18" charset="0"/>
                          <a:ea typeface="Calibri"/>
                          <a:cs typeface="Times New Roman" pitchFamily="18" charset="0"/>
                        </a:rPr>
                        <a:t>Организация и проведение муниципального этапа </a:t>
                      </a:r>
                      <a:r>
                        <a:rPr lang="ru-RU" sz="1800" dirty="0" err="1">
                          <a:latin typeface="Times New Roman" pitchFamily="18" charset="0"/>
                          <a:ea typeface="Calibri"/>
                          <a:cs typeface="Times New Roman" pitchFamily="18" charset="0"/>
                        </a:rPr>
                        <a:t>ВсОШ</a:t>
                      </a:r>
                      <a:r>
                        <a:rPr lang="ru-RU" sz="1800" dirty="0">
                          <a:latin typeface="Times New Roman" pitchFamily="18" charset="0"/>
                          <a:ea typeface="Calibri"/>
                          <a:cs typeface="Times New Roman" pitchFamily="18" charset="0"/>
                        </a:rPr>
                        <a:t> по иностранным языкам. Анализ этапов проведения.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1959">
                <a:tc>
                  <a:txBody>
                    <a:bodyPr/>
                    <a:lstStyle/>
                    <a:p>
                      <a:pPr algn="just">
                        <a:lnSpc>
                          <a:spcPct val="107000"/>
                        </a:lnSpc>
                        <a:spcAft>
                          <a:spcPts val="0"/>
                        </a:spcAft>
                      </a:pPr>
                      <a:r>
                        <a:rPr lang="ru-RU" sz="1600" dirty="0" smtClean="0">
                          <a:latin typeface="Calibri"/>
                          <a:ea typeface="Calibri"/>
                          <a:cs typeface="Times New Roman"/>
                        </a:rPr>
                        <a:t>3</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1800" dirty="0" smtClean="0">
                          <a:latin typeface="Times New Roman" pitchFamily="18" charset="0"/>
                          <a:ea typeface="Calibri"/>
                          <a:cs typeface="Times New Roman" pitchFamily="18" charset="0"/>
                        </a:rPr>
                        <a:t>Организация и проведение пробного ГИА по иностранному языку. Анализ результатов</a:t>
                      </a:r>
                      <a:endParaRPr lang="ru-RU"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7105" name="Rectangle 1"/>
          <p:cNvSpPr>
            <a:spLocks noChangeArrowheads="1"/>
          </p:cNvSpPr>
          <p:nvPr/>
        </p:nvSpPr>
        <p:spPr bwMode="auto">
          <a:xfrm>
            <a:off x="1555668" y="876958"/>
            <a:ext cx="9963398"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altLang="zh-C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Руководитель: Юрченко О.А. – методист МБОУ ДО «ЦДЮТ»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zh-CN"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zh-C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Члены ЭГ:</a:t>
            </a:r>
            <a:endParaRPr kumimoji="0" lang="ru-RU" altLang="zh-CN"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altLang="zh-CN"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Тропина</a:t>
            </a:r>
            <a:r>
              <a:rPr kumimoji="0" lang="ru-RU" altLang="zh-C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Ольга Леонидовна (высшая категория), МБОУ «</a:t>
            </a:r>
            <a:r>
              <a:rPr kumimoji="0" lang="ru-RU" altLang="zh-CN"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Родниковская</a:t>
            </a:r>
            <a:r>
              <a:rPr kumimoji="0" lang="ru-RU" altLang="zh-C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школа-гимназия»;</a:t>
            </a:r>
            <a:endParaRPr kumimoji="0" lang="ru-RU" altLang="zh-CN"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altLang="zh-C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Халилова </a:t>
            </a:r>
            <a:r>
              <a:rPr kumimoji="0" lang="ru-RU" altLang="zh-CN"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Айше</a:t>
            </a:r>
            <a:r>
              <a:rPr kumimoji="0" lang="ru-RU" altLang="zh-C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Исаевна (высшая категория), МБОУ «</a:t>
            </a:r>
            <a:r>
              <a:rPr kumimoji="0" lang="ru-RU" altLang="zh-CN"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Добровская</a:t>
            </a:r>
            <a:r>
              <a:rPr kumimoji="0" lang="ru-RU" altLang="zh-C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школа-гимназия имени Я.М.Слонимского».</a:t>
            </a:r>
            <a:endParaRPr kumimoji="0" lang="ru-RU" altLang="zh-CN"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375340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97934" y="283829"/>
            <a:ext cx="6433171" cy="830997"/>
          </a:xfrm>
          <a:prstGeom prst="rect">
            <a:avLst/>
          </a:prstGeom>
        </p:spPr>
        <p:txBody>
          <a:bodyPr wrap="none">
            <a:spAutoFit/>
          </a:bodyPr>
          <a:lstStyle/>
          <a:p>
            <a:pPr algn="r"/>
            <a:r>
              <a:rPr lang="ru-RU" sz="2400" b="1" i="1" dirty="0">
                <a:solidFill>
                  <a:srgbClr val="00B050"/>
                </a:solidFill>
                <a:effectLst>
                  <a:outerShdw blurRad="38100" dist="38100" dir="2700000" algn="tl">
                    <a:srgbClr val="000000">
                      <a:alpha val="43137"/>
                    </a:srgbClr>
                  </a:outerShdw>
                </a:effectLst>
                <a:latin typeface="+mj-lt"/>
                <a:ea typeface="Times New Roman" panose="02020603050405020304" pitchFamily="18" charset="0"/>
              </a:rPr>
              <a:t>Участие в районной </a:t>
            </a:r>
            <a:r>
              <a:rPr lang="ru-RU" sz="2400" b="1" i="1" dirty="0" smtClean="0">
                <a:solidFill>
                  <a:srgbClr val="00B050"/>
                </a:solidFill>
                <a:effectLst>
                  <a:outerShdw blurRad="38100" dist="38100" dir="2700000" algn="tl">
                    <a:srgbClr val="000000">
                      <a:alpha val="43137"/>
                    </a:srgbClr>
                  </a:outerShdw>
                </a:effectLst>
                <a:latin typeface="+mj-lt"/>
                <a:ea typeface="Times New Roman" panose="02020603050405020304" pitchFamily="18" charset="0"/>
              </a:rPr>
              <a:t>программе</a:t>
            </a:r>
          </a:p>
          <a:p>
            <a:pPr algn="r"/>
            <a:r>
              <a:rPr lang="ru-RU" sz="2400" b="1" i="1" dirty="0" smtClean="0">
                <a:solidFill>
                  <a:srgbClr val="00B050"/>
                </a:solidFill>
                <a:effectLst>
                  <a:outerShdw blurRad="38100" dist="38100" dir="2700000" algn="tl">
                    <a:srgbClr val="000000">
                      <a:alpha val="43137"/>
                    </a:srgbClr>
                  </a:outerShdw>
                </a:effectLst>
                <a:latin typeface="+mj-lt"/>
                <a:ea typeface="Times New Roman" panose="02020603050405020304" pitchFamily="18" charset="0"/>
              </a:rPr>
              <a:t> </a:t>
            </a:r>
            <a:r>
              <a:rPr lang="ru-RU" sz="2400" b="1" i="1" dirty="0">
                <a:solidFill>
                  <a:srgbClr val="00B050"/>
                </a:solidFill>
                <a:effectLst>
                  <a:outerShdw blurRad="38100" dist="38100" dir="2700000" algn="tl">
                    <a:srgbClr val="000000">
                      <a:alpha val="43137"/>
                    </a:srgbClr>
                  </a:outerShdw>
                </a:effectLst>
                <a:latin typeface="+mj-lt"/>
                <a:ea typeface="Times New Roman" panose="02020603050405020304" pitchFamily="18" charset="0"/>
              </a:rPr>
              <a:t>«Способные. Творческие. Одаренные»</a:t>
            </a:r>
            <a:endParaRPr lang="ru-RU" sz="3600" i="1" dirty="0">
              <a:solidFill>
                <a:srgbClr val="00B050"/>
              </a:solidFill>
              <a:effectLst>
                <a:outerShdw blurRad="38100" dist="38100" dir="2700000" algn="tl">
                  <a:srgbClr val="000000">
                    <a:alpha val="43137"/>
                  </a:srgbClr>
                </a:outerShdw>
              </a:effectLst>
              <a:latin typeface="+mj-lt"/>
            </a:endParaRPr>
          </a:p>
        </p:txBody>
      </p:sp>
      <p:graphicFrame>
        <p:nvGraphicFramePr>
          <p:cNvPr id="4" name="Таблица 3"/>
          <p:cNvGraphicFramePr>
            <a:graphicFrameLocks noGrp="1"/>
          </p:cNvGraphicFramePr>
          <p:nvPr>
            <p:extLst>
              <p:ext uri="{D42A27DB-BD31-4B8C-83A1-F6EECF244321}">
                <p14:modId xmlns:p14="http://schemas.microsoft.com/office/powerpoint/2010/main" xmlns="" val="1999570658"/>
              </p:ext>
            </p:extLst>
          </p:nvPr>
        </p:nvGraphicFramePr>
        <p:xfrm>
          <a:off x="189853" y="1555544"/>
          <a:ext cx="11663164" cy="4540787"/>
        </p:xfrm>
        <a:graphic>
          <a:graphicData uri="http://schemas.openxmlformats.org/drawingml/2006/table">
            <a:tbl>
              <a:tblPr firstRow="1" firstCol="1" bandRow="1">
                <a:tableStyleId>{5C22544A-7EE6-4342-B048-85BDC9FD1C3A}</a:tableStyleId>
              </a:tblPr>
              <a:tblGrid>
                <a:gridCol w="553076"/>
                <a:gridCol w="5966484"/>
                <a:gridCol w="5143604"/>
              </a:tblGrid>
              <a:tr h="301019">
                <a:tc>
                  <a:txBody>
                    <a:bodyPr/>
                    <a:lstStyle/>
                    <a:p>
                      <a:pPr algn="ctr">
                        <a:lnSpc>
                          <a:spcPct val="107000"/>
                        </a:lnSpc>
                        <a:spcAft>
                          <a:spcPts val="0"/>
                        </a:spcAft>
                      </a:pPr>
                      <a:r>
                        <a:rPr lang="ru-RU" sz="1800" dirty="0">
                          <a:effectLst/>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800">
                          <a:effectLst/>
                        </a:rPr>
                        <a:t>Мероприятия</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1800" dirty="0">
                          <a:effectLst/>
                        </a:rPr>
                        <a:t>Сроки проведения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1019">
                <a:tc>
                  <a:txBody>
                    <a:bodyPr/>
                    <a:lstStyle/>
                    <a:p>
                      <a:pPr algn="ctr"/>
                      <a:r>
                        <a:rPr lang="ru-RU" dirty="0" smtClean="0"/>
                        <a:t>1</a:t>
                      </a:r>
                      <a:endParaRPr lang="ru-RU" dirty="0"/>
                    </a:p>
                  </a:txBody>
                  <a:tcPr marL="68580" marR="68580" marT="0" marB="0"/>
                </a:tc>
                <a:tc>
                  <a:txBody>
                    <a:bodyPr/>
                    <a:lstStyle/>
                    <a:p>
                      <a:pPr algn="l">
                        <a:lnSpc>
                          <a:spcPct val="107000"/>
                        </a:lnSpc>
                        <a:spcAft>
                          <a:spcPts val="0"/>
                        </a:spcAft>
                      </a:pPr>
                      <a:r>
                        <a:rPr lang="ru-RU" sz="2000" dirty="0">
                          <a:effectLst/>
                        </a:rPr>
                        <a:t>Написание работ МАН</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Сентябрь </a:t>
                      </a:r>
                      <a:r>
                        <a:rPr lang="ru-RU" sz="2000" dirty="0" smtClean="0">
                          <a:effectLst/>
                        </a:rPr>
                        <a:t>– </a:t>
                      </a:r>
                      <a:r>
                        <a:rPr lang="ru-RU" sz="2000" dirty="0">
                          <a:effectLst/>
                        </a:rPr>
                        <a:t>Октябрь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0000">
                <a:tc>
                  <a:txBody>
                    <a:bodyPr/>
                    <a:lstStyle/>
                    <a:p>
                      <a:pPr algn="ctr"/>
                      <a:r>
                        <a:rPr lang="ru-RU" dirty="0" smtClean="0"/>
                        <a:t>2</a:t>
                      </a:r>
                      <a:endParaRPr lang="ru-RU" dirty="0"/>
                    </a:p>
                  </a:txBody>
                  <a:tcPr marL="68580" marR="68580" marT="0" marB="0"/>
                </a:tc>
                <a:tc>
                  <a:txBody>
                    <a:bodyPr/>
                    <a:lstStyle/>
                    <a:p>
                      <a:pPr algn="l">
                        <a:lnSpc>
                          <a:spcPct val="107000"/>
                        </a:lnSpc>
                        <a:spcAft>
                          <a:spcPts val="0"/>
                        </a:spcAft>
                      </a:pPr>
                      <a:r>
                        <a:rPr lang="ru-RU" sz="2000" dirty="0">
                          <a:effectLst/>
                        </a:rPr>
                        <a:t>Всероссийская олимпиада школьников по иностранным языкам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Октябрь </a:t>
                      </a:r>
                      <a:r>
                        <a:rPr lang="ru-RU" sz="2000" dirty="0" smtClean="0">
                          <a:effectLst/>
                        </a:rPr>
                        <a:t>– </a:t>
                      </a:r>
                      <a:r>
                        <a:rPr lang="ru-RU" sz="2000" dirty="0">
                          <a:effectLst/>
                        </a:rPr>
                        <a:t>Ноябрь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76000">
                <a:tc>
                  <a:txBody>
                    <a:bodyPr/>
                    <a:lstStyle/>
                    <a:p>
                      <a:pPr algn="ctr"/>
                      <a:r>
                        <a:rPr lang="ru-RU" dirty="0" smtClean="0"/>
                        <a:t>3</a:t>
                      </a:r>
                      <a:endParaRPr lang="ru-RU" dirty="0"/>
                    </a:p>
                  </a:txBody>
                  <a:tcPr marL="68580" marR="68580" marT="0" marB="0"/>
                </a:tc>
                <a:tc>
                  <a:txBody>
                    <a:bodyPr/>
                    <a:lstStyle/>
                    <a:p>
                      <a:pPr algn="l">
                        <a:lnSpc>
                          <a:spcPct val="107000"/>
                        </a:lnSpc>
                        <a:spcAft>
                          <a:spcPts val="0"/>
                        </a:spcAft>
                      </a:pPr>
                      <a:r>
                        <a:rPr lang="ru-RU" sz="2000" dirty="0">
                          <a:effectLst/>
                        </a:rPr>
                        <a:t>Районный конкурс песни на иностранном языке «MUSICFEST-2023»</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Ноябрь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86604">
                <a:tc>
                  <a:txBody>
                    <a:bodyPr/>
                    <a:lstStyle/>
                    <a:p>
                      <a:pPr algn="ctr"/>
                      <a:r>
                        <a:rPr lang="ru-RU" dirty="0" smtClean="0"/>
                        <a:t>4</a:t>
                      </a:r>
                      <a:endParaRPr lang="ru-RU" dirty="0"/>
                    </a:p>
                  </a:txBody>
                  <a:tcPr marL="68580" marR="68580" marT="0" marB="0"/>
                </a:tc>
                <a:tc>
                  <a:txBody>
                    <a:bodyPr/>
                    <a:lstStyle/>
                    <a:p>
                      <a:pPr algn="l">
                        <a:lnSpc>
                          <a:spcPct val="107000"/>
                        </a:lnSpc>
                        <a:spcAft>
                          <a:spcPts val="0"/>
                        </a:spcAft>
                      </a:pPr>
                      <a:r>
                        <a:rPr lang="ru-RU" sz="2000" dirty="0">
                          <a:effectLst/>
                        </a:rPr>
                        <a:t>Пробный ГИА в 9, 11 классах по иностранному языку</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Ноябрь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0000">
                <a:tc>
                  <a:txBody>
                    <a:bodyPr/>
                    <a:lstStyle/>
                    <a:p>
                      <a:pPr algn="ctr"/>
                      <a:r>
                        <a:rPr lang="ru-RU" dirty="0" smtClean="0"/>
                        <a:t>5</a:t>
                      </a:r>
                      <a:endParaRPr lang="ru-RU" dirty="0"/>
                    </a:p>
                  </a:txBody>
                  <a:tcPr marL="68580" marR="68580" marT="0" marB="0"/>
                </a:tc>
                <a:tc>
                  <a:txBody>
                    <a:bodyPr/>
                    <a:lstStyle/>
                    <a:p>
                      <a:pPr algn="l">
                        <a:lnSpc>
                          <a:spcPct val="107000"/>
                        </a:lnSpc>
                        <a:spcAft>
                          <a:spcPts val="0"/>
                        </a:spcAft>
                      </a:pPr>
                      <a:r>
                        <a:rPr lang="ru-RU" sz="2000" dirty="0">
                          <a:effectLst/>
                        </a:rPr>
                        <a:t>Районный конкурс литературного перевода «TIME </a:t>
                      </a:r>
                      <a:r>
                        <a:rPr lang="ru-RU" sz="2000" dirty="0" err="1">
                          <a:effectLst/>
                        </a:rPr>
                        <a:t>to</a:t>
                      </a:r>
                      <a:r>
                        <a:rPr lang="ru-RU" sz="2000" dirty="0">
                          <a:effectLst/>
                        </a:rPr>
                        <a:t> RHYME»</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Февраль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0000">
                <a:tc>
                  <a:txBody>
                    <a:bodyPr/>
                    <a:lstStyle/>
                    <a:p>
                      <a:pPr algn="ctr"/>
                      <a:r>
                        <a:rPr lang="ru-RU" dirty="0" smtClean="0"/>
                        <a:t>6</a:t>
                      </a:r>
                      <a:endParaRPr lang="ru-RU" dirty="0"/>
                    </a:p>
                  </a:txBody>
                  <a:tcPr marL="68580" marR="68580" marT="0" marB="0"/>
                </a:tc>
                <a:tc>
                  <a:txBody>
                    <a:bodyPr/>
                    <a:lstStyle/>
                    <a:p>
                      <a:pPr algn="l">
                        <a:lnSpc>
                          <a:spcPct val="107000"/>
                        </a:lnSpc>
                        <a:spcAft>
                          <a:spcPts val="0"/>
                        </a:spcAft>
                      </a:pPr>
                      <a:r>
                        <a:rPr lang="ru-RU" sz="2000" dirty="0">
                          <a:effectLst/>
                        </a:rPr>
                        <a:t>Пробный ГИА в 9, 11 классах по иностранному языку</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Март</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0000">
                <a:tc>
                  <a:txBody>
                    <a:bodyPr/>
                    <a:lstStyle/>
                    <a:p>
                      <a:pPr algn="ctr"/>
                      <a:r>
                        <a:rPr lang="ru-RU" dirty="0" smtClean="0"/>
                        <a:t>7</a:t>
                      </a:r>
                      <a:endParaRPr lang="ru-RU" dirty="0"/>
                    </a:p>
                  </a:txBody>
                  <a:tcPr marL="68580" marR="68580" marT="0" marB="0"/>
                </a:tc>
                <a:tc>
                  <a:txBody>
                    <a:bodyPr/>
                    <a:lstStyle/>
                    <a:p>
                      <a:pPr algn="l">
                        <a:lnSpc>
                          <a:spcPct val="107000"/>
                        </a:lnSpc>
                        <a:spcAft>
                          <a:spcPts val="0"/>
                        </a:spcAft>
                      </a:pPr>
                      <a:r>
                        <a:rPr lang="ru-RU" sz="2000" dirty="0">
                          <a:effectLst/>
                        </a:rPr>
                        <a:t>Районный смотр-конкурс «Литературная гостиная»</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2000" dirty="0">
                          <a:effectLst/>
                        </a:rPr>
                        <a:t>Апрель</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xmlns="" val="2030620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633" y="196381"/>
            <a:ext cx="11697195" cy="1077218"/>
          </a:xfrm>
          <a:prstGeom prst="rect">
            <a:avLst/>
          </a:prstGeom>
        </p:spPr>
        <p:txBody>
          <a:bodyPr wrap="square">
            <a:spAutoFit/>
          </a:bodyPr>
          <a:lstStyle/>
          <a:p>
            <a:pPr algn="r"/>
            <a:r>
              <a:rPr lang="ru-RU" sz="3200" b="1" i="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Формы и методы комплексной экспертной педагогической диагностики</a:t>
            </a:r>
            <a:endParaRPr lang="ru-RU" sz="3200" i="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xmlns="" val="1447373584"/>
              </p:ext>
            </p:extLst>
          </p:nvPr>
        </p:nvGraphicFramePr>
        <p:xfrm>
          <a:off x="320633" y="1273599"/>
          <a:ext cx="11691990" cy="5598414"/>
        </p:xfrm>
        <a:graphic>
          <a:graphicData uri="http://schemas.openxmlformats.org/drawingml/2006/table">
            <a:tbl>
              <a:tblPr firstRow="1" firstCol="1" bandRow="1"/>
              <a:tblGrid>
                <a:gridCol w="531990"/>
                <a:gridCol w="6516000"/>
                <a:gridCol w="4644000"/>
              </a:tblGrid>
              <a:tr h="162637">
                <a:tc>
                  <a:txBody>
                    <a:bodyPr/>
                    <a:lstStyle/>
                    <a:p>
                      <a:pPr algn="ctr">
                        <a:lnSpc>
                          <a:spcPct val="115000"/>
                        </a:lnSpc>
                        <a:spcAft>
                          <a:spcPts val="0"/>
                        </a:spcAft>
                      </a:pPr>
                      <a:r>
                        <a:rPr lang="ru-RU" sz="1800" b="1" i="1" dirty="0">
                          <a:solidFill>
                            <a:srgbClr val="00000A"/>
                          </a:solidFill>
                          <a:effectLst/>
                          <a:latin typeface="Times New Roman" pitchFamily="18" charset="0"/>
                          <a:ea typeface="Times New Roman" panose="02020603050405020304" pitchFamily="18" charset="0"/>
                          <a:cs typeface="Times New Roman" pitchFamily="18" charset="0"/>
                        </a:rPr>
                        <a:t>№</a:t>
                      </a:r>
                      <a:endParaRPr lang="ru-RU" sz="1800" dirty="0">
                        <a:effectLst/>
                        <a:latin typeface="Times New Roman" pitchFamily="18" charset="0"/>
                        <a:ea typeface="Calibri" panose="020F0502020204030204" pitchFamily="34"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800" b="1" i="1" dirty="0">
                          <a:solidFill>
                            <a:srgbClr val="00000A"/>
                          </a:solidFill>
                          <a:effectLst/>
                          <a:latin typeface="Times New Roman" pitchFamily="18" charset="0"/>
                          <a:ea typeface="Times New Roman" panose="02020603050405020304" pitchFamily="18" charset="0"/>
                          <a:cs typeface="Times New Roman" pitchFamily="18" charset="0"/>
                        </a:rPr>
                        <a:t>Мероприятие</a:t>
                      </a:r>
                      <a:endParaRPr lang="ru-RU" sz="1800" dirty="0">
                        <a:effectLst/>
                        <a:latin typeface="Times New Roman" pitchFamily="18" charset="0"/>
                        <a:ea typeface="Calibri" panose="020F0502020204030204" pitchFamily="34"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800" b="1" i="1">
                          <a:solidFill>
                            <a:srgbClr val="000000"/>
                          </a:solidFill>
                          <a:effectLst/>
                          <a:latin typeface="Times New Roman" pitchFamily="18" charset="0"/>
                          <a:ea typeface="Times New Roman" panose="02020603050405020304" pitchFamily="18" charset="0"/>
                          <a:cs typeface="Times New Roman" pitchFamily="18" charset="0"/>
                        </a:rPr>
                        <a:t>Дата и место проведения</a:t>
                      </a:r>
                      <a:endParaRPr lang="ru-RU" sz="1800">
                        <a:effectLst/>
                        <a:latin typeface="Times New Roman" pitchFamily="18" charset="0"/>
                        <a:ea typeface="Calibri" panose="020F0502020204030204" pitchFamily="34"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429642">
                <a:tc>
                  <a:txBody>
                    <a:bodyPr/>
                    <a:lstStyle/>
                    <a:p>
                      <a:pPr algn="ctr"/>
                      <a:r>
                        <a:rPr lang="ru-RU" sz="1800" dirty="0" smtClean="0">
                          <a:latin typeface="Times New Roman" pitchFamily="18" charset="0"/>
                          <a:cs typeface="Times New Roman" pitchFamily="18" charset="0"/>
                        </a:rPr>
                        <a:t>1</a:t>
                      </a:r>
                      <a:endParaRPr lang="ru-RU" sz="1800" dirty="0">
                        <a:latin typeface="Times New Roman" pitchFamily="18"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dirty="0">
                          <a:effectLst/>
                          <a:latin typeface="Times New Roman" pitchFamily="18" charset="0"/>
                          <a:ea typeface="Calibri" panose="020F0502020204030204" pitchFamily="34" charset="0"/>
                          <a:cs typeface="Times New Roman" pitchFamily="18" charset="0"/>
                        </a:rPr>
                        <a:t>«Формирование функциональной грамотности в процессе обучения иностранному языку в школе».</a:t>
                      </a: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b="1" i="1" u="sng" dirty="0">
                          <a:effectLst/>
                          <a:latin typeface="Times New Roman" panose="02020603050405020304" pitchFamily="18" charset="0"/>
                          <a:ea typeface="Times New Roman" panose="02020603050405020304" pitchFamily="18" charset="0"/>
                          <a:cs typeface="Times New Roman" panose="02020603050405020304" pitchFamily="18" charset="0"/>
                        </a:rPr>
                        <a:t>Октябрь</a:t>
                      </a:r>
                      <a:endParaRPr lang="ru-RU" sz="1800" b="1"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Заречненская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школа имени 126 ОГББО»</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429642">
                <a:tc>
                  <a:txBody>
                    <a:bodyPr/>
                    <a:lstStyle/>
                    <a:p>
                      <a:pPr algn="ctr"/>
                      <a:r>
                        <a:rPr lang="ru-RU" sz="1800" dirty="0" smtClean="0">
                          <a:latin typeface="Times New Roman" pitchFamily="18" charset="0"/>
                          <a:cs typeface="Times New Roman" pitchFamily="18" charset="0"/>
                        </a:rPr>
                        <a:t>2</a:t>
                      </a:r>
                      <a:endParaRPr lang="ru-RU" sz="1800" dirty="0">
                        <a:latin typeface="Times New Roman" pitchFamily="18"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dirty="0">
                          <a:effectLst/>
                          <a:latin typeface="Times New Roman" pitchFamily="18" charset="0"/>
                          <a:ea typeface="Calibri" panose="020F0502020204030204" pitchFamily="34" charset="0"/>
                          <a:cs typeface="Times New Roman" pitchFamily="18" charset="0"/>
                        </a:rPr>
                        <a:t>«Формирование функциональной грамотности в процессе обучения иностранному языку в школе».</a:t>
                      </a: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b="1" i="1" u="sng" dirty="0">
                          <a:effectLst/>
                          <a:latin typeface="Times New Roman" panose="02020603050405020304" pitchFamily="18" charset="0"/>
                          <a:ea typeface="Times New Roman" panose="02020603050405020304" pitchFamily="18" charset="0"/>
                          <a:cs typeface="Times New Roman" panose="02020603050405020304" pitchFamily="18" charset="0"/>
                        </a:rPr>
                        <a:t>Ноябрь</a:t>
                      </a:r>
                      <a:r>
                        <a:rPr lang="ru-RU" sz="1800" u="sng"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Кольчугинская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школа № 2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крымскотатарским</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языком обучения»</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429642">
                <a:tc>
                  <a:txBody>
                    <a:bodyPr/>
                    <a:lstStyle/>
                    <a:p>
                      <a:pPr algn="ctr"/>
                      <a:r>
                        <a:rPr lang="ru-RU" sz="1800" dirty="0" smtClean="0">
                          <a:latin typeface="Times New Roman" pitchFamily="18" charset="0"/>
                          <a:cs typeface="Times New Roman" pitchFamily="18" charset="0"/>
                        </a:rPr>
                        <a:t>3</a:t>
                      </a:r>
                      <a:endParaRPr lang="ru-RU" sz="1800" dirty="0">
                        <a:latin typeface="Times New Roman" pitchFamily="18"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dirty="0">
                          <a:effectLst/>
                          <a:latin typeface="Times New Roman" pitchFamily="18" charset="0"/>
                          <a:ea typeface="Calibri" panose="020F0502020204030204" pitchFamily="34" charset="0"/>
                          <a:cs typeface="Times New Roman" pitchFamily="18" charset="0"/>
                        </a:rPr>
                        <a:t>«Формирование функциональной грамотности в процессе обучения иностранному языку в школе».</a:t>
                      </a: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b="1" i="1" u="sng" dirty="0">
                          <a:effectLst/>
                          <a:latin typeface="Times New Roman" panose="02020603050405020304" pitchFamily="18" charset="0"/>
                          <a:ea typeface="Times New Roman" panose="02020603050405020304" pitchFamily="18" charset="0"/>
                          <a:cs typeface="Times New Roman" panose="02020603050405020304" pitchFamily="18" charset="0"/>
                        </a:rPr>
                        <a:t>Декабрь</a:t>
                      </a:r>
                      <a:endParaRPr lang="ru-RU" sz="1800" b="1"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Молодёжненская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школа № 2»</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429642">
                <a:tc>
                  <a:txBody>
                    <a:bodyPr/>
                    <a:lstStyle/>
                    <a:p>
                      <a:pPr algn="ctr"/>
                      <a:r>
                        <a:rPr lang="ru-RU" sz="1800" dirty="0" smtClean="0">
                          <a:latin typeface="Times New Roman" pitchFamily="18" charset="0"/>
                          <a:cs typeface="Times New Roman" pitchFamily="18" charset="0"/>
                        </a:rPr>
                        <a:t>4</a:t>
                      </a:r>
                      <a:endParaRPr lang="ru-RU" sz="1800" dirty="0">
                        <a:latin typeface="Times New Roman" pitchFamily="18"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dirty="0">
                          <a:effectLst/>
                          <a:latin typeface="Times New Roman" pitchFamily="18" charset="0"/>
                          <a:ea typeface="Calibri" panose="020F0502020204030204" pitchFamily="34" charset="0"/>
                          <a:cs typeface="Times New Roman" pitchFamily="18" charset="0"/>
                        </a:rPr>
                        <a:t>«Формирование функциональной грамотности в процессе обучения иностранному языку в школе».</a:t>
                      </a: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b="1" i="1" u="sng" dirty="0">
                          <a:effectLst/>
                          <a:latin typeface="Times New Roman" panose="02020603050405020304" pitchFamily="18" charset="0"/>
                          <a:ea typeface="Times New Roman" panose="02020603050405020304" pitchFamily="18" charset="0"/>
                          <a:cs typeface="Times New Roman" panose="02020603050405020304" pitchFamily="18" charset="0"/>
                        </a:rPr>
                        <a:t>Январь</a:t>
                      </a:r>
                      <a:endParaRPr lang="ru-RU" sz="1800" b="1"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Скворцовская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школа»</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429642">
                <a:tc>
                  <a:txBody>
                    <a:bodyPr/>
                    <a:lstStyle/>
                    <a:p>
                      <a:pPr algn="ctr"/>
                      <a:r>
                        <a:rPr lang="ru-RU" sz="1800" dirty="0" smtClean="0">
                          <a:latin typeface="Times New Roman" pitchFamily="18" charset="0"/>
                          <a:cs typeface="Times New Roman" pitchFamily="18" charset="0"/>
                        </a:rPr>
                        <a:t>5</a:t>
                      </a:r>
                      <a:endParaRPr lang="ru-RU" sz="1800" dirty="0">
                        <a:latin typeface="Times New Roman" pitchFamily="18"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dirty="0">
                          <a:effectLst/>
                          <a:latin typeface="Times New Roman" pitchFamily="18" charset="0"/>
                          <a:ea typeface="Calibri" panose="020F0502020204030204" pitchFamily="34" charset="0"/>
                          <a:cs typeface="Times New Roman" pitchFamily="18" charset="0"/>
                        </a:rPr>
                        <a:t>«Формирование функциональной грамотности в процессе обучения иностранному языку в школе».</a:t>
                      </a: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b="1" i="1" u="sng" dirty="0">
                          <a:effectLst/>
                          <a:latin typeface="Times New Roman" panose="02020603050405020304" pitchFamily="18" charset="0"/>
                          <a:ea typeface="Times New Roman" panose="02020603050405020304" pitchFamily="18" charset="0"/>
                          <a:cs typeface="Times New Roman" panose="02020603050405020304" pitchFamily="18" charset="0"/>
                        </a:rPr>
                        <a:t>Февраль</a:t>
                      </a:r>
                      <a:endParaRPr lang="ru-RU" sz="1800" b="1"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Мирновская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школа № 1»</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429642">
                <a:tc>
                  <a:txBody>
                    <a:bodyPr/>
                    <a:lstStyle/>
                    <a:p>
                      <a:pPr algn="ctr"/>
                      <a:r>
                        <a:rPr lang="ru-RU" sz="1800" dirty="0" smtClean="0">
                          <a:latin typeface="Times New Roman" pitchFamily="18" charset="0"/>
                          <a:cs typeface="Times New Roman" pitchFamily="18" charset="0"/>
                        </a:rPr>
                        <a:t>6</a:t>
                      </a:r>
                      <a:endParaRPr lang="ru-RU" sz="1800" dirty="0">
                        <a:latin typeface="Times New Roman" pitchFamily="18"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dirty="0">
                          <a:effectLst/>
                          <a:latin typeface="Times New Roman" pitchFamily="18" charset="0"/>
                          <a:ea typeface="Calibri" panose="020F0502020204030204" pitchFamily="34" charset="0"/>
                          <a:cs typeface="Times New Roman" pitchFamily="18" charset="0"/>
                        </a:rPr>
                        <a:t>«Формирование функциональной грамотности в процессе обучения иностранному языку в школе».</a:t>
                      </a: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b="1" i="1" u="sng" dirty="0">
                          <a:effectLst/>
                          <a:latin typeface="Times New Roman" panose="02020603050405020304" pitchFamily="18" charset="0"/>
                          <a:ea typeface="Times New Roman" panose="02020603050405020304" pitchFamily="18" charset="0"/>
                          <a:cs typeface="Times New Roman" panose="02020603050405020304" pitchFamily="18" charset="0"/>
                        </a:rPr>
                        <a:t>Март</a:t>
                      </a:r>
                      <a:endParaRPr lang="ru-RU" sz="1800" b="1" i="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МБОУ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Урожайновская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школа им.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К.В.Варлыгина</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429642">
                <a:tc>
                  <a:txBody>
                    <a:bodyPr/>
                    <a:lstStyle/>
                    <a:p>
                      <a:pPr algn="ctr"/>
                      <a:r>
                        <a:rPr lang="ru-RU" sz="1800" dirty="0" smtClean="0">
                          <a:latin typeface="Times New Roman" pitchFamily="18" charset="0"/>
                          <a:cs typeface="Times New Roman" pitchFamily="18" charset="0"/>
                        </a:rPr>
                        <a:t>7</a:t>
                      </a:r>
                      <a:endParaRPr lang="ru-RU" sz="1800" dirty="0">
                        <a:latin typeface="Times New Roman" pitchFamily="18"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ru-RU" sz="1800" b="0" i="0" u="none" strike="noStrike" kern="1200" cap="none" spc="0" normalizeH="0" baseline="0" noProof="0" dirty="0" smtClean="0">
                          <a:ln>
                            <a:noFill/>
                          </a:ln>
                          <a:solidFill>
                            <a:prstClr val="black"/>
                          </a:solidFill>
                          <a:effectLst/>
                          <a:uLnTx/>
                          <a:uFillTx/>
                          <a:latin typeface="Times New Roman" pitchFamily="18" charset="0"/>
                          <a:ea typeface="Calibri" panose="020F0502020204030204" pitchFamily="34" charset="0"/>
                          <a:cs typeface="Times New Roman" pitchFamily="18" charset="0"/>
                        </a:rPr>
                        <a:t>«Формирование функциональной грамотности в процессе обучения иностранному языку в школе».</a:t>
                      </a:r>
                    </a:p>
                    <a:p>
                      <a:pPr>
                        <a:lnSpc>
                          <a:spcPct val="107000"/>
                        </a:lnSpc>
                        <a:spcAft>
                          <a:spcPts val="0"/>
                        </a:spcAft>
                      </a:pPr>
                      <a:endParaRPr lang="ru-RU" sz="1800" dirty="0">
                        <a:effectLst/>
                        <a:latin typeface="Times New Roman" pitchFamily="18" charset="0"/>
                        <a:ea typeface="Calibri" panose="020F0502020204030204" pitchFamily="34" charset="0"/>
                        <a:cs typeface="Times New Roman" pitchFamily="18" charset="0"/>
                      </a:endParaRPr>
                    </a:p>
                  </a:txBody>
                  <a:tcPr marL="31598" marR="50185"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nSpc>
                          <a:spcPct val="107000"/>
                        </a:lnSpc>
                        <a:spcAft>
                          <a:spcPts val="0"/>
                        </a:spcAft>
                      </a:pPr>
                      <a:r>
                        <a:rPr lang="ru-RU" sz="1800" b="1" i="1" u="sng" dirty="0" smtClean="0">
                          <a:effectLst/>
                          <a:latin typeface="Times New Roman" panose="02020603050405020304" pitchFamily="18" charset="0"/>
                          <a:ea typeface="Calibri" panose="020F0502020204030204" pitchFamily="34" charset="0"/>
                          <a:cs typeface="Times New Roman" panose="02020603050405020304" pitchFamily="18" charset="0"/>
                        </a:rPr>
                        <a:t>Апрель</a:t>
                      </a:r>
                      <a:r>
                        <a:rPr lang="ru-RU" sz="18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0"/>
                        </a:spcAft>
                      </a:pPr>
                      <a:r>
                        <a:rPr lang="ru-RU" sz="1800" dirty="0" smtClean="0">
                          <a:effectLst/>
                          <a:latin typeface="Times New Roman" panose="02020603050405020304" pitchFamily="18" charset="0"/>
                          <a:ea typeface="Calibri" panose="020F0502020204030204" pitchFamily="34" charset="0"/>
                          <a:cs typeface="Times New Roman" panose="02020603050405020304" pitchFamily="18" charset="0"/>
                        </a:rPr>
                        <a:t>МБОУ «</a:t>
                      </a:r>
                      <a:r>
                        <a:rPr lang="ru-RU" sz="1800" dirty="0" err="1" smtClean="0">
                          <a:effectLst/>
                          <a:latin typeface="Times New Roman" panose="02020603050405020304" pitchFamily="18" charset="0"/>
                          <a:ea typeface="Calibri" panose="020F0502020204030204" pitchFamily="34" charset="0"/>
                          <a:cs typeface="Times New Roman" panose="02020603050405020304" pitchFamily="18" charset="0"/>
                        </a:rPr>
                        <a:t>Кизиловская</a:t>
                      </a:r>
                      <a:r>
                        <a:rPr lang="ru-RU" sz="1800" dirty="0" smtClean="0">
                          <a:effectLst/>
                          <a:latin typeface="Times New Roman" panose="02020603050405020304" pitchFamily="18" charset="0"/>
                          <a:ea typeface="Calibri" panose="020F0502020204030204" pitchFamily="34" charset="0"/>
                          <a:cs typeface="Times New Roman" panose="02020603050405020304" pitchFamily="18" charset="0"/>
                        </a:rPr>
                        <a:t> начальная школа -  детский сад «Росинка»</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xmlns="" val="342964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nvPr>
        </p:nvGraphicFramePr>
        <p:xfrm>
          <a:off x="1959429" y="2186740"/>
          <a:ext cx="8609610" cy="2005249"/>
        </p:xfrm>
        <a:graphic>
          <a:graphicData uri="http://schemas.openxmlformats.org/drawingml/2006/table">
            <a:tbl>
              <a:tblPr/>
              <a:tblGrid>
                <a:gridCol w="5276632"/>
                <a:gridCol w="3332978"/>
              </a:tblGrid>
              <a:tr h="668417">
                <a:tc>
                  <a:txBody>
                    <a:bodyPr/>
                    <a:lstStyle/>
                    <a:p>
                      <a:pPr algn="ctr">
                        <a:lnSpc>
                          <a:spcPct val="107000"/>
                        </a:lnSpc>
                        <a:spcAft>
                          <a:spcPts val="0"/>
                        </a:spcAft>
                      </a:pPr>
                      <a:r>
                        <a:rPr lang="ru-RU" sz="2400" b="1" dirty="0" smtClean="0">
                          <a:solidFill>
                            <a:srgbClr val="00000A"/>
                          </a:solidFill>
                          <a:latin typeface="Times New Roman"/>
                          <a:ea typeface="Times New Roman"/>
                          <a:cs typeface="Times New Roman"/>
                        </a:rPr>
                        <a:t>1ый </a:t>
                      </a:r>
                      <a:r>
                        <a:rPr lang="ru-RU" sz="2400" b="1" dirty="0">
                          <a:solidFill>
                            <a:srgbClr val="00000A"/>
                          </a:solidFill>
                          <a:latin typeface="Times New Roman"/>
                          <a:ea typeface="Times New Roman"/>
                          <a:cs typeface="Times New Roman"/>
                        </a:rPr>
                        <a:t>понедельник каждого месяца</a:t>
                      </a:r>
                      <a:endParaRPr lang="ru-RU" sz="2000" b="1" dirty="0">
                        <a:latin typeface="Calibri"/>
                        <a:ea typeface="Calibri"/>
                        <a:cs typeface="Times New Roman"/>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2400" b="1" dirty="0">
                          <a:solidFill>
                            <a:srgbClr val="00000A"/>
                          </a:solidFill>
                          <a:latin typeface="Times New Roman"/>
                          <a:ea typeface="Times New Roman"/>
                          <a:cs typeface="Times New Roman"/>
                        </a:rPr>
                        <a:t>ЦДЮТ</a:t>
                      </a:r>
                      <a:endParaRPr lang="ru-RU" sz="2000" b="1" dirty="0">
                        <a:latin typeface="Calibri"/>
                        <a:ea typeface="Calibri"/>
                        <a:cs typeface="Times New Roman"/>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r h="1336832">
                <a:tc>
                  <a:txBody>
                    <a:bodyPr/>
                    <a:lstStyle/>
                    <a:p>
                      <a:pPr algn="ctr">
                        <a:lnSpc>
                          <a:spcPct val="107000"/>
                        </a:lnSpc>
                        <a:spcAft>
                          <a:spcPts val="0"/>
                        </a:spcAft>
                      </a:pPr>
                      <a:r>
                        <a:rPr lang="ru-RU" sz="2400" b="1" dirty="0">
                          <a:solidFill>
                            <a:srgbClr val="00000A"/>
                          </a:solidFill>
                          <a:latin typeface="Times New Roman"/>
                          <a:ea typeface="Times New Roman"/>
                          <a:cs typeface="Times New Roman"/>
                        </a:rPr>
                        <a:t>Электронная почта: </a:t>
                      </a:r>
                      <a:r>
                        <a:rPr lang="ru-RU" sz="2400" b="1" u="sng" dirty="0" err="1">
                          <a:solidFill>
                            <a:srgbClr val="0000FF"/>
                          </a:solidFill>
                          <a:latin typeface="Times New Roman"/>
                          <a:ea typeface="Times New Roman"/>
                          <a:cs typeface="Times New Roman"/>
                          <a:hlinkClick r:id="rId2"/>
                        </a:rPr>
                        <a:t>oxy_the_little@mail.ru</a:t>
                      </a:r>
                      <a:endParaRPr lang="ru-RU" sz="2000" b="1" dirty="0">
                        <a:latin typeface="Calibri"/>
                        <a:ea typeface="Calibri"/>
                        <a:cs typeface="Times New Roman"/>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2400" b="1" dirty="0">
                          <a:solidFill>
                            <a:srgbClr val="00000A"/>
                          </a:solidFill>
                          <a:latin typeface="Times New Roman"/>
                          <a:ea typeface="Times New Roman"/>
                          <a:cs typeface="Times New Roman"/>
                        </a:rPr>
                        <a:t>+7(978) 02 03 453</a:t>
                      </a:r>
                      <a:endParaRPr lang="ru-RU" sz="2000" b="1" dirty="0">
                        <a:latin typeface="Calibri"/>
                        <a:ea typeface="Calibri"/>
                        <a:cs typeface="Times New Roman"/>
                      </a:endParaRPr>
                    </a:p>
                  </a:txBody>
                  <a:tcPr marL="43180" marR="68580" marT="0" marB="0">
                    <a:lnL w="12700" cap="flat" cmpd="sng" algn="ctr">
                      <a:solidFill>
                        <a:srgbClr val="00000A"/>
                      </a:solidFill>
                      <a:prstDash val="solid"/>
                      <a:round/>
                      <a:headEnd type="none" w="med" len="med"/>
                      <a:tailEnd type="none" w="med" len="med"/>
                    </a:lnL>
                    <a:lnR w="12700" cap="flat" cmpd="sng" algn="ctr">
                      <a:solidFill>
                        <a:srgbClr val="00000A"/>
                      </a:solidFill>
                      <a:prstDash val="solid"/>
                      <a:round/>
                      <a:headEnd type="none" w="med" len="med"/>
                      <a:tailEnd type="none" w="med" len="med"/>
                    </a:lnR>
                    <a:lnT w="12700" cap="flat" cmpd="sng" algn="ctr">
                      <a:solidFill>
                        <a:srgbClr val="00000A"/>
                      </a:solidFill>
                      <a:prstDash val="solid"/>
                      <a:round/>
                      <a:headEnd type="none" w="med" len="med"/>
                      <a:tailEnd type="none" w="med" len="med"/>
                    </a:lnT>
                    <a:lnB w="12700" cap="flat" cmpd="sng" algn="ctr">
                      <a:solidFill>
                        <a:srgbClr val="00000A"/>
                      </a:solidFill>
                      <a:prstDash val="solid"/>
                      <a:round/>
                      <a:headEnd type="none" w="med" len="med"/>
                      <a:tailEnd type="none" w="med" len="med"/>
                    </a:lnB>
                    <a:solidFill>
                      <a:srgbClr val="FFFFFF"/>
                    </a:solidFill>
                  </a:tcPr>
                </a:tc>
              </a:tr>
            </a:tbl>
          </a:graphicData>
        </a:graphic>
      </p:graphicFrame>
      <p:sp>
        <p:nvSpPr>
          <p:cNvPr id="49153" name="Rectangle 1"/>
          <p:cNvSpPr>
            <a:spLocks noChangeArrowheads="1"/>
          </p:cNvSpPr>
          <p:nvPr/>
        </p:nvSpPr>
        <p:spPr bwMode="auto">
          <a:xfrm>
            <a:off x="1769424" y="440813"/>
            <a:ext cx="9678390"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altLang="zh-CN" sz="3200" b="1" i="1"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Calibri" pitchFamily="34" charset="0"/>
                <a:cs typeface="Times New Roman" pitchFamily="18" charset="0"/>
              </a:rPr>
              <a:t>Консультации для учителей</a:t>
            </a:r>
            <a:endParaRPr kumimoji="0" lang="ru-RU" altLang="zh-CN" sz="3200" b="1" i="1" u="none" strike="noStrike" cap="none" normalizeH="0" baseline="0" dirty="0" smtClean="0">
              <a:ln>
                <a:noFill/>
              </a:ln>
              <a:solidFill>
                <a:srgbClr val="00B050"/>
              </a:solidFill>
              <a:effectLst>
                <a:outerShdw blurRad="38100" dist="38100" dir="2700000" algn="tl">
                  <a:srgbClr val="000000">
                    <a:alpha val="43137"/>
                  </a:srgbClr>
                </a:outerShdw>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ru-RU" altLang="zh-CN" sz="4400" b="1" i="1" u="none" strike="noStrike" cap="none" normalizeH="0" baseline="0" dirty="0" smtClean="0">
              <a:ln>
                <a:noFill/>
              </a:ln>
              <a:solidFill>
                <a:srgbClr val="00B0F0"/>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xmlns="" val="3429434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742950" y="1836160"/>
            <a:ext cx="10972800" cy="382156"/>
          </a:xfrm>
          <a:prstGeom prst="rect">
            <a:avLst/>
          </a:prstGeom>
        </p:spPr>
        <p:txBody>
          <a:bodyPr vert="horz" wrap="square" lIns="0" tIns="12700" rIns="0" bIns="0" rtlCol="0">
            <a:spAutoFit/>
          </a:bodyPr>
          <a:lstStyle/>
          <a:p>
            <a:pPr marL="12700" algn="ctr">
              <a:lnSpc>
                <a:spcPct val="100000"/>
              </a:lnSpc>
              <a:spcBef>
                <a:spcPts val="100"/>
              </a:spcBef>
            </a:pPr>
            <a:r>
              <a:rPr sz="2400" b="1" spc="-20" dirty="0">
                <a:solidFill>
                  <a:srgbClr val="001F5F"/>
                </a:solidFill>
                <a:latin typeface="Calibri"/>
                <a:cs typeface="Calibri"/>
              </a:rPr>
              <a:t>НОРМАТИВНО-ПРАВОВОЕ</a:t>
            </a:r>
            <a:r>
              <a:rPr sz="2400" b="1" spc="-95" dirty="0">
                <a:solidFill>
                  <a:srgbClr val="001F5F"/>
                </a:solidFill>
                <a:latin typeface="Calibri"/>
                <a:cs typeface="Calibri"/>
              </a:rPr>
              <a:t> </a:t>
            </a:r>
            <a:r>
              <a:rPr sz="2400" b="1" spc="-15" dirty="0">
                <a:solidFill>
                  <a:srgbClr val="001F5F"/>
                </a:solidFill>
                <a:latin typeface="Calibri"/>
                <a:cs typeface="Calibri"/>
              </a:rPr>
              <a:t>ОБЕСПЕЧЕНИЕ</a:t>
            </a:r>
            <a:endParaRPr sz="2400" b="1" dirty="0">
              <a:latin typeface="Calibri"/>
              <a:cs typeface="Calibri"/>
            </a:endParaRPr>
          </a:p>
        </p:txBody>
      </p:sp>
      <p:sp>
        <p:nvSpPr>
          <p:cNvPr id="2" name="Текст 1"/>
          <p:cNvSpPr>
            <a:spLocks noGrp="1"/>
          </p:cNvSpPr>
          <p:nvPr>
            <p:ph type="body" idx="1"/>
          </p:nvPr>
        </p:nvSpPr>
        <p:spPr>
          <a:xfrm>
            <a:off x="323859" y="2393352"/>
            <a:ext cx="5079991" cy="823912"/>
          </a:xfrm>
          <a:solidFill>
            <a:schemeClr val="accent1">
              <a:lumMod val="75000"/>
            </a:schemeClr>
          </a:solidFill>
        </p:spPr>
        <p:txBody>
          <a:bodyPr>
            <a:normAutofit fontScale="92500" lnSpcReduction="20000"/>
          </a:bodyPr>
          <a:lstStyle/>
          <a:p>
            <a:pPr algn="ctr"/>
            <a:r>
              <a:rPr lang="ru-RU" dirty="0" smtClean="0">
                <a:solidFill>
                  <a:schemeClr val="bg1"/>
                </a:solidFill>
              </a:rPr>
              <a:t>Обновленные ФГОС НОО, </a:t>
            </a:r>
          </a:p>
          <a:p>
            <a:pPr algn="ctr"/>
            <a:r>
              <a:rPr lang="ru-RU" dirty="0" smtClean="0">
                <a:solidFill>
                  <a:schemeClr val="bg1"/>
                </a:solidFill>
              </a:rPr>
              <a:t>ФГОС ООО, ФГОС СОО</a:t>
            </a:r>
            <a:endParaRPr lang="ru-RU" dirty="0">
              <a:solidFill>
                <a:schemeClr val="bg1"/>
              </a:solidFill>
            </a:endParaRPr>
          </a:p>
        </p:txBody>
      </p:sp>
      <p:sp>
        <p:nvSpPr>
          <p:cNvPr id="3" name="Объект 2"/>
          <p:cNvSpPr>
            <a:spLocks noGrp="1"/>
          </p:cNvSpPr>
          <p:nvPr>
            <p:ph sz="half" idx="2"/>
          </p:nvPr>
        </p:nvSpPr>
        <p:spPr>
          <a:xfrm>
            <a:off x="266700" y="3532716"/>
            <a:ext cx="5311775" cy="3086019"/>
          </a:xfrm>
          <a:solidFill>
            <a:schemeClr val="accent1">
              <a:lumMod val="40000"/>
              <a:lumOff val="60000"/>
            </a:schemeClr>
          </a:solidFill>
        </p:spPr>
        <p:txBody>
          <a:bodyPr>
            <a:normAutofit/>
          </a:bodyPr>
          <a:lstStyle/>
          <a:p>
            <a:endParaRPr lang="ru-RU" sz="4000" dirty="0" smtClean="0"/>
          </a:p>
          <a:p>
            <a:r>
              <a:rPr lang="ru-RU" sz="4000" b="1" dirty="0" smtClean="0"/>
              <a:t>2-4 классы</a:t>
            </a:r>
          </a:p>
          <a:p>
            <a:r>
              <a:rPr lang="ru-RU" sz="4000" b="1" dirty="0" smtClean="0"/>
              <a:t>5-7 классы</a:t>
            </a:r>
          </a:p>
          <a:p>
            <a:r>
              <a:rPr lang="ru-RU" sz="4000" b="1" dirty="0" smtClean="0"/>
              <a:t>10 класс</a:t>
            </a:r>
            <a:endParaRPr lang="ru-RU" sz="4000" b="1" dirty="0"/>
          </a:p>
        </p:txBody>
      </p:sp>
      <p:sp>
        <p:nvSpPr>
          <p:cNvPr id="4" name="Текст 3"/>
          <p:cNvSpPr>
            <a:spLocks noGrp="1"/>
          </p:cNvSpPr>
          <p:nvPr>
            <p:ph type="body" sz="quarter" idx="3"/>
          </p:nvPr>
        </p:nvSpPr>
        <p:spPr>
          <a:xfrm>
            <a:off x="6591300" y="2374302"/>
            <a:ext cx="5105400" cy="823912"/>
          </a:xfrm>
          <a:solidFill>
            <a:schemeClr val="accent1">
              <a:lumMod val="75000"/>
            </a:schemeClr>
          </a:solidFill>
        </p:spPr>
        <p:txBody>
          <a:bodyPr/>
          <a:lstStyle/>
          <a:p>
            <a:pPr algn="ctr"/>
            <a:r>
              <a:rPr lang="ru-RU" dirty="0" smtClean="0">
                <a:solidFill>
                  <a:schemeClr val="bg1"/>
                </a:solidFill>
              </a:rPr>
              <a:t>ФГОС ООО, ФГОС СОО</a:t>
            </a:r>
            <a:endParaRPr lang="ru-RU" dirty="0">
              <a:solidFill>
                <a:schemeClr val="bg1"/>
              </a:solidFill>
            </a:endParaRPr>
          </a:p>
        </p:txBody>
      </p:sp>
      <p:sp>
        <p:nvSpPr>
          <p:cNvPr id="7" name="Объект 6"/>
          <p:cNvSpPr>
            <a:spLocks noGrp="1"/>
          </p:cNvSpPr>
          <p:nvPr>
            <p:ph sz="quarter" idx="4"/>
          </p:nvPr>
        </p:nvSpPr>
        <p:spPr>
          <a:xfrm>
            <a:off x="6591300" y="3456516"/>
            <a:ext cx="5334000" cy="3086019"/>
          </a:xfrm>
          <a:solidFill>
            <a:schemeClr val="accent1">
              <a:lumMod val="40000"/>
              <a:lumOff val="60000"/>
            </a:schemeClr>
          </a:solidFill>
        </p:spPr>
        <p:txBody>
          <a:bodyPr>
            <a:normAutofit/>
          </a:bodyPr>
          <a:lstStyle/>
          <a:p>
            <a:endParaRPr lang="ru-RU" sz="4000" dirty="0" smtClean="0"/>
          </a:p>
          <a:p>
            <a:r>
              <a:rPr lang="ru-RU" sz="4000" b="1" dirty="0" smtClean="0"/>
              <a:t>8-9 классы</a:t>
            </a:r>
          </a:p>
          <a:p>
            <a:r>
              <a:rPr lang="ru-RU" sz="4000" b="1" dirty="0" smtClean="0"/>
              <a:t>11 класс</a:t>
            </a:r>
            <a:endParaRPr lang="ru-RU" sz="4000" b="1" dirty="0"/>
          </a:p>
        </p:txBody>
      </p:sp>
      <p:sp>
        <p:nvSpPr>
          <p:cNvPr id="4097" name="Rectangle 1"/>
          <p:cNvSpPr>
            <a:spLocks noChangeArrowheads="1"/>
          </p:cNvSpPr>
          <p:nvPr/>
        </p:nvSpPr>
        <p:spPr bwMode="auto">
          <a:xfrm>
            <a:off x="283778" y="0"/>
            <a:ext cx="11634953" cy="1877389"/>
          </a:xfrm>
          <a:prstGeom prst="rect">
            <a:avLst/>
          </a:prstGeom>
          <a:noFill/>
          <a:ln w="9525">
            <a:noFill/>
            <a:miter lim="800000"/>
            <a:headEnd/>
            <a:tailEnd/>
          </a:ln>
          <a:effectLst/>
        </p:spPr>
        <p:txBody>
          <a:bodyPr vert="horz" wrap="square" lIns="91440" tIns="152352" rIns="91440" bIns="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C00000"/>
                </a:solidFill>
                <a:effectLst>
                  <a:outerShdw blurRad="38100" dist="38100" dir="2700000" algn="tl">
                    <a:srgbClr val="000000">
                      <a:alpha val="43137"/>
                    </a:srgbClr>
                  </a:outerShdw>
                </a:effectLst>
                <a:latin typeface="+mj-lt"/>
                <a:ea typeface="Times New Roman" pitchFamily="18" charset="0"/>
                <a:cs typeface="Times New Roman" pitchFamily="18" charset="0"/>
              </a:rPr>
              <a:t>Методические рекомендации</a:t>
            </a:r>
            <a:endParaRPr kumimoji="0" lang="ru-RU" sz="2800" b="1" i="1" u="none" strike="noStrike" cap="none" normalizeH="0" baseline="0" dirty="0" smtClean="0">
              <a:ln>
                <a:noFill/>
              </a:ln>
              <a:solidFill>
                <a:srgbClr val="C00000"/>
              </a:solidFill>
              <a:effectLst>
                <a:outerShdw blurRad="38100" dist="38100" dir="2700000" algn="tl">
                  <a:srgbClr val="000000">
                    <a:alpha val="43137"/>
                  </a:srgbClr>
                </a:outerShdw>
              </a:effectLst>
              <a:latin typeface="+mj-lt"/>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C00000"/>
                </a:solidFill>
                <a:effectLst>
                  <a:outerShdw blurRad="38100" dist="38100" dir="2700000" algn="tl">
                    <a:srgbClr val="000000">
                      <a:alpha val="43137"/>
                    </a:srgbClr>
                  </a:outerShdw>
                </a:effectLst>
                <a:latin typeface="+mj-lt"/>
                <a:ea typeface="Times New Roman" pitchFamily="18" charset="0"/>
                <a:cs typeface="Times New Roman" pitchFamily="18" charset="0"/>
              </a:rPr>
              <a:t>об особенностях преподавания иностранных языков </a:t>
            </a:r>
            <a:endParaRPr kumimoji="0" lang="ru-RU" sz="2800" b="1" i="1" u="none" strike="noStrike" cap="none" normalizeH="0" baseline="0" dirty="0" smtClean="0">
              <a:ln>
                <a:noFill/>
              </a:ln>
              <a:solidFill>
                <a:srgbClr val="C00000"/>
              </a:solidFill>
              <a:effectLst>
                <a:outerShdw blurRad="38100" dist="38100" dir="2700000" algn="tl">
                  <a:srgbClr val="000000">
                    <a:alpha val="43137"/>
                  </a:srgbClr>
                </a:outerShdw>
              </a:effectLst>
              <a:latin typeface="+mj-lt"/>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C00000"/>
                </a:solidFill>
                <a:effectLst>
                  <a:outerShdw blurRad="38100" dist="38100" dir="2700000" algn="tl">
                    <a:srgbClr val="000000">
                      <a:alpha val="43137"/>
                    </a:srgbClr>
                  </a:outerShdw>
                </a:effectLst>
                <a:latin typeface="+mj-lt"/>
                <a:ea typeface="Times New Roman" pitchFamily="18" charset="0"/>
                <a:cs typeface="Times New Roman" pitchFamily="18" charset="0"/>
              </a:rPr>
              <a:t>в общеобразовательных организациях Республики Крым в 2023/2024 учебном году</a:t>
            </a:r>
            <a:endParaRPr kumimoji="0" lang="ru-RU" sz="2800" b="1" i="1" u="none" strike="noStrike" cap="none" normalizeH="0" baseline="0" dirty="0" smtClean="0">
              <a:ln>
                <a:noFill/>
              </a:ln>
              <a:solidFill>
                <a:srgbClr val="C00000"/>
              </a:solidFill>
              <a:effectLst>
                <a:outerShdw blurRad="38100" dist="38100" dir="2700000" algn="tl">
                  <a:srgbClr val="000000">
                    <a:alpha val="43137"/>
                  </a:srgbClr>
                </a:outerShdw>
              </a:effectLst>
              <a:latin typeface="+mj-lt"/>
              <a:cs typeface="Arial" pitchFamily="34" charset="0"/>
            </a:endParaRPr>
          </a:p>
        </p:txBody>
      </p:sp>
    </p:spTree>
    <p:extLst>
      <p:ext uri="{BB962C8B-B14F-4D97-AF65-F5344CB8AC3E}">
        <p14:creationId xmlns="" xmlns:p14="http://schemas.microsoft.com/office/powerpoint/2010/main" val="1284786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163745" y="332656"/>
            <a:ext cx="9804472" cy="505267"/>
          </a:xfrm>
          <a:prstGeom prst="rect">
            <a:avLst/>
          </a:prstGeom>
        </p:spPr>
        <p:txBody>
          <a:bodyPr vert="horz" wrap="square" lIns="0" tIns="12700" rIns="0" bIns="0" rtlCol="0">
            <a:spAutoFit/>
          </a:bodyPr>
          <a:lstStyle/>
          <a:p>
            <a:pPr marL="12700">
              <a:lnSpc>
                <a:spcPct val="100000"/>
              </a:lnSpc>
              <a:spcBef>
                <a:spcPts val="100"/>
              </a:spcBef>
            </a:pPr>
            <a:r>
              <a:rPr sz="3200" spc="-20" dirty="0">
                <a:solidFill>
                  <a:srgbClr val="1F4E79"/>
                </a:solidFill>
                <a:latin typeface="Calibri"/>
                <a:cs typeface="Calibri"/>
              </a:rPr>
              <a:t>НОРМАТИВНЫЕ</a:t>
            </a:r>
            <a:r>
              <a:rPr sz="3200" spc="-95" dirty="0">
                <a:solidFill>
                  <a:srgbClr val="1F4E79"/>
                </a:solidFill>
                <a:latin typeface="Calibri"/>
                <a:cs typeface="Calibri"/>
              </a:rPr>
              <a:t> </a:t>
            </a:r>
            <a:r>
              <a:rPr sz="3200" spc="-10" dirty="0">
                <a:solidFill>
                  <a:srgbClr val="1F4E79"/>
                </a:solidFill>
                <a:latin typeface="Calibri"/>
                <a:cs typeface="Calibri"/>
              </a:rPr>
              <a:t>ДОКУМЕНТЫ</a:t>
            </a:r>
            <a:endParaRPr sz="3200" dirty="0">
              <a:latin typeface="Calibri"/>
              <a:cs typeface="Calibri"/>
            </a:endParaRPr>
          </a:p>
        </p:txBody>
      </p:sp>
      <p:pic>
        <p:nvPicPr>
          <p:cNvPr id="5" name="object 5"/>
          <p:cNvPicPr/>
          <p:nvPr/>
        </p:nvPicPr>
        <p:blipFill>
          <a:blip r:embed="rId2" cstate="print"/>
          <a:stretch>
            <a:fillRect/>
          </a:stretch>
        </p:blipFill>
        <p:spPr>
          <a:xfrm>
            <a:off x="9756681" y="5730168"/>
            <a:ext cx="655023" cy="653794"/>
          </a:xfrm>
          <a:prstGeom prst="rect">
            <a:avLst/>
          </a:prstGeom>
        </p:spPr>
      </p:pic>
      <p:grpSp>
        <p:nvGrpSpPr>
          <p:cNvPr id="2" name="object 6"/>
          <p:cNvGrpSpPr/>
          <p:nvPr/>
        </p:nvGrpSpPr>
        <p:grpSpPr>
          <a:xfrm>
            <a:off x="431371" y="742950"/>
            <a:ext cx="11379629" cy="5779423"/>
            <a:chOff x="586740" y="789431"/>
            <a:chExt cx="9261475" cy="6017260"/>
          </a:xfrm>
        </p:grpSpPr>
        <p:pic>
          <p:nvPicPr>
            <p:cNvPr id="7" name="object 7"/>
            <p:cNvPicPr/>
            <p:nvPr/>
          </p:nvPicPr>
          <p:blipFill>
            <a:blip r:embed="rId3" cstate="print"/>
            <a:stretch>
              <a:fillRect/>
            </a:stretch>
          </p:blipFill>
          <p:spPr>
            <a:xfrm>
              <a:off x="586740" y="789431"/>
              <a:ext cx="9260918" cy="5119067"/>
            </a:xfrm>
            <a:prstGeom prst="rect">
              <a:avLst/>
            </a:prstGeom>
          </p:spPr>
        </p:pic>
        <p:pic>
          <p:nvPicPr>
            <p:cNvPr id="8" name="object 8"/>
            <p:cNvPicPr/>
            <p:nvPr/>
          </p:nvPicPr>
          <p:blipFill>
            <a:blip r:embed="rId4" cstate="print"/>
            <a:stretch>
              <a:fillRect/>
            </a:stretch>
          </p:blipFill>
          <p:spPr>
            <a:xfrm>
              <a:off x="880872" y="2426208"/>
              <a:ext cx="2572511" cy="3433572"/>
            </a:xfrm>
            <a:prstGeom prst="rect">
              <a:avLst/>
            </a:prstGeom>
          </p:spPr>
        </p:pic>
        <p:pic>
          <p:nvPicPr>
            <p:cNvPr id="9" name="object 9"/>
            <p:cNvPicPr/>
            <p:nvPr/>
          </p:nvPicPr>
          <p:blipFill>
            <a:blip r:embed="rId5" cstate="print"/>
            <a:stretch>
              <a:fillRect/>
            </a:stretch>
          </p:blipFill>
          <p:spPr>
            <a:xfrm>
              <a:off x="6908292" y="2353056"/>
              <a:ext cx="2683763" cy="3480816"/>
            </a:xfrm>
            <a:prstGeom prst="rect">
              <a:avLst/>
            </a:prstGeom>
          </p:spPr>
        </p:pic>
        <p:pic>
          <p:nvPicPr>
            <p:cNvPr id="10" name="object 10"/>
            <p:cNvPicPr/>
            <p:nvPr/>
          </p:nvPicPr>
          <p:blipFill>
            <a:blip r:embed="rId6" cstate="print"/>
            <a:stretch>
              <a:fillRect/>
            </a:stretch>
          </p:blipFill>
          <p:spPr>
            <a:xfrm>
              <a:off x="1799843" y="5923786"/>
              <a:ext cx="880871" cy="882394"/>
            </a:xfrm>
            <a:prstGeom prst="rect">
              <a:avLst/>
            </a:prstGeom>
          </p:spPr>
        </p:pic>
        <p:pic>
          <p:nvPicPr>
            <p:cNvPr id="11" name="object 11"/>
            <p:cNvPicPr/>
            <p:nvPr/>
          </p:nvPicPr>
          <p:blipFill>
            <a:blip r:embed="rId7" cstate="print"/>
            <a:stretch>
              <a:fillRect/>
            </a:stretch>
          </p:blipFill>
          <p:spPr>
            <a:xfrm>
              <a:off x="4716185" y="6078640"/>
              <a:ext cx="648889" cy="648889"/>
            </a:xfrm>
            <a:prstGeom prst="rect">
              <a:avLst/>
            </a:prstGeom>
          </p:spPr>
        </p:pic>
        <p:pic>
          <p:nvPicPr>
            <p:cNvPr id="12" name="object 12"/>
            <p:cNvPicPr/>
            <p:nvPr/>
          </p:nvPicPr>
          <p:blipFill>
            <a:blip r:embed="rId8" cstate="print"/>
            <a:stretch>
              <a:fillRect/>
            </a:stretch>
          </p:blipFill>
          <p:spPr>
            <a:xfrm>
              <a:off x="3979163" y="2426208"/>
              <a:ext cx="2555747" cy="3357372"/>
            </a:xfrm>
            <a:prstGeom prst="rect">
              <a:avLst/>
            </a:prstGeom>
          </p:spPr>
        </p:pic>
      </p:grpSp>
    </p:spTree>
    <p:extLst>
      <p:ext uri="{BB962C8B-B14F-4D97-AF65-F5344CB8AC3E}">
        <p14:creationId xmlns="" xmlns:p14="http://schemas.microsoft.com/office/powerpoint/2010/main" val="21840699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83339"/>
            <a:ext cx="11525250" cy="6617196"/>
          </a:xfrm>
          <a:prstGeom prst="rect">
            <a:avLst/>
          </a:prstGeom>
        </p:spPr>
        <p:txBody>
          <a:bodyPr wrap="square">
            <a:spAutoFit/>
          </a:bodyPr>
          <a:lstStyle/>
          <a:p>
            <a:pPr lvl="0" algn="r"/>
            <a:r>
              <a:rPr lang="ru-RU" sz="2800" b="1" i="1" dirty="0" smtClean="0">
                <a:solidFill>
                  <a:srgbClr val="C00000"/>
                </a:solidFill>
                <a:effectLst>
                  <a:outerShdw blurRad="38100" dist="38100" dir="2700000" algn="tl">
                    <a:srgbClr val="000000">
                      <a:alpha val="43137"/>
                    </a:srgbClr>
                  </a:outerShdw>
                </a:effectLst>
              </a:rPr>
              <a:t>Деловая документация </a:t>
            </a:r>
          </a:p>
          <a:p>
            <a:pPr lvl="0" algn="r"/>
            <a:r>
              <a:rPr lang="ru-RU" sz="2800" b="1" i="1" dirty="0" smtClean="0">
                <a:solidFill>
                  <a:srgbClr val="C00000"/>
                </a:solidFill>
                <a:effectLst>
                  <a:outerShdw blurRad="38100" dist="38100" dir="2700000" algn="tl">
                    <a:srgbClr val="000000">
                      <a:alpha val="43137"/>
                    </a:srgbClr>
                  </a:outerShdw>
                </a:effectLst>
              </a:rPr>
              <a:t>учителя иностранного языка</a:t>
            </a:r>
          </a:p>
          <a:p>
            <a:pPr lvl="0" algn="r"/>
            <a:endParaRPr lang="ru-RU" sz="2800" b="1" i="1" dirty="0" smtClean="0">
              <a:solidFill>
                <a:srgbClr val="C00000"/>
              </a:solidFill>
              <a:effectLst>
                <a:outerShdw blurRad="38100" dist="38100" dir="2700000" algn="tl">
                  <a:srgbClr val="000000">
                    <a:alpha val="43137"/>
                  </a:srgbClr>
                </a:outerShdw>
              </a:effectLst>
            </a:endParaRPr>
          </a:p>
          <a:p>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Федеральные государственные образовательные стандарты (ФГОС)</a:t>
            </a:r>
            <a:r>
              <a:rPr lang="ru-RU" sz="2000" dirty="0" smtClean="0">
                <a:latin typeface="Times New Roman" pitchFamily="18" charset="0"/>
                <a:cs typeface="Times New Roman" pitchFamily="18" charset="0"/>
              </a:rPr>
              <a:t> – это совокупность требований, обязательных при реализации основных образовательных программ начального общего, основного общего, среднего (полного) общего, начального профессионального, среднего профессионального и высшего профессионального образования образовательными учреждениями, имеющими государственную аккредитацию.</a:t>
            </a:r>
            <a:r>
              <a:rPr lang="ru-RU" sz="2000" b="1" dirty="0" smtClean="0"/>
              <a:t> </a:t>
            </a:r>
          </a:p>
          <a:p>
            <a:endParaRPr lang="ru-RU" sz="2000" b="1" dirty="0" smtClean="0"/>
          </a:p>
          <a:p>
            <a:r>
              <a:rPr lang="ru-RU" sz="2000" b="1" dirty="0" smtClean="0">
                <a:latin typeface="Times New Roman" pitchFamily="18" charset="0"/>
                <a:cs typeface="Times New Roman" pitchFamily="18" charset="0"/>
              </a:rPr>
              <a:t>ФГОС</a:t>
            </a:r>
            <a:r>
              <a:rPr lang="ru-RU" sz="2000" dirty="0" smtClean="0">
                <a:latin typeface="Times New Roman" pitchFamily="18" charset="0"/>
                <a:cs typeface="Times New Roman" pitchFamily="18" charset="0"/>
              </a:rPr>
              <a:t> определяет требования к структуре рабочих программ учебных предметов, являющихся частью ООП (содержание, планируемые результаты, тематическое планирование с указанием количества часов, отводимых на освоение каждой темы).</a:t>
            </a:r>
          </a:p>
          <a:p>
            <a:endParaRPr lang="ru-RU" sz="2000" dirty="0" smtClean="0">
              <a:latin typeface="Times New Roman" pitchFamily="18" charset="0"/>
              <a:cs typeface="Times New Roman" pitchFamily="18" charset="0"/>
            </a:endParaRPr>
          </a:p>
          <a:p>
            <a:r>
              <a:rPr lang="ru-RU" sz="2000" i="1" dirty="0" smtClean="0">
                <a:latin typeface="Times New Roman" pitchFamily="18" charset="0"/>
                <a:cs typeface="Times New Roman" pitchFamily="18" charset="0"/>
              </a:rPr>
              <a:t>Если выявлены противоречия между ФГОС и 273-ФЗ, нужно руководствоваться законом «Об образовании в РФ», если есть противоречия в формулировках ФГОС и федеральных образовательных программ, то приоритетными будут требования ФГОС.  </a:t>
            </a:r>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1"/>
          <p:cNvSpPr>
            <a:spLocks noChangeArrowheads="1"/>
          </p:cNvSpPr>
          <p:nvPr/>
        </p:nvSpPr>
        <p:spPr bwMode="auto">
          <a:xfrm>
            <a:off x="415636" y="1412957"/>
            <a:ext cx="11542815"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Федеральная основная общеобразовательная программа (ФООП)</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объём и содержание образования определённого уровня и (или) определённой направленности, планируемые результаты освоения образовательной программы (п. 10.1. ФЗ-273).</a:t>
            </a: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indent="449263" algn="just" fontAlgn="base">
              <a:spcBef>
                <a:spcPct val="0"/>
              </a:spcBef>
              <a:spcAft>
                <a:spcPct val="0"/>
              </a:spcAft>
            </a:pPr>
            <a:r>
              <a:rPr lang="ru-RU" sz="2000" dirty="0" smtClean="0">
                <a:latin typeface="Times New Roman" pitchFamily="18" charset="0"/>
                <a:cs typeface="Times New Roman" pitchFamily="18" charset="0"/>
              </a:rPr>
              <a:t>ФООП описывают единые для всей страны базовые объем и содержание образования, а также планируемые результаты освоения программы.</a:t>
            </a:r>
          </a:p>
          <a:p>
            <a:pPr lvl="0" indent="449263" algn="just" fontAlgn="base">
              <a:spcBef>
                <a:spcPct val="0"/>
              </a:spcBef>
              <a:spcAft>
                <a:spcPct val="0"/>
              </a:spcAf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 1 сентября 2023 г. для обучающихся всех классов (с первого по одиннадцатый) всех образовательных организаций, реализующих образовательные программы начального общего, основного общего, среднего общего образования ((пункт 4 статьи 3 Федерального закона № 371-ФЗ) введение ФООП является обязательным.</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Прямоугольник 2"/>
          <p:cNvSpPr/>
          <p:nvPr/>
        </p:nvSpPr>
        <p:spPr>
          <a:xfrm>
            <a:off x="5743699" y="291383"/>
            <a:ext cx="6096000" cy="954107"/>
          </a:xfrm>
          <a:prstGeom prst="rect">
            <a:avLst/>
          </a:prstGeom>
        </p:spPr>
        <p:txBody>
          <a:bodyPr>
            <a:spAutoFit/>
          </a:bodyPr>
          <a:lstStyle/>
          <a:p>
            <a:pPr lvl="0" algn="r"/>
            <a:r>
              <a:rPr lang="ru-RU" sz="2800" b="1" i="1" dirty="0" smtClean="0">
                <a:solidFill>
                  <a:srgbClr val="C00000"/>
                </a:solidFill>
                <a:effectLst>
                  <a:outerShdw blurRad="38100" dist="38100" dir="2700000" algn="tl">
                    <a:srgbClr val="000000">
                      <a:alpha val="43137"/>
                    </a:srgbClr>
                  </a:outerShdw>
                </a:effectLst>
              </a:rPr>
              <a:t>Деловая документация </a:t>
            </a:r>
          </a:p>
          <a:p>
            <a:pPr lvl="0" algn="r"/>
            <a:r>
              <a:rPr lang="ru-RU" sz="2800" b="1" i="1" dirty="0" smtClean="0">
                <a:solidFill>
                  <a:srgbClr val="C00000"/>
                </a:solidFill>
                <a:effectLst>
                  <a:outerShdw blurRad="38100" dist="38100" dir="2700000" algn="tl">
                    <a:srgbClr val="000000">
                      <a:alpha val="43137"/>
                    </a:srgbClr>
                  </a:outerShdw>
                </a:effectLst>
              </a:rPr>
              <a:t>учителя иностранного языка</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0560" y="404664"/>
            <a:ext cx="10911840" cy="2232248"/>
          </a:xfrm>
        </p:spPr>
        <p:txBody>
          <a:bodyPr>
            <a:normAutofit fontScale="92500" lnSpcReduction="10000"/>
          </a:bodyPr>
          <a:lstStyle/>
          <a:p>
            <a:pPr algn="ctr">
              <a:buNone/>
            </a:pPr>
            <a:r>
              <a:rPr lang="ru-RU" b="1" dirty="0" smtClean="0">
                <a:latin typeface="Times New Roman" pitchFamily="18" charset="0"/>
                <a:cs typeface="Times New Roman" pitchFamily="18" charset="0"/>
              </a:rPr>
              <a:t>ПРИКАЗ </a:t>
            </a:r>
          </a:p>
          <a:p>
            <a:pPr algn="ctr">
              <a:buNone/>
            </a:pPr>
            <a:r>
              <a:rPr lang="ru-RU" b="1" dirty="0" smtClean="0">
                <a:latin typeface="Times New Roman" pitchFamily="18" charset="0"/>
                <a:cs typeface="Times New Roman" pitchFamily="18" charset="0"/>
              </a:rPr>
              <a:t>Министерства просвещения РФ</a:t>
            </a:r>
            <a:endParaRPr lang="ru-RU" dirty="0" smtClean="0">
              <a:latin typeface="Times New Roman" pitchFamily="18" charset="0"/>
              <a:cs typeface="Times New Roman" pitchFamily="18" charset="0"/>
            </a:endParaRPr>
          </a:p>
          <a:p>
            <a:pPr algn="ctr">
              <a:buNone/>
            </a:pPr>
            <a:r>
              <a:rPr lang="ru-RU" b="1" dirty="0" smtClean="0">
                <a:latin typeface="Times New Roman" pitchFamily="18" charset="0"/>
                <a:cs typeface="Times New Roman" pitchFamily="18" charset="0"/>
              </a:rPr>
              <a:t>от 23 марта 2023г.N 196</a:t>
            </a:r>
            <a:endParaRPr lang="ru-RU" dirty="0" smtClean="0">
              <a:latin typeface="Times New Roman" pitchFamily="18" charset="0"/>
              <a:cs typeface="Times New Roman" pitchFamily="18" charset="0"/>
            </a:endParaRPr>
          </a:p>
          <a:p>
            <a:pPr algn="ctr">
              <a:buNone/>
            </a:pPr>
            <a:r>
              <a:rPr lang="ru-RU" b="1" dirty="0" smtClean="0">
                <a:latin typeface="Times New Roman" pitchFamily="18" charset="0"/>
                <a:cs typeface="Times New Roman" pitchFamily="18" charset="0"/>
              </a:rPr>
              <a:t>«ОБ УТВЕРЖДЕНИИ ПОРЯДКА</a:t>
            </a:r>
            <a:endParaRPr lang="ru-RU" dirty="0" smtClean="0">
              <a:latin typeface="Times New Roman" pitchFamily="18" charset="0"/>
              <a:cs typeface="Times New Roman" pitchFamily="18" charset="0"/>
            </a:endParaRPr>
          </a:p>
          <a:p>
            <a:pPr algn="ctr">
              <a:buNone/>
            </a:pPr>
            <a:r>
              <a:rPr lang="ru-RU" b="1" dirty="0" smtClean="0">
                <a:latin typeface="Times New Roman" pitchFamily="18" charset="0"/>
                <a:cs typeface="Times New Roman" pitchFamily="18" charset="0"/>
              </a:rPr>
              <a:t>ПРОВЕДЕНИЯ АТТЕСТАЦИИ ПЕДАГОГИЧЕСКИХ РАБОТНИКОВОРГАНИЗАЦИЙ, ОСУЩЕСТВЛЯЮЩИХ ОБРАЗОВАТЕЛЬНУЮ ДЕЯТЕЛЬНОСТЬ»</a:t>
            </a:r>
          </a:p>
          <a:p>
            <a:endParaRPr lang="ru-RU" dirty="0"/>
          </a:p>
        </p:txBody>
      </p:sp>
      <p:sp>
        <p:nvSpPr>
          <p:cNvPr id="4" name="Прямоугольник 3"/>
          <p:cNvSpPr/>
          <p:nvPr/>
        </p:nvSpPr>
        <p:spPr>
          <a:xfrm>
            <a:off x="315309" y="2564904"/>
            <a:ext cx="11666483" cy="4739759"/>
          </a:xfrm>
          <a:prstGeom prst="rect">
            <a:avLst/>
          </a:prstGeom>
        </p:spPr>
        <p:txBody>
          <a:bodyPr wrap="square">
            <a:spAutoFit/>
          </a:bodyPr>
          <a:lstStyle/>
          <a:p>
            <a:pPr algn="ctr">
              <a:buNone/>
            </a:pPr>
            <a:r>
              <a:rPr lang="ru-RU" b="1" dirty="0" smtClean="0">
                <a:solidFill>
                  <a:srgbClr val="C00000"/>
                </a:solidFill>
                <a:latin typeface="Times New Roman" pitchFamily="18" charset="0"/>
                <a:cs typeface="Times New Roman" pitchFamily="18" charset="0"/>
              </a:rPr>
              <a:t>п.2</a:t>
            </a:r>
          </a:p>
          <a:p>
            <a:pPr algn="just"/>
            <a:r>
              <a:rPr lang="ru-RU" sz="2000" dirty="0" smtClean="0">
                <a:latin typeface="Times New Roman" pitchFamily="18" charset="0"/>
                <a:cs typeface="Times New Roman" pitchFamily="18" charset="0"/>
              </a:rPr>
              <a:t>Квалификационные категории, установленные до вступления в силу настоящего приказа, </a:t>
            </a:r>
            <a:r>
              <a:rPr lang="ru-RU" sz="2000" b="1" dirty="0" smtClean="0">
                <a:latin typeface="Times New Roman" pitchFamily="18" charset="0"/>
                <a:cs typeface="Times New Roman" pitchFamily="18" charset="0"/>
              </a:rPr>
              <a:t>сохраняются в течение срока</a:t>
            </a:r>
            <a:r>
              <a:rPr lang="ru-RU" sz="2000" dirty="0" smtClean="0">
                <a:latin typeface="Times New Roman" pitchFamily="18" charset="0"/>
                <a:cs typeface="Times New Roman" pitchFamily="18" charset="0"/>
              </a:rPr>
              <a:t>, на который они были установлены.</a:t>
            </a:r>
          </a:p>
          <a:p>
            <a:pPr algn="ctr"/>
            <a:r>
              <a:rPr lang="ru-RU" sz="2000" b="1" dirty="0" smtClean="0">
                <a:solidFill>
                  <a:srgbClr val="C00000"/>
                </a:solidFill>
                <a:latin typeface="Times New Roman" pitchFamily="18" charset="0"/>
                <a:cs typeface="Times New Roman" pitchFamily="18" charset="0"/>
              </a:rPr>
              <a:t>п.3</a:t>
            </a:r>
          </a:p>
          <a:p>
            <a:pPr algn="just"/>
            <a:r>
              <a:rPr lang="ru-RU" sz="2000" b="1" dirty="0" smtClean="0">
                <a:latin typeface="Times New Roman" pitchFamily="18" charset="0"/>
                <a:cs typeface="Times New Roman" pitchFamily="18" charset="0"/>
              </a:rPr>
              <a:t>Признать утратившими силу</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приказ Министерства образования и науки РФ от 07.04.2014 №276  «Об утверждении Порядка проведения аттестации педагогических работников организаций, осуществляющих образовательную деятельность»;</a:t>
            </a:r>
          </a:p>
          <a:p>
            <a:pPr algn="just"/>
            <a:r>
              <a:rPr lang="ru-RU" sz="2000" dirty="0" smtClean="0">
                <a:latin typeface="Times New Roman" pitchFamily="18" charset="0"/>
                <a:cs typeface="Times New Roman" pitchFamily="18" charset="0"/>
              </a:rPr>
              <a:t>приказ Министерства просвещения РФ от 23.12.2020 №767 «О внесении изменений в Порядок проведения аттестации педагогических работников организаций, осуществляющих образовательную деятельность, утвержденный приказом Министерства образования и науки РФ от 07.04.2014 №276 ».</a:t>
            </a:r>
          </a:p>
          <a:p>
            <a:pPr algn="ctr"/>
            <a:r>
              <a:rPr lang="ru-RU" sz="2000" b="1" dirty="0" smtClean="0">
                <a:solidFill>
                  <a:srgbClr val="C00000"/>
                </a:solidFill>
                <a:latin typeface="Times New Roman" pitchFamily="18" charset="0"/>
                <a:cs typeface="Times New Roman" pitchFamily="18" charset="0"/>
              </a:rPr>
              <a:t>п.4</a:t>
            </a:r>
          </a:p>
          <a:p>
            <a:pPr algn="just"/>
            <a:r>
              <a:rPr lang="ru-RU" sz="2000" dirty="0" smtClean="0">
                <a:latin typeface="Times New Roman" pitchFamily="18" charset="0"/>
                <a:cs typeface="Times New Roman" pitchFamily="18" charset="0"/>
              </a:rPr>
              <a:t>Настоящий приказ </a:t>
            </a:r>
            <a:r>
              <a:rPr lang="ru-RU" sz="2000" b="1" dirty="0" smtClean="0">
                <a:latin typeface="Times New Roman" pitchFamily="18" charset="0"/>
                <a:cs typeface="Times New Roman" pitchFamily="18" charset="0"/>
              </a:rPr>
              <a:t>вступает в силу с 1 сентября 2023 </a:t>
            </a:r>
            <a:r>
              <a:rPr lang="ru-RU" sz="2000" dirty="0" smtClean="0">
                <a:latin typeface="Times New Roman" pitchFamily="18" charset="0"/>
                <a:cs typeface="Times New Roman" pitchFamily="18" charset="0"/>
              </a:rPr>
              <a:t>и действует до 31  августа 2029.</a:t>
            </a:r>
          </a:p>
          <a:p>
            <a:pPr algn="ctr"/>
            <a:endParaRPr lang="ru-RU" sz="1600" b="1" dirty="0" smtClean="0">
              <a:solidFill>
                <a:srgbClr val="C00000"/>
              </a:solidFill>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9174" y="1281177"/>
            <a:ext cx="11665528" cy="6186309"/>
          </a:xfrm>
          <a:prstGeom prst="rect">
            <a:avLst/>
          </a:prstGeom>
        </p:spPr>
        <p:txBody>
          <a:bodyPr wrap="square">
            <a:spAutoFit/>
          </a:bodyPr>
          <a:lstStyle/>
          <a:p>
            <a:pPr lvl="0"/>
            <a:r>
              <a:rPr lang="ru-RU" sz="2400" b="1" dirty="0" smtClean="0">
                <a:effectLst>
                  <a:outerShdw blurRad="38100" dist="38100" dir="2700000" algn="tl">
                    <a:srgbClr val="000000">
                      <a:alpha val="43137"/>
                    </a:srgbClr>
                  </a:outerShdw>
                </a:effectLst>
                <a:latin typeface="Times New Roman" pitchFamily="18" charset="0"/>
                <a:cs typeface="Times New Roman" pitchFamily="18" charset="0"/>
              </a:rPr>
              <a:t>Федеральные рабочие программы (ФРП) </a:t>
            </a:r>
            <a:r>
              <a:rPr lang="ru-RU" sz="2400" dirty="0" smtClean="0">
                <a:latin typeface="Times New Roman" pitchFamily="18" charset="0"/>
                <a:cs typeface="Times New Roman" pitchFamily="18" charset="0"/>
              </a:rPr>
              <a:t>— часть федеральной основной общеобразовательной программы (ФОП). </a:t>
            </a:r>
          </a:p>
          <a:p>
            <a:pPr lvl="0"/>
            <a:endParaRPr lang="ru-RU" sz="2400" dirty="0" smtClean="0">
              <a:latin typeface="Times New Roman" pitchFamily="18" charset="0"/>
              <a:cs typeface="Times New Roman" pitchFamily="18" charset="0"/>
            </a:endParaRPr>
          </a:p>
          <a:p>
            <a:pPr lvl="0">
              <a:buFont typeface="Arial" pitchFamily="34" charset="0"/>
              <a:buChar char="•"/>
            </a:pPr>
            <a:r>
              <a:rPr lang="ru-RU" sz="2000" dirty="0" smtClean="0">
                <a:latin typeface="Times New Roman" pitchFamily="18" charset="0"/>
                <a:cs typeface="Times New Roman" pitchFamily="18" charset="0"/>
              </a:rPr>
              <a:t> Федеральная рабочая программа </a:t>
            </a:r>
            <a:r>
              <a:rPr lang="ru-RU" sz="2000" u="sng" dirty="0" smtClean="0">
                <a:latin typeface="Times New Roman" pitchFamily="18" charset="0"/>
                <a:cs typeface="Times New Roman" pitchFamily="18" charset="0"/>
              </a:rPr>
              <a:t>начального</a:t>
            </a:r>
            <a:r>
              <a:rPr lang="ru-RU" sz="2000" dirty="0" smtClean="0">
                <a:latin typeface="Times New Roman" pitchFamily="18" charset="0"/>
                <a:cs typeface="Times New Roman" pitchFamily="18" charset="0"/>
              </a:rPr>
              <a:t> общего образования Английский язык (для 2-4 классов образовательных организаций) (одобрена решением федерального учебно-методического объединения по общему образованию, протокол от 27.09.2021 г. № 3/21). </a:t>
            </a:r>
            <a:r>
              <a:rPr lang="ru-RU" sz="2000" u="sng" dirty="0" smtClean="0">
                <a:latin typeface="Times New Roman" pitchFamily="18" charset="0"/>
                <a:cs typeface="Times New Roman" pitchFamily="18" charset="0"/>
                <a:hlinkClick r:id="rId2"/>
              </a:rPr>
              <a:t>https://edsoo.ru/Rabochie_programmi_po_uc.htm</a:t>
            </a:r>
            <a:r>
              <a:rPr lang="ru-RU" sz="2000" dirty="0" smtClean="0">
                <a:latin typeface="Times New Roman" pitchFamily="18" charset="0"/>
                <a:cs typeface="Times New Roman" pitchFamily="18" charset="0"/>
              </a:rPr>
              <a:t>    </a:t>
            </a:r>
          </a:p>
          <a:p>
            <a:pPr>
              <a:buFont typeface="Arial" pitchFamily="34" charset="0"/>
              <a:buChar char="•"/>
            </a:pPr>
            <a:r>
              <a:rPr lang="ru-RU" sz="2000" dirty="0" smtClean="0"/>
              <a:t> </a:t>
            </a:r>
            <a:r>
              <a:rPr lang="ru-RU" sz="2000" dirty="0" smtClean="0">
                <a:latin typeface="Times New Roman" pitchFamily="18" charset="0"/>
                <a:cs typeface="Times New Roman" pitchFamily="18" charset="0"/>
              </a:rPr>
              <a:t>Федеральная рабочая программа </a:t>
            </a:r>
            <a:r>
              <a:rPr lang="ru-RU" sz="2000" u="sng" dirty="0" smtClean="0">
                <a:latin typeface="Times New Roman" pitchFamily="18" charset="0"/>
                <a:cs typeface="Times New Roman" pitchFamily="18" charset="0"/>
              </a:rPr>
              <a:t>основного</a:t>
            </a:r>
            <a:r>
              <a:rPr lang="ru-RU" sz="2000" dirty="0" smtClean="0">
                <a:latin typeface="Times New Roman" pitchFamily="18" charset="0"/>
                <a:cs typeface="Times New Roman" pitchFamily="18" charset="0"/>
              </a:rPr>
              <a:t> общего образования Английский язык (для 5-9 классов образовательных организаций) (одобрена решением федерального учебно-методического объединения по общему образованию, протокол от 27.09.2021 г. № 3/21). </a:t>
            </a:r>
            <a:r>
              <a:rPr lang="ru-RU" sz="2000" u="sng" dirty="0" smtClean="0">
                <a:latin typeface="Times New Roman" pitchFamily="18" charset="0"/>
                <a:cs typeface="Times New Roman" pitchFamily="18" charset="0"/>
                <a:hlinkClick r:id="rId3"/>
              </a:rPr>
              <a:t>https://fgosreestr.ru/poop/federalnaia-obrazovatelnaia-programma-osnovnogo-obshchego-obrazovaniia-utverzhdena-prikazom-minprosveshcheniia-rossii-ot-18-05-2023-pod-370</a:t>
            </a:r>
            <a:r>
              <a:rPr lang="ru-RU" sz="2000" dirty="0" smtClean="0">
                <a:latin typeface="Times New Roman" pitchFamily="18" charset="0"/>
                <a:cs typeface="Times New Roman" pitchFamily="18" charset="0"/>
              </a:rPr>
              <a:t>  </a:t>
            </a:r>
          </a:p>
          <a:p>
            <a:pPr>
              <a:buFont typeface="Arial" pitchFamily="34" charset="0"/>
              <a:buChar char="•"/>
            </a:pPr>
            <a:r>
              <a:rPr lang="ru-RU" sz="2000" dirty="0" smtClean="0"/>
              <a:t> </a:t>
            </a:r>
            <a:r>
              <a:rPr lang="ru-RU" sz="2000" dirty="0" smtClean="0">
                <a:latin typeface="Times New Roman" pitchFamily="18" charset="0"/>
                <a:cs typeface="Times New Roman" pitchFamily="18" charset="0"/>
              </a:rPr>
              <a:t>Федеральная рабочая программа </a:t>
            </a:r>
            <a:r>
              <a:rPr lang="ru-RU" sz="2000" u="sng" dirty="0" smtClean="0">
                <a:latin typeface="Times New Roman" pitchFamily="18" charset="0"/>
                <a:cs typeface="Times New Roman" pitchFamily="18" charset="0"/>
              </a:rPr>
              <a:t>среднего</a:t>
            </a:r>
            <a:r>
              <a:rPr lang="ru-RU" sz="2000" dirty="0" smtClean="0">
                <a:latin typeface="Times New Roman" pitchFamily="18" charset="0"/>
                <a:cs typeface="Times New Roman" pitchFamily="18" charset="0"/>
              </a:rPr>
              <a:t> общего образования Английский язык. Базовый уровень (для 10-11 классов образовательных организаций) (одобрена решением федерального учебно-методического объединения по общему образованию, протокол от 14.10.2022 г. № 8/22). </a:t>
            </a:r>
            <a:r>
              <a:rPr lang="ru-RU" sz="2000" u="sng" dirty="0" smtClean="0">
                <a:latin typeface="Times New Roman" pitchFamily="18" charset="0"/>
                <a:cs typeface="Times New Roman" pitchFamily="18" charset="0"/>
                <a:hlinkClick r:id="rId4"/>
              </a:rPr>
              <a:t>https://fgosreestr.ru/poop/federalnaia-obrazovatelnaia-programma-srednego-obshchego-obrazovaniia-utverzhdena-prikazom-minprosveshcheniia-rossii-ot-18-05-2023-pod-371</a:t>
            </a:r>
            <a:endParaRPr lang="ru-RU" sz="2000" dirty="0" smtClean="0">
              <a:latin typeface="Times New Roman" pitchFamily="18" charset="0"/>
              <a:cs typeface="Times New Roman" pitchFamily="18" charset="0"/>
            </a:endParaRPr>
          </a:p>
          <a:p>
            <a:pPr lvl="0">
              <a:buFont typeface="Arial" pitchFamily="34" charset="0"/>
              <a:buChar char="•"/>
            </a:pPr>
            <a:endParaRPr lang="ru-RU" sz="20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
        <p:nvSpPr>
          <p:cNvPr id="3" name="Прямоугольник 2"/>
          <p:cNvSpPr/>
          <p:nvPr/>
        </p:nvSpPr>
        <p:spPr>
          <a:xfrm>
            <a:off x="5814950" y="148879"/>
            <a:ext cx="6096000" cy="954107"/>
          </a:xfrm>
          <a:prstGeom prst="rect">
            <a:avLst/>
          </a:prstGeom>
        </p:spPr>
        <p:txBody>
          <a:bodyPr>
            <a:spAutoFit/>
          </a:bodyPr>
          <a:lstStyle/>
          <a:p>
            <a:pPr lvl="0" algn="r"/>
            <a:r>
              <a:rPr lang="ru-RU" sz="2800" b="1" i="1" dirty="0" smtClean="0">
                <a:solidFill>
                  <a:srgbClr val="C00000"/>
                </a:solidFill>
                <a:effectLst>
                  <a:outerShdw blurRad="38100" dist="38100" dir="2700000" algn="tl">
                    <a:srgbClr val="000000">
                      <a:alpha val="43137"/>
                    </a:srgbClr>
                  </a:outerShdw>
                </a:effectLst>
              </a:rPr>
              <a:t>Деловая документация </a:t>
            </a:r>
          </a:p>
          <a:p>
            <a:pPr lvl="0" algn="r"/>
            <a:r>
              <a:rPr lang="ru-RU" sz="2800" b="1" i="1" dirty="0" smtClean="0">
                <a:solidFill>
                  <a:srgbClr val="C00000"/>
                </a:solidFill>
                <a:effectLst>
                  <a:outerShdw blurRad="38100" dist="38100" dir="2700000" algn="tl">
                    <a:srgbClr val="000000">
                      <a:alpha val="43137"/>
                    </a:srgbClr>
                  </a:outerShdw>
                </a:effectLst>
              </a:rPr>
              <a:t>учителя иностранного языка</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2046638" y="463698"/>
            <a:ext cx="9959316" cy="3503010"/>
          </a:xfrm>
          <a:prstGeom prst="rect">
            <a:avLst/>
          </a:prstGeom>
        </p:spPr>
        <p:txBody>
          <a:bodyPr vert="horz" wrap="square" lIns="0" tIns="12700" rIns="0" bIns="0" rtlCol="0">
            <a:spAutoFit/>
          </a:bodyPr>
          <a:lstStyle/>
          <a:p>
            <a:pPr lvl="0"/>
            <a:r>
              <a:rPr lang="ru-RU" sz="2800" b="1" i="1" dirty="0" smtClean="0">
                <a:solidFill>
                  <a:srgbClr val="C00000"/>
                </a:solidFill>
                <a:effectLst>
                  <a:outerShdw blurRad="38100" dist="38100" dir="2700000" algn="tl">
                    <a:srgbClr val="000000">
                      <a:alpha val="43137"/>
                    </a:srgbClr>
                  </a:outerShdw>
                </a:effectLst>
              </a:rPr>
              <a:t>Деловая документация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учителя иностранного языка</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
            </a:r>
            <a:br>
              <a:rPr lang="ru-RU" sz="2800" b="1" i="1" dirty="0" smtClean="0">
                <a:solidFill>
                  <a:srgbClr val="C00000"/>
                </a:solidFill>
                <a:effectLst>
                  <a:outerShdw blurRad="38100" dist="38100" dir="2700000" algn="tl">
                    <a:srgbClr val="000000">
                      <a:alpha val="43137"/>
                    </a:srgbClr>
                  </a:outerShdw>
                </a:effectLst>
              </a:rPr>
            </a:br>
            <a:r>
              <a:rPr sz="2800" b="1" i="1" spc="-25" dirty="0" smtClean="0">
                <a:solidFill>
                  <a:srgbClr val="C00000"/>
                </a:solidFill>
                <a:effectLst>
                  <a:outerShdw blurRad="38100" dist="38100" dir="2700000" algn="tl">
                    <a:srgbClr val="000000">
                      <a:alpha val="43137"/>
                    </a:srgbClr>
                  </a:outerShdw>
                </a:effectLst>
                <a:cs typeface="Calibri"/>
              </a:rPr>
              <a:t>РАБОЧИЕ</a:t>
            </a:r>
            <a:r>
              <a:rPr sz="2800" b="1" i="1" spc="-30" dirty="0" smtClean="0">
                <a:solidFill>
                  <a:srgbClr val="C00000"/>
                </a:solidFill>
                <a:effectLst>
                  <a:outerShdw blurRad="38100" dist="38100" dir="2700000" algn="tl">
                    <a:srgbClr val="000000">
                      <a:alpha val="43137"/>
                    </a:srgbClr>
                  </a:outerShdw>
                </a:effectLst>
                <a:cs typeface="Calibri"/>
              </a:rPr>
              <a:t> </a:t>
            </a:r>
            <a:r>
              <a:rPr sz="2800" b="1" i="1" spc="-20" dirty="0">
                <a:solidFill>
                  <a:srgbClr val="C00000"/>
                </a:solidFill>
                <a:effectLst>
                  <a:outerShdw blurRad="38100" dist="38100" dir="2700000" algn="tl">
                    <a:srgbClr val="000000">
                      <a:alpha val="43137"/>
                    </a:srgbClr>
                  </a:outerShdw>
                </a:effectLst>
                <a:cs typeface="Calibri"/>
              </a:rPr>
              <a:t>ПРОГРАММЫ</a:t>
            </a:r>
            <a:r>
              <a:rPr sz="2800" b="1" i="1" spc="-35" dirty="0">
                <a:solidFill>
                  <a:srgbClr val="C00000"/>
                </a:solidFill>
                <a:effectLst>
                  <a:outerShdw blurRad="38100" dist="38100" dir="2700000" algn="tl">
                    <a:srgbClr val="000000">
                      <a:alpha val="43137"/>
                    </a:srgbClr>
                  </a:outerShdw>
                </a:effectLst>
                <a:cs typeface="Calibri"/>
              </a:rPr>
              <a:t> </a:t>
            </a:r>
            <a:r>
              <a:rPr lang="en-US" sz="2800" b="1" i="1" spc="-35" dirty="0" smtClean="0">
                <a:solidFill>
                  <a:srgbClr val="C00000"/>
                </a:solidFill>
                <a:effectLst>
                  <a:outerShdw blurRad="38100" dist="38100" dir="2700000" algn="tl">
                    <a:srgbClr val="000000">
                      <a:alpha val="43137"/>
                    </a:srgbClr>
                  </a:outerShdw>
                </a:effectLst>
                <a:cs typeface="Calibri"/>
              </a:rPr>
              <a:t/>
            </a:r>
            <a:br>
              <a:rPr lang="en-US" sz="2800" b="1" i="1" spc="-35" dirty="0" smtClean="0">
                <a:solidFill>
                  <a:srgbClr val="C00000"/>
                </a:solidFill>
                <a:effectLst>
                  <a:outerShdw blurRad="38100" dist="38100" dir="2700000" algn="tl">
                    <a:srgbClr val="000000">
                      <a:alpha val="43137"/>
                    </a:srgbClr>
                  </a:outerShdw>
                </a:effectLst>
                <a:cs typeface="Calibri"/>
              </a:rPr>
            </a:br>
            <a:r>
              <a:rPr sz="2800" b="1" i="1" dirty="0" smtClean="0">
                <a:solidFill>
                  <a:srgbClr val="C00000"/>
                </a:solidFill>
                <a:effectLst>
                  <a:outerShdw blurRad="38100" dist="38100" dir="2700000" algn="tl">
                    <a:srgbClr val="000000">
                      <a:alpha val="43137"/>
                    </a:srgbClr>
                  </a:outerShdw>
                </a:effectLst>
                <a:cs typeface="Calibri"/>
              </a:rPr>
              <a:t>ПО</a:t>
            </a:r>
            <a:r>
              <a:rPr sz="2800" b="1" i="1" spc="-20" dirty="0" smtClean="0">
                <a:solidFill>
                  <a:srgbClr val="C00000"/>
                </a:solidFill>
                <a:effectLst>
                  <a:outerShdw blurRad="38100" dist="38100" dir="2700000" algn="tl">
                    <a:srgbClr val="000000">
                      <a:alpha val="43137"/>
                    </a:srgbClr>
                  </a:outerShdw>
                </a:effectLst>
                <a:cs typeface="Calibri"/>
              </a:rPr>
              <a:t> </a:t>
            </a:r>
            <a:r>
              <a:rPr sz="2800" b="1" i="1" spc="-5" dirty="0">
                <a:solidFill>
                  <a:srgbClr val="C00000"/>
                </a:solidFill>
                <a:effectLst>
                  <a:outerShdw blurRad="38100" dist="38100" dir="2700000" algn="tl">
                    <a:srgbClr val="000000">
                      <a:alpha val="43137"/>
                    </a:srgbClr>
                  </a:outerShdw>
                </a:effectLst>
                <a:cs typeface="Calibri"/>
              </a:rPr>
              <a:t>УЧЕБНЫМ</a:t>
            </a:r>
            <a:r>
              <a:rPr sz="2800" b="1" i="1" dirty="0">
                <a:solidFill>
                  <a:srgbClr val="C00000"/>
                </a:solidFill>
                <a:effectLst>
                  <a:outerShdw blurRad="38100" dist="38100" dir="2700000" algn="tl">
                    <a:srgbClr val="000000">
                      <a:alpha val="43137"/>
                    </a:srgbClr>
                  </a:outerShdw>
                </a:effectLst>
                <a:cs typeface="Calibri"/>
              </a:rPr>
              <a:t> </a:t>
            </a:r>
            <a:r>
              <a:rPr sz="2800" b="1" i="1" spc="-30" dirty="0">
                <a:solidFill>
                  <a:srgbClr val="C00000"/>
                </a:solidFill>
                <a:effectLst>
                  <a:outerShdw blurRad="38100" dist="38100" dir="2700000" algn="tl">
                    <a:srgbClr val="000000">
                      <a:alpha val="43137"/>
                    </a:srgbClr>
                  </a:outerShdw>
                </a:effectLst>
                <a:cs typeface="Calibri"/>
              </a:rPr>
              <a:t>ПРЕДМЕТАМ</a:t>
            </a:r>
            <a:endParaRPr sz="2800" b="1" i="1" dirty="0">
              <a:solidFill>
                <a:srgbClr val="C00000"/>
              </a:solidFill>
              <a:effectLst>
                <a:outerShdw blurRad="38100" dist="38100" dir="2700000" algn="tl">
                  <a:srgbClr val="000000">
                    <a:alpha val="43137"/>
                  </a:srgbClr>
                </a:outerShdw>
              </a:effectLst>
              <a:cs typeface="Calibri"/>
            </a:endParaRPr>
          </a:p>
        </p:txBody>
      </p:sp>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9493" t="10636" r="21058" b="4142"/>
          <a:stretch/>
        </p:blipFill>
        <p:spPr bwMode="auto">
          <a:xfrm>
            <a:off x="166255" y="1330037"/>
            <a:ext cx="7196447" cy="51657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48903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70613" y="681246"/>
            <a:ext cx="8610600" cy="1293028"/>
          </a:xfrm>
        </p:spPr>
        <p:txBody>
          <a:bodyPr>
            <a:noAutofit/>
          </a:bodyPr>
          <a:lstStyle/>
          <a:p>
            <a:pPr lvl="0"/>
            <a:r>
              <a:rPr lang="ru-RU" sz="2800" b="1" i="1" dirty="0" smtClean="0">
                <a:solidFill>
                  <a:srgbClr val="C00000"/>
                </a:solidFill>
                <a:effectLst>
                  <a:outerShdw blurRad="38100" dist="38100" dir="2700000" algn="tl">
                    <a:srgbClr val="000000">
                      <a:alpha val="43137"/>
                    </a:srgbClr>
                  </a:outerShdw>
                </a:effectLst>
              </a:rPr>
              <a:t>Деловая документация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учителя иностранного языка</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rPr>
              <a:t/>
            </a:r>
            <a:br>
              <a:rPr lang="ru-RU" sz="2800" b="1" i="1" dirty="0" smtClean="0">
                <a:solidFill>
                  <a:srgbClr val="C00000"/>
                </a:solidFill>
                <a:effectLst>
                  <a:outerShdw blurRad="38100" dist="38100" dir="2700000" algn="tl">
                    <a:srgbClr val="000000">
                      <a:alpha val="43137"/>
                    </a:srgbClr>
                  </a:outerShdw>
                </a:effectLst>
              </a:rPr>
            </a:br>
            <a:r>
              <a:rPr lang="ru-RU" sz="2800" b="1"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Федеральная рабочая программа </a:t>
            </a:r>
            <a:br>
              <a:rPr lang="ru-RU" sz="2800" b="1"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br>
            <a:r>
              <a:rPr lang="ru-RU" sz="2800" b="1"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(ФРП)</a:t>
            </a:r>
            <a:endParaRPr lang="ru-RU" sz="2800" b="1" i="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074"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39760" t="17188" r="29256" b="4956"/>
          <a:stretch/>
        </p:blipFill>
        <p:spPr bwMode="auto">
          <a:xfrm>
            <a:off x="170114" y="1580543"/>
            <a:ext cx="4800533" cy="508883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39755" t="22457" r="29145" b="31525"/>
          <a:stretch/>
        </p:blipFill>
        <p:spPr bwMode="auto">
          <a:xfrm>
            <a:off x="5447676" y="2500245"/>
            <a:ext cx="6574863" cy="410445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69461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1"/>
          <p:cNvSpPr>
            <a:spLocks noChangeArrowheads="1"/>
          </p:cNvSpPr>
          <p:nvPr/>
        </p:nvSpPr>
        <p:spPr bwMode="auto">
          <a:xfrm>
            <a:off x="178129" y="1341707"/>
            <a:ext cx="11827823"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49263" algn="just" fontAlgn="base">
              <a:spcBef>
                <a:spcPct val="0"/>
              </a:spcBef>
              <a:spcAft>
                <a:spcPct val="0"/>
              </a:spcAf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Рабочая программа</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документ образовательной организации, определяющий объём, порядок, содержание изучения и преподавания учебного предмета, курса, а также требования к результатам освоения обучающимися основной образовательной программы в соответствии с ФГОС и ФООП соответствующего уровня образования. </a:t>
            </a:r>
          </a:p>
          <a:p>
            <a:pPr indent="449263" algn="just" fontAlgn="base">
              <a:spcBef>
                <a:spcPct val="0"/>
              </a:spcBef>
              <a:spcAft>
                <a:spcPct val="0"/>
              </a:spcAft>
            </a:pP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indent="449263" algn="just" fontAlgn="base">
              <a:spcBef>
                <a:spcPct val="0"/>
              </a:spcBef>
              <a:spcAft>
                <a:spcPct val="0"/>
              </a:spcAft>
            </a:pPr>
            <a:r>
              <a:rPr lang="ru-RU" sz="2000" b="1" dirty="0" smtClean="0">
                <a:latin typeface="Times New Roman" pitchFamily="18" charset="0"/>
                <a:cs typeface="Times New Roman" pitchFamily="18" charset="0"/>
              </a:rPr>
              <a:t>Тематическое планирование - </a:t>
            </a:r>
            <a:r>
              <a:rPr lang="ru-RU" sz="2000" dirty="0" smtClean="0">
                <a:latin typeface="Times New Roman" pitchFamily="18" charset="0"/>
                <a:cs typeface="Times New Roman" pitchFamily="18" charset="0"/>
              </a:rPr>
              <a:t>форму и содержание берём полностью из федеральной рабочей программы по предмету. Добавляем только в </a:t>
            </a:r>
            <a:r>
              <a:rPr lang="ru-RU" sz="2000" i="1" dirty="0" smtClean="0">
                <a:latin typeface="Times New Roman" pitchFamily="18" charset="0"/>
                <a:cs typeface="Times New Roman" pitchFamily="18" charset="0"/>
              </a:rPr>
              <a:t>обязательном порядке</a:t>
            </a:r>
            <a:r>
              <a:rPr lang="ru-RU" sz="2000" dirty="0" smtClean="0">
                <a:latin typeface="Times New Roman" pitchFamily="18" charset="0"/>
                <a:cs typeface="Times New Roman" pitchFamily="18" charset="0"/>
              </a:rPr>
              <a:t> графу с ЭОР/ЦОР, где необходимо указать какие электронные ресурсы и для изучения каких тем вы планируете использовать.</a:t>
            </a:r>
            <a:r>
              <a:rPr lang="ru-RU" sz="2000" dirty="0" smtClean="0"/>
              <a:t> </a:t>
            </a:r>
          </a:p>
          <a:p>
            <a:pPr indent="449263" algn="just" fontAlgn="base">
              <a:spcBef>
                <a:spcPct val="0"/>
              </a:spcBef>
              <a:spcAft>
                <a:spcPct val="0"/>
              </a:spcAft>
            </a:pPr>
            <a:endParaRPr lang="ru-RU" sz="2000" dirty="0" smtClean="0"/>
          </a:p>
          <a:p>
            <a:pPr indent="449263" fontAlgn="base">
              <a:spcBef>
                <a:spcPct val="0"/>
              </a:spcBef>
              <a:spcAft>
                <a:spcPct val="0"/>
              </a:spcAft>
            </a:pPr>
            <a:r>
              <a:rPr lang="ru-RU" sz="2000" dirty="0" smtClean="0">
                <a:latin typeface="Times New Roman" pitchFamily="18" charset="0"/>
                <a:cs typeface="Times New Roman" pitchFamily="18" charset="0"/>
              </a:rPr>
              <a:t>При подборе электронных ресурсов можно опираться на федеральный перечень электронных образовательных ресурсов, допущенных к использованию. </a:t>
            </a:r>
            <a:r>
              <a:rPr lang="ru-RU" sz="2000" u="sng" dirty="0" smtClean="0">
                <a:latin typeface="Times New Roman" pitchFamily="18" charset="0"/>
                <a:cs typeface="Times New Roman" pitchFamily="18" charset="0"/>
                <a:hlinkClick r:id="rId2"/>
              </a:rPr>
              <a:t>https://edsoo.ru/Prikaz_Ministerstva_prosvescheniya_Rossijskoj_Federacii_ot_02_08_2022_653_Ob_utverzhdenii_federalnogo_perechnya_elektronnih_obrazo.htm</a:t>
            </a:r>
            <a:r>
              <a:rPr lang="ru-RU" sz="2000" dirty="0" smtClean="0">
                <a:latin typeface="Times New Roman" pitchFamily="18" charset="0"/>
                <a:cs typeface="Times New Roman" pitchFamily="18" charset="0"/>
              </a:rPr>
              <a:t>  </a:t>
            </a:r>
          </a:p>
          <a:p>
            <a:pPr indent="449263" algn="just" fontAlgn="base">
              <a:spcBef>
                <a:spcPct val="0"/>
              </a:spcBef>
              <a:spcAft>
                <a:spcPct val="0"/>
              </a:spcAft>
            </a:pPr>
            <a:endParaRPr lang="ru-RU" sz="2000" dirty="0" smtClean="0">
              <a:latin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Прямоугольник 2"/>
          <p:cNvSpPr/>
          <p:nvPr/>
        </p:nvSpPr>
        <p:spPr>
          <a:xfrm>
            <a:off x="5791200" y="178130"/>
            <a:ext cx="6096000" cy="954107"/>
          </a:xfrm>
          <a:prstGeom prst="rect">
            <a:avLst/>
          </a:prstGeom>
        </p:spPr>
        <p:txBody>
          <a:bodyPr>
            <a:spAutoFit/>
          </a:bodyPr>
          <a:lstStyle/>
          <a:p>
            <a:pPr lvl="0" algn="r"/>
            <a:r>
              <a:rPr lang="ru-RU" sz="2800" b="1" i="1" dirty="0" smtClean="0">
                <a:solidFill>
                  <a:srgbClr val="C00000"/>
                </a:solidFill>
                <a:effectLst>
                  <a:outerShdw blurRad="38100" dist="38100" dir="2700000" algn="tl">
                    <a:srgbClr val="000000">
                      <a:alpha val="43137"/>
                    </a:srgbClr>
                  </a:outerShdw>
                </a:effectLst>
              </a:rPr>
              <a:t>Деловая документация </a:t>
            </a:r>
          </a:p>
          <a:p>
            <a:pPr lvl="0" algn="r"/>
            <a:r>
              <a:rPr lang="ru-RU" sz="2800" b="1" i="1" dirty="0" smtClean="0">
                <a:solidFill>
                  <a:srgbClr val="C00000"/>
                </a:solidFill>
                <a:effectLst>
                  <a:outerShdw blurRad="38100" dist="38100" dir="2700000" algn="tl">
                    <a:srgbClr val="000000">
                      <a:alpha val="43137"/>
                    </a:srgbClr>
                  </a:outerShdw>
                </a:effectLst>
              </a:rPr>
              <a:t>учителя иностранного языка</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18067" y="386386"/>
            <a:ext cx="6096000" cy="954107"/>
          </a:xfrm>
          <a:prstGeom prst="rect">
            <a:avLst/>
          </a:prstGeom>
        </p:spPr>
        <p:txBody>
          <a:bodyPr>
            <a:spAutoFit/>
          </a:bodyPr>
          <a:lstStyle/>
          <a:p>
            <a:pPr lvl="0" algn="r"/>
            <a:r>
              <a:rPr lang="ru-RU" sz="2800" b="1" i="1" dirty="0" smtClean="0">
                <a:solidFill>
                  <a:srgbClr val="C00000"/>
                </a:solidFill>
                <a:effectLst>
                  <a:outerShdw blurRad="38100" dist="38100" dir="2700000" algn="tl">
                    <a:srgbClr val="000000">
                      <a:alpha val="43137"/>
                    </a:srgbClr>
                  </a:outerShdw>
                </a:effectLst>
              </a:rPr>
              <a:t>Деловая документация </a:t>
            </a:r>
          </a:p>
          <a:p>
            <a:pPr lvl="0" algn="r"/>
            <a:r>
              <a:rPr lang="ru-RU" sz="2800" b="1" i="1" dirty="0" smtClean="0">
                <a:solidFill>
                  <a:srgbClr val="C00000"/>
                </a:solidFill>
                <a:effectLst>
                  <a:outerShdw blurRad="38100" dist="38100" dir="2700000" algn="tl">
                    <a:srgbClr val="000000">
                      <a:alpha val="43137"/>
                    </a:srgbClr>
                  </a:outerShdw>
                </a:effectLst>
              </a:rPr>
              <a:t>учителя иностранного языка</a:t>
            </a:r>
          </a:p>
        </p:txBody>
      </p:sp>
      <p:sp>
        <p:nvSpPr>
          <p:cNvPr id="216065" name="Rectangle 1"/>
          <p:cNvSpPr>
            <a:spLocks noChangeArrowheads="1"/>
          </p:cNvSpPr>
          <p:nvPr/>
        </p:nvSpPr>
        <p:spPr bwMode="auto">
          <a:xfrm>
            <a:off x="190005" y="1386967"/>
            <a:ext cx="11697195"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fontAlgn="base">
              <a:spcBef>
                <a:spcPct val="0"/>
              </a:spcBef>
              <a:spcAft>
                <a:spcPct val="0"/>
              </a:spcAf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Календарно-тематическое планирование (КТП)</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разрабатывается каждым учителем самостоятельно на основе тематического планирования и рабочих программ по иностранному языку. </a:t>
            </a:r>
          </a:p>
          <a:p>
            <a:pPr indent="450850" fontAlgn="base">
              <a:spcBef>
                <a:spcPct val="0"/>
              </a:spcBef>
              <a:spcAft>
                <a:spcPct val="0"/>
              </a:spcAft>
            </a:pPr>
            <a:endParaRPr lang="ru-RU" sz="2000" dirty="0" smtClean="0">
              <a:latin typeface="Times New Roman" pitchFamily="18" charset="0"/>
              <a:cs typeface="Times New Roman" pitchFamily="18" charset="0"/>
            </a:endParaRPr>
          </a:p>
          <a:p>
            <a:pPr indent="450850" fontAlgn="base">
              <a:spcBef>
                <a:spcPct val="0"/>
              </a:spcBef>
              <a:spcAft>
                <a:spcPct val="0"/>
              </a:spcAft>
            </a:pPr>
            <a:r>
              <a:rPr lang="ru-RU" sz="2000" i="1" dirty="0" smtClean="0">
                <a:latin typeface="Times New Roman" pitchFamily="18" charset="0"/>
                <a:cs typeface="Times New Roman" pitchFamily="18" charset="0"/>
              </a:rPr>
              <a:t>Рекомендуемая форма календарно-тематического плана</a:t>
            </a:r>
            <a:endParaRPr lang="ru-RU" sz="3200" dirty="0" smtClean="0">
              <a:latin typeface="Times New Roman" pitchFamily="18" charset="0"/>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270262" y="2882584"/>
          <a:ext cx="11652564" cy="3161955"/>
        </p:xfrm>
        <a:graphic>
          <a:graphicData uri="http://schemas.openxmlformats.org/drawingml/2006/table">
            <a:tbl>
              <a:tblPr/>
              <a:tblGrid>
                <a:gridCol w="485524"/>
                <a:gridCol w="960568"/>
                <a:gridCol w="990841"/>
                <a:gridCol w="1327330"/>
                <a:gridCol w="1327330"/>
                <a:gridCol w="1474035"/>
                <a:gridCol w="1321509"/>
                <a:gridCol w="1092137"/>
                <a:gridCol w="1393697"/>
                <a:gridCol w="1279593"/>
              </a:tblGrid>
              <a:tr h="427934">
                <a:tc>
                  <a:txBody>
                    <a:bodyPr/>
                    <a:lstStyle/>
                    <a:p>
                      <a:pPr>
                        <a:spcAft>
                          <a:spcPts val="0"/>
                        </a:spcAft>
                      </a:pPr>
                      <a:r>
                        <a:rPr lang="ru-RU" sz="1400" b="1" dirty="0">
                          <a:latin typeface="Times New Roman"/>
                          <a:ea typeface="Calibri"/>
                          <a:cs typeface="Times New Roman"/>
                        </a:rPr>
                        <a:t>№</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smtClean="0">
                          <a:latin typeface="Times New Roman"/>
                          <a:ea typeface="Calibri"/>
                          <a:cs typeface="Times New Roman"/>
                        </a:rPr>
                        <a:t>Дата </a:t>
                      </a:r>
                      <a:r>
                        <a:rPr lang="ru-RU" sz="1400" b="1" dirty="0">
                          <a:latin typeface="Times New Roman"/>
                          <a:ea typeface="Calibri"/>
                          <a:cs typeface="Times New Roman"/>
                        </a:rPr>
                        <a:t>по плану</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a:latin typeface="Times New Roman"/>
                          <a:ea typeface="Calibri"/>
                          <a:cs typeface="Times New Roman"/>
                        </a:rPr>
                        <a:t>Дата по факту</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dirty="0">
                          <a:latin typeface="Times New Roman"/>
                          <a:ea typeface="Calibri"/>
                          <a:cs typeface="Times New Roman"/>
                        </a:rPr>
                        <a:t>Тема урока</a:t>
                      </a:r>
                      <a:r>
                        <a:rPr lang="ru-RU" sz="1400" b="1" dirty="0" smtClean="0">
                          <a:latin typeface="Times New Roman"/>
                          <a:ea typeface="Calibri"/>
                          <a:cs typeface="Times New Roman"/>
                        </a:rPr>
                        <a:t>/</a:t>
                      </a:r>
                    </a:p>
                    <a:p>
                      <a:pPr>
                        <a:spcAft>
                          <a:spcPts val="0"/>
                        </a:spcAft>
                      </a:pPr>
                      <a:r>
                        <a:rPr lang="ru-RU" sz="1400" b="1" dirty="0" smtClean="0">
                          <a:latin typeface="Times New Roman"/>
                          <a:ea typeface="Calibri"/>
                          <a:cs typeface="Times New Roman"/>
                        </a:rPr>
                        <a:t>контроля</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a:latin typeface="Times New Roman"/>
                          <a:ea typeface="Calibri"/>
                          <a:cs typeface="Times New Roman"/>
                        </a:rPr>
                        <a:t>Аудирование</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a:latin typeface="Times New Roman"/>
                          <a:ea typeface="Calibri"/>
                          <a:cs typeface="Times New Roman"/>
                        </a:rPr>
                        <a:t>Чтение</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a:latin typeface="Times New Roman"/>
                          <a:ea typeface="Calibri"/>
                          <a:cs typeface="Times New Roman"/>
                        </a:rPr>
                        <a:t>Говорение</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a:latin typeface="Times New Roman"/>
                          <a:ea typeface="Calibri"/>
                          <a:cs typeface="Times New Roman"/>
                        </a:rPr>
                        <a:t>Письмо</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a:latin typeface="Times New Roman"/>
                          <a:ea typeface="Calibri"/>
                          <a:cs typeface="Times New Roman"/>
                        </a:rPr>
                        <a:t>Лексика</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b="1">
                          <a:latin typeface="Times New Roman"/>
                          <a:ea typeface="Calibri"/>
                          <a:cs typeface="Times New Roman"/>
                        </a:rPr>
                        <a:t>Грамматика</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4021">
                <a:tc>
                  <a:txBody>
                    <a:bodyPr/>
                    <a:lstStyle/>
                    <a:p>
                      <a:pPr>
                        <a:lnSpc>
                          <a:spcPct val="115000"/>
                        </a:lnSpc>
                        <a:spcAft>
                          <a:spcPts val="0"/>
                        </a:spcAft>
                      </a:pPr>
                      <a:r>
                        <a:rPr lang="ru-RU" sz="1400">
                          <a:latin typeface="Times New Roman"/>
                          <a:ea typeface="Times New Roman"/>
                          <a:cs typeface="Times New Roman"/>
                        </a:rPr>
                        <a:t>1</a:t>
                      </a:r>
                      <a:endParaRPr lang="ru-RU"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15.09</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15.09</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Моя семья</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упр.5 стр.9 (с полным пониманием)</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упр. 1,2 стр. 8 (ознакомительное и поисковое)</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Обучение диалогической речи (диалог-расспрос) упр.4 </a:t>
                      </a:r>
                      <a:r>
                        <a:rPr lang="ru-RU" sz="1400" dirty="0" err="1">
                          <a:latin typeface="Times New Roman"/>
                          <a:ea typeface="Times New Roman"/>
                          <a:cs typeface="Times New Roman"/>
                        </a:rPr>
                        <a:t>стр</a:t>
                      </a:r>
                      <a:r>
                        <a:rPr lang="ru-RU" sz="1400" dirty="0">
                          <a:latin typeface="Times New Roman"/>
                          <a:ea typeface="Times New Roman"/>
                          <a:cs typeface="Times New Roman"/>
                        </a:rPr>
                        <a:t> 9</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Орфография (словарный диктант), упр.6 стр9 (</a:t>
                      </a:r>
                      <a:r>
                        <a:rPr lang="ru-RU" sz="1400" dirty="0" err="1">
                          <a:latin typeface="Times New Roman"/>
                          <a:ea typeface="Times New Roman"/>
                          <a:cs typeface="Times New Roman"/>
                        </a:rPr>
                        <a:t>пис</a:t>
                      </a:r>
                      <a:r>
                        <a:rPr lang="ru-RU" sz="1400" dirty="0">
                          <a:latin typeface="Times New Roman"/>
                          <a:ea typeface="Times New Roman"/>
                          <a:cs typeface="Times New Roman"/>
                        </a:rPr>
                        <a:t>.)</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latin typeface="Times New Roman"/>
                          <a:ea typeface="Times New Roman"/>
                          <a:cs typeface="Times New Roman"/>
                        </a:rPr>
                        <a:t>Uncle</a:t>
                      </a:r>
                      <a:r>
                        <a:rPr lang="ru-RU" sz="1400" dirty="0">
                          <a:latin typeface="Times New Roman"/>
                          <a:ea typeface="Times New Roman"/>
                          <a:cs typeface="Times New Roman"/>
                        </a:rPr>
                        <a:t>, </a:t>
                      </a:r>
                      <a:r>
                        <a:rPr lang="en-US" sz="1400" dirty="0">
                          <a:latin typeface="Times New Roman"/>
                          <a:ea typeface="Times New Roman"/>
                          <a:cs typeface="Times New Roman"/>
                        </a:rPr>
                        <a:t>aunt</a:t>
                      </a:r>
                      <a:r>
                        <a:rPr lang="ru-RU" sz="1400" dirty="0">
                          <a:latin typeface="Times New Roman"/>
                          <a:ea typeface="Times New Roman"/>
                          <a:cs typeface="Times New Roman"/>
                        </a:rPr>
                        <a:t>, </a:t>
                      </a:r>
                      <a:r>
                        <a:rPr lang="en-US" sz="1400" dirty="0">
                          <a:latin typeface="Times New Roman"/>
                          <a:ea typeface="Times New Roman"/>
                          <a:cs typeface="Times New Roman"/>
                        </a:rPr>
                        <a:t>cousin</a:t>
                      </a:r>
                      <a:r>
                        <a:rPr lang="ru-RU" sz="1400" dirty="0">
                          <a:latin typeface="Times New Roman"/>
                          <a:ea typeface="Times New Roman"/>
                          <a:cs typeface="Times New Roman"/>
                        </a:rPr>
                        <a:t>, </a:t>
                      </a:r>
                      <a:r>
                        <a:rPr lang="en-US" sz="1400" dirty="0">
                          <a:latin typeface="Times New Roman"/>
                          <a:ea typeface="Times New Roman"/>
                          <a:cs typeface="Times New Roman"/>
                        </a:rPr>
                        <a:t>kind</a:t>
                      </a:r>
                      <a:r>
                        <a:rPr lang="ru-RU" sz="1400" dirty="0">
                          <a:latin typeface="Times New Roman"/>
                          <a:ea typeface="Times New Roman"/>
                          <a:cs typeface="Times New Roman"/>
                        </a:rPr>
                        <a:t>, </a:t>
                      </a:r>
                      <a:r>
                        <a:rPr lang="en-US" sz="1400" dirty="0">
                          <a:latin typeface="Times New Roman"/>
                          <a:ea typeface="Times New Roman"/>
                          <a:cs typeface="Times New Roman"/>
                        </a:rPr>
                        <a:t>slim </a:t>
                      </a:r>
                      <a:r>
                        <a:rPr lang="ru-RU" sz="1400" i="1" dirty="0">
                          <a:latin typeface="Times New Roman"/>
                          <a:ea typeface="Times New Roman"/>
                          <a:cs typeface="Times New Roman"/>
                        </a:rPr>
                        <a:t>(минимум 5 новых слов на каждом уроке)</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latin typeface="Times New Roman"/>
                          <a:ea typeface="Times New Roman"/>
                          <a:cs typeface="Times New Roman"/>
                        </a:rPr>
                        <a:t>Предлоги места </a:t>
                      </a:r>
                      <a:r>
                        <a:rPr lang="en-US" sz="1400" dirty="0">
                          <a:latin typeface="Times New Roman"/>
                          <a:ea typeface="Times New Roman"/>
                          <a:cs typeface="Times New Roman"/>
                        </a:rPr>
                        <a:t>in</a:t>
                      </a:r>
                      <a:r>
                        <a:rPr lang="ru-RU" sz="1400" dirty="0">
                          <a:latin typeface="Times New Roman"/>
                          <a:ea typeface="Times New Roman"/>
                          <a:cs typeface="Times New Roman"/>
                        </a:rPr>
                        <a:t>, </a:t>
                      </a:r>
                      <a:r>
                        <a:rPr lang="en-US" sz="1400" dirty="0">
                          <a:latin typeface="Times New Roman"/>
                          <a:ea typeface="Times New Roman"/>
                          <a:cs typeface="Times New Roman"/>
                        </a:rPr>
                        <a:t>on</a:t>
                      </a:r>
                      <a:r>
                        <a:rPr lang="ru-RU" sz="1400" dirty="0">
                          <a:latin typeface="Times New Roman"/>
                          <a:ea typeface="Times New Roman"/>
                          <a:cs typeface="Times New Roman"/>
                        </a:rPr>
                        <a:t>, </a:t>
                      </a:r>
                      <a:r>
                        <a:rPr lang="en-US" sz="1400" dirty="0">
                          <a:latin typeface="Times New Roman"/>
                          <a:ea typeface="Times New Roman"/>
                          <a:cs typeface="Times New Roman"/>
                        </a:rPr>
                        <a:t>under</a:t>
                      </a:r>
                      <a:r>
                        <a:rPr lang="ru-RU" sz="1400" dirty="0">
                          <a:latin typeface="Times New Roman"/>
                          <a:ea typeface="Times New Roman"/>
                          <a:cs typeface="Times New Roman"/>
                        </a:rPr>
                        <a:t>, </a:t>
                      </a:r>
                      <a:r>
                        <a:rPr lang="en-US" sz="1400" dirty="0">
                          <a:latin typeface="Times New Roman"/>
                          <a:ea typeface="Times New Roman"/>
                          <a:cs typeface="Times New Roman"/>
                        </a:rPr>
                        <a:t>behind</a:t>
                      </a:r>
                      <a:r>
                        <a:rPr lang="ru-RU" sz="1400" dirty="0">
                          <a:latin typeface="Times New Roman"/>
                          <a:ea typeface="Times New Roman"/>
                          <a:cs typeface="Times New Roman"/>
                        </a:rPr>
                        <a:t>, </a:t>
                      </a:r>
                      <a:r>
                        <a:rPr lang="en-US" sz="1400" dirty="0">
                          <a:latin typeface="Times New Roman"/>
                          <a:ea typeface="Times New Roman"/>
                          <a:cs typeface="Times New Roman"/>
                        </a:rPr>
                        <a:t>Present Continuous </a:t>
                      </a:r>
                      <a:r>
                        <a:rPr lang="ru-RU" sz="1400" i="1" dirty="0">
                          <a:latin typeface="Times New Roman"/>
                          <a:ea typeface="Times New Roman"/>
                          <a:cs typeface="Times New Roman"/>
                        </a:rPr>
                        <a:t>(указываем всю грамматику, которая задействована на уроке)</a:t>
                      </a:r>
                      <a:endParaRPr lang="ru-RU"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55574" y="398261"/>
            <a:ext cx="6096000" cy="830997"/>
          </a:xfrm>
          <a:prstGeom prst="rect">
            <a:avLst/>
          </a:prstGeom>
        </p:spPr>
        <p:txBody>
          <a:bodyPr>
            <a:spAutoFit/>
          </a:bodyPr>
          <a:lstStyle/>
          <a:p>
            <a:pPr lvl="0" algn="r"/>
            <a:r>
              <a:rPr lang="ru-RU" sz="2400" b="1" i="1" dirty="0" smtClean="0">
                <a:solidFill>
                  <a:srgbClr val="C00000"/>
                </a:solidFill>
                <a:effectLst>
                  <a:outerShdw blurRad="38100" dist="38100" dir="2700000" algn="tl">
                    <a:srgbClr val="000000">
                      <a:alpha val="43137"/>
                    </a:srgbClr>
                  </a:outerShdw>
                </a:effectLst>
              </a:rPr>
              <a:t>Деловая документация </a:t>
            </a:r>
          </a:p>
          <a:p>
            <a:pPr lvl="0" algn="r"/>
            <a:r>
              <a:rPr lang="ru-RU" sz="2400" b="1" i="1" dirty="0" smtClean="0">
                <a:solidFill>
                  <a:srgbClr val="C00000"/>
                </a:solidFill>
                <a:effectLst>
                  <a:outerShdw blurRad="38100" dist="38100" dir="2700000" algn="tl">
                    <a:srgbClr val="000000">
                      <a:alpha val="43137"/>
                    </a:srgbClr>
                  </a:outerShdw>
                </a:effectLst>
              </a:rPr>
              <a:t>учителя иностранного языка</a:t>
            </a:r>
          </a:p>
        </p:txBody>
      </p:sp>
      <p:sp>
        <p:nvSpPr>
          <p:cNvPr id="217089" name="Rectangle 1"/>
          <p:cNvSpPr>
            <a:spLocks noChangeArrowheads="1"/>
          </p:cNvSpPr>
          <p:nvPr/>
        </p:nvSpPr>
        <p:spPr bwMode="auto">
          <a:xfrm>
            <a:off x="213756" y="1426521"/>
            <a:ext cx="11792198"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tab pos="180975" algn="l"/>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Поурочный план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является документом для учителя, регламентирующим деятельность учителя и обучаемых на уроке.</a:t>
            </a:r>
          </a:p>
          <a:p>
            <a:pPr marL="0" marR="0" lvl="0" indent="450850" algn="l" defTabSz="914400" rtl="0" eaLnBrk="1" fontAlgn="base" latinLnBrk="0" hangingPunct="1">
              <a:lnSpc>
                <a:spcPct val="100000"/>
              </a:lnSpc>
              <a:spcBef>
                <a:spcPct val="0"/>
              </a:spcBef>
              <a:spcAft>
                <a:spcPct val="0"/>
              </a:spcAft>
              <a:buClrTx/>
              <a:buSzTx/>
              <a:buFontTx/>
              <a:buNone/>
              <a:tabLst>
                <a:tab pos="180975" algn="l"/>
              </a:tabLst>
            </a:pP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indent="450850" eaLnBrk="0" fontAlgn="base" hangingPunct="0">
              <a:spcBef>
                <a:spcPct val="0"/>
              </a:spcBef>
              <a:spcAft>
                <a:spcPct val="0"/>
              </a:spcAft>
              <a:tabLst>
                <a:tab pos="1809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соответствии с Федеральным законом РФ от 29.12.2012 N 273-ФЗ «Об образовании в Российской Федерации» образовательная организация (школа) самостоятельно разрабатывает и утверждает «Положение о поурочном планировании», в котором закрепляются требования об обязательном наличие поурочного плана на каждом уроке.</a:t>
            </a:r>
          </a:p>
          <a:p>
            <a:pPr indent="450850" eaLnBrk="0" fontAlgn="base" hangingPunct="0">
              <a:spcBef>
                <a:spcPct val="0"/>
              </a:spcBef>
              <a:spcAft>
                <a:spcPct val="0"/>
              </a:spcAft>
              <a:tabLst>
                <a:tab pos="180975" algn="l"/>
              </a:tabLst>
            </a:pPr>
            <a:endParaRPr lang="ru-RU" sz="2000" dirty="0" smtClean="0">
              <a:latin typeface="Times New Roman" pitchFamily="18" charset="0"/>
              <a:ea typeface="Times New Roman" pitchFamily="18" charset="0"/>
              <a:cs typeface="Times New Roman" pitchFamily="18" charset="0"/>
            </a:endParaRPr>
          </a:p>
          <a:p>
            <a:pPr indent="450850" eaLnBrk="0" fontAlgn="base" hangingPunct="0">
              <a:spcBef>
                <a:spcPct val="0"/>
              </a:spcBef>
              <a:spcAft>
                <a:spcPct val="0"/>
              </a:spcAft>
              <a:tabLst>
                <a:tab pos="1809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ru-RU" sz="2000" dirty="0" smtClean="0">
                <a:latin typeface="Times New Roman" pitchFamily="18" charset="0"/>
                <a:cs typeface="Times New Roman" pitchFamily="18" charset="0"/>
              </a:rPr>
              <a:t>Структура и содержание поурочного плана (технологической карты) должны строго соответствовать «Положению о поурочном плане учителя» образовательной организации и «Инструкции по ведению деловой документации в общеобразовательных учреждениях Республики Крым» Приказ </a:t>
            </a:r>
            <a:r>
              <a:rPr lang="ru-RU" sz="2000" dirty="0" smtClean="0">
                <a:latin typeface="Times New Roman" pitchFamily="18" charset="0"/>
                <a:cs typeface="Times New Roman" pitchFamily="18" charset="0"/>
                <a:hlinkClick r:id="rId2"/>
              </a:rPr>
              <a:t>№1018 от 11.06.2021</a:t>
            </a:r>
            <a:r>
              <a:rPr lang="ru-RU" sz="2000" dirty="0" smtClean="0">
                <a:latin typeface="Times New Roman" pitchFamily="18" charset="0"/>
                <a:cs typeface="Times New Roman" pitchFamily="18" charset="0"/>
              </a:rPr>
              <a:t>.</a:t>
            </a:r>
            <a:endParaRPr lang="ru-RU" sz="3200" dirty="0" smtClean="0">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180975" algn="l"/>
              </a:tabLst>
            </a:pP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8399" t="17011" r="50251" b="10335"/>
          <a:stretch/>
        </p:blipFill>
        <p:spPr bwMode="auto">
          <a:xfrm>
            <a:off x="0" y="0"/>
            <a:ext cx="5925858" cy="66247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8320" t="55046" r="50630" b="19882"/>
          <a:stretch/>
        </p:blipFill>
        <p:spPr bwMode="auto">
          <a:xfrm>
            <a:off x="6032665" y="166402"/>
            <a:ext cx="5854535" cy="20162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 name="Picture 6"/>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50682" t="16772" r="8342" b="63605"/>
          <a:stretch/>
        </p:blipFill>
        <p:spPr bwMode="auto">
          <a:xfrm>
            <a:off x="5985164" y="2256902"/>
            <a:ext cx="5795158" cy="1800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50917" t="66338" r="8220" b="10357"/>
          <a:stretch/>
        </p:blipFill>
        <p:spPr bwMode="auto">
          <a:xfrm>
            <a:off x="6163294" y="4638551"/>
            <a:ext cx="5652092" cy="18842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53989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1"/>
          <p:cNvSpPr>
            <a:spLocks noChangeArrowheads="1"/>
          </p:cNvSpPr>
          <p:nvPr/>
        </p:nvSpPr>
        <p:spPr bwMode="auto">
          <a:xfrm>
            <a:off x="4750129" y="310205"/>
            <a:ext cx="713707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1275" algn="ctr" defTabSz="914400" rtl="0" eaLnBrk="1" fontAlgn="base" latinLnBrk="0" hangingPunct="1">
              <a:lnSpc>
                <a:spcPct val="100000"/>
              </a:lnSpc>
              <a:spcBef>
                <a:spcPct val="0"/>
              </a:spcBef>
              <a:spcAft>
                <a:spcPct val="0"/>
              </a:spcAft>
              <a:buClrTx/>
              <a:buSzTx/>
              <a:tabLst>
                <a:tab pos="180975" algn="l"/>
              </a:tabLst>
            </a:pPr>
            <a:r>
              <a:rPr kumimoji="0" lang="ru-RU" sz="2800" b="1" i="1" u="none" strike="noStrike" cap="none" normalizeH="0" baseline="0" dirty="0" smtClean="0">
                <a:ln>
                  <a:noFill/>
                </a:ln>
                <a:solidFill>
                  <a:srgbClr val="C00000"/>
                </a:solidFill>
                <a:effectLst>
                  <a:outerShdw blurRad="38100" dist="38100" dir="2700000" algn="tl">
                    <a:srgbClr val="000000">
                      <a:alpha val="43137"/>
                    </a:srgbClr>
                  </a:outerShdw>
                </a:effectLst>
                <a:latin typeface="+mj-lt"/>
                <a:ea typeface="Times New Roman" pitchFamily="18" charset="0"/>
                <a:cs typeface="Times New Roman" pitchFamily="18" charset="0"/>
              </a:rPr>
              <a:t>Выполнение практической части программы </a:t>
            </a:r>
            <a:endParaRPr kumimoji="0" lang="ru-RU" sz="4000" b="0" i="1" u="none" strike="noStrike" cap="none" normalizeH="0" baseline="0" dirty="0" smtClean="0">
              <a:ln>
                <a:noFill/>
              </a:ln>
              <a:solidFill>
                <a:srgbClr val="C00000"/>
              </a:solidFill>
              <a:effectLst>
                <a:outerShdw blurRad="38100" dist="38100" dir="2700000" algn="tl">
                  <a:srgbClr val="000000">
                    <a:alpha val="43137"/>
                  </a:srgbClr>
                </a:outerShdw>
              </a:effectLst>
              <a:latin typeface="+mj-lt"/>
              <a:cs typeface="Arial" pitchFamily="34" charset="0"/>
            </a:endParaRPr>
          </a:p>
        </p:txBody>
      </p:sp>
      <p:sp>
        <p:nvSpPr>
          <p:cNvPr id="220162" name="Rectangle 2"/>
          <p:cNvSpPr>
            <a:spLocks noChangeArrowheads="1"/>
          </p:cNvSpPr>
          <p:nvPr/>
        </p:nvSpPr>
        <p:spPr bwMode="auto">
          <a:xfrm>
            <a:off x="166255" y="1427228"/>
            <a:ext cx="11839699"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tabLst>
                <a:tab pos="180975" algn="l"/>
              </a:tabLst>
            </a:pPr>
            <a:r>
              <a:rPr kumimoji="0" lang="ru-RU"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 оценочным процедурам в рамках изучения предмета «Иностранный язык» относится только </a:t>
            </a:r>
            <a:r>
              <a:rPr kumimoji="0" lang="ru-RU"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контрольная работа по окончании изучения раздела</a:t>
            </a:r>
            <a:r>
              <a:rPr kumimoji="0" lang="ru-RU"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Количество контрольных работ в течение четверти определено в тематическом планировании.</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indent="450850" algn="just" fontAlgn="base">
              <a:spcBef>
                <a:spcPct val="0"/>
              </a:spcBef>
              <a:spcAft>
                <a:spcPct val="0"/>
              </a:spcAft>
              <a:tabLst>
                <a:tab pos="1809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Контрольная работа по разделу проводится в течении всего урока (40-45 мин).</a:t>
            </a:r>
            <a:r>
              <a:rPr lang="ru-RU" sz="3200" dirty="0" smtClean="0"/>
              <a:t> </a:t>
            </a:r>
          </a:p>
          <a:p>
            <a:pPr indent="450850" algn="just" fontAlgn="base">
              <a:spcBef>
                <a:spcPct val="0"/>
              </a:spcBef>
              <a:spcAft>
                <a:spcPct val="0"/>
              </a:spcAft>
              <a:tabLst>
                <a:tab pos="180975" algn="l"/>
              </a:tabLst>
            </a:pPr>
            <a:r>
              <a:rPr lang="ru-RU" sz="2000" dirty="0" smtClean="0">
                <a:latin typeface="Times New Roman" pitchFamily="18" charset="0"/>
                <a:cs typeface="Times New Roman" pitchFamily="18" charset="0"/>
              </a:rPr>
              <a:t>В каждой учебной четверти рекомендовано провести практическую проверку </a:t>
            </a:r>
            <a:r>
              <a:rPr lang="ru-RU" sz="2000" i="1" dirty="0" smtClean="0">
                <a:latin typeface="Times New Roman" pitchFamily="18" charset="0"/>
                <a:cs typeface="Times New Roman" pitchFamily="18" charset="0"/>
              </a:rPr>
              <a:t>одного из четырех видов речевой </a:t>
            </a:r>
            <a:r>
              <a:rPr lang="ru-RU" sz="2000" dirty="0" smtClean="0">
                <a:latin typeface="Times New Roman" pitchFamily="18" charset="0"/>
                <a:cs typeface="Times New Roman" pitchFamily="18" charset="0"/>
              </a:rPr>
              <a:t>деятельности</a:t>
            </a:r>
            <a:r>
              <a:rPr lang="ru-RU" sz="2000" i="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(чтение – 1 четверть, </a:t>
            </a:r>
            <a:r>
              <a:rPr lang="ru-RU" sz="2000" dirty="0" err="1" smtClean="0">
                <a:latin typeface="Times New Roman" pitchFamily="18" charset="0"/>
                <a:cs typeface="Times New Roman" pitchFamily="18" charset="0"/>
              </a:rPr>
              <a:t>аудирование</a:t>
            </a:r>
            <a:r>
              <a:rPr lang="ru-RU" sz="2000" dirty="0" smtClean="0">
                <a:latin typeface="Times New Roman" pitchFamily="18" charset="0"/>
                <a:cs typeface="Times New Roman" pitchFamily="18" charset="0"/>
              </a:rPr>
              <a:t> – 2 четверть, говорение – 3 четверть, письмо - 4 четверть). Длительность проведения практической проверки –20 минут по одному из видов речевой деятельности на уроке, на проверку говорения отводится отдельный урок. </a:t>
            </a:r>
          </a:p>
          <a:p>
            <a:pPr marL="0" marR="0" lvl="0" indent="450850" algn="just" defTabSz="914400" rtl="0" eaLnBrk="1" fontAlgn="base" latinLnBrk="0" hangingPunct="1">
              <a:lnSpc>
                <a:spcPct val="100000"/>
              </a:lnSpc>
              <a:spcBef>
                <a:spcPct val="0"/>
              </a:spcBef>
              <a:spcAft>
                <a:spcPct val="0"/>
              </a:spcAft>
              <a:buClrTx/>
              <a:buSzTx/>
              <a:buFontTx/>
              <a:buNone/>
              <a:tabLst>
                <a:tab pos="180975" algn="l"/>
              </a:tabLst>
            </a:pPr>
            <a:endParaRPr kumimoji="0" lang="ru-RU"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294833" y="4643151"/>
          <a:ext cx="11497364" cy="630936"/>
        </p:xfrm>
        <a:graphic>
          <a:graphicData uri="http://schemas.openxmlformats.org/drawingml/2006/table">
            <a:tbl>
              <a:tblPr/>
              <a:tblGrid>
                <a:gridCol w="1000333"/>
                <a:gridCol w="6331132"/>
                <a:gridCol w="4165899"/>
              </a:tblGrid>
              <a:tr h="231619">
                <a:tc>
                  <a:txBody>
                    <a:bodyPr/>
                    <a:lstStyle/>
                    <a:p>
                      <a:pPr algn="just">
                        <a:lnSpc>
                          <a:spcPct val="115000"/>
                        </a:lnSpc>
                        <a:spcAft>
                          <a:spcPts val="0"/>
                        </a:spcAft>
                      </a:pPr>
                      <a:r>
                        <a:rPr lang="ru-RU" sz="1800" dirty="0">
                          <a:latin typeface="Times New Roman"/>
                          <a:ea typeface="Times New Roman"/>
                          <a:cs typeface="Times New Roman"/>
                        </a:rPr>
                        <a:t>15.09</a:t>
                      </a:r>
                      <a:endParaRPr lang="ru-RU"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ru-RU" sz="1800" dirty="0">
                          <a:latin typeface="Times New Roman"/>
                          <a:ea typeface="Times New Roman"/>
                          <a:cs typeface="Times New Roman"/>
                        </a:rPr>
                        <a:t>Школьные принадлежности. Чтение</a:t>
                      </a:r>
                      <a:endParaRPr lang="ru-RU"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ru-RU" sz="1800" dirty="0">
                          <a:latin typeface="Times New Roman"/>
                          <a:ea typeface="Times New Roman"/>
                          <a:cs typeface="Times New Roman"/>
                        </a:rPr>
                        <a:t>Упр. 2; стр. 3 (выучить слова наизусть)</a:t>
                      </a:r>
                      <a:endParaRPr lang="ru-RU" sz="2400" dirty="0">
                        <a:latin typeface="Calibri"/>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1619">
                <a:tc>
                  <a:txBody>
                    <a:bodyPr/>
                    <a:lstStyle/>
                    <a:p>
                      <a:pPr algn="just">
                        <a:lnSpc>
                          <a:spcPct val="115000"/>
                        </a:lnSpc>
                        <a:spcAft>
                          <a:spcPts val="0"/>
                        </a:spcAft>
                      </a:pPr>
                      <a:r>
                        <a:rPr lang="ru-RU" sz="1800">
                          <a:latin typeface="Times New Roman"/>
                          <a:ea typeface="Times New Roman"/>
                          <a:cs typeface="Times New Roman"/>
                        </a:rPr>
                        <a:t>25.09</a:t>
                      </a:r>
                      <a:endParaRPr lang="ru-RU"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ru-RU" sz="1800" dirty="0">
                          <a:latin typeface="Times New Roman"/>
                          <a:ea typeface="Times New Roman"/>
                          <a:cs typeface="Times New Roman"/>
                        </a:rPr>
                        <a:t>Контрольная работа по разделу «Мир вокруг меня»</a:t>
                      </a:r>
                      <a:endParaRPr lang="ru-RU"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ru-RU" sz="1800" dirty="0">
                          <a:latin typeface="Times New Roman"/>
                          <a:ea typeface="Times New Roman"/>
                          <a:cs typeface="Times New Roman"/>
                        </a:rPr>
                        <a:t>Повторить лексику по теме</a:t>
                      </a:r>
                      <a:endParaRPr lang="ru-RU" sz="2400" dirty="0">
                        <a:latin typeface="Calibri"/>
                        <a:ea typeface="Calibri"/>
                        <a:cs typeface="Times New Roman"/>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4441" y="1479782"/>
            <a:ext cx="11582400" cy="3785652"/>
          </a:xfrm>
          <a:prstGeom prst="rect">
            <a:avLst/>
          </a:prstGeom>
        </p:spPr>
        <p:txBody>
          <a:bodyPr wrap="square">
            <a:spAutoFit/>
          </a:bodyPr>
          <a:lstStyle/>
          <a:p>
            <a:r>
              <a:rPr lang="ru-RU" sz="2000" dirty="0" smtClean="0">
                <a:latin typeface="Times New Roman" pitchFamily="18" charset="0"/>
                <a:cs typeface="Times New Roman" pitchFamily="18" charset="0"/>
              </a:rPr>
              <a:t>Все записи в тетрадях обучающиеся должны проводить с соблюдением следующих требований: записывать дату выполнения работы (число и месяц). Дата в тетрадях по иностранным языкам записывается, так как это принято в странах изучаемых языков. </a:t>
            </a:r>
          </a:p>
          <a:p>
            <a:endParaRPr lang="ru-RU" sz="2000" dirty="0" smtClean="0">
              <a:latin typeface="Times New Roman" pitchFamily="18" charset="0"/>
              <a:cs typeface="Times New Roman" pitchFamily="18" charset="0"/>
            </a:endParaRPr>
          </a:p>
          <a:p>
            <a:pPr algn="ctr"/>
            <a:r>
              <a:rPr lang="en-US" sz="2000" i="1" dirty="0" smtClean="0"/>
              <a:t>Monday, the first of October</a:t>
            </a:r>
            <a:endParaRPr lang="ru-RU" sz="2000" i="1" dirty="0" smtClean="0"/>
          </a:p>
          <a:p>
            <a:pPr algn="ctr"/>
            <a:r>
              <a:rPr lang="en-US" sz="2000" i="1" dirty="0" smtClean="0"/>
              <a:t>Class work</a:t>
            </a:r>
            <a:endParaRPr lang="ru-RU" sz="2000" i="1" dirty="0" smtClean="0"/>
          </a:p>
          <a:p>
            <a:pPr algn="ctr"/>
            <a:r>
              <a:rPr lang="en-US" sz="2000" i="1" dirty="0" smtClean="0"/>
              <a:t>Ex</a:t>
            </a:r>
            <a:r>
              <a:rPr lang="ru-RU" sz="2000" i="1" dirty="0" smtClean="0"/>
              <a:t>.5 </a:t>
            </a:r>
            <a:r>
              <a:rPr lang="en-US" sz="2000" i="1" dirty="0" smtClean="0"/>
              <a:t>p</a:t>
            </a:r>
            <a:r>
              <a:rPr lang="ru-RU" sz="2000" i="1" dirty="0" smtClean="0"/>
              <a:t>. 11</a:t>
            </a:r>
          </a:p>
          <a:p>
            <a:pPr algn="ctr"/>
            <a:endParaRPr lang="ru-RU" sz="2000" i="1" dirty="0" smtClean="0"/>
          </a:p>
          <a:p>
            <a:r>
              <a:rPr lang="ru-RU" sz="2000" dirty="0" smtClean="0">
                <a:latin typeface="Times New Roman" pitchFamily="18" charset="0"/>
                <a:cs typeface="Times New Roman" pitchFamily="18" charset="0"/>
              </a:rPr>
              <a:t>Тетради и словари подписываются на иностранном языке, который изучается.</a:t>
            </a:r>
          </a:p>
          <a:p>
            <a:pPr algn="ctr"/>
            <a:endParaRPr lang="ru-RU" sz="2000" i="1" dirty="0" smtClean="0"/>
          </a:p>
          <a:p>
            <a:pPr algn="ctr"/>
            <a:endParaRPr lang="ru-RU" sz="2000" i="1" dirty="0" smtClean="0"/>
          </a:p>
          <a:p>
            <a:endParaRPr lang="ru-RU" sz="2000" dirty="0">
              <a:latin typeface="Times New Roman" pitchFamily="18" charset="0"/>
              <a:cs typeface="Times New Roman" pitchFamily="18" charset="0"/>
            </a:endParaRPr>
          </a:p>
        </p:txBody>
      </p:sp>
      <p:sp>
        <p:nvSpPr>
          <p:cNvPr id="3" name="Прямоугольник 2"/>
          <p:cNvSpPr/>
          <p:nvPr/>
        </p:nvSpPr>
        <p:spPr>
          <a:xfrm>
            <a:off x="4564111" y="390775"/>
            <a:ext cx="7244261" cy="954107"/>
          </a:xfrm>
          <a:prstGeom prst="rect">
            <a:avLst/>
          </a:prstGeom>
        </p:spPr>
        <p:txBody>
          <a:bodyPr wrap="square">
            <a:spAutoFit/>
          </a:bodyPr>
          <a:lstStyle/>
          <a:p>
            <a:pPr lvl="0" indent="41275" algn="r" fontAlgn="base">
              <a:spcBef>
                <a:spcPct val="0"/>
              </a:spcBef>
              <a:spcAft>
                <a:spcPct val="0"/>
              </a:spcAft>
              <a:tabLst>
                <a:tab pos="180975" algn="l"/>
              </a:tabLst>
            </a:pPr>
            <a:r>
              <a:rPr lang="ru-RU" sz="2800" b="1" i="1" dirty="0" smtClean="0">
                <a:solidFill>
                  <a:srgbClr val="C00000"/>
                </a:solidFill>
                <a:effectLst>
                  <a:outerShdw blurRad="38100" dist="38100" dir="2700000" algn="tl">
                    <a:srgbClr val="000000">
                      <a:alpha val="43137"/>
                    </a:srgbClr>
                  </a:outerShdw>
                </a:effectLst>
                <a:ea typeface="Times New Roman" pitchFamily="18" charset="0"/>
                <a:cs typeface="Times New Roman" pitchFamily="18" charset="0"/>
              </a:rPr>
              <a:t>Выполнение практической части программы </a:t>
            </a:r>
            <a:endParaRPr lang="ru-RU" sz="4000" i="1" dirty="0" smtClean="0">
              <a:solidFill>
                <a:srgbClr val="C00000"/>
              </a:solidFill>
              <a:effectLst>
                <a:outerShdw blurRad="38100" dist="38100" dir="2700000" algn="tl">
                  <a:srgbClr val="000000">
                    <a:alpha val="43137"/>
                  </a:srgbClr>
                </a:outerShdw>
              </a:effectLst>
              <a:cs typeface="Arial" pitchFamily="34" charset="0"/>
            </a:endParaRPr>
          </a:p>
        </p:txBody>
      </p:sp>
      <p:graphicFrame>
        <p:nvGraphicFramePr>
          <p:cNvPr id="5" name="Таблица 4"/>
          <p:cNvGraphicFramePr>
            <a:graphicFrameLocks noGrp="1"/>
          </p:cNvGraphicFramePr>
          <p:nvPr/>
        </p:nvGraphicFramePr>
        <p:xfrm>
          <a:off x="351155" y="4758347"/>
          <a:ext cx="11425686" cy="1682496"/>
        </p:xfrm>
        <a:graphic>
          <a:graphicData uri="http://schemas.openxmlformats.org/drawingml/2006/table">
            <a:tbl>
              <a:tblPr/>
              <a:tblGrid>
                <a:gridCol w="4059539"/>
                <a:gridCol w="3597870"/>
                <a:gridCol w="3768277"/>
              </a:tblGrid>
              <a:tr h="367258">
                <a:tc>
                  <a:txBody>
                    <a:bodyPr/>
                    <a:lstStyle/>
                    <a:p>
                      <a:pPr marL="90170" algn="ctr">
                        <a:lnSpc>
                          <a:spcPct val="115000"/>
                        </a:lnSpc>
                        <a:spcAft>
                          <a:spcPts val="0"/>
                        </a:spcAft>
                      </a:pPr>
                      <a:r>
                        <a:rPr lang="ru-RU" sz="2400" dirty="0" err="1">
                          <a:latin typeface="Times New Roman"/>
                          <a:ea typeface="Times New Roman"/>
                          <a:cs typeface="Times New Roman"/>
                        </a:rPr>
                        <a:t>English</a:t>
                      </a:r>
                      <a:endParaRPr lang="ru-RU" sz="2000" dirty="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dirty="0" err="1">
                          <a:latin typeface="Times New Roman"/>
                          <a:ea typeface="Times New Roman"/>
                          <a:cs typeface="Times New Roman"/>
                        </a:rPr>
                        <a:t>Français</a:t>
                      </a:r>
                      <a:endParaRPr lang="ru-RU" sz="2000" dirty="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a:latin typeface="Times New Roman"/>
                          <a:ea typeface="Times New Roman"/>
                          <a:cs typeface="Times New Roman"/>
                        </a:rPr>
                        <a:t>Deutsch</a:t>
                      </a:r>
                      <a:endParaRPr lang="ru-RU" sz="2000">
                        <a:latin typeface="Calibri"/>
                        <a:ea typeface="Calibri"/>
                        <a:cs typeface="Times New Roman"/>
                      </a:endParaRPr>
                    </a:p>
                  </a:txBody>
                  <a:tcPr marL="68580" marR="68580" marT="0" marB="0">
                    <a:lnL>
                      <a:noFill/>
                    </a:lnL>
                    <a:lnR>
                      <a:noFill/>
                    </a:lnR>
                    <a:lnT>
                      <a:noFill/>
                    </a:lnT>
                    <a:lnB>
                      <a:noFill/>
                    </a:lnB>
                    <a:solidFill>
                      <a:srgbClr val="FFFFFF"/>
                    </a:solidFill>
                  </a:tcPr>
                </a:tc>
              </a:tr>
              <a:tr h="367258">
                <a:tc>
                  <a:txBody>
                    <a:bodyPr/>
                    <a:lstStyle/>
                    <a:p>
                      <a:pPr marL="90170" algn="ctr">
                        <a:lnSpc>
                          <a:spcPct val="115000"/>
                        </a:lnSpc>
                        <a:spcAft>
                          <a:spcPts val="0"/>
                        </a:spcAft>
                      </a:pPr>
                      <a:r>
                        <a:rPr lang="ru-RU" sz="2400">
                          <a:latin typeface="Times New Roman"/>
                          <a:ea typeface="Times New Roman"/>
                          <a:cs typeface="Times New Roman"/>
                        </a:rPr>
                        <a:t>Galina Sedova</a:t>
                      </a:r>
                      <a:endParaRPr lang="ru-RU" sz="200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dirty="0" err="1">
                          <a:latin typeface="Times New Roman"/>
                          <a:ea typeface="Times New Roman"/>
                          <a:cs typeface="Times New Roman"/>
                        </a:rPr>
                        <a:t>Svetlana</a:t>
                      </a:r>
                      <a:r>
                        <a:rPr lang="ru-RU" sz="2400" dirty="0">
                          <a:latin typeface="Times New Roman"/>
                          <a:ea typeface="Times New Roman"/>
                          <a:cs typeface="Times New Roman"/>
                        </a:rPr>
                        <a:t> </a:t>
                      </a:r>
                      <a:r>
                        <a:rPr lang="ru-RU" sz="2400" dirty="0" err="1">
                          <a:latin typeface="Times New Roman"/>
                          <a:ea typeface="Times New Roman"/>
                          <a:cs typeface="Times New Roman"/>
                        </a:rPr>
                        <a:t>Ivanova</a:t>
                      </a:r>
                      <a:endParaRPr lang="ru-RU" sz="2000" dirty="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a:latin typeface="Times New Roman"/>
                          <a:ea typeface="Times New Roman"/>
                          <a:cs typeface="Times New Roman"/>
                        </a:rPr>
                        <a:t>Anna Petrova</a:t>
                      </a:r>
                      <a:endParaRPr lang="ru-RU" sz="2000">
                        <a:latin typeface="Calibri"/>
                        <a:ea typeface="Calibri"/>
                        <a:cs typeface="Times New Roman"/>
                      </a:endParaRPr>
                    </a:p>
                  </a:txBody>
                  <a:tcPr marL="68580" marR="68580" marT="0" marB="0">
                    <a:lnL>
                      <a:noFill/>
                    </a:lnL>
                    <a:lnR>
                      <a:noFill/>
                    </a:lnR>
                    <a:lnT>
                      <a:noFill/>
                    </a:lnT>
                    <a:lnB>
                      <a:noFill/>
                    </a:lnB>
                    <a:solidFill>
                      <a:srgbClr val="FFFFFF"/>
                    </a:solidFill>
                  </a:tcPr>
                </a:tc>
              </a:tr>
              <a:tr h="367258">
                <a:tc>
                  <a:txBody>
                    <a:bodyPr/>
                    <a:lstStyle/>
                    <a:p>
                      <a:pPr marL="90170" algn="ctr">
                        <a:lnSpc>
                          <a:spcPct val="115000"/>
                        </a:lnSpc>
                        <a:spcAft>
                          <a:spcPts val="0"/>
                        </a:spcAft>
                      </a:pPr>
                      <a:r>
                        <a:rPr lang="ru-RU" sz="2400">
                          <a:latin typeface="Times New Roman"/>
                          <a:ea typeface="Times New Roman"/>
                          <a:cs typeface="Times New Roman"/>
                        </a:rPr>
                        <a:t>Form 3-B</a:t>
                      </a:r>
                      <a:endParaRPr lang="ru-RU" sz="200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dirty="0" err="1">
                          <a:latin typeface="Times New Roman"/>
                          <a:ea typeface="Times New Roman"/>
                          <a:cs typeface="Times New Roman"/>
                        </a:rPr>
                        <a:t>classe</a:t>
                      </a:r>
                      <a:r>
                        <a:rPr lang="ru-RU" sz="2400" dirty="0">
                          <a:latin typeface="Times New Roman"/>
                          <a:ea typeface="Times New Roman"/>
                          <a:cs typeface="Times New Roman"/>
                        </a:rPr>
                        <a:t> </a:t>
                      </a:r>
                      <a:r>
                        <a:rPr lang="ru-RU" sz="2400" dirty="0" err="1">
                          <a:latin typeface="Times New Roman"/>
                          <a:ea typeface="Times New Roman"/>
                          <a:cs typeface="Times New Roman"/>
                        </a:rPr>
                        <a:t>de</a:t>
                      </a:r>
                      <a:r>
                        <a:rPr lang="ru-RU" sz="2400" dirty="0">
                          <a:latin typeface="Times New Roman"/>
                          <a:ea typeface="Times New Roman"/>
                          <a:cs typeface="Times New Roman"/>
                        </a:rPr>
                        <a:t> 7ème-A</a:t>
                      </a:r>
                      <a:endParaRPr lang="ru-RU" sz="2000" dirty="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dirty="0" err="1">
                          <a:latin typeface="Times New Roman"/>
                          <a:ea typeface="Times New Roman"/>
                          <a:cs typeface="Times New Roman"/>
                        </a:rPr>
                        <a:t>Klasse</a:t>
                      </a:r>
                      <a:r>
                        <a:rPr lang="ru-RU" sz="2400" dirty="0">
                          <a:latin typeface="Times New Roman"/>
                          <a:ea typeface="Times New Roman"/>
                          <a:cs typeface="Times New Roman"/>
                        </a:rPr>
                        <a:t> 5-B</a:t>
                      </a:r>
                      <a:endParaRPr lang="ru-RU" sz="2000" dirty="0">
                        <a:latin typeface="Calibri"/>
                        <a:ea typeface="Calibri"/>
                        <a:cs typeface="Times New Roman"/>
                      </a:endParaRPr>
                    </a:p>
                  </a:txBody>
                  <a:tcPr marL="68580" marR="68580" marT="0" marB="0">
                    <a:lnL>
                      <a:noFill/>
                    </a:lnL>
                    <a:lnR>
                      <a:noFill/>
                    </a:lnR>
                    <a:lnT>
                      <a:noFill/>
                    </a:lnT>
                    <a:lnB>
                      <a:noFill/>
                    </a:lnB>
                    <a:solidFill>
                      <a:srgbClr val="FFFFFF"/>
                    </a:solidFill>
                  </a:tcPr>
                </a:tc>
              </a:tr>
              <a:tr h="367258">
                <a:tc>
                  <a:txBody>
                    <a:bodyPr/>
                    <a:lstStyle/>
                    <a:p>
                      <a:pPr marL="90170" algn="ctr">
                        <a:lnSpc>
                          <a:spcPct val="115000"/>
                        </a:lnSpc>
                        <a:spcAft>
                          <a:spcPts val="0"/>
                        </a:spcAft>
                      </a:pPr>
                      <a:r>
                        <a:rPr lang="ru-RU" sz="2400" dirty="0" err="1">
                          <a:latin typeface="Times New Roman"/>
                          <a:ea typeface="Times New Roman"/>
                          <a:cs typeface="Times New Roman"/>
                        </a:rPr>
                        <a:t>School</a:t>
                      </a:r>
                      <a:r>
                        <a:rPr lang="ru-RU" sz="2400" dirty="0">
                          <a:latin typeface="Times New Roman"/>
                          <a:ea typeface="Times New Roman"/>
                          <a:cs typeface="Times New Roman"/>
                        </a:rPr>
                        <a:t> N 20</a:t>
                      </a:r>
                      <a:endParaRPr lang="ru-RU" sz="2000" dirty="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a:latin typeface="Times New Roman"/>
                          <a:ea typeface="Times New Roman"/>
                          <a:cs typeface="Times New Roman"/>
                        </a:rPr>
                        <a:t>école № 20</a:t>
                      </a:r>
                      <a:endParaRPr lang="ru-RU" sz="2000">
                        <a:latin typeface="Calibri"/>
                        <a:ea typeface="Calibri"/>
                        <a:cs typeface="Times New Roman"/>
                      </a:endParaRPr>
                    </a:p>
                  </a:txBody>
                  <a:tcPr marL="68580" marR="68580" marT="0" marB="0">
                    <a:lnL>
                      <a:noFill/>
                    </a:lnL>
                    <a:lnR>
                      <a:noFill/>
                    </a:lnR>
                    <a:lnT>
                      <a:noFill/>
                    </a:lnT>
                    <a:lnB>
                      <a:noFill/>
                    </a:lnB>
                    <a:solidFill>
                      <a:srgbClr val="FFFFFF"/>
                    </a:solidFill>
                  </a:tcPr>
                </a:tc>
                <a:tc>
                  <a:txBody>
                    <a:bodyPr/>
                    <a:lstStyle/>
                    <a:p>
                      <a:pPr marL="90170" algn="ctr">
                        <a:lnSpc>
                          <a:spcPct val="115000"/>
                        </a:lnSpc>
                        <a:spcAft>
                          <a:spcPts val="0"/>
                        </a:spcAft>
                      </a:pPr>
                      <a:r>
                        <a:rPr lang="ru-RU" sz="2400" dirty="0" err="1">
                          <a:latin typeface="Times New Roman"/>
                          <a:ea typeface="Times New Roman"/>
                          <a:cs typeface="Times New Roman"/>
                        </a:rPr>
                        <a:t>Schule</a:t>
                      </a:r>
                      <a:r>
                        <a:rPr lang="ru-RU" sz="2400" dirty="0">
                          <a:latin typeface="Times New Roman"/>
                          <a:ea typeface="Times New Roman"/>
                          <a:cs typeface="Times New Roman"/>
                        </a:rPr>
                        <a:t> </a:t>
                      </a:r>
                      <a:r>
                        <a:rPr lang="ru-RU" sz="2400" dirty="0" err="1">
                          <a:latin typeface="Times New Roman"/>
                          <a:ea typeface="Times New Roman"/>
                          <a:cs typeface="Times New Roman"/>
                        </a:rPr>
                        <a:t>Nr</a:t>
                      </a:r>
                      <a:r>
                        <a:rPr lang="ru-RU" sz="2400" dirty="0">
                          <a:latin typeface="Times New Roman"/>
                          <a:ea typeface="Times New Roman"/>
                          <a:cs typeface="Times New Roman"/>
                        </a:rPr>
                        <a:t>. 20</a:t>
                      </a:r>
                      <a:endParaRPr lang="ru-RU" sz="2000" dirty="0">
                        <a:latin typeface="Calibri"/>
                        <a:ea typeface="Calibri"/>
                        <a:cs typeface="Times New Roman"/>
                      </a:endParaRPr>
                    </a:p>
                  </a:txBody>
                  <a:tcPr marL="68580" marR="68580" marT="0" marB="0">
                    <a:lnL>
                      <a:noFill/>
                    </a:lnL>
                    <a:lnR>
                      <a:noFill/>
                    </a:lnR>
                    <a:lnT>
                      <a:noFill/>
                    </a:lnT>
                    <a:lnB>
                      <a:noFill/>
                    </a:lnB>
                    <a:solidFill>
                      <a:srgbClr val="FFFFFF"/>
                    </a:solidFill>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Пользователь\Documents\Без имени 1.jpg"/>
          <p:cNvPicPr>
            <a:picLocks noChangeAspect="1" noChangeArrowheads="1"/>
          </p:cNvPicPr>
          <p:nvPr/>
        </p:nvPicPr>
        <p:blipFill>
          <a:blip r:embed="rId2" cstate="print"/>
          <a:srcRect/>
          <a:stretch>
            <a:fillRect/>
          </a:stretch>
        </p:blipFill>
        <p:spPr bwMode="auto">
          <a:xfrm>
            <a:off x="0" y="1995488"/>
            <a:ext cx="7425724" cy="2772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6" descr="C:\Users\Пользователь\Documents\Без имени.jpg"/>
          <p:cNvPicPr>
            <a:picLocks noChangeAspect="1" noChangeArrowheads="1"/>
          </p:cNvPicPr>
          <p:nvPr/>
        </p:nvPicPr>
        <p:blipFill>
          <a:blip r:embed="rId3" cstate="print"/>
          <a:srcRect/>
          <a:stretch>
            <a:fillRect/>
          </a:stretch>
        </p:blipFill>
        <p:spPr bwMode="auto">
          <a:xfrm>
            <a:off x="7579601" y="321878"/>
            <a:ext cx="4325572" cy="3240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2248" y="530352"/>
            <a:ext cx="11745311" cy="6139008"/>
          </a:xfrm>
        </p:spPr>
        <p:txBody>
          <a:bodyPr>
            <a:normAutofit fontScale="92500" lnSpcReduction="20000"/>
          </a:bodyPr>
          <a:lstStyle/>
          <a:p>
            <a:pPr algn="ctr">
              <a:buNone/>
            </a:pPr>
            <a:r>
              <a:rPr lang="ru-RU" sz="3200" b="1" dirty="0" smtClean="0">
                <a:latin typeface="Times New Roman" pitchFamily="18" charset="0"/>
                <a:cs typeface="Times New Roman" pitchFamily="18" charset="0"/>
              </a:rPr>
              <a:t>Аттестация педагогических работников в целях установления квалификационной категории </a:t>
            </a:r>
          </a:p>
          <a:p>
            <a:pPr algn="ctr">
              <a:buNone/>
            </a:pPr>
            <a:r>
              <a:rPr lang="ru-RU" sz="3200" b="1" dirty="0" smtClean="0">
                <a:latin typeface="Times New Roman" pitchFamily="18" charset="0"/>
                <a:cs typeface="Times New Roman" pitchFamily="18" charset="0"/>
              </a:rPr>
              <a:t>«педагог-методист» или «педагог-наставник»</a:t>
            </a:r>
          </a:p>
          <a:p>
            <a:pPr algn="ctr">
              <a:buNone/>
            </a:pPr>
            <a:r>
              <a:rPr lang="ru-RU" sz="2400" b="1" dirty="0" smtClean="0">
                <a:solidFill>
                  <a:srgbClr val="C00000"/>
                </a:solidFill>
                <a:latin typeface="Times New Roman" pitchFamily="18" charset="0"/>
                <a:cs typeface="Times New Roman" pitchFamily="18" charset="0"/>
              </a:rPr>
              <a:t>п.34</a:t>
            </a:r>
          </a:p>
          <a:p>
            <a:pPr>
              <a:buNone/>
            </a:pPr>
            <a:r>
              <a:rPr lang="ru-RU" sz="2400" dirty="0" smtClean="0">
                <a:latin typeface="Times New Roman" pitchFamily="18" charset="0"/>
                <a:cs typeface="Times New Roman" pitchFamily="18" charset="0"/>
              </a:rPr>
              <a:t>      Аттестация  в целях установления квалификационной категории «педагог-методист» или «педагог-наставник» проводится по желанию педагогических работников. К указанной аттестации допускаются педагогические работники, </a:t>
            </a:r>
            <a:r>
              <a:rPr lang="ru-RU" sz="2400" b="1" dirty="0" smtClean="0">
                <a:latin typeface="Times New Roman" pitchFamily="18" charset="0"/>
                <a:cs typeface="Times New Roman" pitchFamily="18" charset="0"/>
              </a:rPr>
              <a:t>имеющие высшую квалификационную категорию.</a:t>
            </a:r>
          </a:p>
          <a:p>
            <a:pPr algn="ctr">
              <a:buNone/>
            </a:pPr>
            <a:r>
              <a:rPr lang="ru-RU" sz="2400" b="1" dirty="0" smtClean="0">
                <a:solidFill>
                  <a:srgbClr val="C00000"/>
                </a:solidFill>
                <a:latin typeface="Times New Roman" pitchFamily="18" charset="0"/>
                <a:cs typeface="Times New Roman" pitchFamily="18" charset="0"/>
              </a:rPr>
              <a:t>п.34</a:t>
            </a:r>
          </a:p>
          <a:p>
            <a:pPr algn="just">
              <a:buNone/>
            </a:pPr>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К заявлению </a:t>
            </a:r>
            <a:r>
              <a:rPr lang="ru-RU" sz="2400" dirty="0" smtClean="0">
                <a:latin typeface="Times New Roman" pitchFamily="18" charset="0"/>
                <a:cs typeface="Times New Roman" pitchFamily="18" charset="0"/>
              </a:rPr>
              <a:t>в аттестационную комиссию </a:t>
            </a:r>
            <a:r>
              <a:rPr lang="ru-RU" sz="2400" b="1" dirty="0" smtClean="0">
                <a:latin typeface="Times New Roman" pitchFamily="18" charset="0"/>
                <a:cs typeface="Times New Roman" pitchFamily="18" charset="0"/>
              </a:rPr>
              <a:t>прилагается  ходатайство работодателя</a:t>
            </a:r>
            <a:r>
              <a:rPr lang="ru-RU" sz="2400" dirty="0" smtClean="0">
                <a:latin typeface="Times New Roman" pitchFamily="18" charset="0"/>
                <a:cs typeface="Times New Roman" pitchFamily="18" charset="0"/>
              </a:rPr>
              <a:t>, характеризующее  деятельность педагогического работника, направленную на совершенствование методической работы или наставничества. </a:t>
            </a:r>
            <a:r>
              <a:rPr lang="ru-RU" sz="2400" b="1" dirty="0" smtClean="0">
                <a:latin typeface="Times New Roman" pitchFamily="18" charset="0"/>
                <a:cs typeface="Times New Roman" pitchFamily="18" charset="0"/>
              </a:rPr>
              <a:t>Ходатайство работодателя формируется на основе решения педагогического совета организации</a:t>
            </a:r>
            <a:r>
              <a:rPr lang="ru-RU" sz="2400" dirty="0" smtClean="0">
                <a:latin typeface="Times New Roman" pitchFamily="18" charset="0"/>
                <a:cs typeface="Times New Roman" pitchFamily="18" charset="0"/>
              </a:rPr>
              <a:t>, на котором рассматривалась деятельность педагогического работника, согласованного с  выборным органом первичной профсоюзной организации.</a:t>
            </a:r>
          </a:p>
          <a:p>
            <a:pPr algn="ctr">
              <a:buNone/>
            </a:pPr>
            <a:r>
              <a:rPr lang="ru-RU" sz="2400" b="1" dirty="0" smtClean="0">
                <a:solidFill>
                  <a:srgbClr val="C00000"/>
                </a:solidFill>
                <a:latin typeface="Times New Roman" pitchFamily="18" charset="0"/>
                <a:cs typeface="Times New Roman" pitchFamily="18" charset="0"/>
              </a:rPr>
              <a:t>п.50</a:t>
            </a:r>
          </a:p>
          <a:p>
            <a:pPr marL="265176" lvl="1" indent="-265176">
              <a:buSzPct val="80000"/>
              <a:buNone/>
            </a:pPr>
            <a:r>
              <a:rPr lang="ru-RU" sz="2400" b="1" dirty="0" smtClean="0">
                <a:solidFill>
                  <a:srgbClr val="C00000"/>
                </a:solidFill>
                <a:latin typeface="Times New Roman" pitchFamily="18" charset="0"/>
                <a:cs typeface="Times New Roman" pitchFamily="18" charset="0"/>
              </a:rPr>
              <a:t>     </a:t>
            </a:r>
            <a:r>
              <a:rPr lang="ru-RU" sz="2400" b="1" dirty="0" smtClean="0">
                <a:solidFill>
                  <a:srgbClr val="000000"/>
                </a:solidFill>
                <a:latin typeface="Times New Roman" pitchFamily="18" charset="0"/>
                <a:ea typeface="Times New Roman" pitchFamily="18" charset="0"/>
                <a:cs typeface="Times New Roman" pitchFamily="18" charset="0"/>
              </a:rPr>
              <a:t>Квалификационная категория «педагог-методист» </a:t>
            </a:r>
            <a:r>
              <a:rPr lang="ru-RU" sz="2400" dirty="0" smtClean="0">
                <a:solidFill>
                  <a:srgbClr val="000000"/>
                </a:solidFill>
                <a:latin typeface="Times New Roman" pitchFamily="18" charset="0"/>
                <a:ea typeface="Times New Roman" pitchFamily="18" charset="0"/>
                <a:cs typeface="Times New Roman" pitchFamily="18" charset="0"/>
              </a:rPr>
              <a:t>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endParaRPr lang="ru-RU" sz="2400" dirty="0" smtClean="0">
              <a:latin typeface="Times New Roman" pitchFamily="18" charset="0"/>
              <a:cs typeface="Times New Roman" pitchFamily="18" charset="0"/>
            </a:endParaRPr>
          </a:p>
          <a:p>
            <a:pPr>
              <a:buNone/>
            </a:pPr>
            <a:endParaRPr lang="ru-RU" sz="1400" dirty="0" smtClean="0">
              <a:latin typeface="Times New Roman" pitchFamily="18" charset="0"/>
              <a:cs typeface="Times New Roman" pitchFamily="18" charset="0"/>
            </a:endParaRPr>
          </a:p>
          <a:p>
            <a:pPr algn="just">
              <a:buNone/>
            </a:pPr>
            <a:endParaRPr lang="ru-RU" sz="1600" dirty="0" smtClean="0">
              <a:latin typeface="Times New Roman" pitchFamily="18" charset="0"/>
              <a:cs typeface="Times New Roman" pitchFamily="18" charset="0"/>
            </a:endParaRPr>
          </a:p>
          <a:p>
            <a:pPr algn="ctr">
              <a:buNone/>
            </a:pPr>
            <a:endParaRPr lang="ru-RU" sz="1900" b="1" dirty="0" smtClean="0">
              <a:solidFill>
                <a:srgbClr val="C00000"/>
              </a:solidFill>
              <a:latin typeface="Times New Roman" pitchFamily="18" charset="0"/>
              <a:cs typeface="Times New Roman" pitchFamily="18" charset="0"/>
            </a:endParaRPr>
          </a:p>
          <a:p>
            <a:pPr algn="ctr">
              <a:buNone/>
            </a:pPr>
            <a:endParaRPr lang="ru-RU" sz="1400" dirty="0" smtClean="0">
              <a:latin typeface="Times New Roman" pitchFamily="18" charset="0"/>
              <a:cs typeface="Times New Roman" pitchFamily="18" charset="0"/>
            </a:endParaRPr>
          </a:p>
          <a:p>
            <a:pPr>
              <a:buNone/>
            </a:pPr>
            <a:endParaRPr lang="ru-RU" sz="1400" b="1" dirty="0" smtClean="0">
              <a:latin typeface="Times New Roman" pitchFamily="18" charset="0"/>
              <a:cs typeface="Times New Roman" pitchFamily="18" charset="0"/>
            </a:endParaRPr>
          </a:p>
          <a:p>
            <a:pPr>
              <a:buNone/>
            </a:pPr>
            <a:endParaRPr lang="ru-RU" sz="1800" b="1" dirty="0" smtClean="0">
              <a:solidFill>
                <a:srgbClr val="C00000"/>
              </a:solidFill>
              <a:latin typeface="Times New Roman" pitchFamily="18" charset="0"/>
              <a:cs typeface="Times New Roman" pitchFamily="18" charset="0"/>
            </a:endParaRPr>
          </a:p>
          <a:p>
            <a:pPr algn="ctr">
              <a:buNone/>
            </a:pPr>
            <a:endParaRPr lang="ru-RU" sz="2400" b="1" dirty="0" smtClean="0">
              <a:latin typeface="Times New Roman" pitchFamily="18" charset="0"/>
              <a:cs typeface="Times New Roman" pitchFamily="18" charset="0"/>
            </a:endParaRPr>
          </a:p>
          <a:p>
            <a:pPr algn="ctr">
              <a:buNone/>
            </a:pPr>
            <a:endParaRPr lang="ru-RU" sz="2400" b="1" dirty="0" smtClean="0">
              <a:latin typeface="Times New Roman" pitchFamily="18" charset="0"/>
              <a:cs typeface="Times New Roman" pitchFamily="18" charset="0"/>
            </a:endParaRPr>
          </a:p>
          <a:p>
            <a:pPr algn="ctr">
              <a:buNone/>
            </a:pPr>
            <a:endParaRPr lang="ru-RU"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2247" y="1248629"/>
            <a:ext cx="11745311" cy="5246764"/>
          </a:xfrm>
        </p:spPr>
        <p:txBody>
          <a:bodyPr>
            <a:normAutofit lnSpcReduction="10000"/>
          </a:bodyPr>
          <a:lstStyle/>
          <a:p>
            <a:pPr marL="0" lvl="0" indent="450850" algn="just" eaLnBrk="0" fontAlgn="base" hangingPunct="0">
              <a:spcBef>
                <a:spcPct val="0"/>
              </a:spcBef>
              <a:spcAft>
                <a:spcPct val="0"/>
              </a:spcAft>
              <a:buClrTx/>
              <a:buSzTx/>
              <a:buFont typeface="Wingdings" pitchFamily="2" charset="2"/>
              <a:buChar char="ü"/>
            </a:pPr>
            <a:r>
              <a:rPr lang="ru-RU" sz="2800" dirty="0" smtClean="0">
                <a:solidFill>
                  <a:srgbClr val="000000"/>
                </a:solidFill>
                <a:latin typeface="Times New Roman" pitchFamily="18" charset="0"/>
                <a:ea typeface="Times New Roman" pitchFamily="18" charset="0"/>
                <a:cs typeface="Times New Roman" pitchFamily="18" charset="0"/>
              </a:rPr>
              <a:t>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a:t>
            </a:r>
          </a:p>
          <a:p>
            <a:pPr marL="0" lvl="0" indent="450850" algn="just" eaLnBrk="0" fontAlgn="base" hangingPunct="0">
              <a:spcBef>
                <a:spcPct val="0"/>
              </a:spcBef>
              <a:spcAft>
                <a:spcPct val="0"/>
              </a:spcAft>
              <a:buClrTx/>
              <a:buSzTx/>
              <a:buFont typeface="Wingdings" pitchFamily="2" charset="2"/>
              <a:buChar char="ü"/>
            </a:pPr>
            <a:r>
              <a:rPr lang="ru-RU" sz="2800" dirty="0" smtClean="0">
                <a:solidFill>
                  <a:srgbClr val="000000"/>
                </a:solidFill>
                <a:latin typeface="Times New Roman" pitchFamily="18" charset="0"/>
                <a:ea typeface="Times New Roman" pitchFamily="18" charset="0"/>
                <a:cs typeface="Times New Roman" pitchFamily="18" charset="0"/>
              </a:rPr>
              <a:t> руководства разработкой программно-методического сопровождения образовательного процесса, в том числе методического сопровождения реализации инновационных образовательных программ и проектов в образовательной организации;</a:t>
            </a:r>
          </a:p>
          <a:p>
            <a:pPr marL="0" lvl="0" indent="450850" algn="just" eaLnBrk="0" fontAlgn="base" hangingPunct="0">
              <a:spcBef>
                <a:spcPct val="0"/>
              </a:spcBef>
              <a:spcAft>
                <a:spcPct val="0"/>
              </a:spcAft>
              <a:buClrTx/>
              <a:buSzTx/>
              <a:buFont typeface="Wingdings" pitchFamily="2" charset="2"/>
              <a:buChar char="ü"/>
            </a:pPr>
            <a:r>
              <a:rPr lang="ru-RU" sz="2800" dirty="0" smtClean="0">
                <a:solidFill>
                  <a:srgbClr val="000000"/>
                </a:solidFill>
                <a:latin typeface="Times New Roman" pitchFamily="18" charset="0"/>
                <a:ea typeface="Times New Roman" pitchFamily="18" charset="0"/>
                <a:cs typeface="Times New Roman" pitchFamily="18" charset="0"/>
              </a:rPr>
              <a:t> методической поддержки педагогических работников образовательной организации при подготовке к участию в профессиональных конкурсах;</a:t>
            </a:r>
          </a:p>
          <a:p>
            <a:pPr marL="0" lvl="0" indent="450850" algn="just" eaLnBrk="0" fontAlgn="base" hangingPunct="0">
              <a:spcBef>
                <a:spcPct val="0"/>
              </a:spcBef>
              <a:spcAft>
                <a:spcPct val="0"/>
              </a:spcAft>
              <a:buClrTx/>
              <a:buSzTx/>
              <a:buFont typeface="Wingdings" pitchFamily="2" charset="2"/>
              <a:buChar char="ü"/>
            </a:pPr>
            <a:r>
              <a:rPr lang="ru-RU" sz="2800" dirty="0" smtClean="0">
                <a:solidFill>
                  <a:srgbClr val="000000"/>
                </a:solidFill>
                <a:latin typeface="Times New Roman" pitchFamily="18" charset="0"/>
                <a:ea typeface="Times New Roman" pitchFamily="18" charset="0"/>
                <a:cs typeface="Times New Roman" pitchFamily="18" charset="0"/>
              </a:rPr>
              <a:t> участия в методической поддержке (сопровождении) педагогических работников образовательной организации, направленной на их профессиональное развитие, преодоление профессиональных дефицитов;</a:t>
            </a:r>
          </a:p>
          <a:p>
            <a:pPr marL="0" lvl="0" indent="450850" algn="just" eaLnBrk="0" fontAlgn="base" hangingPunct="0">
              <a:spcBef>
                <a:spcPct val="0"/>
              </a:spcBef>
              <a:spcAft>
                <a:spcPct val="0"/>
              </a:spcAft>
              <a:buClrTx/>
              <a:buSzTx/>
              <a:buFont typeface="Wingdings" pitchFamily="2" charset="2"/>
              <a:buChar char="ü"/>
            </a:pPr>
            <a:r>
              <a:rPr lang="ru-RU" sz="2800" dirty="0" smtClean="0">
                <a:solidFill>
                  <a:srgbClr val="000000"/>
                </a:solidFill>
                <a:latin typeface="Times New Roman" pitchFamily="18" charset="0"/>
                <a:ea typeface="Times New Roman" pitchFamily="18" charset="0"/>
                <a:cs typeface="Times New Roman" pitchFamily="18" charset="0"/>
              </a:rPr>
              <a:t> передачи опыта по применению в образовательной организации авторский учебных и (или) учебно-методических разработок.</a:t>
            </a:r>
            <a:endParaRPr lang="ru-RU" sz="4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15310" y="867104"/>
            <a:ext cx="11587656" cy="5770180"/>
          </a:xfrm>
        </p:spPr>
        <p:txBody>
          <a:bodyPr>
            <a:normAutofit lnSpcReduction="10000"/>
          </a:bodyPr>
          <a:lstStyle/>
          <a:p>
            <a:pPr algn="ctr">
              <a:buNone/>
            </a:pPr>
            <a:r>
              <a:rPr lang="ru-RU" sz="2600" b="1" dirty="0" smtClean="0">
                <a:solidFill>
                  <a:srgbClr val="C00000"/>
                </a:solidFill>
                <a:latin typeface="Times New Roman" pitchFamily="18" charset="0"/>
                <a:cs typeface="Times New Roman" pitchFamily="18" charset="0"/>
              </a:rPr>
              <a:t>п.51</a:t>
            </a:r>
          </a:p>
          <a:p>
            <a:pPr lvl="1" algn="just" fontAlgn="base">
              <a:buNone/>
            </a:pPr>
            <a:r>
              <a:rPr lang="ru-RU" sz="2600" b="1" dirty="0" smtClean="0">
                <a:latin typeface="Times New Roman" pitchFamily="18" charset="0"/>
                <a:cs typeface="Times New Roman" pitchFamily="18" charset="0"/>
              </a:rPr>
              <a:t>    Квалификационная категория «педагог-наставник» </a:t>
            </a:r>
            <a:r>
              <a:rPr lang="ru-RU" sz="2600" dirty="0" smtClean="0">
                <a:latin typeface="Times New Roman" pitchFamily="18" charset="0"/>
                <a:cs typeface="Times New Roman" pitchFamily="18" charset="0"/>
              </a:rPr>
              <a:t>устанавливается педагогическим работникам на основе следующих показателей деятельности, не входящей в должностные обязанности по занимаемой в организации должности:</a:t>
            </a:r>
          </a:p>
          <a:p>
            <a:r>
              <a:rPr lang="ru-RU" sz="2600" dirty="0" smtClean="0">
                <a:latin typeface="Times New Roman" pitchFamily="18" charset="0"/>
                <a:cs typeface="Times New Roman" pitchFamily="18" charset="0"/>
              </a:rPr>
              <a:t>руководства практической подготовкой студентов, обучающихся по образовательным программам среднего профессионального образования и (или) образовательным программам высшего образования;</a:t>
            </a:r>
          </a:p>
          <a:p>
            <a:r>
              <a:rPr lang="ru-RU" sz="2600" dirty="0" smtClean="0">
                <a:latin typeface="Times New Roman" pitchFamily="18" charset="0"/>
                <a:cs typeface="Times New Roman" pitchFamily="18" charset="0"/>
              </a:rPr>
              <a:t> наставничества в отношении педагогических работников образовательной организации, активного сопровождения их профессионального развития в образовательной организации;</a:t>
            </a:r>
          </a:p>
          <a:p>
            <a:r>
              <a:rPr lang="ru-RU" sz="2600" dirty="0" smtClean="0">
                <a:latin typeface="Times New Roman" pitchFamily="18" charset="0"/>
                <a:cs typeface="Times New Roman" pitchFamily="18" charset="0"/>
              </a:rPr>
              <a:t>содействия в подготовке педагогических работников, в том числе из числа молодых специалистов, к участию в конкурсах профессионального (педагогического) мастерства;</a:t>
            </a:r>
          </a:p>
          <a:p>
            <a:r>
              <a:rPr lang="ru-RU" sz="2600" dirty="0" smtClean="0">
                <a:latin typeface="Times New Roman" pitchFamily="18" charset="0"/>
                <a:cs typeface="Times New Roman" pitchFamily="18" charset="0"/>
              </a:rPr>
              <a:t> распространения авторских подходов и методических разработок в области наставнической деятельности в образовательной организации.</a:t>
            </a:r>
          </a:p>
          <a:p>
            <a:pPr algn="ctr"/>
            <a:endParaRPr lang="ru-RU" sz="1800" b="1" dirty="0" smtClean="0">
              <a:solidFill>
                <a:srgbClr val="C00000"/>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cstate="print"/>
          <a:srcRect l="24811" t="14862" r="24011" b="5667"/>
          <a:stretch>
            <a:fillRect/>
          </a:stretch>
        </p:blipFill>
        <p:spPr bwMode="auto">
          <a:xfrm>
            <a:off x="1103446" y="188639"/>
            <a:ext cx="9697077" cy="64328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68014" y="1024767"/>
          <a:ext cx="11587655" cy="4980196"/>
        </p:xfrm>
        <a:graphic>
          <a:graphicData uri="http://schemas.openxmlformats.org/drawingml/2006/table">
            <a:tbl>
              <a:tblPr/>
              <a:tblGrid>
                <a:gridCol w="4525149"/>
                <a:gridCol w="3531253"/>
                <a:gridCol w="3531253"/>
              </a:tblGrid>
              <a:tr h="426694">
                <a:tc>
                  <a:txBody>
                    <a:bodyPr/>
                    <a:lstStyle/>
                    <a:p>
                      <a:pPr algn="ctr">
                        <a:lnSpc>
                          <a:spcPct val="115000"/>
                        </a:lnSpc>
                        <a:spcAft>
                          <a:spcPts val="0"/>
                        </a:spcAft>
                      </a:pPr>
                      <a:r>
                        <a:rPr lang="ru-RU" sz="1800" dirty="0">
                          <a:latin typeface="Times New Roman"/>
                          <a:ea typeface="Times New Roman"/>
                          <a:cs typeface="Times New Roman"/>
                        </a:rPr>
                        <a:t>Педагогические работники</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lnSpc>
                          <a:spcPct val="115000"/>
                        </a:lnSpc>
                        <a:spcAft>
                          <a:spcPts val="0"/>
                        </a:spcAft>
                      </a:pPr>
                      <a:r>
                        <a:rPr lang="ru-RU" sz="1800" dirty="0">
                          <a:latin typeface="Times New Roman"/>
                          <a:ea typeface="Times New Roman"/>
                          <a:cs typeface="Times New Roman"/>
                        </a:rPr>
                        <a:t>Количество баллов</a:t>
                      </a:r>
                      <a:endParaRPr lang="ru-RU" sz="2800" dirty="0">
                        <a:latin typeface="Times New Roman"/>
                        <a:ea typeface="Times New Roman"/>
                        <a:cs typeface="Times New Roman"/>
                      </a:endParaRPr>
                    </a:p>
                    <a:p>
                      <a:pPr algn="ctr">
                        <a:lnSpc>
                          <a:spcPct val="115000"/>
                        </a:lnSpc>
                        <a:spcAft>
                          <a:spcPts val="0"/>
                        </a:spcAft>
                      </a:pPr>
                      <a:r>
                        <a:rPr lang="ru-RU" sz="1800" dirty="0">
                          <a:latin typeface="Times New Roman"/>
                          <a:ea typeface="Times New Roman"/>
                          <a:cs typeface="Times New Roman"/>
                        </a:rPr>
                        <a:t>на первую квалификационную категорию</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lnSpc>
                          <a:spcPct val="115000"/>
                        </a:lnSpc>
                        <a:spcAft>
                          <a:spcPts val="0"/>
                        </a:spcAft>
                      </a:pPr>
                      <a:r>
                        <a:rPr lang="ru-RU" sz="1800" dirty="0">
                          <a:latin typeface="Times New Roman"/>
                          <a:ea typeface="Times New Roman"/>
                          <a:cs typeface="Times New Roman"/>
                        </a:rPr>
                        <a:t>Количество баллов</a:t>
                      </a:r>
                      <a:endParaRPr lang="ru-RU" sz="2800" dirty="0">
                        <a:latin typeface="Times New Roman"/>
                        <a:ea typeface="Times New Roman"/>
                        <a:cs typeface="Times New Roman"/>
                      </a:endParaRPr>
                    </a:p>
                    <a:p>
                      <a:pPr algn="ctr">
                        <a:lnSpc>
                          <a:spcPct val="115000"/>
                        </a:lnSpc>
                        <a:spcAft>
                          <a:spcPts val="0"/>
                        </a:spcAft>
                      </a:pPr>
                      <a:r>
                        <a:rPr lang="ru-RU" sz="1800" dirty="0">
                          <a:latin typeface="Times New Roman"/>
                          <a:ea typeface="Times New Roman"/>
                          <a:cs typeface="Times New Roman"/>
                        </a:rPr>
                        <a:t>на высшую квалификационную категорию</a:t>
                      </a:r>
                      <a:endParaRPr lang="ru-RU" sz="2800" dirty="0">
                        <a:latin typeface="Times New Roman"/>
                        <a:ea typeface="Times New Roman"/>
                        <a:cs typeface="Times New Roman"/>
                      </a:endParaRPr>
                    </a:p>
                  </a:txBody>
                  <a:tcPr marL="0" marR="0" marT="0" marB="0" anchor="ctr">
                    <a:lnL>
                      <a:noFill/>
                    </a:lnL>
                    <a:lnR>
                      <a:noFill/>
                    </a:lnR>
                    <a:lnT>
                      <a:noFill/>
                    </a:lnT>
                    <a:lnB>
                      <a:noFill/>
                    </a:lnB>
                  </a:tcPr>
                </a:tc>
              </a:tr>
              <a:tr h="213347">
                <a:tc>
                  <a:txBody>
                    <a:bodyPr/>
                    <a:lstStyle/>
                    <a:p>
                      <a:pPr algn="just">
                        <a:lnSpc>
                          <a:spcPct val="115000"/>
                        </a:lnSpc>
                        <a:spcAft>
                          <a:spcPts val="0"/>
                        </a:spcAft>
                      </a:pPr>
                      <a:r>
                        <a:rPr lang="ru-RU" sz="1800" strike="sngStrike" dirty="0">
                          <a:latin typeface="Times New Roman"/>
                          <a:ea typeface="Times New Roman"/>
                          <a:cs typeface="Times New Roman"/>
                        </a:rPr>
                        <a:t>Учитель  предметов, входящих в перечень ЕГЭ и ГИА</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strike="sngStrike">
                          <a:latin typeface="Times New Roman"/>
                          <a:ea typeface="Times New Roman"/>
                          <a:cs typeface="Times New Roman"/>
                        </a:rPr>
                        <a:t>от 220                                до 400</a:t>
                      </a:r>
                      <a:endParaRPr lang="ru-RU" sz="280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strike="sngStrike">
                          <a:latin typeface="Times New Roman"/>
                          <a:ea typeface="Times New Roman"/>
                          <a:cs typeface="Times New Roman"/>
                        </a:rPr>
                        <a:t>    400                                и выше</a:t>
                      </a:r>
                      <a:endParaRPr lang="ru-RU" sz="2800">
                        <a:latin typeface="Times New Roman"/>
                        <a:ea typeface="Times New Roman"/>
                        <a:cs typeface="Times New Roman"/>
                      </a:endParaRPr>
                    </a:p>
                  </a:txBody>
                  <a:tcPr marL="0" marR="0" marT="0" marB="0" anchor="ctr">
                    <a:lnL>
                      <a:noFill/>
                    </a:lnL>
                    <a:lnR>
                      <a:noFill/>
                    </a:lnR>
                    <a:lnT>
                      <a:noFill/>
                    </a:lnT>
                    <a:lnB>
                      <a:noFill/>
                    </a:lnB>
                  </a:tcPr>
                </a:tc>
              </a:tr>
              <a:tr h="213347">
                <a:tc>
                  <a:txBody>
                    <a:bodyPr/>
                    <a:lstStyle/>
                    <a:p>
                      <a:pPr algn="just">
                        <a:lnSpc>
                          <a:spcPct val="115000"/>
                        </a:lnSpc>
                        <a:spcAft>
                          <a:spcPts val="0"/>
                        </a:spcAft>
                      </a:pPr>
                      <a:r>
                        <a:rPr lang="ru-RU" sz="1800" dirty="0">
                          <a:latin typeface="Times New Roman"/>
                          <a:ea typeface="Times New Roman"/>
                          <a:cs typeface="Times New Roman"/>
                        </a:rPr>
                        <a:t>Учитель начальных классов</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latin typeface="Times New Roman"/>
                          <a:ea typeface="Times New Roman"/>
                          <a:cs typeface="Times New Roman"/>
                        </a:rPr>
                        <a:t>от 120                                до 300</a:t>
                      </a:r>
                      <a:endParaRPr lang="ru-RU" sz="280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latin typeface="Times New Roman"/>
                          <a:ea typeface="Times New Roman"/>
                          <a:cs typeface="Times New Roman"/>
                        </a:rPr>
                        <a:t>    300                                 и выше</a:t>
                      </a:r>
                      <a:endParaRPr lang="ru-RU" sz="2800">
                        <a:latin typeface="Times New Roman"/>
                        <a:ea typeface="Times New Roman"/>
                        <a:cs typeface="Times New Roman"/>
                      </a:endParaRPr>
                    </a:p>
                  </a:txBody>
                  <a:tcPr marL="0" marR="0" marT="0" marB="0" anchor="ctr">
                    <a:lnL>
                      <a:noFill/>
                    </a:lnL>
                    <a:lnR>
                      <a:noFill/>
                    </a:lnR>
                    <a:lnT>
                      <a:noFill/>
                    </a:lnT>
                    <a:lnB>
                      <a:noFill/>
                    </a:lnB>
                  </a:tcPr>
                </a:tc>
              </a:tr>
              <a:tr h="563644">
                <a:tc>
                  <a:txBody>
                    <a:bodyPr/>
                    <a:lstStyle/>
                    <a:p>
                      <a:pPr algn="just">
                        <a:lnSpc>
                          <a:spcPct val="115000"/>
                        </a:lnSpc>
                        <a:spcAft>
                          <a:spcPts val="0"/>
                        </a:spcAft>
                      </a:pPr>
                      <a:r>
                        <a:rPr lang="ru-RU" sz="1800" dirty="0">
                          <a:highlight>
                            <a:srgbClr val="FFFF00"/>
                          </a:highlight>
                          <a:latin typeface="Times New Roman"/>
                          <a:ea typeface="Times New Roman"/>
                          <a:cs typeface="Times New Roman"/>
                        </a:rPr>
                        <a:t>Учитель прочих предметов</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highlight>
                            <a:srgbClr val="FFFF00"/>
                          </a:highlight>
                          <a:latin typeface="Times New Roman"/>
                          <a:ea typeface="Times New Roman"/>
                          <a:cs typeface="Times New Roman"/>
                        </a:rPr>
                        <a:t>от 180                                до 350</a:t>
                      </a:r>
                      <a:endParaRPr lang="ru-RU" sz="280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highlight>
                            <a:srgbClr val="FFFF00"/>
                          </a:highlight>
                          <a:latin typeface="Times New Roman"/>
                          <a:ea typeface="Times New Roman"/>
                          <a:cs typeface="Times New Roman"/>
                        </a:rPr>
                        <a:t>    350                                 и выше</a:t>
                      </a:r>
                      <a:endParaRPr lang="ru-RU" sz="2800">
                        <a:latin typeface="Times New Roman"/>
                        <a:ea typeface="Times New Roman"/>
                        <a:cs typeface="Times New Roman"/>
                      </a:endParaRPr>
                    </a:p>
                  </a:txBody>
                  <a:tcPr marL="0" marR="0" marT="0" marB="0" anchor="ctr">
                    <a:lnL>
                      <a:noFill/>
                    </a:lnL>
                    <a:lnR>
                      <a:noFill/>
                    </a:lnR>
                    <a:lnT>
                      <a:noFill/>
                    </a:lnT>
                    <a:lnB>
                      <a:noFill/>
                    </a:lnB>
                  </a:tcPr>
                </a:tc>
              </a:tr>
              <a:tr h="426694">
                <a:tc>
                  <a:txBody>
                    <a:bodyPr/>
                    <a:lstStyle/>
                    <a:p>
                      <a:pPr algn="just">
                        <a:lnSpc>
                          <a:spcPct val="115000"/>
                        </a:lnSpc>
                        <a:spcAft>
                          <a:spcPts val="0"/>
                        </a:spcAft>
                      </a:pPr>
                      <a:r>
                        <a:rPr lang="ru-RU" sz="1800" dirty="0">
                          <a:latin typeface="Times New Roman"/>
                          <a:ea typeface="Times New Roman"/>
                          <a:cs typeface="Times New Roman"/>
                        </a:rPr>
                        <a:t>Учитель (заместитель руководителя и /или руководитель образовательной организации)</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latin typeface="Times New Roman"/>
                          <a:ea typeface="Times New Roman"/>
                          <a:cs typeface="Times New Roman"/>
                        </a:rPr>
                        <a:t>от 120                                до  250</a:t>
                      </a:r>
                      <a:endParaRPr lang="ru-RU" sz="280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latin typeface="Times New Roman"/>
                          <a:ea typeface="Times New Roman"/>
                          <a:cs typeface="Times New Roman"/>
                        </a:rPr>
                        <a:t>    250                                и выше</a:t>
                      </a:r>
                      <a:endParaRPr lang="ru-RU" sz="2800">
                        <a:latin typeface="Times New Roman"/>
                        <a:ea typeface="Times New Roman"/>
                        <a:cs typeface="Times New Roman"/>
                      </a:endParaRPr>
                    </a:p>
                  </a:txBody>
                  <a:tcPr marL="0" marR="0" marT="0" marB="0" anchor="ctr">
                    <a:lnL>
                      <a:noFill/>
                    </a:lnL>
                    <a:lnR>
                      <a:noFill/>
                    </a:lnR>
                    <a:lnT>
                      <a:noFill/>
                    </a:lnT>
                    <a:lnB>
                      <a:noFill/>
                    </a:lnB>
                  </a:tcPr>
                </a:tc>
              </a:tr>
              <a:tr h="426694">
                <a:tc>
                  <a:txBody>
                    <a:bodyPr/>
                    <a:lstStyle/>
                    <a:p>
                      <a:pPr algn="just">
                        <a:lnSpc>
                          <a:spcPct val="115000"/>
                        </a:lnSpc>
                        <a:spcAft>
                          <a:spcPts val="0"/>
                        </a:spcAft>
                      </a:pPr>
                      <a:r>
                        <a:rPr lang="ru-RU" sz="1800" dirty="0">
                          <a:latin typeface="Times New Roman"/>
                          <a:ea typeface="Times New Roman"/>
                          <a:cs typeface="Times New Roman"/>
                        </a:rPr>
                        <a:t>Учитель (только домашнее обучение, центр образования)</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latin typeface="Times New Roman"/>
                          <a:ea typeface="Times New Roman"/>
                          <a:cs typeface="Times New Roman"/>
                        </a:rPr>
                        <a:t>от 120                                до 250</a:t>
                      </a:r>
                      <a:endParaRPr lang="ru-RU" sz="280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latin typeface="Times New Roman"/>
                          <a:ea typeface="Times New Roman"/>
                          <a:cs typeface="Times New Roman"/>
                        </a:rPr>
                        <a:t>     250                               и выше</a:t>
                      </a:r>
                      <a:endParaRPr lang="ru-RU" sz="2800">
                        <a:latin typeface="Times New Roman"/>
                        <a:ea typeface="Times New Roman"/>
                        <a:cs typeface="Times New Roman"/>
                      </a:endParaRPr>
                    </a:p>
                  </a:txBody>
                  <a:tcPr marL="0" marR="0" marT="0" marB="0" anchor="ctr">
                    <a:lnL>
                      <a:noFill/>
                    </a:lnL>
                    <a:lnR>
                      <a:noFill/>
                    </a:lnR>
                    <a:lnT>
                      <a:noFill/>
                    </a:lnT>
                    <a:lnB>
                      <a:noFill/>
                    </a:lnB>
                  </a:tcPr>
                </a:tc>
              </a:tr>
              <a:tr h="426694">
                <a:tc>
                  <a:txBody>
                    <a:bodyPr/>
                    <a:lstStyle/>
                    <a:p>
                      <a:pPr algn="just">
                        <a:lnSpc>
                          <a:spcPct val="115000"/>
                        </a:lnSpc>
                        <a:spcAft>
                          <a:spcPts val="0"/>
                        </a:spcAft>
                      </a:pPr>
                      <a:r>
                        <a:rPr lang="ru-RU" sz="1800" dirty="0">
                          <a:latin typeface="Times New Roman"/>
                          <a:ea typeface="Times New Roman"/>
                          <a:cs typeface="Times New Roman"/>
                        </a:rPr>
                        <a:t>Учитель специального (коррекционного) образовательного учреждения (I-VII вида)</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dirty="0">
                          <a:latin typeface="Times New Roman"/>
                          <a:ea typeface="Times New Roman"/>
                          <a:cs typeface="Times New Roman"/>
                        </a:rPr>
                        <a:t>от  125                               до 250</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a:latin typeface="Times New Roman"/>
                          <a:ea typeface="Times New Roman"/>
                          <a:cs typeface="Times New Roman"/>
                        </a:rPr>
                        <a:t>     250                                и выше</a:t>
                      </a:r>
                      <a:endParaRPr lang="ru-RU" sz="2800">
                        <a:latin typeface="Times New Roman"/>
                        <a:ea typeface="Times New Roman"/>
                        <a:cs typeface="Times New Roman"/>
                      </a:endParaRPr>
                    </a:p>
                  </a:txBody>
                  <a:tcPr marL="0" marR="0" marT="0" marB="0" anchor="ctr">
                    <a:lnL>
                      <a:noFill/>
                    </a:lnL>
                    <a:lnR>
                      <a:noFill/>
                    </a:lnR>
                    <a:lnT>
                      <a:noFill/>
                    </a:lnT>
                    <a:lnB>
                      <a:noFill/>
                    </a:lnB>
                  </a:tcPr>
                </a:tc>
              </a:tr>
              <a:tr h="426694">
                <a:tc>
                  <a:txBody>
                    <a:bodyPr/>
                    <a:lstStyle/>
                    <a:p>
                      <a:pPr algn="just">
                        <a:lnSpc>
                          <a:spcPct val="115000"/>
                        </a:lnSpc>
                        <a:spcAft>
                          <a:spcPts val="0"/>
                        </a:spcAft>
                      </a:pPr>
                      <a:r>
                        <a:rPr lang="ru-RU" sz="1800">
                          <a:latin typeface="Times New Roman"/>
                          <a:ea typeface="Times New Roman"/>
                          <a:cs typeface="Times New Roman"/>
                        </a:rPr>
                        <a:t>Учитель специального (коррекционного) образовательного учреждения (VIII вида)</a:t>
                      </a:r>
                      <a:endParaRPr lang="ru-RU" sz="280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dirty="0">
                          <a:latin typeface="Times New Roman"/>
                          <a:ea typeface="Times New Roman"/>
                          <a:cs typeface="Times New Roman"/>
                        </a:rPr>
                        <a:t>от  115                                до 250</a:t>
                      </a:r>
                      <a:endParaRPr lang="ru-RU" sz="2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lnSpc>
                          <a:spcPct val="115000"/>
                        </a:lnSpc>
                        <a:spcAft>
                          <a:spcPts val="0"/>
                        </a:spcAft>
                      </a:pPr>
                      <a:r>
                        <a:rPr lang="ru-RU" sz="1800" dirty="0">
                          <a:latin typeface="Times New Roman"/>
                          <a:ea typeface="Times New Roman"/>
                          <a:cs typeface="Times New Roman"/>
                        </a:rPr>
                        <a:t>     250                                и выше</a:t>
                      </a:r>
                      <a:endParaRPr lang="ru-RU" sz="2800" dirty="0">
                        <a:latin typeface="Times New Roman"/>
                        <a:ea typeface="Times New Roman"/>
                        <a:cs typeface="Times New Roman"/>
                      </a:endParaRPr>
                    </a:p>
                  </a:txBody>
                  <a:tcPr marL="0" marR="0" marT="0" marB="0" anchor="ctr">
                    <a:lnL>
                      <a:noFill/>
                    </a:lnL>
                    <a:lnR>
                      <a:noFill/>
                    </a:lnR>
                    <a:lnT>
                      <a:noFill/>
                    </a:lnT>
                    <a:lnB>
                      <a:noFill/>
                    </a:lnB>
                  </a:tcPr>
                </a:tc>
              </a:tr>
            </a:tbl>
          </a:graphicData>
        </a:graphic>
      </p:graphicFrame>
      <p:sp>
        <p:nvSpPr>
          <p:cNvPr id="9217" name="Rectangle 1"/>
          <p:cNvSpPr>
            <a:spLocks noChangeArrowheads="1"/>
          </p:cNvSpPr>
          <p:nvPr/>
        </p:nvSpPr>
        <p:spPr bwMode="auto">
          <a:xfrm>
            <a:off x="2370109" y="312324"/>
            <a:ext cx="7451784"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Сумма баллов для определения квалификационной категории</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2.xml><?xml version="1.0" encoding="utf-8"?>
<a:theme xmlns:a="http://schemas.openxmlformats.org/drawingml/2006/main" name="1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3.xml><?xml version="1.0" encoding="utf-8"?>
<a:theme xmlns:a="http://schemas.openxmlformats.org/drawingml/2006/main" name="2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4.xml><?xml version="1.0" encoding="utf-8"?>
<a:theme xmlns:a="http://schemas.openxmlformats.org/drawingml/2006/main" name="3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5.xml><?xml version="1.0" encoding="utf-8"?>
<a:theme xmlns:a="http://schemas.openxmlformats.org/drawingml/2006/main" name="4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6.xml><?xml version="1.0" encoding="utf-8"?>
<a:theme xmlns:a="http://schemas.openxmlformats.org/drawingml/2006/main" name="5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7.xml><?xml version="1.0" encoding="utf-8"?>
<a:theme xmlns:a="http://schemas.openxmlformats.org/drawingml/2006/main" name="6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8.xml><?xml version="1.0" encoding="utf-8"?>
<a:theme xmlns:a="http://schemas.openxmlformats.org/drawingml/2006/main" name="7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ppt/theme/theme9.xml><?xml version="1.0" encoding="utf-8"?>
<a:theme xmlns:a="http://schemas.openxmlformats.org/drawingml/2006/main" name="8_След самолета">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otalTime>633</TotalTime>
  <Words>4319</Words>
  <Application>Microsoft Office PowerPoint</Application>
  <PresentationFormat>Произвольный</PresentationFormat>
  <Paragraphs>1244</Paragraphs>
  <Slides>49</Slides>
  <Notes>0</Notes>
  <HiddenSlides>0</HiddenSlides>
  <MMClips>1</MMClips>
  <ScaleCrop>false</ScaleCrop>
  <HeadingPairs>
    <vt:vector size="4" baseType="variant">
      <vt:variant>
        <vt:lpstr>Тема</vt:lpstr>
      </vt:variant>
      <vt:variant>
        <vt:i4>9</vt:i4>
      </vt:variant>
      <vt:variant>
        <vt:lpstr>Заголовки слайдов</vt:lpstr>
      </vt:variant>
      <vt:variant>
        <vt:i4>49</vt:i4>
      </vt:variant>
    </vt:vector>
  </HeadingPairs>
  <TitlesOfParts>
    <vt:vector size="58" baseType="lpstr">
      <vt:lpstr>След самолета</vt:lpstr>
      <vt:lpstr>1_След самолета</vt:lpstr>
      <vt:lpstr>2_След самолета</vt:lpstr>
      <vt:lpstr>3_След самолета</vt:lpstr>
      <vt:lpstr>4_След самолета</vt:lpstr>
      <vt:lpstr>5_След самолета</vt:lpstr>
      <vt:lpstr>6_След самолета</vt:lpstr>
      <vt:lpstr>7_След самолета</vt:lpstr>
      <vt:lpstr>8_След самолета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План  работы на 2023/2024 учебный год </vt:lpstr>
      <vt:lpstr>Слайд 30</vt:lpstr>
      <vt:lpstr>Слайд 31</vt:lpstr>
      <vt:lpstr>Слайд 32</vt:lpstr>
      <vt:lpstr>Слайд 33</vt:lpstr>
      <vt:lpstr>Слайд 34</vt:lpstr>
      <vt:lpstr>Слайд 35</vt:lpstr>
      <vt:lpstr>НОРМАТИВНО-ПРАВОВОЕ ОБЕСПЕЧЕНИЕ</vt:lpstr>
      <vt:lpstr>НОРМАТИВНЫЕ ДОКУМЕНТЫ</vt:lpstr>
      <vt:lpstr>Слайд 38</vt:lpstr>
      <vt:lpstr>Слайд 39</vt:lpstr>
      <vt:lpstr>Слайд 40</vt:lpstr>
      <vt:lpstr>Деловая документация  учителя иностранного языка      РАБОЧИЕ ПРОГРАММЫ  ПО УЧЕБНЫМ ПРЕДМЕТАМ</vt:lpstr>
      <vt:lpstr>Деловая документация  учителя иностранного языка   Федеральная рабочая программа  (ФРП)</vt:lpstr>
      <vt:lpstr>Слайд 43</vt:lpstr>
      <vt:lpstr>Слайд 44</vt:lpstr>
      <vt:lpstr>Слайд 45</vt:lpstr>
      <vt:lpstr>Слайд 46</vt:lpstr>
      <vt:lpstr>Слайд 47</vt:lpstr>
      <vt:lpstr>Слайд 48</vt:lpstr>
      <vt:lpstr>Слайд 49</vt:lpstr>
    </vt:vector>
  </TitlesOfParts>
  <Company>DEXP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София</dc:creator>
  <cp:lastModifiedBy>Пользователь</cp:lastModifiedBy>
  <cp:revision>55</cp:revision>
  <dcterms:created xsi:type="dcterms:W3CDTF">2023-08-16T09:13:49Z</dcterms:created>
  <dcterms:modified xsi:type="dcterms:W3CDTF">2023-08-23T14:18:44Z</dcterms:modified>
</cp:coreProperties>
</file>