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charts/colors6.xml" ContentType="application/vnd.ms-office.chartcolorstyl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charts/chart4.xml" ContentType="application/vnd.openxmlformats-officedocument.drawingml.chart+xml"/>
  <Override PartName="/ppt/charts/style6.xml" ContentType="application/vnd.ms-office.chartstyl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charts/style7.xml" ContentType="application/vnd.ms-office.chartstyl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charts/colors1.xml" ContentType="application/vnd.ms-office.chartcolorstyle+xml"/>
  <Override PartName="/ppt/charts/chart6.xml" ContentType="application/vnd.openxmlformats-officedocument.drawingml.chart+xml"/>
  <Override PartName="/ppt/slideMasters/slideMaster7.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charts/chart2.xml" ContentType="application/vnd.openxmlformats-officedocument.drawingml.chart+xml"/>
  <Override PartName="/ppt/charts/style4.xml" ContentType="application/vnd.ms-office.chart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charts/chart7.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 id="2147483714" r:id="rId4"/>
    <p:sldMasterId id="2147483732" r:id="rId5"/>
    <p:sldMasterId id="2147483750" r:id="rId6"/>
    <p:sldMasterId id="2147483768" r:id="rId7"/>
    <p:sldMasterId id="2147483786" r:id="rId8"/>
    <p:sldMasterId id="2147483804" r:id="rId9"/>
  </p:sldMasterIdLst>
  <p:sldIdLst>
    <p:sldId id="261" r:id="rId10"/>
    <p:sldId id="323" r:id="rId11"/>
    <p:sldId id="269" r:id="rId12"/>
    <p:sldId id="289" r:id="rId13"/>
    <p:sldId id="293" r:id="rId14"/>
    <p:sldId id="294" r:id="rId15"/>
    <p:sldId id="300" r:id="rId16"/>
    <p:sldId id="296" r:id="rId17"/>
    <p:sldId id="288" r:id="rId18"/>
    <p:sldId id="298" r:id="rId19"/>
    <p:sldId id="259" r:id="rId20"/>
    <p:sldId id="263" r:id="rId21"/>
    <p:sldId id="264" r:id="rId22"/>
    <p:sldId id="265" r:id="rId23"/>
    <p:sldId id="303" r:id="rId24"/>
    <p:sldId id="304" r:id="rId25"/>
    <p:sldId id="266" r:id="rId26"/>
    <p:sldId id="267" r:id="rId27"/>
    <p:sldId id="273" r:id="rId28"/>
    <p:sldId id="270" r:id="rId29"/>
    <p:sldId id="305" r:id="rId30"/>
    <p:sldId id="272" r:id="rId31"/>
    <p:sldId id="262" r:id="rId32"/>
    <p:sldId id="275" r:id="rId33"/>
    <p:sldId id="277" r:id="rId34"/>
    <p:sldId id="281" r:id="rId35"/>
    <p:sldId id="279" r:id="rId36"/>
    <p:sldId id="280" r:id="rId37"/>
    <p:sldId id="282" r:id="rId38"/>
    <p:sldId id="283" r:id="rId39"/>
    <p:sldId id="284" r:id="rId40"/>
    <p:sldId id="285" r:id="rId41"/>
    <p:sldId id="276" r:id="rId42"/>
    <p:sldId id="286" r:id="rId43"/>
    <p:sldId id="287" r:id="rId44"/>
    <p:sldId id="307" r:id="rId45"/>
    <p:sldId id="310" r:id="rId46"/>
    <p:sldId id="311" r:id="rId47"/>
    <p:sldId id="312" r:id="rId48"/>
    <p:sldId id="313" r:id="rId49"/>
    <p:sldId id="316" r:id="rId50"/>
    <p:sldId id="317" r:id="rId51"/>
    <p:sldId id="314" r:id="rId52"/>
    <p:sldId id="315" r:id="rId53"/>
    <p:sldId id="318" r:id="rId54"/>
    <p:sldId id="320" r:id="rId55"/>
    <p:sldId id="319" r:id="rId56"/>
    <p:sldId id="321" r:id="rId57"/>
    <p:sldId id="325" r:id="rId5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882" y="-11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_____Microsoft_Office_Excel1.xlsx"/><Relationship Id="rId1" Type="http://schemas.openxmlformats.org/officeDocument/2006/relationships/image" Target="../media/image5.jpeg"/><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_____Microsoft_Office_Excel7.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Лист1!$B$1</c:f>
              <c:strCache>
                <c:ptCount val="1"/>
                <c:pt idx="0">
                  <c:v>Продажи</c:v>
                </c:pt>
              </c:strCache>
            </c:strRef>
          </c:tx>
          <c:dPt>
            <c:idx val="0"/>
            <c:spPr>
              <a:blipFill>
                <a:blip xmlns:r="http://schemas.openxmlformats.org/officeDocument/2006/relationships" r:embed="rId1">
                  <a:duotone>
                    <a:schemeClr val="accent1">
                      <a:shade val="88000"/>
                      <a:lumMod val="88000"/>
                    </a:schemeClr>
                    <a:schemeClr val="accent1"/>
                  </a:duotone>
                </a:blip>
                <a:tile tx="0" ty="0" sx="100000" sy="100000" flip="none" algn="tl"/>
              </a:blipFill>
              <a:ln>
                <a:noFill/>
              </a:ln>
              <a:effectLst/>
              <a:scene3d>
                <a:camera prst="orthographicFront">
                  <a:rot lat="0" lon="0" rev="0"/>
                </a:camera>
                <a:lightRig rig="threePt" dir="t"/>
              </a:scene3d>
              <a:sp3d/>
            </c:spPr>
          </c:dPt>
          <c:dPt>
            <c:idx val="1"/>
            <c:spPr>
              <a:blipFill>
                <a:blip xmlns:r="http://schemas.openxmlformats.org/officeDocument/2006/relationships" r:embed="rId1">
                  <a:duotone>
                    <a:schemeClr val="accent2">
                      <a:shade val="88000"/>
                      <a:lumMod val="88000"/>
                    </a:schemeClr>
                    <a:schemeClr val="accent2"/>
                  </a:duotone>
                </a:blip>
                <a:tile tx="0" ty="0" sx="100000" sy="100000" flip="none" algn="tl"/>
              </a:blipFill>
              <a:ln>
                <a:noFill/>
              </a:ln>
              <a:effectLst/>
              <a:scene3d>
                <a:camera prst="orthographicFront">
                  <a:rot lat="0" lon="0" rev="0"/>
                </a:camera>
                <a:lightRig rig="threePt" dir="t"/>
              </a:scene3d>
              <a:sp3d/>
            </c:spPr>
          </c:dPt>
          <c:dPt>
            <c:idx val="2"/>
            <c:spPr>
              <a:blipFill>
                <a:blip xmlns:r="http://schemas.openxmlformats.org/officeDocument/2006/relationships" r:embed="rId1">
                  <a:duotone>
                    <a:schemeClr val="accent3">
                      <a:shade val="88000"/>
                      <a:lumMod val="88000"/>
                    </a:schemeClr>
                    <a:schemeClr val="accent3"/>
                  </a:duotone>
                </a:blip>
                <a:tile tx="0" ty="0" sx="100000" sy="100000" flip="none" algn="tl"/>
              </a:blipFill>
              <a:ln>
                <a:noFill/>
              </a:ln>
              <a:effectLst/>
              <a:scene3d>
                <a:camera prst="orthographicFront">
                  <a:rot lat="0" lon="0" rev="0"/>
                </a:camera>
                <a:lightRig rig="threePt" dir="t"/>
              </a:scene3d>
              <a:sp3d/>
            </c:spPr>
          </c:dPt>
          <c:dPt>
            <c:idx val="3"/>
            <c:spPr>
              <a:blipFill>
                <a:blip xmlns:r="http://schemas.openxmlformats.org/officeDocument/2006/relationships" r:embed="rId1">
                  <a:duotone>
                    <a:schemeClr val="accent4">
                      <a:shade val="88000"/>
                      <a:lumMod val="88000"/>
                    </a:schemeClr>
                    <a:schemeClr val="accent4"/>
                  </a:duotone>
                </a:blip>
                <a:tile tx="0" ty="0" sx="100000" sy="100000" flip="none" algn="tl"/>
              </a:blipFill>
              <a:ln>
                <a:noFill/>
              </a:ln>
              <a:effectLst/>
              <a:scene3d>
                <a:camera prst="orthographicFront">
                  <a:rot lat="0" lon="0" rev="0"/>
                </a:camera>
                <a:lightRig rig="threePt" dir="t"/>
              </a:scene3d>
              <a:sp3d/>
            </c:spPr>
          </c:dPt>
          <c:dPt>
            <c:idx val="4"/>
            <c:spPr>
              <a:gradFill rotWithShape="1">
                <a:gsLst>
                  <a:gs pos="0">
                    <a:schemeClr val="accent5">
                      <a:tint val="96000"/>
                      <a:satMod val="100000"/>
                      <a:lumMod val="104000"/>
                    </a:schemeClr>
                  </a:gs>
                  <a:gs pos="78000">
                    <a:schemeClr val="accent5">
                      <a:shade val="100000"/>
                      <a:satMod val="110000"/>
                      <a:lumMod val="100000"/>
                    </a:schemeClr>
                  </a:gs>
                </a:gsLst>
                <a:lin ang="5400000" scaled="0"/>
              </a:gradFill>
              <a:ln>
                <a:noFill/>
              </a:ln>
              <a:effectLst/>
              <a:scene3d>
                <a:camera prst="orthographicFront">
                  <a:rot lat="0" lon="0" rev="0"/>
                </a:camera>
                <a:lightRig rig="threePt" dir="t"/>
              </a:scene3d>
              <a:sp3d>
                <a:bevelT w="25400" h="12700"/>
              </a:sp3d>
            </c:spPr>
          </c:dPt>
          <c:dLbls>
            <c:dLbl>
              <c:idx val="0"/>
              <c:layout/>
              <c:tx>
                <c:rich>
                  <a:bodyPr/>
                  <a:lstStyle/>
                  <a:p>
                    <a:r>
                      <a:rPr lang="en-US" dirty="0" smtClean="0"/>
                      <a:t>13,8%</a:t>
                    </a:r>
                    <a:endParaRPr lang="en-US" dirty="0"/>
                  </a:p>
                </c:rich>
              </c:tx>
              <c:dLblPos val="ctr"/>
              <c:showVal val="1"/>
              <c:showPercent val="1"/>
              <c:extLst>
                <c:ext xmlns:c15="http://schemas.microsoft.com/office/drawing/2012/chart" uri="{CE6537A1-D6FC-4f65-9D91-7224C49458BB}">
                  <c15:layout/>
                </c:ext>
              </c:extLst>
            </c:dLbl>
            <c:dLbl>
              <c:idx val="1"/>
              <c:layout/>
              <c:tx>
                <c:rich>
                  <a:bodyPr/>
                  <a:lstStyle/>
                  <a:p>
                    <a:r>
                      <a:rPr lang="en-US" dirty="0" smtClean="0"/>
                      <a:t>21,7%</a:t>
                    </a:r>
                    <a:endParaRPr lang="en-US" dirty="0"/>
                  </a:p>
                </c:rich>
              </c:tx>
              <c:dLblPos val="ctr"/>
              <c:showVal val="1"/>
              <c:showPercent val="1"/>
              <c:extLst>
                <c:ext xmlns:c15="http://schemas.microsoft.com/office/drawing/2012/chart" uri="{CE6537A1-D6FC-4f65-9D91-7224C49458BB}">
                  <c15:layout/>
                </c:ext>
              </c:extLst>
            </c:dLbl>
            <c:dLbl>
              <c:idx val="2"/>
              <c:layout/>
              <c:tx>
                <c:rich>
                  <a:bodyPr/>
                  <a:lstStyle/>
                  <a:p>
                    <a:r>
                      <a:rPr lang="en-US" dirty="0" smtClean="0"/>
                      <a:t>13,8%</a:t>
                    </a:r>
                    <a:endParaRPr lang="en-US" dirty="0"/>
                  </a:p>
                </c:rich>
              </c:tx>
              <c:dLblPos val="ctr"/>
              <c:showVal val="1"/>
              <c:showPercent val="1"/>
              <c:extLst>
                <c:ext xmlns:c15="http://schemas.microsoft.com/office/drawing/2012/chart" uri="{CE6537A1-D6FC-4f65-9D91-7224C49458BB}">
                  <c15:layout/>
                </c:ext>
              </c:extLst>
            </c:dLbl>
            <c:dLbl>
              <c:idx val="3"/>
              <c:layout/>
              <c:tx>
                <c:rich>
                  <a:bodyPr/>
                  <a:lstStyle/>
                  <a:p>
                    <a:r>
                      <a:rPr lang="en-US" dirty="0" smtClean="0"/>
                      <a:t>50,7%</a:t>
                    </a:r>
                    <a:endParaRPr lang="en-US" dirty="0"/>
                  </a:p>
                </c:rich>
              </c:tx>
              <c:dLblPos val="ctr"/>
              <c:showVal val="1"/>
              <c:showPercent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Percent val="1"/>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Лист1!$A$2:$A$6</c:f>
              <c:strCache>
                <c:ptCount val="5"/>
                <c:pt idx="0">
                  <c:v>высшая квалификационная категория</c:v>
                </c:pt>
                <c:pt idx="1">
                  <c:v>1 квалификационная категория </c:v>
                </c:pt>
                <c:pt idx="2">
                  <c:v>СЗД</c:v>
                </c:pt>
                <c:pt idx="3">
                  <c:v>молодые специалисты и без категории</c:v>
                </c:pt>
                <c:pt idx="4">
                  <c:v>без категории</c:v>
                </c:pt>
              </c:strCache>
            </c:strRef>
          </c:cat>
          <c:val>
            <c:numRef>
              <c:f>Лист1!$B$2:$B$6</c:f>
              <c:numCache>
                <c:formatCode>General</c:formatCode>
                <c:ptCount val="5"/>
                <c:pt idx="0">
                  <c:v>24</c:v>
                </c:pt>
                <c:pt idx="1">
                  <c:v>31</c:v>
                </c:pt>
                <c:pt idx="2">
                  <c:v>36</c:v>
                </c:pt>
                <c:pt idx="3">
                  <c:v>22</c:v>
                </c:pt>
                <c:pt idx="4">
                  <c:v>13</c:v>
                </c:pt>
              </c:numCache>
            </c:numRef>
          </c:val>
        </c:ser>
        <c:dLbls>
          <c:showPercent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Лист1!$B$1</c:f>
              <c:strCache>
                <c:ptCount val="1"/>
                <c:pt idx="0">
                  <c:v>Столбец1</c:v>
                </c:pt>
              </c:strCache>
            </c:strRef>
          </c:tx>
          <c:dPt>
            <c:idx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a:solidFill>
                  <a:schemeClr val="lt1"/>
                </a:solidFill>
              </a:ln>
              <a:effectLst/>
              <a:sp3d contourW="25400">
                <a:contourClr>
                  <a:schemeClr val="lt1"/>
                </a:contourClr>
              </a:sp3d>
            </c:spPr>
          </c:dPt>
          <c:dPt>
            <c:idx val="1"/>
            <c:spPr>
              <a:solidFill>
                <a:schemeClr val="accent3"/>
              </a:solidFill>
              <a:ln w="25400">
                <a:solidFill>
                  <a:schemeClr val="lt1"/>
                </a:solidFill>
              </a:ln>
              <a:effectLst/>
              <a:sp3d contourW="25400">
                <a:contourClr>
                  <a:schemeClr val="lt1"/>
                </a:contourClr>
              </a:sp3d>
            </c:spPr>
          </c:dPt>
          <c:dPt>
            <c:idx val="2"/>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dLblPos val="ct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Лист1!$A$2:$A$4</c:f>
              <c:strCache>
                <c:ptCount val="3"/>
                <c:pt idx="0">
                  <c:v>английский язык</c:v>
                </c:pt>
                <c:pt idx="1">
                  <c:v>немецкий язык</c:v>
                </c:pt>
                <c:pt idx="2">
                  <c:v>французский язык</c:v>
                </c:pt>
              </c:strCache>
            </c:strRef>
          </c:cat>
          <c:val>
            <c:numRef>
              <c:f>Лист1!$B$2:$B$4</c:f>
              <c:numCache>
                <c:formatCode>General</c:formatCode>
                <c:ptCount val="3"/>
                <c:pt idx="0">
                  <c:v>126</c:v>
                </c:pt>
                <c:pt idx="1">
                  <c:v>22</c:v>
                </c:pt>
                <c:pt idx="2">
                  <c:v>3</c:v>
                </c:pt>
              </c:numCache>
            </c:numRef>
          </c:val>
        </c:ser>
        <c:dLbls>
          <c:showPercent val="1"/>
        </c:dLbls>
      </c:pie3DChart>
      <c:spPr>
        <a:noFill/>
        <a:ln>
          <a:noFill/>
        </a:ln>
        <a:effectLst/>
      </c:spPr>
    </c:plotArea>
    <c:legend>
      <c:legendPos val="b"/>
      <c:layout>
        <c:manualLayout>
          <c:xMode val="edge"/>
          <c:yMode val="edge"/>
          <c:x val="1.3958147093659464E-2"/>
          <c:y val="0.80798967048498216"/>
          <c:w val="0.95000000000000062"/>
          <c:h val="7.6780324074074077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chart>
  <c:spPr>
    <a:noFill/>
    <a:ln>
      <a:noFill/>
    </a:ln>
    <a:effectLst/>
  </c:spPr>
  <c:txPr>
    <a:bodyPr/>
    <a:lstStyle/>
    <a:p>
      <a:pP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ru-RU"/>
              <a:t>Статистика по отметкам</a:t>
            </a:r>
          </a:p>
        </c:rich>
      </c:tx>
      <c:layout/>
      <c:spPr>
        <a:noFill/>
        <a:ln>
          <a:noFill/>
        </a:ln>
        <a:effectLst/>
      </c:spPr>
    </c:title>
    <c:plotArea>
      <c:layout/>
      <c:barChart>
        <c:barDir val="col"/>
        <c:grouping val="clustered"/>
        <c:ser>
          <c:idx val="0"/>
          <c:order val="0"/>
          <c:tx>
            <c:strRef>
              <c:f>Лист1!$B$1</c:f>
              <c:strCache>
                <c:ptCount val="1"/>
                <c:pt idx="0">
                  <c:v>"2"</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Вся выборка</c:v>
                </c:pt>
                <c:pt idx="1">
                  <c:v>Республика Крым</c:v>
                </c:pt>
                <c:pt idx="2">
                  <c:v>Симферопольский район</c:v>
                </c:pt>
              </c:strCache>
            </c:strRef>
          </c:cat>
          <c:val>
            <c:numRef>
              <c:f>Лист1!$B$2:$B$5</c:f>
              <c:numCache>
                <c:formatCode>General</c:formatCode>
                <c:ptCount val="4"/>
                <c:pt idx="0">
                  <c:v>4.9000000000000004</c:v>
                </c:pt>
                <c:pt idx="1">
                  <c:v>4.1099999999999985</c:v>
                </c:pt>
                <c:pt idx="2">
                  <c:v>0</c:v>
                </c:pt>
              </c:numCache>
            </c:numRef>
          </c:val>
        </c:ser>
        <c:ser>
          <c:idx val="1"/>
          <c:order val="1"/>
          <c:tx>
            <c:strRef>
              <c:f>Лист1!$C$1</c:f>
              <c:strCache>
                <c:ptCount val="1"/>
                <c:pt idx="0">
                  <c:v>"3"</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Вся выборка</c:v>
                </c:pt>
                <c:pt idx="1">
                  <c:v>Республика Крым</c:v>
                </c:pt>
                <c:pt idx="2">
                  <c:v>Симферопольский район</c:v>
                </c:pt>
              </c:strCache>
            </c:strRef>
          </c:cat>
          <c:val>
            <c:numRef>
              <c:f>Лист1!$C$2:$C$5</c:f>
              <c:numCache>
                <c:formatCode>General</c:formatCode>
                <c:ptCount val="4"/>
                <c:pt idx="0">
                  <c:v>22.27999999999999</c:v>
                </c:pt>
                <c:pt idx="1">
                  <c:v>23.84</c:v>
                </c:pt>
                <c:pt idx="2">
                  <c:v>34.21</c:v>
                </c:pt>
              </c:numCache>
            </c:numRef>
          </c:val>
        </c:ser>
        <c:ser>
          <c:idx val="2"/>
          <c:order val="2"/>
          <c:tx>
            <c:strRef>
              <c:f>Лист1!$D$1</c:f>
              <c:strCache>
                <c:ptCount val="1"/>
                <c:pt idx="0">
                  <c:v>"4"</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Вся выборка</c:v>
                </c:pt>
                <c:pt idx="1">
                  <c:v>Республика Крым</c:v>
                </c:pt>
                <c:pt idx="2">
                  <c:v>Симферопольский район</c:v>
                </c:pt>
              </c:strCache>
            </c:strRef>
          </c:cat>
          <c:val>
            <c:numRef>
              <c:f>Лист1!$D$2:$D$5</c:f>
              <c:numCache>
                <c:formatCode>General</c:formatCode>
                <c:ptCount val="4"/>
                <c:pt idx="0">
                  <c:v>40.770000000000003</c:v>
                </c:pt>
                <c:pt idx="1">
                  <c:v>40.770000000000003</c:v>
                </c:pt>
                <c:pt idx="2">
                  <c:v>52.63</c:v>
                </c:pt>
              </c:numCache>
            </c:numRef>
          </c:val>
        </c:ser>
        <c:ser>
          <c:idx val="3"/>
          <c:order val="3"/>
          <c:tx>
            <c:strRef>
              <c:f>Лист1!$E$1</c:f>
              <c:strCache>
                <c:ptCount val="1"/>
                <c:pt idx="0">
                  <c:v>"5"</c:v>
                </c:pt>
              </c:strCache>
            </c:strRef>
          </c:tx>
          <c:spPr>
            <a:solidFill>
              <a:schemeClr val="accent4"/>
            </a:solidFill>
            <a:ln>
              <a:noFill/>
            </a:ln>
            <a:effectLst/>
          </c:spP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Вся выборка</c:v>
                </c:pt>
                <c:pt idx="1">
                  <c:v>Республика Крым</c:v>
                </c:pt>
                <c:pt idx="2">
                  <c:v>Симферопольский район</c:v>
                </c:pt>
              </c:strCache>
            </c:strRef>
          </c:cat>
          <c:val>
            <c:numRef>
              <c:f>Лист1!$E$2:$E$5</c:f>
              <c:numCache>
                <c:formatCode>General</c:formatCode>
                <c:ptCount val="4"/>
                <c:pt idx="0">
                  <c:v>32.050000000000004</c:v>
                </c:pt>
                <c:pt idx="1">
                  <c:v>31.16</c:v>
                </c:pt>
                <c:pt idx="2">
                  <c:v>13.16</c:v>
                </c:pt>
              </c:numCache>
            </c:numRef>
          </c:val>
        </c:ser>
        <c:gapWidth val="219"/>
        <c:overlap val="-27"/>
        <c:axId val="138422912"/>
        <c:axId val="138453376"/>
      </c:barChart>
      <c:catAx>
        <c:axId val="1384229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138453376"/>
        <c:crosses val="autoZero"/>
        <c:auto val="1"/>
        <c:lblAlgn val="ctr"/>
        <c:lblOffset val="100"/>
      </c:catAx>
      <c:valAx>
        <c:axId val="1384533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13842291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noFill/>
    <a:ln>
      <a:noFill/>
    </a:ln>
    <a:effectLst/>
  </c:spPr>
  <c:txPr>
    <a:bodyPr/>
    <a:lstStyle/>
    <a:p>
      <a:pPr>
        <a:defRPr sz="20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ru-RU"/>
              <a:t>Сравнение отметок с отметками по журналу</a:t>
            </a:r>
          </a:p>
        </c:rich>
      </c:tx>
      <c:layout/>
      <c:spPr>
        <a:noFill/>
        <a:ln>
          <a:noFill/>
        </a:ln>
        <a:effectLst/>
      </c:spPr>
    </c:title>
    <c:plotArea>
      <c:layout/>
      <c:barChart>
        <c:barDir val="col"/>
        <c:grouping val="clustered"/>
        <c:ser>
          <c:idx val="0"/>
          <c:order val="0"/>
          <c:tx>
            <c:strRef>
              <c:f>Лист1!$B$1</c:f>
              <c:strCache>
                <c:ptCount val="1"/>
                <c:pt idx="0">
                  <c:v>Ряд 1</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Понизили</c:v>
                </c:pt>
                <c:pt idx="1">
                  <c:v>Подтвердили</c:v>
                </c:pt>
                <c:pt idx="2">
                  <c:v>Повысили</c:v>
                </c:pt>
              </c:strCache>
            </c:strRef>
          </c:cat>
          <c:val>
            <c:numRef>
              <c:f>Лист1!$B$2:$B$5</c:f>
              <c:numCache>
                <c:formatCode>General</c:formatCode>
                <c:ptCount val="4"/>
                <c:pt idx="0">
                  <c:v>10.53</c:v>
                </c:pt>
                <c:pt idx="1">
                  <c:v>86.84</c:v>
                </c:pt>
                <c:pt idx="2">
                  <c:v>2.63</c:v>
                </c:pt>
              </c:numCache>
            </c:numRef>
          </c:val>
        </c:ser>
        <c:ser>
          <c:idx val="1"/>
          <c:order val="1"/>
          <c:tx>
            <c:strRef>
              <c:f>Лист1!$C$1</c:f>
              <c:strCache>
                <c:ptCount val="1"/>
                <c:pt idx="0">
                  <c:v>Столбец1</c:v>
                </c:pt>
              </c:strCache>
            </c:strRef>
          </c:tx>
          <c:spPr>
            <a:solidFill>
              <a:schemeClr val="accent2"/>
            </a:solidFill>
            <a:ln>
              <a:noFill/>
            </a:ln>
            <a:effectLst/>
          </c:spPr>
          <c:cat>
            <c:strRef>
              <c:f>Лист1!$A$2:$A$5</c:f>
              <c:strCache>
                <c:ptCount val="3"/>
                <c:pt idx="0">
                  <c:v>Понизили</c:v>
                </c:pt>
                <c:pt idx="1">
                  <c:v>Подтвердили</c:v>
                </c:pt>
                <c:pt idx="2">
                  <c:v>Повысили</c:v>
                </c:pt>
              </c:strCache>
            </c:strRef>
          </c:cat>
          <c:val>
            <c:numRef>
              <c:f>Лист1!$C$2:$C$5</c:f>
              <c:numCache>
                <c:formatCode>General</c:formatCode>
                <c:ptCount val="4"/>
              </c:numCache>
            </c:numRef>
          </c:val>
        </c:ser>
        <c:ser>
          <c:idx val="2"/>
          <c:order val="2"/>
          <c:tx>
            <c:strRef>
              <c:f>Лист1!$D$1</c:f>
              <c:strCache>
                <c:ptCount val="1"/>
                <c:pt idx="0">
                  <c:v>Столбец2</c:v>
                </c:pt>
              </c:strCache>
            </c:strRef>
          </c:tx>
          <c:spPr>
            <a:solidFill>
              <a:schemeClr val="accent3"/>
            </a:solidFill>
            <a:ln>
              <a:noFill/>
            </a:ln>
            <a:effectLst/>
          </c:spPr>
          <c:cat>
            <c:strRef>
              <c:f>Лист1!$A$2:$A$5</c:f>
              <c:strCache>
                <c:ptCount val="3"/>
                <c:pt idx="0">
                  <c:v>Понизили</c:v>
                </c:pt>
                <c:pt idx="1">
                  <c:v>Подтвердили</c:v>
                </c:pt>
                <c:pt idx="2">
                  <c:v>Повысили</c:v>
                </c:pt>
              </c:strCache>
            </c:strRef>
          </c:cat>
          <c:val>
            <c:numRef>
              <c:f>Лист1!$D$2:$D$5</c:f>
              <c:numCache>
                <c:formatCode>General</c:formatCode>
                <c:ptCount val="4"/>
              </c:numCache>
            </c:numRef>
          </c:val>
        </c:ser>
        <c:gapWidth val="219"/>
        <c:overlap val="-27"/>
        <c:axId val="138497024"/>
        <c:axId val="138498816"/>
      </c:barChart>
      <c:catAx>
        <c:axId val="1384970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38498816"/>
        <c:crosses val="autoZero"/>
        <c:auto val="1"/>
        <c:lblAlgn val="ctr"/>
        <c:lblOffset val="100"/>
      </c:catAx>
      <c:valAx>
        <c:axId val="13849881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38497024"/>
        <c:crosses val="autoZero"/>
        <c:crossBetween val="between"/>
      </c:valAx>
      <c:spPr>
        <a:noFill/>
        <a:ln>
          <a:noFill/>
        </a:ln>
        <a:effectLst/>
      </c:spPr>
    </c:plotArea>
    <c:plotVisOnly val="1"/>
    <c:dispBlanksAs val="gap"/>
  </c:chart>
  <c:spPr>
    <a:noFill/>
    <a:ln>
      <a:noFill/>
    </a:ln>
    <a:effectLst/>
  </c:spPr>
  <c:txPr>
    <a:bodyPr/>
    <a:lstStyle/>
    <a:p>
      <a:pPr>
        <a:defRPr sz="14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ru-RU"/>
              <a:t>Сравнение отметок с отметками по журналу</a:t>
            </a:r>
          </a:p>
        </c:rich>
      </c:tx>
      <c:layout/>
      <c:spPr>
        <a:noFill/>
        <a:ln>
          <a:noFill/>
        </a:ln>
        <a:effectLst/>
      </c:spPr>
    </c:title>
    <c:plotArea>
      <c:layout/>
      <c:barChart>
        <c:barDir val="col"/>
        <c:grouping val="clustered"/>
        <c:ser>
          <c:idx val="0"/>
          <c:order val="0"/>
          <c:tx>
            <c:strRef>
              <c:f>Лист1!$B$1</c:f>
              <c:strCache>
                <c:ptCount val="1"/>
                <c:pt idx="0">
                  <c:v>Кольчугинская школа № 2 с крымскотатарским языком обучения</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Понизили</c:v>
                </c:pt>
                <c:pt idx="1">
                  <c:v>Подтвердили</c:v>
                </c:pt>
                <c:pt idx="2">
                  <c:v>Повысили</c:v>
                </c:pt>
              </c:strCache>
            </c:strRef>
          </c:cat>
          <c:val>
            <c:numRef>
              <c:f>Лист1!$B$2:$B$5</c:f>
              <c:numCache>
                <c:formatCode>General</c:formatCode>
                <c:ptCount val="4"/>
                <c:pt idx="0">
                  <c:v>44.44</c:v>
                </c:pt>
                <c:pt idx="1">
                  <c:v>44.44</c:v>
                </c:pt>
                <c:pt idx="2">
                  <c:v>11.11</c:v>
                </c:pt>
              </c:numCache>
            </c:numRef>
          </c:val>
        </c:ser>
        <c:ser>
          <c:idx val="1"/>
          <c:order val="1"/>
          <c:tx>
            <c:strRef>
              <c:f>Лист1!$C$1</c:f>
              <c:strCache>
                <c:ptCount val="1"/>
                <c:pt idx="0">
                  <c:v>Константиновская школа</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Понизили</c:v>
                </c:pt>
                <c:pt idx="1">
                  <c:v>Подтвердили</c:v>
                </c:pt>
                <c:pt idx="2">
                  <c:v>Повысили</c:v>
                </c:pt>
              </c:strCache>
            </c:strRef>
          </c:cat>
          <c:val>
            <c:numRef>
              <c:f>Лист1!$C$2:$C$5</c:f>
              <c:numCache>
                <c:formatCode>General</c:formatCode>
                <c:ptCount val="4"/>
                <c:pt idx="0">
                  <c:v>0</c:v>
                </c:pt>
                <c:pt idx="1">
                  <c:v>100</c:v>
                </c:pt>
                <c:pt idx="2">
                  <c:v>0</c:v>
                </c:pt>
              </c:numCache>
            </c:numRef>
          </c:val>
        </c:ser>
        <c:ser>
          <c:idx val="2"/>
          <c:order val="2"/>
          <c:tx>
            <c:strRef>
              <c:f>Лист1!$D$1</c:f>
              <c:strCache>
                <c:ptCount val="1"/>
                <c:pt idx="0">
                  <c:v>Мазанская школа</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Понизили</c:v>
                </c:pt>
                <c:pt idx="1">
                  <c:v>Подтвердили</c:v>
                </c:pt>
                <c:pt idx="2">
                  <c:v>Повысили</c:v>
                </c:pt>
              </c:strCache>
            </c:strRef>
          </c:cat>
          <c:val>
            <c:numRef>
              <c:f>Лист1!$D$2:$D$5</c:f>
              <c:numCache>
                <c:formatCode>General</c:formatCode>
                <c:ptCount val="4"/>
                <c:pt idx="0">
                  <c:v>0</c:v>
                </c:pt>
                <c:pt idx="1">
                  <c:v>100</c:v>
                </c:pt>
                <c:pt idx="2">
                  <c:v>0</c:v>
                </c:pt>
              </c:numCache>
            </c:numRef>
          </c:val>
        </c:ser>
        <c:ser>
          <c:idx val="3"/>
          <c:order val="3"/>
          <c:tx>
            <c:strRef>
              <c:f>Лист1!$E$1</c:f>
              <c:strCache>
                <c:ptCount val="1"/>
                <c:pt idx="0">
                  <c:v>Трудовская школа</c:v>
                </c:pt>
              </c:strCache>
            </c:strRef>
          </c:tx>
          <c:spPr>
            <a:solidFill>
              <a:schemeClr val="accent4"/>
            </a:solidFill>
            <a:ln>
              <a:noFill/>
            </a:ln>
            <a:effectLst/>
          </c:spP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Понизили</c:v>
                </c:pt>
                <c:pt idx="1">
                  <c:v>Подтвердили</c:v>
                </c:pt>
                <c:pt idx="2">
                  <c:v>Повысили</c:v>
                </c:pt>
              </c:strCache>
            </c:strRef>
          </c:cat>
          <c:val>
            <c:numRef>
              <c:f>Лист1!$E$2:$E$5</c:f>
              <c:numCache>
                <c:formatCode>General</c:formatCode>
                <c:ptCount val="4"/>
                <c:pt idx="0">
                  <c:v>0</c:v>
                </c:pt>
                <c:pt idx="1">
                  <c:v>100</c:v>
                </c:pt>
                <c:pt idx="2">
                  <c:v>0</c:v>
                </c:pt>
              </c:numCache>
            </c:numRef>
          </c:val>
        </c:ser>
        <c:gapWidth val="219"/>
        <c:overlap val="-27"/>
        <c:axId val="136486912"/>
        <c:axId val="136488448"/>
      </c:barChart>
      <c:catAx>
        <c:axId val="1364869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36488448"/>
        <c:crosses val="autoZero"/>
        <c:auto val="1"/>
        <c:lblAlgn val="ctr"/>
        <c:lblOffset val="100"/>
      </c:catAx>
      <c:valAx>
        <c:axId val="1364884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36486912"/>
        <c:crosses val="autoZero"/>
        <c:crossBetween val="between"/>
      </c:valAx>
      <c:spPr>
        <a:noFill/>
        <a:ln>
          <a:noFill/>
        </a:ln>
        <a:effectLst/>
      </c:spPr>
    </c:plotArea>
    <c:legend>
      <c:legendPos val="b"/>
      <c:layout>
        <c:manualLayout>
          <c:xMode val="edge"/>
          <c:yMode val="edge"/>
          <c:x val="2.8906185235618592E-2"/>
          <c:y val="0.73315909424365466"/>
          <c:w val="0.9353571422558713"/>
          <c:h val="0.2619066366704163"/>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noFill/>
    <a:ln>
      <a:noFill/>
    </a:ln>
    <a:effectLst/>
  </c:spPr>
  <c:txPr>
    <a:bodyPr/>
    <a:lstStyle/>
    <a:p>
      <a:pPr>
        <a:defRPr sz="14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ru-RU"/>
              <a:t>Статистика по отметкам</a:t>
            </a:r>
          </a:p>
        </c:rich>
      </c:tx>
      <c:layout/>
      <c:spPr>
        <a:noFill/>
        <a:ln>
          <a:noFill/>
        </a:ln>
        <a:effectLst/>
      </c:spPr>
    </c:title>
    <c:plotArea>
      <c:layout/>
      <c:barChart>
        <c:barDir val="col"/>
        <c:grouping val="clustered"/>
        <c:ser>
          <c:idx val="0"/>
          <c:order val="0"/>
          <c:tx>
            <c:strRef>
              <c:f>Лист1!$B$1</c:f>
              <c:strCache>
                <c:ptCount val="1"/>
                <c:pt idx="0">
                  <c:v>Вся выборка</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Лист1!$B$2:$B$5</c:f>
              <c:numCache>
                <c:formatCode>General</c:formatCode>
                <c:ptCount val="4"/>
                <c:pt idx="0">
                  <c:v>15.92</c:v>
                </c:pt>
                <c:pt idx="1">
                  <c:v>44.07</c:v>
                </c:pt>
                <c:pt idx="2">
                  <c:v>29.91</c:v>
                </c:pt>
                <c:pt idx="3">
                  <c:v>10.11</c:v>
                </c:pt>
              </c:numCache>
            </c:numRef>
          </c:val>
        </c:ser>
        <c:ser>
          <c:idx val="1"/>
          <c:order val="1"/>
          <c:tx>
            <c:strRef>
              <c:f>Лист1!$C$1</c:f>
              <c:strCache>
                <c:ptCount val="1"/>
                <c:pt idx="0">
                  <c:v>Республика Крым</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Лист1!$C$2:$C$5</c:f>
              <c:numCache>
                <c:formatCode>General</c:formatCode>
                <c:ptCount val="4"/>
                <c:pt idx="0">
                  <c:v>11.57</c:v>
                </c:pt>
                <c:pt idx="1">
                  <c:v>42.8</c:v>
                </c:pt>
                <c:pt idx="2">
                  <c:v>33.190000000000012</c:v>
                </c:pt>
                <c:pt idx="3">
                  <c:v>12.29</c:v>
                </c:pt>
              </c:numCache>
            </c:numRef>
          </c:val>
        </c:ser>
        <c:ser>
          <c:idx val="2"/>
          <c:order val="2"/>
          <c:tx>
            <c:strRef>
              <c:f>Лист1!$D$1</c:f>
              <c:strCache>
                <c:ptCount val="1"/>
                <c:pt idx="0">
                  <c:v>Симферопольский район</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c:v>
                </c:pt>
                <c:pt idx="1">
                  <c:v>"3"</c:v>
                </c:pt>
                <c:pt idx="2">
                  <c:v>"4"</c:v>
                </c:pt>
                <c:pt idx="3">
                  <c:v>"5"</c:v>
                </c:pt>
              </c:strCache>
            </c:strRef>
          </c:cat>
          <c:val>
            <c:numRef>
              <c:f>Лист1!$D$2:$D$5</c:f>
              <c:numCache>
                <c:formatCode>General</c:formatCode>
                <c:ptCount val="4"/>
                <c:pt idx="0">
                  <c:v>15.11</c:v>
                </c:pt>
                <c:pt idx="1">
                  <c:v>45.25</c:v>
                </c:pt>
                <c:pt idx="2">
                  <c:v>30.37</c:v>
                </c:pt>
                <c:pt idx="3">
                  <c:v>5</c:v>
                </c:pt>
              </c:numCache>
            </c:numRef>
          </c:val>
        </c:ser>
        <c:dLbls>
          <c:showVal val="1"/>
        </c:dLbls>
        <c:gapWidth val="219"/>
        <c:overlap val="-27"/>
        <c:axId val="138618368"/>
        <c:axId val="138619904"/>
      </c:barChart>
      <c:catAx>
        <c:axId val="1386183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138619904"/>
        <c:crosses val="autoZero"/>
        <c:auto val="1"/>
        <c:lblAlgn val="ctr"/>
        <c:lblOffset val="100"/>
      </c:catAx>
      <c:valAx>
        <c:axId val="1386199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13861836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noFill/>
    <a:ln>
      <a:noFill/>
    </a:ln>
    <a:effectLst/>
  </c:spPr>
  <c:txPr>
    <a:bodyPr/>
    <a:lstStyle/>
    <a:p>
      <a:pPr>
        <a:defRPr sz="20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5.5484106153397494E-2"/>
          <c:y val="4.3650793650793676E-2"/>
          <c:w val="0.94451589384660251"/>
          <c:h val="0.81800463100822884"/>
        </c:manualLayout>
      </c:layout>
      <c:barChart>
        <c:barDir val="col"/>
        <c:grouping val="clustered"/>
        <c:ser>
          <c:idx val="0"/>
          <c:order val="0"/>
          <c:tx>
            <c:strRef>
              <c:f>Лист1!$B$1</c:f>
              <c:strCache>
                <c:ptCount val="1"/>
                <c:pt idx="0">
                  <c:v>Ряд 1</c:v>
                </c:pt>
              </c:strCache>
            </c:strRef>
          </c:tx>
          <c:spPr>
            <a:solidFill>
              <a:schemeClr val="accent6"/>
            </a:solidFill>
            <a:ln>
              <a:noFill/>
            </a:ln>
            <a:effectLst/>
          </c:spP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Понизили</c:v>
                </c:pt>
                <c:pt idx="1">
                  <c:v>Подтвердили</c:v>
                </c:pt>
                <c:pt idx="2">
                  <c:v>Повысили</c:v>
                </c:pt>
              </c:strCache>
            </c:strRef>
          </c:cat>
          <c:val>
            <c:numRef>
              <c:f>Лист1!$B$2:$B$5</c:f>
              <c:numCache>
                <c:formatCode>General</c:formatCode>
                <c:ptCount val="4"/>
                <c:pt idx="0">
                  <c:v>48.47</c:v>
                </c:pt>
                <c:pt idx="1">
                  <c:v>50.86</c:v>
                </c:pt>
                <c:pt idx="2">
                  <c:v>0.67000000000000048</c:v>
                </c:pt>
              </c:numCache>
            </c:numRef>
          </c:val>
        </c:ser>
        <c:ser>
          <c:idx val="1"/>
          <c:order val="1"/>
          <c:tx>
            <c:strRef>
              <c:f>Лист1!$C$1</c:f>
              <c:strCache>
                <c:ptCount val="1"/>
                <c:pt idx="0">
                  <c:v>Столбец1</c:v>
                </c:pt>
              </c:strCache>
            </c:strRef>
          </c:tx>
          <c:spPr>
            <a:solidFill>
              <a:schemeClr val="accent5"/>
            </a:solidFill>
            <a:ln>
              <a:noFill/>
            </a:ln>
            <a:effectLst/>
          </c:spP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Понизили</c:v>
                </c:pt>
                <c:pt idx="1">
                  <c:v>Подтвердили</c:v>
                </c:pt>
                <c:pt idx="2">
                  <c:v>Повысили</c:v>
                </c:pt>
              </c:strCache>
            </c:strRef>
          </c:cat>
          <c:val>
            <c:numRef>
              <c:f>Лист1!$C$2:$C$5</c:f>
              <c:numCache>
                <c:formatCode>General</c:formatCode>
                <c:ptCount val="4"/>
              </c:numCache>
            </c:numRef>
          </c:val>
        </c:ser>
        <c:ser>
          <c:idx val="2"/>
          <c:order val="2"/>
          <c:tx>
            <c:strRef>
              <c:f>Лист1!$D$1</c:f>
              <c:strCache>
                <c:ptCount val="1"/>
                <c:pt idx="0">
                  <c:v>Столбец2</c:v>
                </c:pt>
              </c:strCache>
            </c:strRef>
          </c:tx>
          <c:spPr>
            <a:solidFill>
              <a:schemeClr val="accent4"/>
            </a:solidFill>
            <a:ln>
              <a:noFill/>
            </a:ln>
            <a:effectLst/>
          </c:spP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ru-RU"/>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3"/>
                <c:pt idx="0">
                  <c:v>Понизили</c:v>
                </c:pt>
                <c:pt idx="1">
                  <c:v>Подтвердили</c:v>
                </c:pt>
                <c:pt idx="2">
                  <c:v>Повысили</c:v>
                </c:pt>
              </c:strCache>
            </c:strRef>
          </c:cat>
          <c:val>
            <c:numRef>
              <c:f>Лист1!$D$2:$D$5</c:f>
              <c:numCache>
                <c:formatCode>General</c:formatCode>
                <c:ptCount val="4"/>
              </c:numCache>
            </c:numRef>
          </c:val>
        </c:ser>
        <c:dLbls>
          <c:showVal val="1"/>
        </c:dLbls>
        <c:gapWidth val="219"/>
        <c:overlap val="-27"/>
        <c:axId val="138885760"/>
        <c:axId val="138895744"/>
      </c:barChart>
      <c:catAx>
        <c:axId val="13888576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138895744"/>
        <c:crosses val="autoZero"/>
        <c:auto val="1"/>
        <c:lblAlgn val="ctr"/>
        <c:lblOffset val="100"/>
      </c:catAx>
      <c:valAx>
        <c:axId val="13889574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138885760"/>
        <c:crosses val="autoZero"/>
        <c:crossBetween val="between"/>
      </c:valAx>
      <c:spPr>
        <a:noFill/>
        <a:ln>
          <a:noFill/>
        </a:ln>
        <a:effectLst/>
      </c:spPr>
    </c:plotArea>
    <c:plotVisOnly val="1"/>
    <c:dispBlanksAs val="gap"/>
  </c:chart>
  <c:spPr>
    <a:noFill/>
    <a:ln>
      <a:noFill/>
    </a:ln>
    <a:effectLst/>
  </c:spPr>
  <c:txPr>
    <a:bodyPr/>
    <a:lstStyle/>
    <a:p>
      <a:pPr>
        <a:defRPr sz="2000"/>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4318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685931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347572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066429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337856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513854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807619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60299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201502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967020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789830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2407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354772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912785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071392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18254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165477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xmlns="" val="16731467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97707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219019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74674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410166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2001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xmlns="" val="32652443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762780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655269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982001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070262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61130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312607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485695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65641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216309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54864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53620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151612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xmlns="" val="3171026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692631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001987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828958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189568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477154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599715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909281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7433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75792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6445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036615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616423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08879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41891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050863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826013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555626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xmlns="" val="33174817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80686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769715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576966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644009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591802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95624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33C6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8/23/2023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extLst>
      <p:ext uri="{BB962C8B-B14F-4D97-AF65-F5344CB8AC3E}">
        <p14:creationId xmlns="" xmlns:p14="http://schemas.microsoft.com/office/powerpoint/2010/main" val="2787389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65072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97524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56089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0856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00185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57547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79467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9895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1725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53907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27595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57079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61914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68645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xmlns="" val="106138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03854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58099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80926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71121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20969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7698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24683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9331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8185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4841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0569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98150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3000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72127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82048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95846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38603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94711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xmlns="" val="413318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64624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15933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2819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52898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12497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99839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830706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92459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62703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75244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955838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023725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480715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761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729390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68628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950584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036118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xmlns="" val="2119347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56187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231667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261800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802182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73947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04426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9931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69854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553724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918683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693448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014684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32337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171229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622050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644829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7973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019811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xmlns="" val="5773024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97512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389871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75099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079161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107295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963038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198485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223078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783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100777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777509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634652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188811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024926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0186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582711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069884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xmlns="" val="10338454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190720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tint val="75000"/>
                  </a:prstClr>
                </a:solidFill>
              </a:rPr>
              <a:pPr/>
              <a:t>8/23/2023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09223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1.pn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image" Target="../media/image1.png"/><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theme" Target="../theme/theme8.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19" Type="http://schemas.openxmlformats.org/officeDocument/2006/relationships/image" Target="../media/image1.png"/><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image" Target="../media/image1.pn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theme" Target="../theme/theme9.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black">
                    <a:tint val="75000"/>
                  </a:prstClr>
                </a:solidFill>
              </a:rPr>
              <a:pPr defTabSz="457200"/>
              <a:t>8/23/2023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3821960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black">
                    <a:tint val="75000"/>
                  </a:prstClr>
                </a:solidFill>
              </a:rPr>
              <a:pPr defTabSz="457200"/>
              <a:t>8/23/2023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7282152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black">
                    <a:tint val="75000"/>
                  </a:prstClr>
                </a:solidFill>
              </a:rPr>
              <a:pPr defTabSz="457200"/>
              <a:t>8/23/2023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22776215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black">
                    <a:tint val="75000"/>
                  </a:prstClr>
                </a:solidFill>
              </a:rPr>
              <a:pPr defTabSz="457200"/>
              <a:t>8/23/2023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343723615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black">
                    <a:tint val="75000"/>
                  </a:prstClr>
                </a:solidFill>
              </a:rPr>
              <a:pPr defTabSz="457200"/>
              <a:t>8/23/2023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31429276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black">
                    <a:tint val="75000"/>
                  </a:prstClr>
                </a:solidFill>
              </a:rPr>
              <a:pPr defTabSz="457200"/>
              <a:t>8/23/2023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218789800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black">
                    <a:tint val="75000"/>
                  </a:prstClr>
                </a:solidFill>
              </a:rPr>
              <a:pPr defTabSz="457200"/>
              <a:t>8/23/2023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110801754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black">
                    <a:tint val="75000"/>
                  </a:prstClr>
                </a:solidFill>
              </a:rPr>
              <a:pPr defTabSz="457200"/>
              <a:t>8/23/2023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334096376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black">
                    <a:tint val="75000"/>
                  </a:prstClr>
                </a:solidFill>
              </a:rPr>
              <a:pPr defTabSz="457200"/>
              <a:t>8/23/2023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25552305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file:///C:\Users\&#1055;&#1086;&#1083;&#1100;&#1079;&#1086;&#1074;&#1072;&#1090;&#1077;&#1083;&#1100;\Downloads\&#1043;&#1086;&#1088;&#1077;&#1090;&#1100;,%20&#1085;&#1077;%20&#1074;&#1099;&#1075;&#1086;&#1088;&#1072;&#1103;!.mp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8.png"/><Relationship Id="rId1" Type="http://schemas.openxmlformats.org/officeDocument/2006/relationships/slideLayout" Target="../slideLayouts/slideLayout143.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8.png"/><Relationship Id="rId1" Type="http://schemas.openxmlformats.org/officeDocument/2006/relationships/slideLayout" Target="../slideLayouts/slideLayout14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3.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5.xml.rels><?xml version="1.0" encoding="UTF-8" standalone="yes"?>
<Relationships xmlns="http://schemas.openxmlformats.org/package/2006/relationships"><Relationship Id="rId2" Type="http://schemas.openxmlformats.org/officeDocument/2006/relationships/hyperlink" Target="mailto:oxy_the_little@mail.ru" TargetMode="External"/><Relationship Id="rId1" Type="http://schemas.openxmlformats.org/officeDocument/2006/relationships/slideLayout" Target="../slideLayouts/slideLayout1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5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fgosreestr.ru/poop/federalnaia-obrazovatelnaia-programma-osnovnogo-obshchego-obrazovaniia-utverzhdena-prikazom-minprosveshcheniia-rossii-ot-18-05-2023-pod-370" TargetMode="External"/><Relationship Id="rId2" Type="http://schemas.openxmlformats.org/officeDocument/2006/relationships/hyperlink" Target="https://edsoo.ru/Rabochie_programmi_po_uc.htm" TargetMode="External"/><Relationship Id="rId1" Type="http://schemas.openxmlformats.org/officeDocument/2006/relationships/slideLayout" Target="../slideLayouts/slideLayout143.xml"/><Relationship Id="rId4" Type="http://schemas.openxmlformats.org/officeDocument/2006/relationships/hyperlink" Target="https://fgosreestr.ru/poop/federalnaia-obrazovatelnaia-programma-srednego-obshchego-obrazovaniia-utverzhdena-prikazom-minprosveshcheniia-rossii-ot-18-05-2023-pod-371"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8.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0.xml"/></Relationships>
</file>

<file path=ppt/slides/_rels/slide43.xml.rels><?xml version="1.0" encoding="UTF-8" standalone="yes"?>
<Relationships xmlns="http://schemas.openxmlformats.org/package/2006/relationships"><Relationship Id="rId2" Type="http://schemas.openxmlformats.org/officeDocument/2006/relationships/hyperlink" Target="https://edsoo.ru/Prikaz_Ministerstva_prosvescheniya_Rossijskoj_Federacii_ot_02_08_2022_653_Ob_utverzhdenii_federalnogo_perechnya_elektronnih_obrazo.htm" TargetMode="External"/><Relationship Id="rId1" Type="http://schemas.openxmlformats.org/officeDocument/2006/relationships/slideLayout" Target="../slideLayouts/slideLayout1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45.xml.rels><?xml version="1.0" encoding="UTF-8" standalone="yes"?>
<Relationships xmlns="http://schemas.openxmlformats.org/package/2006/relationships"><Relationship Id="rId2" Type="http://schemas.openxmlformats.org/officeDocument/2006/relationships/hyperlink" Target="http://edu.simadm.ru/media/uploads/userfiles/2018/04/01/deloproizvodstvo.zip" TargetMode="External"/><Relationship Id="rId1" Type="http://schemas.openxmlformats.org/officeDocument/2006/relationships/slideLayout" Target="../slideLayouts/slideLayout14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3.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редкие иностранные языки"/>
          <p:cNvPicPr>
            <a:picLocks noChangeAspect="1" noChangeArrowheads="1"/>
          </p:cNvPicPr>
          <p:nvPr/>
        </p:nvPicPr>
        <p:blipFill>
          <a:blip r:embed="rId2" cstate="print"/>
          <a:srcRect/>
          <a:stretch>
            <a:fillRect/>
          </a:stretch>
        </p:blipFill>
        <p:spPr bwMode="auto">
          <a:xfrm>
            <a:off x="522945" y="1005080"/>
            <a:ext cx="4797368" cy="360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Подзаголовок 2"/>
          <p:cNvSpPr>
            <a:spLocks noGrp="1"/>
          </p:cNvSpPr>
          <p:nvPr>
            <p:ph type="subTitle" idx="1"/>
          </p:nvPr>
        </p:nvSpPr>
        <p:spPr>
          <a:xfrm>
            <a:off x="6400799" y="3919280"/>
            <a:ext cx="5571460" cy="685800"/>
          </a:xfrm>
        </p:spPr>
        <p:txBody>
          <a:bodyPr/>
          <a:lstStyle/>
          <a:p>
            <a:pPr algn="r"/>
            <a:r>
              <a:rPr lang="ru-RU" b="1" i="1" dirty="0" smtClean="0">
                <a:solidFill>
                  <a:schemeClr val="accent6">
                    <a:lumMod val="50000"/>
                  </a:schemeClr>
                </a:solidFill>
                <a:effectLst>
                  <a:outerShdw blurRad="38100" dist="38100" dir="2700000" algn="tl">
                    <a:srgbClr val="000000">
                      <a:alpha val="43137"/>
                    </a:srgbClr>
                  </a:outerShdw>
                </a:effectLst>
              </a:rPr>
              <a:t>Юрченко Оксана Анатольевна, методист МБОУ ДО «ЦДЮТ»</a:t>
            </a:r>
            <a:endParaRPr lang="ru-RU" b="1" i="1" dirty="0">
              <a:solidFill>
                <a:schemeClr val="accent6">
                  <a:lumMod val="50000"/>
                </a:schemeClr>
              </a:solidFill>
              <a:effectLst>
                <a:outerShdw blurRad="38100" dist="38100" dir="2700000" algn="tl">
                  <a:srgbClr val="000000">
                    <a:alpha val="43137"/>
                  </a:srgbClr>
                </a:outerShdw>
              </a:effectLst>
            </a:endParaRPr>
          </a:p>
        </p:txBody>
      </p:sp>
      <p:sp>
        <p:nvSpPr>
          <p:cNvPr id="6" name="Прямоугольник 5"/>
          <p:cNvSpPr/>
          <p:nvPr/>
        </p:nvSpPr>
        <p:spPr>
          <a:xfrm>
            <a:off x="740735" y="295749"/>
            <a:ext cx="11182091" cy="2215991"/>
          </a:xfrm>
          <a:prstGeom prst="rect">
            <a:avLst/>
          </a:prstGeom>
        </p:spPr>
        <p:txBody>
          <a:bodyPr wrap="square">
            <a:spAutoFit/>
          </a:bodyPr>
          <a:lstStyle/>
          <a:p>
            <a:pPr algn="r" defTabSz="457200">
              <a:lnSpc>
                <a:spcPct val="115000"/>
              </a:lnSpc>
            </a:pPr>
            <a:r>
              <a:rPr lang="ru-RU" sz="4000" b="1" i="1" kern="100" dirty="0">
                <a:solidFill>
                  <a:srgbClr val="00B050"/>
                </a:solidFill>
                <a:effectLst>
                  <a:outerShdw blurRad="38100" dist="38100" dir="2700000" algn="tl">
                    <a:srgbClr val="000000">
                      <a:alpha val="43137"/>
                    </a:srgbClr>
                  </a:outerShdw>
                </a:effectLst>
                <a:latin typeface="Times New Roman" panose="02020603050405020304" pitchFamily="18" charset="0"/>
                <a:ea typeface="DejaVu Sans"/>
                <a:cs typeface="Lohit Hindi"/>
              </a:rPr>
              <a:t>Анализ работы учителей </a:t>
            </a:r>
          </a:p>
          <a:p>
            <a:pPr algn="r" defTabSz="457200">
              <a:lnSpc>
                <a:spcPct val="115000"/>
              </a:lnSpc>
            </a:pPr>
            <a:r>
              <a:rPr lang="ru-RU" sz="4000" b="1" i="1" kern="100" dirty="0">
                <a:solidFill>
                  <a:srgbClr val="00B050"/>
                </a:solidFill>
                <a:effectLst>
                  <a:outerShdw blurRad="38100" dist="38100" dir="2700000" algn="tl">
                    <a:srgbClr val="000000">
                      <a:alpha val="43137"/>
                    </a:srgbClr>
                  </a:outerShdw>
                </a:effectLst>
                <a:latin typeface="Times New Roman" panose="02020603050405020304" pitchFamily="18" charset="0"/>
                <a:ea typeface="DejaVu Sans"/>
                <a:cs typeface="Lohit Hindi"/>
              </a:rPr>
              <a:t>иностранного языка</a:t>
            </a:r>
            <a:endParaRPr lang="ru-RU" sz="40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algn="r" defTabSz="457200">
              <a:lnSpc>
                <a:spcPct val="115000"/>
              </a:lnSpc>
            </a:pPr>
            <a:r>
              <a:rPr lang="ru-RU" sz="4000" b="1" i="1" kern="100" dirty="0" smtClean="0">
                <a:solidFill>
                  <a:srgbClr val="00B050"/>
                </a:solidFill>
                <a:effectLst>
                  <a:outerShdw blurRad="38100" dist="38100" dir="2700000" algn="tl">
                    <a:srgbClr val="000000">
                      <a:alpha val="43137"/>
                    </a:srgbClr>
                  </a:outerShdw>
                </a:effectLst>
                <a:latin typeface="Times New Roman" panose="02020603050405020304" pitchFamily="18" charset="0"/>
                <a:ea typeface="DejaVu Sans"/>
                <a:cs typeface="Lohit Hindi"/>
              </a:rPr>
              <a:t>за </a:t>
            </a:r>
            <a:r>
              <a:rPr lang="ru-RU" sz="4000" b="1" i="1" kern="100" dirty="0">
                <a:solidFill>
                  <a:srgbClr val="00B050"/>
                </a:solidFill>
                <a:effectLst>
                  <a:outerShdw blurRad="38100" dist="38100" dir="2700000" algn="tl">
                    <a:srgbClr val="000000">
                      <a:alpha val="43137"/>
                    </a:srgbClr>
                  </a:outerShdw>
                </a:effectLst>
                <a:latin typeface="Times New Roman" panose="02020603050405020304" pitchFamily="18" charset="0"/>
                <a:ea typeface="DejaVu Sans"/>
                <a:cs typeface="Lohit Hindi"/>
              </a:rPr>
              <a:t>2022 / 2023 учебного года</a:t>
            </a:r>
            <a:endParaRPr lang="ru-RU" sz="40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sp>
        <p:nvSpPr>
          <p:cNvPr id="5" name="TextBox 4"/>
          <p:cNvSpPr txBox="1"/>
          <p:nvPr/>
        </p:nvSpPr>
        <p:spPr>
          <a:xfrm>
            <a:off x="8609610" y="6365174"/>
            <a:ext cx="2015295" cy="369332"/>
          </a:xfrm>
          <a:prstGeom prst="rect">
            <a:avLst/>
          </a:prstGeom>
          <a:noFill/>
        </p:spPr>
        <p:txBody>
          <a:bodyPr wrap="none" rtlCol="0">
            <a:spAutoFit/>
          </a:bodyPr>
          <a:lstStyle/>
          <a:p>
            <a:pPr defTabSz="457200"/>
            <a:r>
              <a:rPr lang="ru-RU" b="1" i="1" dirty="0" smtClean="0">
                <a:solidFill>
                  <a:prstClr val="black"/>
                </a:solidFill>
                <a:effectLst>
                  <a:outerShdw blurRad="38100" dist="38100" dir="2700000" algn="tl">
                    <a:srgbClr val="000000">
                      <a:alpha val="43137"/>
                    </a:srgbClr>
                  </a:outerShdw>
                </a:effectLst>
              </a:rPr>
              <a:t>24 августа 2023</a:t>
            </a:r>
            <a:endParaRPr lang="ru-RU" b="1" i="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7121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print"/>
          <a:srcRect l="24620" t="15481" r="24200" b="5858"/>
          <a:stretch>
            <a:fillRect/>
          </a:stretch>
        </p:blipFill>
        <p:spPr bwMode="auto">
          <a:xfrm>
            <a:off x="815414" y="476672"/>
            <a:ext cx="10753193" cy="576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7842" y="276842"/>
            <a:ext cx="11855302" cy="6321731"/>
          </a:xfrm>
          <a:prstGeom prst="rect">
            <a:avLst/>
          </a:prstGeom>
        </p:spPr>
        <p:txBody>
          <a:bodyPr wrap="square">
            <a:spAutoFit/>
          </a:bodyPr>
          <a:lstStyle/>
          <a:p>
            <a:pPr algn="ctr" defTabSz="457200">
              <a:lnSpc>
                <a:spcPct val="115000"/>
              </a:lnSpc>
            </a:pPr>
            <a:r>
              <a:rPr lang="ru-RU" sz="2400" b="1" i="1" kern="100" dirty="0">
                <a:solidFill>
                  <a:srgbClr val="00B050"/>
                </a:solidFill>
                <a:effectLst>
                  <a:outerShdw blurRad="38100" dist="38100" dir="2700000" algn="tl">
                    <a:srgbClr val="000000">
                      <a:alpha val="43137"/>
                    </a:srgbClr>
                  </a:outerShdw>
                </a:effectLst>
                <a:ea typeface="Times New Roman" panose="02020603050405020304" pitchFamily="18" charset="0"/>
              </a:rPr>
              <a:t>                                      Мероприятия по реализации </a:t>
            </a:r>
          </a:p>
          <a:p>
            <a:pPr algn="ctr" defTabSz="457200">
              <a:lnSpc>
                <a:spcPct val="115000"/>
              </a:lnSpc>
            </a:pPr>
            <a:r>
              <a:rPr lang="ru-RU" sz="2400" b="1" i="1" kern="100" dirty="0">
                <a:solidFill>
                  <a:srgbClr val="00B050"/>
                </a:solidFill>
                <a:effectLst>
                  <a:outerShdw blurRad="38100" dist="38100" dir="2700000" algn="tl">
                    <a:srgbClr val="000000">
                      <a:alpha val="43137"/>
                    </a:srgbClr>
                  </a:outerShdw>
                </a:effectLst>
                <a:ea typeface="Times New Roman" panose="02020603050405020304" pitchFamily="18" charset="0"/>
              </a:rPr>
              <a:t>    федеральных образовательных стандартов </a:t>
            </a:r>
          </a:p>
          <a:p>
            <a:pPr algn="ctr" defTabSz="457200">
              <a:lnSpc>
                <a:spcPct val="115000"/>
              </a:lnSpc>
            </a:pPr>
            <a:r>
              <a:rPr lang="ru-RU" sz="2400" b="1" i="1" kern="100" dirty="0">
                <a:solidFill>
                  <a:srgbClr val="00B050"/>
                </a:solidFill>
                <a:effectLst>
                  <a:outerShdw blurRad="38100" dist="38100" dir="2700000" algn="tl">
                    <a:srgbClr val="000000">
                      <a:alpha val="43137"/>
                    </a:srgbClr>
                  </a:outerShdw>
                </a:effectLst>
                <a:ea typeface="Times New Roman" panose="02020603050405020304" pitchFamily="18" charset="0"/>
              </a:rPr>
              <a:t>                                                      нового поколения</a:t>
            </a:r>
          </a:p>
          <a:p>
            <a:pPr algn="just" defTabSz="457200">
              <a:lnSpc>
                <a:spcPct val="115000"/>
              </a:lnSpc>
            </a:pPr>
            <a:r>
              <a:rPr lang="ru-RU" sz="2000" i="1" u="sng" kern="100" dirty="0" smtClean="0">
                <a:solidFill>
                  <a:srgbClr val="000000"/>
                </a:solidFill>
                <a:latin typeface="Times New Roman" panose="02020603050405020304" pitchFamily="18" charset="0"/>
                <a:ea typeface="Times New Roman" panose="02020603050405020304" pitchFamily="18" charset="0"/>
                <a:cs typeface="Lohit Hindi"/>
              </a:rPr>
              <a:t>В 2022/2023 учебном году </a:t>
            </a:r>
            <a:r>
              <a:rPr lang="ru-RU" sz="2000" i="1" u="sng" kern="100" dirty="0">
                <a:solidFill>
                  <a:srgbClr val="000000"/>
                </a:solidFill>
                <a:latin typeface="Times New Roman" panose="02020603050405020304" pitchFamily="18" charset="0"/>
                <a:ea typeface="Times New Roman" panose="02020603050405020304" pitchFamily="18" charset="0"/>
                <a:cs typeface="Lohit Hindi"/>
              </a:rPr>
              <a:t>было проведено:</a:t>
            </a:r>
            <a:endParaRPr lang="ru-RU" sz="2000" i="1" u="sng" dirty="0">
              <a:solidFill>
                <a:prstClr val="black"/>
              </a:solidFill>
              <a:latin typeface="Times New Roman" panose="02020603050405020304" pitchFamily="18" charset="0"/>
              <a:ea typeface="Calibri" panose="020F0502020204030204" pitchFamily="34" charset="0"/>
            </a:endParaRPr>
          </a:p>
          <a:p>
            <a:pPr algn="just" defTabSz="457200">
              <a:lnSpc>
                <a:spcPct val="115000"/>
              </a:lnSpc>
            </a:pPr>
            <a:r>
              <a:rPr lang="ru-RU" sz="2000" b="1" kern="100" dirty="0">
                <a:solidFill>
                  <a:srgbClr val="000000"/>
                </a:solidFill>
                <a:latin typeface="Times New Roman" panose="02020603050405020304" pitchFamily="18" charset="0"/>
                <a:ea typeface="Times New Roman" panose="02020603050405020304" pitchFamily="18" charset="0"/>
                <a:cs typeface="Lohit Hindi"/>
              </a:rPr>
              <a:t>РМО</a:t>
            </a:r>
            <a:r>
              <a:rPr lang="ru-RU" sz="2000" kern="100" dirty="0">
                <a:solidFill>
                  <a:srgbClr val="000000"/>
                </a:solidFill>
                <a:latin typeface="Times New Roman" panose="02020603050405020304" pitchFamily="18" charset="0"/>
                <a:ea typeface="Times New Roman" panose="02020603050405020304" pitchFamily="18" charset="0"/>
                <a:cs typeface="Lohit Hindi"/>
              </a:rPr>
              <a:t> – «Концептуальные основы преподавания иностранного языка: особенности преподавания иностранных языков в 2022/2023 учебном году в условиях перехода на новые ФГОС ООО»</a:t>
            </a:r>
            <a:endParaRPr lang="ru-RU" sz="2000" dirty="0">
              <a:solidFill>
                <a:prstClr val="black"/>
              </a:solidFill>
              <a:latin typeface="Times New Roman" panose="02020603050405020304" pitchFamily="18" charset="0"/>
              <a:ea typeface="Calibri" panose="020F0502020204030204" pitchFamily="34" charset="0"/>
            </a:endParaRPr>
          </a:p>
          <a:p>
            <a:pPr algn="just" defTabSz="457200">
              <a:lnSpc>
                <a:spcPct val="115000"/>
              </a:lnSpc>
            </a:pPr>
            <a:r>
              <a:rPr lang="ru-RU" sz="2000" b="1" dirty="0">
                <a:solidFill>
                  <a:prstClr val="black"/>
                </a:solidFill>
                <a:latin typeface="Times New Roman" panose="02020603050405020304" pitchFamily="18" charset="0"/>
                <a:ea typeface="Calibri" panose="020F0502020204030204" pitchFamily="34" charset="0"/>
              </a:rPr>
              <a:t>РМО </a:t>
            </a:r>
            <a:r>
              <a:rPr lang="ru-RU" sz="2000" dirty="0">
                <a:solidFill>
                  <a:prstClr val="black"/>
                </a:solidFill>
                <a:latin typeface="Times New Roman" panose="02020603050405020304" pitchFamily="18" charset="0"/>
                <a:ea typeface="Calibri" panose="020F0502020204030204" pitchFamily="34" charset="0"/>
              </a:rPr>
              <a:t>– «Дидактические игры как активный метод обучения иноязычной коммуникации учащихся при обучении второму иностранному языку</a:t>
            </a:r>
            <a:r>
              <a:rPr lang="ru-RU" sz="2000" dirty="0" smtClean="0">
                <a:solidFill>
                  <a:prstClr val="black"/>
                </a:solidFill>
                <a:latin typeface="Times New Roman" panose="02020603050405020304" pitchFamily="18" charset="0"/>
                <a:ea typeface="Calibri" panose="020F0502020204030204" pitchFamily="34" charset="0"/>
              </a:rPr>
              <a:t>»</a:t>
            </a:r>
          </a:p>
          <a:p>
            <a:pPr algn="just" defTabSz="457200">
              <a:lnSpc>
                <a:spcPct val="115000"/>
              </a:lnSpc>
            </a:pPr>
            <a:r>
              <a:rPr lang="ru-RU" sz="2000" b="1" dirty="0" smtClean="0">
                <a:solidFill>
                  <a:prstClr val="black"/>
                </a:solidFill>
                <a:latin typeface="Times New Roman" panose="02020603050405020304" pitchFamily="18" charset="0"/>
                <a:ea typeface="Calibri" panose="020F0502020204030204" pitchFamily="34" charset="0"/>
              </a:rPr>
              <a:t>РМО</a:t>
            </a:r>
            <a:r>
              <a:rPr lang="ru-RU" sz="2000" dirty="0" smtClean="0">
                <a:solidFill>
                  <a:prstClr val="black"/>
                </a:solidFill>
                <a:latin typeface="Times New Roman" panose="02020603050405020304" pitchFamily="18" charset="0"/>
                <a:ea typeface="Calibri" panose="020F0502020204030204" pitchFamily="34" charset="0"/>
              </a:rPr>
              <a:t> - «Современные </a:t>
            </a:r>
            <a:r>
              <a:rPr lang="ru-RU" sz="2000" dirty="0">
                <a:solidFill>
                  <a:prstClr val="black"/>
                </a:solidFill>
                <a:latin typeface="Times New Roman" panose="02020603050405020304" pitchFamily="18" charset="0"/>
                <a:ea typeface="Calibri" panose="020F0502020204030204" pitchFamily="34" charset="0"/>
              </a:rPr>
              <a:t>факторы повышения качества развития профессионально-методической компетенции преподавателя иностранного языка»</a:t>
            </a:r>
          </a:p>
          <a:p>
            <a:pPr algn="just" defTabSz="457200">
              <a:lnSpc>
                <a:spcPct val="115000"/>
              </a:lnSpc>
            </a:pPr>
            <a:r>
              <a:rPr lang="ru-RU" sz="2000" b="1" dirty="0">
                <a:solidFill>
                  <a:prstClr val="black"/>
                </a:solidFill>
                <a:latin typeface="Times New Roman" panose="02020603050405020304" pitchFamily="18" charset="0"/>
                <a:ea typeface="Calibri" panose="020F0502020204030204" pitchFamily="34" charset="0"/>
              </a:rPr>
              <a:t>СП</a:t>
            </a:r>
            <a:r>
              <a:rPr lang="ru-RU" sz="2000" dirty="0">
                <a:solidFill>
                  <a:prstClr val="black"/>
                </a:solidFill>
                <a:latin typeface="Times New Roman" panose="02020603050405020304" pitchFamily="18" charset="0"/>
                <a:ea typeface="Calibri" panose="020F0502020204030204" pitchFamily="34" charset="0"/>
              </a:rPr>
              <a:t> – «Дифференцированное обучение иностранному языку как фактор создания ситуации успеха при подготовке к сдаче ОГЭ</a:t>
            </a:r>
            <a:r>
              <a:rPr lang="ru-RU" sz="2000" dirty="0" smtClean="0">
                <a:solidFill>
                  <a:prstClr val="black"/>
                </a:solidFill>
                <a:latin typeface="Times New Roman" panose="02020603050405020304" pitchFamily="18" charset="0"/>
                <a:ea typeface="Calibri" panose="020F0502020204030204" pitchFamily="34" charset="0"/>
              </a:rPr>
              <a:t>»</a:t>
            </a:r>
          </a:p>
          <a:p>
            <a:pPr algn="just" defTabSz="457200">
              <a:lnSpc>
                <a:spcPct val="115000"/>
              </a:lnSpc>
            </a:pPr>
            <a:r>
              <a:rPr lang="ru-RU" sz="2000" b="1" dirty="0" smtClean="0">
                <a:solidFill>
                  <a:prstClr val="black"/>
                </a:solidFill>
                <a:latin typeface="Times New Roman" panose="02020603050405020304" pitchFamily="18" charset="0"/>
                <a:ea typeface="Calibri" panose="020F0502020204030204" pitchFamily="34" charset="0"/>
              </a:rPr>
              <a:t>СП </a:t>
            </a:r>
            <a:r>
              <a:rPr lang="ru-RU" sz="2000" dirty="0">
                <a:solidFill>
                  <a:prstClr val="black"/>
                </a:solidFill>
                <a:latin typeface="Times New Roman" panose="02020603050405020304" pitchFamily="18" charset="0"/>
                <a:ea typeface="Calibri" panose="020F0502020204030204" pitchFamily="34" charset="0"/>
              </a:rPr>
              <a:t>- «Формирование функциональной грамотности на уроках иностранного языка»</a:t>
            </a:r>
          </a:p>
          <a:p>
            <a:pPr algn="just" defTabSz="457200">
              <a:lnSpc>
                <a:spcPct val="115000"/>
              </a:lnSpc>
              <a:tabLst>
                <a:tab pos="1062990" algn="ctr"/>
              </a:tabLst>
            </a:pPr>
            <a:r>
              <a:rPr lang="ru-RU" sz="2000" b="1" kern="100" dirty="0">
                <a:solidFill>
                  <a:srgbClr val="000000"/>
                </a:solidFill>
                <a:latin typeface="Times New Roman" panose="02020603050405020304" pitchFamily="18" charset="0"/>
                <a:ea typeface="Times New Roman" panose="02020603050405020304" pitchFamily="18" charset="0"/>
                <a:cs typeface="Lohit Hindi"/>
              </a:rPr>
              <a:t>ШМУ</a:t>
            </a:r>
            <a:r>
              <a:rPr lang="ru-RU" sz="2000" kern="100" dirty="0">
                <a:solidFill>
                  <a:srgbClr val="000000"/>
                </a:solidFill>
                <a:latin typeface="Times New Roman" panose="02020603050405020304" pitchFamily="18" charset="0"/>
                <a:ea typeface="Times New Roman" panose="02020603050405020304" pitchFamily="18" charset="0"/>
                <a:cs typeface="Lohit Hindi"/>
              </a:rPr>
              <a:t> – «Современные методы и технологии преподавания иностранных языков в школе»</a:t>
            </a:r>
            <a:endParaRPr lang="ru-RU" sz="2000" dirty="0">
              <a:solidFill>
                <a:prstClr val="black"/>
              </a:solidFill>
              <a:latin typeface="Times New Roman" panose="02020603050405020304" pitchFamily="18" charset="0"/>
              <a:ea typeface="Calibri" panose="020F0502020204030204" pitchFamily="34" charset="0"/>
            </a:endParaRPr>
          </a:p>
          <a:p>
            <a:pPr algn="just">
              <a:lnSpc>
                <a:spcPct val="115000"/>
              </a:lnSpc>
              <a:spcAft>
                <a:spcPts val="0"/>
              </a:spcAft>
              <a:tabLst>
                <a:tab pos="1062990" algn="ctr"/>
              </a:tabLst>
            </a:pPr>
            <a:r>
              <a:rPr lang="ru-RU" sz="2000" b="1" kern="100" dirty="0" smtClean="0">
                <a:solidFill>
                  <a:srgbClr val="000000"/>
                </a:solidFill>
                <a:latin typeface="Times New Roman" panose="02020603050405020304" pitchFamily="18" charset="0"/>
                <a:ea typeface="Times New Roman" panose="02020603050405020304" pitchFamily="18" charset="0"/>
                <a:cs typeface="Lohit Hindi"/>
              </a:rPr>
              <a:t>ШМУ - </a:t>
            </a:r>
            <a:r>
              <a:rPr lang="ru-RU" sz="2000" kern="100" dirty="0" smtClean="0">
                <a:solidFill>
                  <a:srgbClr val="000000"/>
                </a:solidFill>
                <a:effectLst/>
                <a:latin typeface="Times New Roman" panose="02020603050405020304" pitchFamily="18" charset="0"/>
                <a:ea typeface="Times New Roman" panose="02020603050405020304" pitchFamily="18" charset="0"/>
                <a:cs typeface="Lohit Hindi"/>
              </a:rPr>
              <a:t>«Коммуникативно-когнитивный подход в обучении иностранного языка»</a:t>
            </a:r>
            <a:endParaRPr lang="ru-RU" sz="2000" b="1" kern="100" dirty="0" smtClean="0">
              <a:solidFill>
                <a:srgbClr val="000000"/>
              </a:solidFill>
              <a:latin typeface="Times New Roman" panose="02020603050405020304" pitchFamily="18" charset="0"/>
              <a:ea typeface="Times New Roman" panose="02020603050405020304" pitchFamily="18" charset="0"/>
              <a:cs typeface="Lohit Hindi"/>
            </a:endParaRPr>
          </a:p>
          <a:p>
            <a:pPr algn="just" defTabSz="457200">
              <a:lnSpc>
                <a:spcPct val="115000"/>
              </a:lnSpc>
              <a:tabLst>
                <a:tab pos="1062990" algn="ctr"/>
              </a:tabLst>
            </a:pPr>
            <a:r>
              <a:rPr lang="ru-RU" sz="2000" b="1" kern="100" dirty="0" smtClean="0">
                <a:solidFill>
                  <a:srgbClr val="000000"/>
                </a:solidFill>
                <a:latin typeface="Times New Roman" panose="02020603050405020304" pitchFamily="18" charset="0"/>
                <a:ea typeface="Times New Roman" panose="02020603050405020304" pitchFamily="18" charset="0"/>
                <a:cs typeface="Lohit Hindi"/>
              </a:rPr>
              <a:t>МК</a:t>
            </a:r>
            <a:r>
              <a:rPr lang="ru-RU" sz="2000" kern="100" dirty="0" smtClean="0">
                <a:solidFill>
                  <a:srgbClr val="000000"/>
                </a:solidFill>
                <a:latin typeface="Times New Roman" panose="02020603050405020304" pitchFamily="18" charset="0"/>
                <a:ea typeface="Times New Roman" panose="02020603050405020304" pitchFamily="18" charset="0"/>
                <a:cs typeface="Lohit Hindi"/>
              </a:rPr>
              <a:t> </a:t>
            </a:r>
            <a:r>
              <a:rPr lang="ru-RU" sz="2000" kern="100" dirty="0">
                <a:solidFill>
                  <a:srgbClr val="000000"/>
                </a:solidFill>
                <a:latin typeface="Times New Roman" panose="02020603050405020304" pitchFamily="18" charset="0"/>
                <a:ea typeface="Times New Roman" panose="02020603050405020304" pitchFamily="18" charset="0"/>
                <a:cs typeface="Lohit Hindi"/>
              </a:rPr>
              <a:t>– «Формирование и развитие креативного мышления, критического мышления и глобальных компетенций на уроках иностранного языка»</a:t>
            </a:r>
            <a:endParaRPr lang="ru-RU" sz="2000" dirty="0">
              <a:solidFill>
                <a:prstClr val="black"/>
              </a:solidFill>
              <a:latin typeface="Times New Roman" panose="02020603050405020304" pitchFamily="18" charset="0"/>
              <a:ea typeface="Calibri" panose="020F0502020204030204" pitchFamily="34" charset="0"/>
            </a:endParaRPr>
          </a:p>
        </p:txBody>
      </p:sp>
      <p:pic>
        <p:nvPicPr>
          <p:cNvPr id="3"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9890152" y="287077"/>
            <a:ext cx="1840000" cy="1800000"/>
          </a:xfrm>
          <a:prstGeom prst="ellipse">
            <a:avLst/>
          </a:prstGeom>
          <a:ln>
            <a:noFill/>
          </a:ln>
          <a:effectLst>
            <a:softEdge rad="112500"/>
          </a:effectLst>
        </p:spPr>
      </p:pic>
    </p:spTree>
    <p:extLst>
      <p:ext uri="{BB962C8B-B14F-4D97-AF65-F5344CB8AC3E}">
        <p14:creationId xmlns:p14="http://schemas.microsoft.com/office/powerpoint/2010/main" xmlns="" val="2838133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144" y="358685"/>
            <a:ext cx="11763153" cy="5189113"/>
          </a:xfrm>
          <a:prstGeom prst="rect">
            <a:avLst/>
          </a:prstGeom>
        </p:spPr>
        <p:txBody>
          <a:bodyPr wrap="square">
            <a:spAutoFit/>
          </a:bodyPr>
          <a:lstStyle/>
          <a:p>
            <a:pPr algn="ctr" defTabSz="457200">
              <a:lnSpc>
                <a:spcPct val="115000"/>
              </a:lnSpc>
              <a:buSzPts val="1100"/>
              <a:tabLst>
                <a:tab pos="-50165" algn="l"/>
              </a:tabLst>
            </a:pPr>
            <a:r>
              <a:rPr lang="ru-RU" sz="2400" b="1" i="1" dirty="0">
                <a:solidFill>
                  <a:srgbClr val="00B05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Методическая работа </a:t>
            </a:r>
          </a:p>
          <a:p>
            <a:pPr algn="ctr" defTabSz="457200">
              <a:lnSpc>
                <a:spcPct val="115000"/>
              </a:lnSpc>
              <a:buSzPts val="1100"/>
              <a:tabLst>
                <a:tab pos="-50165" algn="l"/>
              </a:tabLst>
            </a:pPr>
            <a:r>
              <a:rPr lang="ru-RU" sz="2400" b="1" i="1" dirty="0">
                <a:solidFill>
                  <a:srgbClr val="00B05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с педагогическими кадрами</a:t>
            </a:r>
          </a:p>
          <a:p>
            <a:pPr algn="just" defTabSz="457200">
              <a:lnSpc>
                <a:spcPct val="115000"/>
              </a:lnSpc>
            </a:pPr>
            <a:r>
              <a:rPr lang="ru-RU" sz="2000" kern="100" dirty="0">
                <a:solidFill>
                  <a:prstClr val="black"/>
                </a:solidFill>
                <a:latin typeface="Times New Roman" panose="02020603050405020304" pitchFamily="18" charset="0"/>
                <a:ea typeface="Times New Roman" panose="02020603050405020304" pitchFamily="18" charset="0"/>
              </a:rPr>
              <a:t> </a:t>
            </a:r>
          </a:p>
          <a:p>
            <a:pPr algn="just" defTabSz="457200">
              <a:lnSpc>
                <a:spcPct val="115000"/>
              </a:lnSpc>
            </a:pPr>
            <a:endParaRPr lang="ru-RU" sz="2000" kern="100" dirty="0">
              <a:solidFill>
                <a:prstClr val="black"/>
              </a:solidFill>
              <a:latin typeface="Times New Roman" panose="02020603050405020304" pitchFamily="18" charset="0"/>
              <a:ea typeface="Times New Roman" panose="02020603050405020304" pitchFamily="18" charset="0"/>
            </a:endParaRPr>
          </a:p>
          <a:p>
            <a:pPr algn="just" defTabSz="457200">
              <a:lnSpc>
                <a:spcPct val="115000"/>
              </a:lnSpc>
            </a:pPr>
            <a:r>
              <a:rPr lang="ru-RU" sz="2000" kern="100" dirty="0">
                <a:solidFill>
                  <a:prstClr val="black"/>
                </a:solidFill>
                <a:latin typeface="Times New Roman" panose="02020603050405020304" pitchFamily="18" charset="0"/>
                <a:ea typeface="Times New Roman" panose="02020603050405020304" pitchFamily="18" charset="0"/>
              </a:rPr>
              <a:t>Повышение профессионального мастерства педагогов осуществляется через различные направления деятельности методической службы.</a:t>
            </a:r>
            <a:endParaRPr lang="ru-RU" sz="2000" dirty="0">
              <a:solidFill>
                <a:prstClr val="black"/>
              </a:solidFill>
              <a:latin typeface="Times New Roman" panose="02020603050405020304" pitchFamily="18" charset="0"/>
              <a:ea typeface="Calibri" panose="020F0502020204030204" pitchFamily="34" charset="0"/>
            </a:endParaRPr>
          </a:p>
          <a:p>
            <a:pPr algn="just" defTabSz="457200">
              <a:lnSpc>
                <a:spcPct val="115000"/>
              </a:lnSpc>
              <a:tabLst>
                <a:tab pos="630555" algn="l"/>
              </a:tabLst>
            </a:pPr>
            <a:r>
              <a:rPr lang="ru-RU" sz="2000" dirty="0">
                <a:solidFill>
                  <a:prstClr val="black"/>
                </a:solidFill>
                <a:latin typeface="Times New Roman" panose="02020603050405020304" pitchFamily="18" charset="0"/>
                <a:ea typeface="Calibri" panose="020F0502020204030204" pitchFamily="34" charset="0"/>
              </a:rPr>
              <a:t>В течение </a:t>
            </a:r>
            <a:r>
              <a:rPr lang="ru-RU" sz="2000" dirty="0" smtClean="0">
                <a:solidFill>
                  <a:prstClr val="black"/>
                </a:solidFill>
                <a:latin typeface="Times New Roman" panose="02020603050405020304" pitchFamily="18" charset="0"/>
                <a:ea typeface="Calibri" panose="020F0502020204030204" pitchFamily="34" charset="0"/>
              </a:rPr>
              <a:t>2022/2023 </a:t>
            </a:r>
            <a:r>
              <a:rPr lang="ru-RU" sz="2000" dirty="0">
                <a:solidFill>
                  <a:prstClr val="black"/>
                </a:solidFill>
                <a:latin typeface="Times New Roman" panose="02020603050405020304" pitchFamily="18" charset="0"/>
                <a:ea typeface="Calibri" panose="020F0502020204030204" pitchFamily="34" charset="0"/>
              </a:rPr>
              <a:t>учебного года на базе КРИППО проводились республиканские (заочные) </a:t>
            </a:r>
          </a:p>
          <a:p>
            <a:pPr marL="342900" indent="-342900" algn="just" defTabSz="457200">
              <a:lnSpc>
                <a:spcPct val="115000"/>
              </a:lnSpc>
              <a:buFont typeface="Wingdings" panose="05000000000000000000" pitchFamily="2" charset="2"/>
              <a:buChar char="v"/>
              <a:tabLst>
                <a:tab pos="630555" algn="l"/>
              </a:tabLst>
            </a:pPr>
            <a:r>
              <a:rPr lang="ru-RU" sz="2000" dirty="0">
                <a:solidFill>
                  <a:prstClr val="black"/>
                </a:solidFill>
                <a:latin typeface="Times New Roman" panose="02020603050405020304" pitchFamily="18" charset="0"/>
                <a:ea typeface="Calibri" panose="020F0502020204030204" pitchFamily="34" charset="0"/>
              </a:rPr>
              <a:t>мастер-класс: «</a:t>
            </a:r>
            <a:r>
              <a:rPr lang="ru-RU" sz="2000" dirty="0" err="1">
                <a:solidFill>
                  <a:prstClr val="black"/>
                </a:solidFill>
                <a:latin typeface="Times New Roman" panose="02020603050405020304" pitchFamily="18" charset="0"/>
                <a:ea typeface="Calibri" panose="020F0502020204030204" pitchFamily="34" charset="0"/>
              </a:rPr>
              <a:t>Бриколаж</a:t>
            </a:r>
            <a:r>
              <a:rPr lang="ru-RU" sz="2000" dirty="0">
                <a:solidFill>
                  <a:prstClr val="black"/>
                </a:solidFill>
                <a:latin typeface="Times New Roman" panose="02020603050405020304" pitchFamily="18" charset="0"/>
                <a:ea typeface="Calibri" panose="020F0502020204030204" pitchFamily="34" charset="0"/>
              </a:rPr>
              <a:t> как эффективный образовательный прием, развивающий креативность и нестандартное мышление» в рамках ДПП ПК «Особенности формирования функциональной грамотности на уроках английского языка» с демонстрацией видеофрагментов открытых уроков» (28.09.2022), </a:t>
            </a:r>
          </a:p>
          <a:p>
            <a:pPr marL="342900" indent="-342900" algn="just" defTabSz="457200">
              <a:lnSpc>
                <a:spcPct val="115000"/>
              </a:lnSpc>
              <a:buFont typeface="Wingdings" panose="05000000000000000000" pitchFamily="2" charset="2"/>
              <a:buChar char="v"/>
              <a:tabLst>
                <a:tab pos="630555" algn="l"/>
              </a:tabLst>
            </a:pPr>
            <a:r>
              <a:rPr lang="ru-RU" sz="2000" dirty="0">
                <a:solidFill>
                  <a:prstClr val="black"/>
                </a:solidFill>
                <a:latin typeface="Times New Roman" panose="02020603050405020304" pitchFamily="18" charset="0"/>
                <a:ea typeface="Calibri" panose="020F0502020204030204" pitchFamily="34" charset="0"/>
              </a:rPr>
              <a:t>семинары-практикумы:</a:t>
            </a:r>
            <a:r>
              <a:rPr lang="ru-RU" sz="2000" spc="-20" dirty="0">
                <a:solidFill>
                  <a:prstClr val="black"/>
                </a:solidFill>
                <a:latin typeface="Times New Roman" panose="02020603050405020304" pitchFamily="18" charset="0"/>
                <a:ea typeface="Times New Roman" panose="02020603050405020304" pitchFamily="18" charset="0"/>
              </a:rPr>
              <a:t> «Цифровая трансформация в системе оценки качества подготовки обучающихся по английскому языку» (06.10.2022), «Особенности проведения школьного и муниципального этапов Всероссийской олимпиады школьников по французскому языку» (12.10.2022)</a:t>
            </a:r>
            <a:endParaRPr lang="ru-RU" sz="2000" dirty="0">
              <a:solidFill>
                <a:prstClr val="black"/>
              </a:solidFill>
              <a:latin typeface="Times New Roman" panose="02020603050405020304" pitchFamily="18" charset="0"/>
              <a:ea typeface="Calibri" panose="020F0502020204030204" pitchFamily="34" charset="0"/>
            </a:endParaRPr>
          </a:p>
        </p:txBody>
      </p:sp>
      <p:pic>
        <p:nvPicPr>
          <p:cNvPr id="5122"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9890152" y="287077"/>
            <a:ext cx="1840000" cy="1800000"/>
          </a:xfrm>
          <a:prstGeom prst="ellipse">
            <a:avLst/>
          </a:prstGeom>
          <a:ln>
            <a:noFill/>
          </a:ln>
          <a:effectLst>
            <a:softEdge rad="112500"/>
          </a:effectLst>
        </p:spPr>
      </p:pic>
    </p:spTree>
    <p:extLst>
      <p:ext uri="{BB962C8B-B14F-4D97-AF65-F5344CB8AC3E}">
        <p14:creationId xmlns:p14="http://schemas.microsoft.com/office/powerpoint/2010/main" xmlns="" val="3003735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327" y="425278"/>
            <a:ext cx="11688725" cy="4585871"/>
          </a:xfrm>
          <a:prstGeom prst="rect">
            <a:avLst/>
          </a:prstGeom>
        </p:spPr>
        <p:txBody>
          <a:bodyPr wrap="square">
            <a:spAutoFit/>
          </a:bodyPr>
          <a:lstStyle/>
          <a:p>
            <a:pPr algn="ctr" defTabSz="457200">
              <a:buSzPts val="1100"/>
            </a:pPr>
            <a:r>
              <a:rPr lang="ru-RU" sz="2400" b="1" i="1" kern="100" dirty="0">
                <a:solidFill>
                  <a:srgbClr val="00B05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Повышение </a:t>
            </a:r>
          </a:p>
          <a:p>
            <a:pPr algn="ctr" defTabSz="457200">
              <a:buSzPts val="1100"/>
            </a:pPr>
            <a:r>
              <a:rPr lang="ru-RU" sz="2400" b="1" i="1" kern="100" dirty="0">
                <a:solidFill>
                  <a:srgbClr val="00B05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профессиональной компетенции </a:t>
            </a:r>
          </a:p>
          <a:p>
            <a:pPr algn="ctr" defTabSz="457200">
              <a:buSzPts val="1100"/>
            </a:pPr>
            <a:r>
              <a:rPr lang="ru-RU" sz="2400" b="1" i="1" kern="100" dirty="0">
                <a:solidFill>
                  <a:srgbClr val="00B05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учителей иностранного языка</a:t>
            </a:r>
          </a:p>
          <a:p>
            <a:pPr algn="just" defTabSz="457200"/>
            <a:endParaRPr lang="ru-RU" sz="20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457200"/>
            <a:endParaRPr lang="ru-RU" sz="20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457200"/>
            <a:r>
              <a:rPr lang="ru-RU" sz="20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2000" kern="1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2022/2023 </a:t>
            </a:r>
            <a:r>
              <a:rPr lang="ru-RU" sz="2000" kern="1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учебном году </a:t>
            </a:r>
            <a:r>
              <a:rPr lang="ru-RU" sz="20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учителя иностранного языка (Деревянко А.В., МБОУ «Гвардейская школа-гимназия № 2» и Боброва Т.Н., МБОУ «</a:t>
            </a:r>
            <a:r>
              <a:rPr lang="ru-RU" sz="20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Чистенская</a:t>
            </a:r>
            <a:r>
              <a:rPr lang="ru-RU" sz="20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школа-гимназия </a:t>
            </a:r>
            <a:r>
              <a:rPr lang="ru-RU" sz="20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им.И.С.Тарасюка</a:t>
            </a:r>
            <a:r>
              <a:rPr lang="ru-RU" sz="20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приняли участие в муниципальном этапе конкурса «Педагогический дебют», причём учитель Боброва Т.Н., МБОУ «</a:t>
            </a:r>
            <a:r>
              <a:rPr lang="ru-RU" sz="20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Чистенская</a:t>
            </a:r>
            <a:r>
              <a:rPr lang="ru-RU" sz="20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школа-гимназия </a:t>
            </a:r>
            <a:r>
              <a:rPr lang="ru-RU" sz="20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им.И.С.Тарасюка</a:t>
            </a:r>
            <a:r>
              <a:rPr lang="ru-RU" sz="20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стала победителем в региональном этапе Всероссийского конкурса «Педагогический дебют - 2023» в номинации «Педагог – наставник».</a:t>
            </a:r>
          </a:p>
          <a:p>
            <a:pPr algn="just" defTabSz="457200"/>
            <a:endParaRPr lang="ru-RU" sz="2000" dirty="0">
              <a:solidFill>
                <a:prstClr val="black"/>
              </a:solidFill>
              <a:latin typeface="Times New Roman" panose="02020603050405020304" pitchFamily="18" charset="0"/>
              <a:cs typeface="Times New Roman" panose="02020603050405020304" pitchFamily="18" charset="0"/>
            </a:endParaRPr>
          </a:p>
          <a:p>
            <a:pPr algn="just" defTabSz="457200"/>
            <a:r>
              <a:rPr lang="ru-RU" sz="20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В 1 полугодии 2022/2023 учебного года учитель иностранного языка Симферопольского района, </a:t>
            </a:r>
            <a:r>
              <a:rPr lang="ru-RU" sz="20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Нороян</a:t>
            </a:r>
            <a:r>
              <a:rPr lang="ru-RU" sz="20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Ю.А. принимала участие в муниципальном этапе конкурса «Учитель года – 2022» и стала призёром конкурса (3 место).</a:t>
            </a:r>
            <a:endParaRPr lang="ru-RU" sz="2000" dirty="0">
              <a:solidFill>
                <a:prstClr val="black"/>
              </a:solidFill>
              <a:latin typeface="Times New Roman" panose="02020603050405020304" pitchFamily="18" charset="0"/>
              <a:cs typeface="Times New Roman" panose="02020603050405020304" pitchFamily="18" charset="0"/>
            </a:endParaRPr>
          </a:p>
        </p:txBody>
      </p:sp>
      <p:pic>
        <p:nvPicPr>
          <p:cNvPr id="4"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9890152" y="287077"/>
            <a:ext cx="1840000" cy="1800000"/>
          </a:xfrm>
          <a:prstGeom prst="ellipse">
            <a:avLst/>
          </a:prstGeom>
          <a:ln>
            <a:noFill/>
          </a:ln>
          <a:effectLst>
            <a:softEdge rad="112500"/>
          </a:effectLst>
        </p:spPr>
      </p:pic>
    </p:spTree>
    <p:extLst>
      <p:ext uri="{BB962C8B-B14F-4D97-AF65-F5344CB8AC3E}">
        <p14:creationId xmlns:p14="http://schemas.microsoft.com/office/powerpoint/2010/main" xmlns="" val="3677612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309" y="411421"/>
            <a:ext cx="11635562" cy="3914918"/>
          </a:xfrm>
          <a:prstGeom prst="rect">
            <a:avLst/>
          </a:prstGeom>
        </p:spPr>
        <p:txBody>
          <a:bodyPr wrap="square">
            <a:spAutoFit/>
          </a:bodyPr>
          <a:lstStyle/>
          <a:p>
            <a:pPr algn="ctr" defTabSz="457200">
              <a:lnSpc>
                <a:spcPct val="115000"/>
              </a:lnSpc>
              <a:buSzPts val="1100"/>
            </a:pPr>
            <a:r>
              <a:rPr lang="ru-RU" sz="2400" b="1" i="1" kern="100" dirty="0">
                <a:solidFill>
                  <a:srgbClr val="00B05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Печатные работы </a:t>
            </a:r>
          </a:p>
          <a:p>
            <a:pPr algn="ctr" defTabSz="457200">
              <a:lnSpc>
                <a:spcPct val="115000"/>
              </a:lnSpc>
              <a:buSzPts val="1100"/>
            </a:pPr>
            <a:r>
              <a:rPr lang="ru-RU" sz="2400" b="1" i="1" kern="100" dirty="0">
                <a:solidFill>
                  <a:srgbClr val="00B05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учителей иностранного языка </a:t>
            </a:r>
          </a:p>
          <a:p>
            <a:pPr algn="ctr" defTabSz="457200">
              <a:lnSpc>
                <a:spcPct val="115000"/>
              </a:lnSpc>
              <a:buSzPts val="1100"/>
            </a:pPr>
            <a:r>
              <a:rPr lang="ru-RU" sz="2400" b="1" i="1" kern="100" dirty="0">
                <a:solidFill>
                  <a:srgbClr val="00B05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ru-RU" sz="2400" b="1" i="1" kern="100" dirty="0" smtClean="0">
                <a:solidFill>
                  <a:srgbClr val="00B05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в </a:t>
            </a:r>
            <a:r>
              <a:rPr lang="ru-RU" sz="2400" b="1" i="1" kern="100" dirty="0">
                <a:solidFill>
                  <a:srgbClr val="00B05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2022/223 учебного года </a:t>
            </a:r>
          </a:p>
          <a:p>
            <a:pPr algn="just" defTabSz="457200">
              <a:lnSpc>
                <a:spcPct val="115000"/>
              </a:lnSpc>
              <a:buSzPts val="1100"/>
            </a:pPr>
            <a:endParaRPr lang="ru-RU" sz="2400" b="1" i="1" dirty="0">
              <a:solidFill>
                <a:srgbClr val="00B05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defTabSz="457200">
              <a:lnSpc>
                <a:spcPct val="115000"/>
              </a:lnSpc>
              <a:buFont typeface="+mj-lt"/>
              <a:buAutoNum type="arabicPeriod"/>
            </a:pPr>
            <a:r>
              <a:rPr lang="ru-RU" sz="2000" kern="100" dirty="0" err="1">
                <a:solidFill>
                  <a:srgbClr val="000000"/>
                </a:solidFill>
                <a:latin typeface="Times New Roman" panose="02020603050405020304" pitchFamily="18" charset="0"/>
                <a:ea typeface="Times New Roman" panose="02020603050405020304" pitchFamily="18" charset="0"/>
              </a:rPr>
              <a:t>Всекрымская</a:t>
            </a:r>
            <a:r>
              <a:rPr lang="ru-RU" sz="2000" kern="100" dirty="0">
                <a:solidFill>
                  <a:srgbClr val="000000"/>
                </a:solidFill>
                <a:latin typeface="Times New Roman" panose="02020603050405020304" pitchFamily="18" charset="0"/>
                <a:ea typeface="Times New Roman" panose="02020603050405020304" pitchFamily="18" charset="0"/>
              </a:rPr>
              <a:t> конференция «Инновационные технологии в преподавании английского языка» (КИПУ).</a:t>
            </a:r>
            <a:endParaRPr lang="ru-RU" sz="2000" dirty="0">
              <a:solidFill>
                <a:prstClr val="black"/>
              </a:solidFill>
              <a:latin typeface="Times New Roman" panose="02020603050405020304" pitchFamily="18" charset="0"/>
              <a:ea typeface="Calibri" panose="020F0502020204030204" pitchFamily="34" charset="0"/>
            </a:endParaRPr>
          </a:p>
          <a:p>
            <a:pPr marL="342900" indent="-342900" algn="just" defTabSz="457200">
              <a:lnSpc>
                <a:spcPct val="115000"/>
              </a:lnSpc>
              <a:buFont typeface="+mj-lt"/>
              <a:buAutoNum type="arabicPeriod"/>
            </a:pPr>
            <a:r>
              <a:rPr lang="ru-RU" sz="2000" kern="100" dirty="0">
                <a:solidFill>
                  <a:srgbClr val="00000A"/>
                </a:solidFill>
                <a:latin typeface="Times New Roman" panose="02020603050405020304" pitchFamily="18" charset="0"/>
                <a:ea typeface="DejaVu Sans"/>
                <a:cs typeface="Lohit Hindi"/>
              </a:rPr>
              <a:t>Учителя английского языка Симферопольского района приняли участие в создании сборника электронных материалов «Мы – Россия! Крым», посвящённых Году культурного наследия народов России, инициированный Центром лингвистического образования АО «Издательство «Просвещение»» и Ассамблея учителей общеобразовательных учреждений Республики Крым</a:t>
            </a:r>
            <a:endParaRPr lang="ru-RU" sz="2000" dirty="0">
              <a:solidFill>
                <a:prstClr val="black"/>
              </a:solidFill>
              <a:latin typeface="Times New Roman" panose="02020603050405020304" pitchFamily="18" charset="0"/>
              <a:ea typeface="Calibri" panose="020F0502020204030204" pitchFamily="34" charset="0"/>
            </a:endParaRPr>
          </a:p>
        </p:txBody>
      </p:sp>
      <p:pic>
        <p:nvPicPr>
          <p:cNvPr id="3"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9890152" y="287077"/>
            <a:ext cx="1840000" cy="1800000"/>
          </a:xfrm>
          <a:prstGeom prst="ellipse">
            <a:avLst/>
          </a:prstGeom>
          <a:ln>
            <a:noFill/>
          </a:ln>
          <a:effectLst>
            <a:softEdge rad="112500"/>
          </a:effectLst>
        </p:spPr>
      </p:pic>
    </p:spTree>
    <p:extLst>
      <p:ext uri="{BB962C8B-B14F-4D97-AF65-F5344CB8AC3E}">
        <p14:creationId xmlns:p14="http://schemas.microsoft.com/office/powerpoint/2010/main" xmlns="" val="3572837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cstate="print"/>
          <a:srcRect l="15647" t="22629" r="12974" b="10453"/>
          <a:stretch>
            <a:fillRect/>
          </a:stretch>
        </p:blipFill>
        <p:spPr bwMode="auto">
          <a:xfrm>
            <a:off x="2443656" y="331075"/>
            <a:ext cx="8702565" cy="65269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2" cstate="print"/>
          <a:srcRect l="17457" t="26832" r="13750" b="6412"/>
          <a:stretch>
            <a:fillRect/>
          </a:stretch>
        </p:blipFill>
        <p:spPr bwMode="auto">
          <a:xfrm>
            <a:off x="2490951" y="346842"/>
            <a:ext cx="8387255" cy="651115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079" y="1445088"/>
            <a:ext cx="11635748" cy="4693593"/>
          </a:xfrm>
          <a:prstGeom prst="rect">
            <a:avLst/>
          </a:prstGeom>
        </p:spPr>
        <p:txBody>
          <a:bodyPr wrap="square">
            <a:spAutoFit/>
          </a:bodyPr>
          <a:lstStyle/>
          <a:p>
            <a:pPr algn="just" defTabSz="457200">
              <a:lnSpc>
                <a:spcPct val="115000"/>
              </a:lnSpc>
            </a:pPr>
            <a:r>
              <a:rPr lang="ru-RU" sz="2000" b="1" kern="100" dirty="0">
                <a:solidFill>
                  <a:prstClr val="black"/>
                </a:solidFill>
                <a:latin typeface="Times New Roman" panose="02020603050405020304" pitchFamily="18" charset="0"/>
                <a:ea typeface="Times New Roman" panose="02020603050405020304" pitchFamily="18" charset="0"/>
              </a:rPr>
              <a:t> МАН школьников Крыма «Искатель»</a:t>
            </a:r>
          </a:p>
          <a:p>
            <a:pPr algn="just" defTabSz="457200">
              <a:lnSpc>
                <a:spcPct val="115000"/>
              </a:lnSpc>
            </a:pPr>
            <a:endParaRPr lang="ru-RU" sz="2000" dirty="0">
              <a:solidFill>
                <a:prstClr val="black"/>
              </a:solidFill>
              <a:latin typeface="Times New Roman" panose="02020603050405020304" pitchFamily="18" charset="0"/>
              <a:ea typeface="Calibri" panose="020F0502020204030204" pitchFamily="34" charset="0"/>
            </a:endParaRPr>
          </a:p>
          <a:p>
            <a:pPr indent="540385" algn="just" defTabSz="457200">
              <a:lnSpc>
                <a:spcPct val="115000"/>
              </a:lnSpc>
            </a:pPr>
            <a:r>
              <a:rPr lang="ru-RU" sz="2000" kern="100" dirty="0">
                <a:solidFill>
                  <a:srgbClr val="00000A"/>
                </a:solidFill>
                <a:latin typeface="Times New Roman" panose="02020603050405020304" pitchFamily="18" charset="0"/>
                <a:ea typeface="Times New Roman" panose="02020603050405020304" pitchFamily="18" charset="0"/>
              </a:rPr>
              <a:t>Так, в 1 полугодии 2022/2023 учебного года, в муниципальном этапе конкурса-защиты научно-исследовательских работ учащихся-членов МАН школьников Симферопольского района на базе МБОУ ДО «ЦДЮТ» с 17.10.2022г. по 02.11.2022г. </a:t>
            </a:r>
            <a:endParaRPr lang="ru-RU" sz="2000" dirty="0">
              <a:solidFill>
                <a:prstClr val="black"/>
              </a:solidFill>
              <a:latin typeface="Times New Roman" panose="02020603050405020304" pitchFamily="18" charset="0"/>
              <a:ea typeface="Calibri" panose="020F0502020204030204" pitchFamily="34" charset="0"/>
            </a:endParaRPr>
          </a:p>
          <a:p>
            <a:pPr algn="just" defTabSz="457200">
              <a:lnSpc>
                <a:spcPct val="115000"/>
              </a:lnSpc>
            </a:pPr>
            <a:r>
              <a:rPr lang="ru-RU" sz="2000" kern="100" dirty="0">
                <a:solidFill>
                  <a:srgbClr val="00000A"/>
                </a:solidFill>
                <a:latin typeface="Times New Roman" panose="02020603050405020304" pitchFamily="18" charset="0"/>
                <a:ea typeface="Times New Roman" panose="02020603050405020304" pitchFamily="18" charset="0"/>
              </a:rPr>
              <a:t>приняло участие 3 МБОУ: «Перовская школа-гимназия им. Г.А. </a:t>
            </a:r>
            <a:r>
              <a:rPr lang="ru-RU" sz="2000" kern="100" dirty="0" err="1">
                <a:solidFill>
                  <a:srgbClr val="00000A"/>
                </a:solidFill>
                <a:latin typeface="Times New Roman" panose="02020603050405020304" pitchFamily="18" charset="0"/>
                <a:ea typeface="Times New Roman" panose="02020603050405020304" pitchFamily="18" charset="0"/>
              </a:rPr>
              <a:t>Хачирашвили</a:t>
            </a:r>
            <a:r>
              <a:rPr lang="ru-RU" sz="2000" kern="100" dirty="0">
                <a:solidFill>
                  <a:srgbClr val="00000A"/>
                </a:solidFill>
                <a:latin typeface="Times New Roman" panose="02020603050405020304" pitchFamily="18" charset="0"/>
                <a:ea typeface="Times New Roman" panose="02020603050405020304" pitchFamily="18" charset="0"/>
              </a:rPr>
              <a:t>» (учитель Дымченко А.С.). «Гвардейская школа-гимназия № 2» (учитель Деревянко А.В.), «</a:t>
            </a:r>
            <a:r>
              <a:rPr lang="ru-RU" sz="2000" kern="100" dirty="0" err="1">
                <a:solidFill>
                  <a:srgbClr val="00000A"/>
                </a:solidFill>
                <a:latin typeface="Times New Roman" panose="02020603050405020304" pitchFamily="18" charset="0"/>
                <a:ea typeface="Times New Roman" panose="02020603050405020304" pitchFamily="18" charset="0"/>
              </a:rPr>
              <a:t>Укромновская</a:t>
            </a:r>
            <a:r>
              <a:rPr lang="ru-RU" sz="2000" kern="100" dirty="0">
                <a:solidFill>
                  <a:srgbClr val="00000A"/>
                </a:solidFill>
                <a:latin typeface="Times New Roman" panose="02020603050405020304" pitchFamily="18" charset="0"/>
                <a:ea typeface="Times New Roman" panose="02020603050405020304" pitchFamily="18" charset="0"/>
              </a:rPr>
              <a:t> школа»  (учитель Абдуллаева М.Р.). </a:t>
            </a:r>
          </a:p>
          <a:p>
            <a:pPr algn="just" defTabSz="457200">
              <a:lnSpc>
                <a:spcPct val="115000"/>
              </a:lnSpc>
            </a:pPr>
            <a:endParaRPr lang="ru-RU" sz="2000" kern="100" dirty="0">
              <a:solidFill>
                <a:srgbClr val="00000A"/>
              </a:solidFill>
              <a:latin typeface="Times New Roman" panose="02020603050405020304" pitchFamily="18" charset="0"/>
              <a:ea typeface="Times New Roman" panose="02020603050405020304" pitchFamily="18" charset="0"/>
            </a:endParaRPr>
          </a:p>
          <a:p>
            <a:pPr algn="just" defTabSz="457200">
              <a:lnSpc>
                <a:spcPct val="115000"/>
              </a:lnSpc>
            </a:pPr>
            <a:r>
              <a:rPr lang="ru-RU" sz="2000" kern="100" dirty="0">
                <a:solidFill>
                  <a:srgbClr val="00000A"/>
                </a:solidFill>
                <a:latin typeface="Times New Roman" panose="02020603050405020304" pitchFamily="18" charset="0"/>
                <a:ea typeface="Times New Roman" panose="02020603050405020304" pitchFamily="18" charset="0"/>
              </a:rPr>
              <a:t>Ученик 10 класса </a:t>
            </a:r>
            <a:r>
              <a:rPr lang="ru-RU" sz="2000" kern="100" dirty="0" err="1">
                <a:solidFill>
                  <a:srgbClr val="00000A"/>
                </a:solidFill>
                <a:latin typeface="Times New Roman" panose="02020603050405020304" pitchFamily="18" charset="0"/>
                <a:ea typeface="Times New Roman" panose="02020603050405020304" pitchFamily="18" charset="0"/>
              </a:rPr>
              <a:t>Софиенко</a:t>
            </a:r>
            <a:r>
              <a:rPr lang="ru-RU" sz="2000" kern="100" dirty="0">
                <a:solidFill>
                  <a:srgbClr val="00000A"/>
                </a:solidFill>
                <a:latin typeface="Times New Roman" panose="02020603050405020304" pitchFamily="18" charset="0"/>
                <a:ea typeface="Times New Roman" panose="02020603050405020304" pitchFamily="18" charset="0"/>
              </a:rPr>
              <a:t> Илья, МБОУ «Перовская школа-гимназия</a:t>
            </a:r>
            <a:r>
              <a:rPr lang="ru-RU" sz="2000" dirty="0">
                <a:solidFill>
                  <a:prstClr val="black"/>
                </a:solidFill>
                <a:latin typeface="Times New Roman" panose="02020603050405020304" pitchFamily="18" charset="0"/>
                <a:ea typeface="Calibri" panose="020F0502020204030204" pitchFamily="34" charset="0"/>
              </a:rPr>
              <a:t> </a:t>
            </a:r>
            <a:r>
              <a:rPr lang="ru-RU" sz="2000" kern="100" dirty="0">
                <a:solidFill>
                  <a:srgbClr val="00000A"/>
                </a:solidFill>
                <a:latin typeface="Times New Roman" panose="02020603050405020304" pitchFamily="18" charset="0"/>
                <a:ea typeface="Times New Roman" panose="02020603050405020304" pitchFamily="18" charset="0"/>
              </a:rPr>
              <a:t>им. Г.А. </a:t>
            </a:r>
            <a:r>
              <a:rPr lang="ru-RU" sz="2000" kern="100" dirty="0" err="1">
                <a:solidFill>
                  <a:srgbClr val="00000A"/>
                </a:solidFill>
                <a:latin typeface="Times New Roman" panose="02020603050405020304" pitchFamily="18" charset="0"/>
                <a:ea typeface="Times New Roman" panose="02020603050405020304" pitchFamily="18" charset="0"/>
              </a:rPr>
              <a:t>Хачирашвили</a:t>
            </a:r>
            <a:r>
              <a:rPr lang="ru-RU" sz="2000" kern="100" dirty="0">
                <a:solidFill>
                  <a:srgbClr val="00000A"/>
                </a:solidFill>
                <a:latin typeface="Times New Roman" panose="02020603050405020304" pitchFamily="18" charset="0"/>
                <a:ea typeface="Times New Roman" panose="02020603050405020304" pitchFamily="18" charset="0"/>
              </a:rPr>
              <a:t>» (руководитель Дымченко А.С.) стал победителем муниципального этапа конкурса; ученик 11 класса Смирнов Богдан МБОУ «Гвардейская школа-гимназия № 2» (руководитель Деревянко А.В.) стал призёром муниципального этапа конкурса</a:t>
            </a:r>
            <a:endParaRPr lang="ru-RU" sz="2000" dirty="0">
              <a:solidFill>
                <a:prstClr val="black"/>
              </a:solidFill>
              <a:latin typeface="Times New Roman" panose="02020603050405020304" pitchFamily="18" charset="0"/>
              <a:ea typeface="Calibri" panose="020F0502020204030204" pitchFamily="34" charset="0"/>
            </a:endParaRPr>
          </a:p>
        </p:txBody>
      </p:sp>
      <p:sp>
        <p:nvSpPr>
          <p:cNvPr id="3" name="Прямоугольник 2"/>
          <p:cNvSpPr/>
          <p:nvPr/>
        </p:nvSpPr>
        <p:spPr>
          <a:xfrm>
            <a:off x="296884" y="557933"/>
            <a:ext cx="11728540" cy="830997"/>
          </a:xfrm>
          <a:prstGeom prst="rect">
            <a:avLst/>
          </a:prstGeom>
        </p:spPr>
        <p:txBody>
          <a:bodyPr wrap="square">
            <a:spAutoFit/>
          </a:bodyPr>
          <a:lstStyle/>
          <a:p>
            <a:pPr algn="ctr" defTabSz="457200"/>
            <a:r>
              <a:rPr lang="ru-RU" sz="2400" b="1" i="1" kern="100" dirty="0">
                <a:solidFill>
                  <a:srgbClr val="00B050"/>
                </a:solidFill>
                <a:effectLst>
                  <a:outerShdw blurRad="38100" dist="38100" dir="2700000" algn="tl">
                    <a:srgbClr val="000000">
                      <a:alpha val="43137"/>
                    </a:srgbClr>
                  </a:outerShdw>
                </a:effectLst>
                <a:ea typeface="Times New Roman" panose="02020603050405020304" pitchFamily="18" charset="0"/>
              </a:rPr>
              <a:t>                           Участие в районной программе</a:t>
            </a:r>
          </a:p>
          <a:p>
            <a:pPr algn="ctr" defTabSz="457200"/>
            <a:r>
              <a:rPr lang="ru-RU" sz="2400" b="1" i="1" kern="100" dirty="0">
                <a:solidFill>
                  <a:srgbClr val="00B050"/>
                </a:solidFill>
                <a:effectLst>
                  <a:outerShdw blurRad="38100" dist="38100" dir="2700000" algn="tl">
                    <a:srgbClr val="000000">
                      <a:alpha val="43137"/>
                    </a:srgbClr>
                  </a:outerShdw>
                </a:effectLst>
                <a:ea typeface="Times New Roman" panose="02020603050405020304" pitchFamily="18" charset="0"/>
              </a:rPr>
              <a:t>             «Способные. Творческие. Одаренные»</a:t>
            </a:r>
            <a:endParaRPr lang="ru-RU" sz="3600" i="1" dirty="0">
              <a:solidFill>
                <a:srgbClr val="00B050"/>
              </a:solidFill>
              <a:effectLst>
                <a:outerShdw blurRad="38100" dist="38100" dir="2700000" algn="tl">
                  <a:srgbClr val="000000">
                    <a:alpha val="43137"/>
                  </a:srgbClr>
                </a:outerShdw>
              </a:effectLst>
            </a:endParaRPr>
          </a:p>
        </p:txBody>
      </p:sp>
      <p:pic>
        <p:nvPicPr>
          <p:cNvPr id="4"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9890152" y="287077"/>
            <a:ext cx="1840000" cy="1800000"/>
          </a:xfrm>
          <a:prstGeom prst="ellipse">
            <a:avLst/>
          </a:prstGeom>
          <a:ln>
            <a:noFill/>
          </a:ln>
          <a:effectLst>
            <a:softEdge rad="112500"/>
          </a:effectLst>
        </p:spPr>
      </p:pic>
    </p:spTree>
    <p:extLst>
      <p:ext uri="{BB962C8B-B14F-4D97-AF65-F5344CB8AC3E}">
        <p14:creationId xmlns:p14="http://schemas.microsoft.com/office/powerpoint/2010/main" xmlns="" val="3872755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9890152" y="287077"/>
            <a:ext cx="1840000" cy="1800000"/>
          </a:xfrm>
          <a:prstGeom prst="ellipse">
            <a:avLst/>
          </a:prstGeom>
          <a:ln>
            <a:noFill/>
          </a:ln>
          <a:effectLst>
            <a:softEdge rad="112500"/>
          </a:effectLst>
        </p:spPr>
      </p:pic>
      <p:sp>
        <p:nvSpPr>
          <p:cNvPr id="3" name="Прямоугольник 2"/>
          <p:cNvSpPr/>
          <p:nvPr/>
        </p:nvSpPr>
        <p:spPr>
          <a:xfrm>
            <a:off x="190004" y="344385"/>
            <a:ext cx="10189029" cy="1200329"/>
          </a:xfrm>
          <a:prstGeom prst="rect">
            <a:avLst/>
          </a:prstGeom>
        </p:spPr>
        <p:txBody>
          <a:bodyPr wrap="square">
            <a:spAutoFit/>
          </a:bodyPr>
          <a:lstStyle/>
          <a:p>
            <a:pPr algn="ctr" defTabSz="457200"/>
            <a:r>
              <a:rPr lang="ru-RU" sz="2400" b="1" i="1" dirty="0">
                <a:solidFill>
                  <a:srgbClr val="00B050"/>
                </a:solidFill>
                <a:effectLst>
                  <a:outerShdw blurRad="38100" dist="38100" dir="2700000" algn="tl">
                    <a:srgbClr val="000000">
                      <a:alpha val="43137"/>
                    </a:srgbClr>
                  </a:outerShdw>
                </a:effectLst>
              </a:rPr>
              <a:t>                                                                  Муниципальный конкурс </a:t>
            </a:r>
          </a:p>
          <a:p>
            <a:pPr algn="ctr" defTabSz="457200"/>
            <a:r>
              <a:rPr lang="ru-RU" sz="2400" b="1" i="1" dirty="0">
                <a:solidFill>
                  <a:srgbClr val="00B050"/>
                </a:solidFill>
                <a:effectLst>
                  <a:outerShdw blurRad="38100" dist="38100" dir="2700000" algn="tl">
                    <a:srgbClr val="000000">
                      <a:alpha val="43137"/>
                    </a:srgbClr>
                  </a:outerShdw>
                </a:effectLst>
              </a:rPr>
              <a:t>                               исполнения песен на иностранных языках </a:t>
            </a:r>
          </a:p>
          <a:p>
            <a:pPr algn="ctr" defTabSz="457200"/>
            <a:r>
              <a:rPr lang="ru-RU" sz="2400" b="1" i="1" dirty="0">
                <a:solidFill>
                  <a:srgbClr val="00B050"/>
                </a:solidFill>
                <a:effectLst>
                  <a:outerShdw blurRad="38100" dist="38100" dir="2700000" algn="tl">
                    <a:srgbClr val="000000">
                      <a:alpha val="43137"/>
                    </a:srgbClr>
                  </a:outerShdw>
                </a:effectLst>
              </a:rPr>
              <a:t>                                                                            «MUSICFEST-2022»  </a:t>
            </a:r>
            <a:endParaRPr lang="ru-RU" sz="2400" i="1" dirty="0">
              <a:solidFill>
                <a:srgbClr val="00B050"/>
              </a:solidFill>
              <a:effectLst>
                <a:outerShdw blurRad="38100" dist="38100" dir="2700000" algn="tl">
                  <a:srgbClr val="000000">
                    <a:alpha val="43137"/>
                  </a:srgbClr>
                </a:outerShdw>
              </a:effectLst>
            </a:endParaRPr>
          </a:p>
        </p:txBody>
      </p:sp>
      <p:sp>
        <p:nvSpPr>
          <p:cNvPr id="4" name="Прямоугольник 3"/>
          <p:cNvSpPr/>
          <p:nvPr/>
        </p:nvSpPr>
        <p:spPr>
          <a:xfrm>
            <a:off x="288677" y="1629289"/>
            <a:ext cx="11634149" cy="1015663"/>
          </a:xfrm>
          <a:prstGeom prst="rect">
            <a:avLst/>
          </a:prstGeom>
        </p:spPr>
        <p:txBody>
          <a:bodyPr wrap="square">
            <a:spAutoFit/>
          </a:bodyPr>
          <a:lstStyle/>
          <a:p>
            <a:pPr defTabSz="457200"/>
            <a:r>
              <a:rPr lang="ru-RU" sz="2000" b="1" i="1" u="sng" dirty="0">
                <a:solidFill>
                  <a:prstClr val="black"/>
                </a:solidFill>
                <a:latin typeface="Times New Roman" pitchFamily="18" charset="0"/>
                <a:cs typeface="Times New Roman" pitchFamily="18" charset="0"/>
              </a:rPr>
              <a:t>Приняло участие 27 МБОУ </a:t>
            </a:r>
          </a:p>
          <a:p>
            <a:pPr defTabSz="457200"/>
            <a:r>
              <a:rPr lang="ru-RU" sz="2000" b="1" i="1" u="sng" dirty="0">
                <a:solidFill>
                  <a:prstClr val="black"/>
                </a:solidFill>
                <a:latin typeface="Times New Roman" pitchFamily="18" charset="0"/>
                <a:cs typeface="Times New Roman" pitchFamily="18" charset="0"/>
              </a:rPr>
              <a:t>Не приняли участие 15 МБОУ</a:t>
            </a:r>
            <a:r>
              <a:rPr lang="ru-RU" sz="2000" u="sng" dirty="0">
                <a:solidFill>
                  <a:prstClr val="black"/>
                </a:solidFill>
              </a:rPr>
              <a:t> </a:t>
            </a:r>
          </a:p>
          <a:p>
            <a:pPr defTabSz="457200"/>
            <a:endParaRPr lang="ru-RU" sz="2000" u="sng" dirty="0">
              <a:solidFill>
                <a:prstClr val="black"/>
              </a:solidFill>
            </a:endParaRPr>
          </a:p>
        </p:txBody>
      </p:sp>
      <p:sp>
        <p:nvSpPr>
          <p:cNvPr id="5" name="Прямоугольник 4"/>
          <p:cNvSpPr/>
          <p:nvPr/>
        </p:nvSpPr>
        <p:spPr>
          <a:xfrm>
            <a:off x="190004" y="2459504"/>
            <a:ext cx="11732822" cy="830997"/>
          </a:xfrm>
          <a:prstGeom prst="rect">
            <a:avLst/>
          </a:prstGeom>
        </p:spPr>
        <p:txBody>
          <a:bodyPr wrap="square">
            <a:spAutoFit/>
          </a:bodyPr>
          <a:lstStyle/>
          <a:p>
            <a:pPr lvl="0" algn="r" defTabSz="457200"/>
            <a:r>
              <a:rPr lang="ru-RU" sz="2400" b="1" i="1" dirty="0">
                <a:solidFill>
                  <a:srgbClr val="00B050"/>
                </a:solidFill>
                <a:effectLst>
                  <a:outerShdw blurRad="38100" dist="38100" dir="2700000" algn="tl">
                    <a:srgbClr val="000000">
                      <a:alpha val="43137"/>
                    </a:srgbClr>
                  </a:outerShdw>
                </a:effectLst>
              </a:rPr>
              <a:t>Муниципальный конкурс </a:t>
            </a:r>
          </a:p>
          <a:p>
            <a:pPr lvl="0" algn="r" defTabSz="457200"/>
            <a:r>
              <a:rPr lang="ru-RU" sz="2400" b="1" i="1" dirty="0" smtClean="0">
                <a:solidFill>
                  <a:srgbClr val="00B050"/>
                </a:solidFill>
                <a:effectLst>
                  <a:outerShdw blurRad="38100" dist="38100" dir="2700000" algn="tl">
                    <a:srgbClr val="000000">
                      <a:alpha val="43137"/>
                    </a:srgbClr>
                  </a:outerShdw>
                </a:effectLst>
              </a:rPr>
              <a:t>литературного перевода «TIME </a:t>
            </a:r>
            <a:r>
              <a:rPr lang="ru-RU" sz="2400" b="1" i="1" dirty="0" err="1" smtClean="0">
                <a:solidFill>
                  <a:srgbClr val="00B050"/>
                </a:solidFill>
                <a:effectLst>
                  <a:outerShdw blurRad="38100" dist="38100" dir="2700000" algn="tl">
                    <a:srgbClr val="000000">
                      <a:alpha val="43137"/>
                    </a:srgbClr>
                  </a:outerShdw>
                </a:effectLst>
              </a:rPr>
              <a:t>to</a:t>
            </a:r>
            <a:r>
              <a:rPr lang="ru-RU" sz="2400" b="1" i="1" dirty="0" smtClean="0">
                <a:solidFill>
                  <a:srgbClr val="00B050"/>
                </a:solidFill>
                <a:effectLst>
                  <a:outerShdw blurRad="38100" dist="38100" dir="2700000" algn="tl">
                    <a:srgbClr val="000000">
                      <a:alpha val="43137"/>
                    </a:srgbClr>
                  </a:outerShdw>
                </a:effectLst>
              </a:rPr>
              <a:t> RHYME»                               </a:t>
            </a:r>
            <a:endParaRPr lang="ru-RU" sz="2400" i="1" dirty="0">
              <a:solidFill>
                <a:srgbClr val="00B050"/>
              </a:solidFill>
              <a:effectLst>
                <a:outerShdw blurRad="38100" dist="38100" dir="2700000" algn="tl">
                  <a:srgbClr val="000000">
                    <a:alpha val="43137"/>
                  </a:srgbClr>
                </a:outerShdw>
              </a:effectLst>
            </a:endParaRPr>
          </a:p>
        </p:txBody>
      </p:sp>
      <p:sp>
        <p:nvSpPr>
          <p:cNvPr id="6" name="Прямоугольник 5"/>
          <p:cNvSpPr/>
          <p:nvPr/>
        </p:nvSpPr>
        <p:spPr>
          <a:xfrm>
            <a:off x="288677" y="3290501"/>
            <a:ext cx="6096000" cy="707886"/>
          </a:xfrm>
          <a:prstGeom prst="rect">
            <a:avLst/>
          </a:prstGeom>
        </p:spPr>
        <p:txBody>
          <a:bodyPr>
            <a:spAutoFit/>
          </a:bodyPr>
          <a:lstStyle/>
          <a:p>
            <a:pPr lvl="0" defTabSz="457200"/>
            <a:r>
              <a:rPr lang="ru-RU" sz="2000" b="1" i="1" u="sng" dirty="0">
                <a:solidFill>
                  <a:prstClr val="black"/>
                </a:solidFill>
                <a:latin typeface="Times New Roman" pitchFamily="18" charset="0"/>
                <a:cs typeface="Times New Roman" pitchFamily="18" charset="0"/>
              </a:rPr>
              <a:t>Приняло участие </a:t>
            </a:r>
            <a:r>
              <a:rPr lang="ru-RU" sz="2000" b="1" i="1" u="sng" dirty="0" smtClean="0">
                <a:solidFill>
                  <a:prstClr val="black"/>
                </a:solidFill>
                <a:latin typeface="Times New Roman" pitchFamily="18" charset="0"/>
                <a:cs typeface="Times New Roman" pitchFamily="18" charset="0"/>
              </a:rPr>
              <a:t>31 </a:t>
            </a:r>
            <a:r>
              <a:rPr lang="ru-RU" sz="2000" b="1" i="1" u="sng" dirty="0">
                <a:solidFill>
                  <a:prstClr val="black"/>
                </a:solidFill>
                <a:latin typeface="Times New Roman" pitchFamily="18" charset="0"/>
                <a:cs typeface="Times New Roman" pitchFamily="18" charset="0"/>
              </a:rPr>
              <a:t>МБОУ </a:t>
            </a:r>
          </a:p>
          <a:p>
            <a:pPr lvl="0" defTabSz="457200"/>
            <a:r>
              <a:rPr lang="ru-RU" sz="2000" b="1" i="1" u="sng" dirty="0">
                <a:solidFill>
                  <a:prstClr val="black"/>
                </a:solidFill>
                <a:latin typeface="Times New Roman" pitchFamily="18" charset="0"/>
                <a:cs typeface="Times New Roman" pitchFamily="18" charset="0"/>
              </a:rPr>
              <a:t>Не приняли участие 8</a:t>
            </a:r>
            <a:r>
              <a:rPr lang="ru-RU" sz="2000" b="1" i="1" u="sng" dirty="0" smtClean="0">
                <a:solidFill>
                  <a:prstClr val="black"/>
                </a:solidFill>
                <a:latin typeface="Times New Roman" pitchFamily="18" charset="0"/>
                <a:cs typeface="Times New Roman" pitchFamily="18" charset="0"/>
              </a:rPr>
              <a:t> </a:t>
            </a:r>
            <a:r>
              <a:rPr lang="ru-RU" sz="2000" b="1" i="1" u="sng" dirty="0">
                <a:solidFill>
                  <a:prstClr val="black"/>
                </a:solidFill>
                <a:latin typeface="Times New Roman" pitchFamily="18" charset="0"/>
                <a:cs typeface="Times New Roman" pitchFamily="18" charset="0"/>
              </a:rPr>
              <a:t>МБОУ</a:t>
            </a:r>
            <a:r>
              <a:rPr lang="ru-RU" sz="2000" u="sng" dirty="0">
                <a:solidFill>
                  <a:prstClr val="black"/>
                </a:solidFill>
              </a:rPr>
              <a:t> </a:t>
            </a:r>
          </a:p>
        </p:txBody>
      </p:sp>
      <p:sp>
        <p:nvSpPr>
          <p:cNvPr id="7" name="Прямоугольник 6"/>
          <p:cNvSpPr/>
          <p:nvPr/>
        </p:nvSpPr>
        <p:spPr>
          <a:xfrm>
            <a:off x="382678" y="4205291"/>
            <a:ext cx="11540148" cy="461665"/>
          </a:xfrm>
          <a:prstGeom prst="rect">
            <a:avLst/>
          </a:prstGeom>
        </p:spPr>
        <p:txBody>
          <a:bodyPr wrap="square">
            <a:spAutoFit/>
          </a:bodyPr>
          <a:lstStyle/>
          <a:p>
            <a:pPr lvl="0" algn="r" defTabSz="457200"/>
            <a:r>
              <a:rPr lang="ru-RU" sz="2400" b="1" i="1" dirty="0" smtClean="0">
                <a:solidFill>
                  <a:srgbClr val="00B050"/>
                </a:solidFill>
                <a:effectLst>
                  <a:outerShdw blurRad="38100" dist="38100" dir="2700000" algn="tl">
                    <a:srgbClr val="000000">
                      <a:alpha val="43137"/>
                    </a:srgbClr>
                  </a:outerShdw>
                </a:effectLst>
              </a:rPr>
              <a:t>Муниципальный смотр-конкурс «Литературная гостиная»</a:t>
            </a:r>
            <a:endParaRPr lang="ru-RU" dirty="0"/>
          </a:p>
        </p:txBody>
      </p:sp>
      <p:sp>
        <p:nvSpPr>
          <p:cNvPr id="8" name="Прямоугольник 7"/>
          <p:cNvSpPr/>
          <p:nvPr/>
        </p:nvSpPr>
        <p:spPr>
          <a:xfrm>
            <a:off x="382678" y="4913177"/>
            <a:ext cx="6096000" cy="707886"/>
          </a:xfrm>
          <a:prstGeom prst="rect">
            <a:avLst/>
          </a:prstGeom>
        </p:spPr>
        <p:txBody>
          <a:bodyPr>
            <a:spAutoFit/>
          </a:bodyPr>
          <a:lstStyle/>
          <a:p>
            <a:pPr lvl="0" defTabSz="457200"/>
            <a:r>
              <a:rPr lang="ru-RU" sz="2000" b="1" i="1" u="sng" dirty="0">
                <a:solidFill>
                  <a:prstClr val="black"/>
                </a:solidFill>
                <a:latin typeface="Times New Roman" pitchFamily="18" charset="0"/>
                <a:cs typeface="Times New Roman" pitchFamily="18" charset="0"/>
              </a:rPr>
              <a:t>Приняло участие </a:t>
            </a:r>
            <a:r>
              <a:rPr lang="ru-RU" sz="2000" b="1" i="1" u="sng" dirty="0" smtClean="0">
                <a:solidFill>
                  <a:prstClr val="black"/>
                </a:solidFill>
                <a:latin typeface="Times New Roman" pitchFamily="18" charset="0"/>
                <a:cs typeface="Times New Roman" pitchFamily="18" charset="0"/>
              </a:rPr>
              <a:t>25 </a:t>
            </a:r>
            <a:r>
              <a:rPr lang="ru-RU" sz="2000" b="1" i="1" u="sng" dirty="0">
                <a:solidFill>
                  <a:prstClr val="black"/>
                </a:solidFill>
                <a:latin typeface="Times New Roman" pitchFamily="18" charset="0"/>
                <a:cs typeface="Times New Roman" pitchFamily="18" charset="0"/>
              </a:rPr>
              <a:t>МБОУ </a:t>
            </a:r>
          </a:p>
          <a:p>
            <a:pPr lvl="0" defTabSz="457200"/>
            <a:r>
              <a:rPr lang="ru-RU" sz="2000" b="1" i="1" u="sng" dirty="0">
                <a:solidFill>
                  <a:prstClr val="black"/>
                </a:solidFill>
                <a:latin typeface="Times New Roman" pitchFamily="18" charset="0"/>
                <a:cs typeface="Times New Roman" pitchFamily="18" charset="0"/>
              </a:rPr>
              <a:t>Не приняли участие </a:t>
            </a:r>
            <a:r>
              <a:rPr lang="ru-RU" sz="2000" b="1" i="1" u="sng" dirty="0" smtClean="0">
                <a:solidFill>
                  <a:prstClr val="black"/>
                </a:solidFill>
                <a:latin typeface="Times New Roman" pitchFamily="18" charset="0"/>
                <a:cs typeface="Times New Roman" pitchFamily="18" charset="0"/>
              </a:rPr>
              <a:t>16 </a:t>
            </a:r>
            <a:r>
              <a:rPr lang="ru-RU" sz="2000" b="1" i="1" u="sng" dirty="0">
                <a:solidFill>
                  <a:prstClr val="black"/>
                </a:solidFill>
                <a:latin typeface="Times New Roman" pitchFamily="18" charset="0"/>
                <a:cs typeface="Times New Roman" pitchFamily="18" charset="0"/>
              </a:rPr>
              <a:t>МБОУ</a:t>
            </a:r>
            <a:r>
              <a:rPr lang="ru-RU" sz="2000" u="sng" dirty="0">
                <a:solidFill>
                  <a:prstClr val="black"/>
                </a:solidFill>
              </a:rPr>
              <a:t> </a:t>
            </a:r>
          </a:p>
        </p:txBody>
      </p:sp>
    </p:spTree>
    <p:extLst>
      <p:ext uri="{BB962C8B-B14F-4D97-AF65-F5344CB8AC3E}">
        <p14:creationId xmlns:p14="http://schemas.microsoft.com/office/powerpoint/2010/main" xmlns="" val="1655793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310" y="225790"/>
            <a:ext cx="11814875" cy="357534"/>
          </a:xfrm>
          <a:prstGeom prst="rect">
            <a:avLst/>
          </a:prstGeom>
        </p:spPr>
        <p:txBody>
          <a:bodyPr wrap="square">
            <a:spAutoFit/>
          </a:bodyPr>
          <a:lstStyle/>
          <a:p>
            <a:pPr algn="r" defTabSz="457200">
              <a:lnSpc>
                <a:spcPct val="115000"/>
              </a:lnSpc>
              <a:spcAft>
                <a:spcPts val="1000"/>
              </a:spcAft>
            </a:pPr>
            <a:r>
              <a:rPr lang="ru-RU" sz="1600" b="1" i="1" dirty="0">
                <a:solidFill>
                  <a:srgbClr val="00B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Результативность участия в конкурсных программах по иностранному языку в </a:t>
            </a:r>
            <a:r>
              <a:rPr lang="ru-RU" sz="1600" b="1" i="1" dirty="0" smtClean="0">
                <a:solidFill>
                  <a:srgbClr val="00B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2022/2023 </a:t>
            </a:r>
            <a:r>
              <a:rPr lang="ru-RU" sz="1600" b="1" i="1" dirty="0">
                <a:solidFill>
                  <a:srgbClr val="00B05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учебном году</a:t>
            </a:r>
            <a:endParaRPr lang="ru-RU" sz="1400" i="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4117187037"/>
              </p:ext>
            </p:extLst>
          </p:nvPr>
        </p:nvGraphicFramePr>
        <p:xfrm>
          <a:off x="196310" y="683651"/>
          <a:ext cx="11814873" cy="6048010"/>
        </p:xfrm>
        <a:graphic>
          <a:graphicData uri="http://schemas.openxmlformats.org/drawingml/2006/table">
            <a:tbl>
              <a:tblPr firstRow="1" firstCol="1" lastRow="1" lastCol="1" bandRow="1" bandCol="1"/>
              <a:tblGrid>
                <a:gridCol w="230980"/>
                <a:gridCol w="3144698"/>
                <a:gridCol w="1687839"/>
                <a:gridCol w="1687839"/>
                <a:gridCol w="1687839"/>
                <a:gridCol w="1687839"/>
                <a:gridCol w="1687839"/>
              </a:tblGrid>
              <a:tr h="364152">
                <a:tc>
                  <a:txBody>
                    <a:bodyPr/>
                    <a:lstStyle/>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ОУЗ</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Конкурс исполнения песен на иностранных языках «MUSICFEST-2022»</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Конкурс литературного перевода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«TIME </a:t>
                      </a:r>
                      <a:r>
                        <a:rPr lang="ru-RU" sz="700" b="1" dirty="0" err="1">
                          <a:effectLst/>
                          <a:latin typeface="Times New Roman" panose="02020603050405020304" pitchFamily="18" charset="0"/>
                          <a:ea typeface="Times New Roman" panose="02020603050405020304" pitchFamily="18" charset="0"/>
                          <a:cs typeface="Times New Roman" panose="02020603050405020304" pitchFamily="18" charset="0"/>
                        </a:rPr>
                        <a:t>to</a:t>
                      </a: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 RHYME»</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Смотр-конкурс «Литературная гостиная»</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Всего баллов</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Место</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7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МБОУ «Гвардейская школа-гимназия№3»</a:t>
                      </a:r>
                      <a:endParaRPr lang="ru-RU" sz="7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15,83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11,28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Молодежненская</a:t>
                      </a:r>
                      <a:r>
                        <a:rPr lang="ru-RU" sz="7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школа №2»</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10,33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Кольчугинская</a:t>
                      </a:r>
                      <a:r>
                        <a:rPr lang="ru-RU" sz="7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школа №1»</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13,5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b="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Мирновская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 №2»</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7, 3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12,23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7,66</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9,06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Тепловская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6, 6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7,66</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8,75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«Партизанская школа им.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А.П.Богданова</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4, 9</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11,88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8,5</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8,43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МБОУ «Широковская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7, 3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9,33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8,33</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8,32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SimSun" panose="02010600030101010101" pitchFamily="2" charset="-122"/>
                          <a:cs typeface="Times New Roman" panose="02020603050405020304" pitchFamily="18" charset="0"/>
                        </a:rPr>
                        <a:t>МБОУ «</a:t>
                      </a:r>
                      <a:r>
                        <a:rPr lang="ru-RU" sz="700" dirty="0" err="1">
                          <a:effectLst/>
                          <a:latin typeface="Times New Roman" panose="02020603050405020304" pitchFamily="18" charset="0"/>
                          <a:ea typeface="SimSun" panose="02010600030101010101" pitchFamily="2" charset="-122"/>
                          <a:cs typeface="Times New Roman" panose="02020603050405020304" pitchFamily="18" charset="0"/>
                        </a:rPr>
                        <a:t>Заречненская</a:t>
                      </a:r>
                      <a:r>
                        <a:rPr lang="ru-RU" sz="700" dirty="0">
                          <a:effectLst/>
                          <a:latin typeface="Times New Roman" panose="02020603050405020304" pitchFamily="18" charset="0"/>
                          <a:ea typeface="SimSun" panose="02010600030101010101" pitchFamily="2" charset="-122"/>
                          <a:cs typeface="Times New Roman" panose="02020603050405020304" pitchFamily="18" charset="0"/>
                        </a:rPr>
                        <a:t> школа»</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5, 5</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10,56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8,5+7,33</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7,97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213">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Перевальненская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 им.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Ф.И.Федоренко</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15,67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8</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7,89</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60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Кольчугинская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 №2 с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крымскотатарскимя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языком обучения»</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6, 7</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8,55</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7,5+ 8,33</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7,78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Родниковская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школа-гимназия» </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4, 7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11,77</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6,75</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7,74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Чистенская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школа-гимназия»</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7, 4</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8,67</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5+9</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7,51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МБОУ «Лицей»</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7, 3</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14,77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7,36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Мирновская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 №1»</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10,03</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7</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7,34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МБОУ «Трудовская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8,65</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7,33</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7,32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975">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«Перовская школа-гимназия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им.Г.А</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Хачирашвили</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10,89</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6,96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«Николаевская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11,16</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7</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6,72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МБОУ «Маленская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6, 4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13,33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6,58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«Гвардейская школа-гимназия№2»</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11,44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5,75</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6,48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«Константиновская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4, 7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14,65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6,45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Журавлевская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4,75</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5,91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Добровская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школа-гимназия им. Я. М. Слонимского»</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8,67</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5,89</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64">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«Кубанская школа им.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С.П.Королёва</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4, 7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12,16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5,62</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МБОУ «Денисовская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6,5</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Кленовская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основная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15,67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5,22</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64">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МБОУ «Новоандреевская школа им. В.А.Осипова»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6,44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4,48</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МБОУ «Чайкинская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4, 7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8,63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4,44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64">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Краснозорькинская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начальная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8,66+8,66</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4,33</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МБОУ «Гвардейская школа № 1»</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4,99</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4,23</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МБОУ «Залесская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6,75</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3,91</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«Украинская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1, 7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8,35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1,25</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3,76</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dirty="0">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75">
                <a:tc>
                  <a:txBody>
                    <a:bodyPr/>
                    <a:lstStyle/>
                    <a:p>
                      <a:pPr algn="ctr">
                        <a:lnSpc>
                          <a:spcPct val="107000"/>
                        </a:lnSpc>
                        <a:spcAft>
                          <a:spcPts val="0"/>
                        </a:spcAft>
                      </a:pPr>
                      <a:r>
                        <a:rPr lang="ru-RU" sz="700" dirty="0" smtClean="0">
                          <a:effectLst/>
                          <a:latin typeface="Times New Roman" panose="02020603050405020304" pitchFamily="18" charset="0"/>
                          <a:ea typeface="Times New Roman" panose="02020603050405020304" pitchFamily="18" charset="0"/>
                          <a:cs typeface="Times New Roman" panose="02020603050405020304" pitchFamily="18" charset="0"/>
                        </a:rPr>
                        <a:t>35</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Урожайновская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 им.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К.В.Варлыгина</a:t>
                      </a:r>
                      <a:r>
                        <a:rPr lang="ru-RU" sz="700" dirty="0" smtClean="0">
                          <a:effectLst/>
                          <a:latin typeface="Times New Roman" panose="02020603050405020304" pitchFamily="18" charset="0"/>
                          <a:ea typeface="Calibri" panose="020F0502020204030204" pitchFamily="34" charset="0"/>
                          <a:cs typeface="Times New Roman" panose="02020603050405020304" pitchFamily="18" charset="0"/>
                        </a:rPr>
                        <a:t>»</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u-RU"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dirty="0" smtClean="0">
                          <a:effectLst/>
                          <a:latin typeface="Times New Roman" panose="02020603050405020304" pitchFamily="18" charset="0"/>
                          <a:ea typeface="Times New Roman" panose="02020603050405020304" pitchFamily="18" charset="0"/>
                          <a:cs typeface="Times New Roman" panose="02020603050405020304" pitchFamily="18" charset="0"/>
                        </a:rPr>
                        <a:t>9,67</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dirty="0" smtClean="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b="1" dirty="0" smtClean="0">
                          <a:effectLst/>
                          <a:latin typeface="Times New Roman" panose="02020603050405020304" pitchFamily="18" charset="0"/>
                          <a:ea typeface="Times New Roman" panose="02020603050405020304" pitchFamily="18" charset="0"/>
                          <a:cs typeface="Times New Roman" panose="02020603050405020304" pitchFamily="18" charset="0"/>
                        </a:rPr>
                        <a:t>3,22</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dirty="0" smtClean="0">
                          <a:effectLst/>
                          <a:latin typeface="Times New Roman" panose="02020603050405020304" pitchFamily="18" charset="0"/>
                          <a:ea typeface="Times New Roman" panose="02020603050405020304" pitchFamily="18" charset="0"/>
                          <a:cs typeface="Times New Roman" panose="02020603050405020304" pitchFamily="18" charset="0"/>
                        </a:rPr>
                        <a:t>32</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Мазанская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8,75</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2,92</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dirty="0">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Новоселовская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8,00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2,66</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dirty="0">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64">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«Донская школа им.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В.П.Давиденко</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700" b="1" dirty="0">
                          <a:effectLst/>
                          <a:latin typeface="Times New Roman" panose="02020603050405020304" pitchFamily="18" charset="0"/>
                          <a:ea typeface="Times New Roman" panose="02020603050405020304" pitchFamily="18" charset="0"/>
                          <a:cs typeface="Times New Roman" panose="02020603050405020304" pitchFamily="18" charset="0"/>
                        </a:rPr>
                        <a:t>2,33</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700" b="1" i="1" dirty="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«Винницкая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«Первомайская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«Пожарская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Скворцовская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 </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32146">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Укромновская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школа»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86561">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07000"/>
                        </a:lnSpc>
                        <a:spcAft>
                          <a:spcPts val="800"/>
                        </a:spcAft>
                      </a:pPr>
                      <a:r>
                        <a:rPr lang="ru-RU" sz="700"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700" dirty="0" err="1">
                          <a:effectLst/>
                          <a:latin typeface="Times New Roman" panose="02020603050405020304" pitchFamily="18" charset="0"/>
                          <a:ea typeface="Calibri" panose="020F0502020204030204" pitchFamily="34" charset="0"/>
                          <a:cs typeface="Times New Roman" panose="02020603050405020304" pitchFamily="18" charset="0"/>
                        </a:rPr>
                        <a:t>Кизиловская</a:t>
                      </a:r>
                      <a:r>
                        <a:rPr lang="ru-RU" sz="700" dirty="0">
                          <a:effectLst/>
                          <a:latin typeface="Times New Roman" panose="02020603050405020304" pitchFamily="18" charset="0"/>
                          <a:ea typeface="Calibri" panose="020F0502020204030204" pitchFamily="34" charset="0"/>
                          <a:cs typeface="Times New Roman" panose="02020603050405020304" pitchFamily="18" charset="0"/>
                        </a:rPr>
                        <a:t> начальная школа-детский сад "Росинка"</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800"/>
                        </a:spcAft>
                      </a:pPr>
                      <a:r>
                        <a:rPr lang="ru-RU" sz="700">
                          <a:effectLst/>
                          <a:latin typeface="Times New Roman" panose="02020603050405020304" pitchFamily="18" charset="0"/>
                          <a:ea typeface="Calibri" panose="020F0502020204030204" pitchFamily="34" charset="0"/>
                          <a:cs typeface="Times New Roman" panose="02020603050405020304" pitchFamily="18" charset="0"/>
                        </a:rPr>
                        <a:t>0</a:t>
                      </a: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07000"/>
                        </a:lnSpc>
                        <a:spcAft>
                          <a:spcPts val="0"/>
                        </a:spcAft>
                      </a:pPr>
                      <a:r>
                        <a:rPr lang="ru-RU" sz="7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25" marR="97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bl>
          </a:graphicData>
        </a:graphic>
      </p:graphicFrame>
      <p:pic>
        <p:nvPicPr>
          <p:cNvPr id="5"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427290" y="0"/>
            <a:ext cx="1090638" cy="1066928"/>
          </a:xfrm>
          <a:prstGeom prst="ellipse">
            <a:avLst/>
          </a:prstGeom>
          <a:ln>
            <a:noFill/>
          </a:ln>
          <a:effectLst>
            <a:softEdge rad="112500"/>
          </a:effectLst>
        </p:spPr>
      </p:pic>
    </p:spTree>
    <p:extLst>
      <p:ext uri="{BB962C8B-B14F-4D97-AF65-F5344CB8AC3E}">
        <p14:creationId xmlns:p14="http://schemas.microsoft.com/office/powerpoint/2010/main" xmlns="" val="1076159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Гореть, не выгорая!.mp4">
            <a:hlinkClick r:id="" action="ppaction://media"/>
          </p:cNvPr>
          <p:cNvPicPr>
            <a:picLocks noRot="1" noChangeAspect="1"/>
          </p:cNvPicPr>
          <p:nvPr>
            <a:videoFile r:link="rId1"/>
          </p:nvPr>
        </p:nvPicPr>
        <p:blipFill>
          <a:blip r:embed="rId3" cstate="print"/>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9890152" y="287077"/>
            <a:ext cx="1840000" cy="1800000"/>
          </a:xfrm>
          <a:prstGeom prst="ellipse">
            <a:avLst/>
          </a:prstGeom>
          <a:ln>
            <a:noFill/>
          </a:ln>
          <a:effectLst>
            <a:softEdge rad="112500"/>
          </a:effectLst>
        </p:spPr>
      </p:pic>
      <p:sp>
        <p:nvSpPr>
          <p:cNvPr id="3" name="Прямоугольник 2"/>
          <p:cNvSpPr/>
          <p:nvPr/>
        </p:nvSpPr>
        <p:spPr>
          <a:xfrm>
            <a:off x="332509" y="362635"/>
            <a:ext cx="11198431" cy="1200329"/>
          </a:xfrm>
          <a:prstGeom prst="rect">
            <a:avLst/>
          </a:prstGeom>
        </p:spPr>
        <p:txBody>
          <a:bodyPr wrap="square">
            <a:spAutoFit/>
          </a:bodyPr>
          <a:lstStyle/>
          <a:p>
            <a:pPr algn="ctr" defTabSz="457200"/>
            <a:r>
              <a:rPr lang="ru-RU" sz="2400" b="1" i="1" dirty="0">
                <a:solidFill>
                  <a:srgbClr val="00B050"/>
                </a:solidFill>
                <a:effectLst>
                  <a:outerShdw blurRad="38100" dist="38100" dir="2700000" algn="tl">
                    <a:srgbClr val="000000">
                      <a:alpha val="43137"/>
                    </a:srgbClr>
                  </a:outerShdw>
                </a:effectLst>
              </a:rPr>
              <a:t>      Школьный, муниципальный и региональный этапы </a:t>
            </a:r>
          </a:p>
          <a:p>
            <a:pPr algn="ctr" defTabSz="457200"/>
            <a:r>
              <a:rPr lang="ru-RU" sz="2400" b="1" i="1" dirty="0">
                <a:solidFill>
                  <a:srgbClr val="00B050"/>
                </a:solidFill>
                <a:effectLst>
                  <a:outerShdw blurRad="38100" dist="38100" dir="2700000" algn="tl">
                    <a:srgbClr val="000000">
                      <a:alpha val="43137"/>
                    </a:srgbClr>
                  </a:outerShdw>
                </a:effectLst>
              </a:rPr>
              <a:t>                   всероссийской олимпиады школьников </a:t>
            </a:r>
          </a:p>
          <a:p>
            <a:pPr algn="ctr" defTabSz="457200"/>
            <a:r>
              <a:rPr lang="ru-RU" sz="2400" b="1" i="1" dirty="0">
                <a:solidFill>
                  <a:srgbClr val="00B050"/>
                </a:solidFill>
                <a:effectLst>
                  <a:outerShdw blurRad="38100" dist="38100" dir="2700000" algn="tl">
                    <a:srgbClr val="000000">
                      <a:alpha val="43137"/>
                    </a:srgbClr>
                  </a:outerShdw>
                </a:effectLst>
              </a:rPr>
              <a:t>                                                по иностранным языкам</a:t>
            </a:r>
            <a:endParaRPr lang="ru-RU" sz="2400" i="1" dirty="0">
              <a:solidFill>
                <a:srgbClr val="00B050"/>
              </a:solidFill>
              <a:effectLst>
                <a:outerShdw blurRad="38100" dist="38100" dir="2700000" algn="tl">
                  <a:srgbClr val="000000">
                    <a:alpha val="43137"/>
                  </a:srgbClr>
                </a:outerShdw>
              </a:effectLst>
            </a:endParaRPr>
          </a:p>
        </p:txBody>
      </p:sp>
      <p:sp>
        <p:nvSpPr>
          <p:cNvPr id="28673" name="Rectangle 1"/>
          <p:cNvSpPr>
            <a:spLocks noChangeArrowheads="1"/>
          </p:cNvSpPr>
          <p:nvPr/>
        </p:nvSpPr>
        <p:spPr bwMode="auto">
          <a:xfrm>
            <a:off x="178128" y="1684128"/>
            <a:ext cx="11815949"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39750" fontAlgn="base">
              <a:spcBef>
                <a:spcPct val="0"/>
              </a:spcBef>
              <a:spcAft>
                <a:spcPct val="0"/>
              </a:spcAft>
            </a:pPr>
            <a:r>
              <a:rPr lang="ru-RU" altLang="zh-CN" sz="2000" b="1" i="1" u="sng" dirty="0">
                <a:solidFill>
                  <a:srgbClr val="000000"/>
                </a:solidFill>
                <a:latin typeface="Times New Roman" pitchFamily="18" charset="0"/>
                <a:ea typeface="Times New Roman" pitchFamily="18" charset="0"/>
                <a:cs typeface="Times New Roman" pitchFamily="18" charset="0"/>
              </a:rPr>
              <a:t>В школьном этапе олимпиады</a:t>
            </a:r>
            <a:r>
              <a:rPr lang="ru-RU" altLang="zh-CN" sz="2000" dirty="0">
                <a:solidFill>
                  <a:srgbClr val="000000"/>
                </a:solidFill>
                <a:latin typeface="Times New Roman" pitchFamily="18" charset="0"/>
                <a:ea typeface="Times New Roman" pitchFamily="18" charset="0"/>
                <a:cs typeface="Times New Roman" pitchFamily="18" charset="0"/>
              </a:rPr>
              <a:t> по иностранным языкам приняло участие 576 учащихся 5 – 11 классов: 480 – по английскому языку, 96 -  по немецкому и французскому языках. </a:t>
            </a:r>
          </a:p>
          <a:p>
            <a:pPr indent="539750" fontAlgn="base">
              <a:spcBef>
                <a:spcPct val="0"/>
              </a:spcBef>
              <a:spcAft>
                <a:spcPct val="0"/>
              </a:spcAft>
            </a:pPr>
            <a:endParaRPr lang="ru-RU" altLang="zh-CN" sz="2000" dirty="0">
              <a:solidFill>
                <a:srgbClr val="000000"/>
              </a:solidFill>
              <a:latin typeface="Times New Roman" pitchFamily="18" charset="0"/>
              <a:ea typeface="Times New Roman" pitchFamily="18" charset="0"/>
              <a:cs typeface="Times New Roman" pitchFamily="18" charset="0"/>
            </a:endParaRPr>
          </a:p>
          <a:p>
            <a:pPr indent="539750" eaLnBrk="0" fontAlgn="base" hangingPunct="0">
              <a:spcBef>
                <a:spcPct val="0"/>
              </a:spcBef>
              <a:spcAft>
                <a:spcPct val="0"/>
              </a:spcAft>
            </a:pPr>
            <a:r>
              <a:rPr lang="ru-RU" altLang="zh-CN" sz="2000" b="1" i="1" u="sng" dirty="0">
                <a:solidFill>
                  <a:srgbClr val="000000"/>
                </a:solidFill>
                <a:latin typeface="Times New Roman" pitchFamily="18" charset="0"/>
                <a:ea typeface="Times New Roman" pitchFamily="18" charset="0"/>
                <a:cs typeface="Times New Roman" pitchFamily="18" charset="0"/>
              </a:rPr>
              <a:t>В муниципальном этапе олимпиады</a:t>
            </a:r>
            <a:r>
              <a:rPr lang="ru-RU" altLang="zh-CN" sz="2000" dirty="0">
                <a:solidFill>
                  <a:srgbClr val="000000"/>
                </a:solidFill>
                <a:latin typeface="Times New Roman" pitchFamily="18" charset="0"/>
                <a:ea typeface="Times New Roman" pitchFamily="18" charset="0"/>
                <a:cs typeface="Times New Roman" pitchFamily="18" charset="0"/>
              </a:rPr>
              <a:t> по иностранным языкам из 40 школ приняли участие 18 школ района по английскому языку – 29 учащихся, 6 школ - 9 учащихся по немецкому языку и 2 школы – 2 учащийся по французскому языку. </a:t>
            </a:r>
          </a:p>
          <a:p>
            <a:pPr indent="539750" eaLnBrk="0" fontAlgn="base" hangingPunct="0">
              <a:spcBef>
                <a:spcPct val="0"/>
              </a:spcBef>
              <a:spcAft>
                <a:spcPct val="0"/>
              </a:spcAft>
            </a:pPr>
            <a:endParaRPr lang="ru-RU" altLang="zh-CN" sz="2000" dirty="0">
              <a:solidFill>
                <a:srgbClr val="000000"/>
              </a:solidFill>
              <a:latin typeface="Times New Roman" pitchFamily="18" charset="0"/>
              <a:ea typeface="Times New Roman" pitchFamily="18" charset="0"/>
              <a:cs typeface="Times New Roman" pitchFamily="18" charset="0"/>
            </a:endParaRPr>
          </a:p>
          <a:p>
            <a:pPr indent="539750" eaLnBrk="0" fontAlgn="base" hangingPunct="0">
              <a:spcBef>
                <a:spcPct val="0"/>
              </a:spcBef>
              <a:spcAft>
                <a:spcPct val="0"/>
              </a:spcAft>
            </a:pPr>
            <a:r>
              <a:rPr lang="ru-RU" altLang="zh-CN" sz="2000" b="1" i="1" u="sng" dirty="0">
                <a:solidFill>
                  <a:srgbClr val="000000"/>
                </a:solidFill>
                <a:latin typeface="Times New Roman" pitchFamily="18" charset="0"/>
                <a:cs typeface="Times New Roman" pitchFamily="18" charset="0"/>
              </a:rPr>
              <a:t>В региональном этапе олимпиады </a:t>
            </a:r>
            <a:r>
              <a:rPr lang="ru-RU" altLang="zh-CN" sz="2000" dirty="0">
                <a:solidFill>
                  <a:srgbClr val="000000"/>
                </a:solidFill>
                <a:latin typeface="Times New Roman" pitchFamily="18" charset="0"/>
                <a:cs typeface="Times New Roman" pitchFamily="18" charset="0"/>
              </a:rPr>
              <a:t>по иностранному языку </a:t>
            </a:r>
            <a:r>
              <a:rPr lang="ru-RU" altLang="zh-CN" sz="2000" dirty="0" smtClean="0">
                <a:solidFill>
                  <a:srgbClr val="000000"/>
                </a:solidFill>
                <a:latin typeface="Times New Roman" pitchFamily="18" charset="0"/>
                <a:cs typeface="Times New Roman" pitchFamily="18" charset="0"/>
              </a:rPr>
              <a:t> принимала </a:t>
            </a:r>
            <a:r>
              <a:rPr lang="ru-RU" altLang="zh-CN" sz="2000" dirty="0">
                <a:solidFill>
                  <a:srgbClr val="000000"/>
                </a:solidFill>
                <a:latin typeface="Times New Roman" pitchFamily="18" charset="0"/>
                <a:cs typeface="Times New Roman" pitchFamily="18" charset="0"/>
              </a:rPr>
              <a:t>участие ученица </a:t>
            </a:r>
            <a:r>
              <a:rPr lang="ru-RU" altLang="zh-CN" sz="2000" dirty="0" smtClean="0">
                <a:solidFill>
                  <a:srgbClr val="000000"/>
                </a:solidFill>
                <a:latin typeface="Times New Roman" pitchFamily="18" charset="0"/>
                <a:cs typeface="Times New Roman" pitchFamily="18" charset="0"/>
              </a:rPr>
              <a:t>10 класса МБОУ </a:t>
            </a:r>
            <a:r>
              <a:rPr lang="ru-RU" altLang="zh-CN" sz="2000" dirty="0">
                <a:solidFill>
                  <a:srgbClr val="000000"/>
                </a:solidFill>
                <a:latin typeface="Times New Roman" pitchFamily="18" charset="0"/>
                <a:cs typeface="Times New Roman" pitchFamily="18" charset="0"/>
              </a:rPr>
              <a:t>«</a:t>
            </a:r>
            <a:r>
              <a:rPr lang="ru-RU" altLang="zh-CN" sz="2000" dirty="0" smtClean="0">
                <a:solidFill>
                  <a:srgbClr val="000000"/>
                </a:solidFill>
                <a:latin typeface="Times New Roman" pitchFamily="18" charset="0"/>
                <a:cs typeface="Times New Roman" pitchFamily="18" charset="0"/>
              </a:rPr>
              <a:t>Лицей Крымской весны» » Мамедова Эльмира (учитель </a:t>
            </a:r>
            <a:r>
              <a:rPr lang="ru-RU" altLang="zh-CN" sz="2000" dirty="0" err="1" smtClean="0">
                <a:solidFill>
                  <a:srgbClr val="000000"/>
                </a:solidFill>
                <a:latin typeface="Times New Roman" pitchFamily="18" charset="0"/>
                <a:cs typeface="Times New Roman" pitchFamily="18" charset="0"/>
              </a:rPr>
              <a:t>Полтарина</a:t>
            </a:r>
            <a:r>
              <a:rPr lang="ru-RU" altLang="zh-CN" sz="2000" dirty="0" smtClean="0">
                <a:solidFill>
                  <a:srgbClr val="000000"/>
                </a:solidFill>
                <a:latin typeface="Times New Roman" pitchFamily="18" charset="0"/>
                <a:cs typeface="Times New Roman" pitchFamily="18" charset="0"/>
              </a:rPr>
              <a:t> Г.В.), набравшая максимальный балл (76 из 100). Она же и стала призёром регионального этапа и вошла в команду Республики Крым. </a:t>
            </a:r>
            <a:endParaRPr lang="ru-RU" altLang="zh-CN"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71060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2" cstate="print"/>
          <a:srcRect l="26121" t="21821" r="20991" b="7543"/>
          <a:stretch>
            <a:fillRect/>
          </a:stretch>
        </p:blipFill>
        <p:spPr bwMode="auto">
          <a:xfrm>
            <a:off x="189186" y="220718"/>
            <a:ext cx="5997424" cy="6408000"/>
          </a:xfrm>
          <a:prstGeom prst="rect">
            <a:avLst/>
          </a:prstGeom>
          <a:noFill/>
          <a:ln w="9525">
            <a:noFill/>
            <a:miter lim="800000"/>
            <a:headEnd/>
            <a:tailEnd/>
          </a:ln>
        </p:spPr>
      </p:pic>
      <p:pic>
        <p:nvPicPr>
          <p:cNvPr id="202755" name="Picture 3"/>
          <p:cNvPicPr>
            <a:picLocks noChangeAspect="1" noChangeArrowheads="1"/>
          </p:cNvPicPr>
          <p:nvPr/>
        </p:nvPicPr>
        <p:blipFill>
          <a:blip r:embed="rId3" cstate="print"/>
          <a:srcRect l="28448" t="18400" r="21767" b="10318"/>
          <a:stretch>
            <a:fillRect/>
          </a:stretch>
        </p:blipFill>
        <p:spPr bwMode="auto">
          <a:xfrm>
            <a:off x="6227384" y="270000"/>
            <a:ext cx="5751424" cy="658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973" y="484501"/>
            <a:ext cx="9694179" cy="830997"/>
          </a:xfrm>
          <a:prstGeom prst="rect">
            <a:avLst/>
          </a:prstGeom>
        </p:spPr>
        <p:txBody>
          <a:bodyPr wrap="square">
            <a:spAutoFit/>
          </a:bodyPr>
          <a:lstStyle/>
          <a:p>
            <a:pPr algn="r"/>
            <a:r>
              <a:rPr lang="ru-RU" sz="2400" b="1" i="1" dirty="0" smtClean="0">
                <a:solidFill>
                  <a:srgbClr val="00B050"/>
                </a:solidFill>
                <a:effectLst>
                  <a:outerShdw blurRad="38100" dist="38100" dir="2700000" algn="tl">
                    <a:srgbClr val="000000">
                      <a:alpha val="43137"/>
                    </a:srgbClr>
                  </a:outerShdw>
                </a:effectLst>
                <a:latin typeface="+mj-lt"/>
                <a:ea typeface="Times New Roman" panose="02020603050405020304" pitchFamily="18" charset="0"/>
              </a:rPr>
              <a:t>ВПР по иностранному языку (английский) в 11 классах школ Симферопольского района в 2022/2023 учебном году</a:t>
            </a:r>
            <a:endParaRPr lang="ru-RU" sz="2400" i="1" dirty="0">
              <a:solidFill>
                <a:srgbClr val="00B050"/>
              </a:solidFill>
              <a:effectLst>
                <a:outerShdw blurRad="38100" dist="38100" dir="2700000" algn="tl">
                  <a:srgbClr val="000000">
                    <a:alpha val="43137"/>
                  </a:srgbClr>
                </a:outerShdw>
              </a:effectLst>
              <a:latin typeface="+mj-lt"/>
            </a:endParaRPr>
          </a:p>
        </p:txBody>
      </p:sp>
      <p:pic>
        <p:nvPicPr>
          <p:cNvPr id="3"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10124693" y="0"/>
            <a:ext cx="1840000" cy="1800000"/>
          </a:xfrm>
          <a:prstGeom prst="ellipse">
            <a:avLst/>
          </a:prstGeom>
          <a:ln>
            <a:noFill/>
          </a:ln>
          <a:effectLst>
            <a:softEdge rad="112500"/>
          </a:effectLst>
        </p:spPr>
      </p:pic>
      <p:graphicFrame>
        <p:nvGraphicFramePr>
          <p:cNvPr id="4" name="Таблица 3"/>
          <p:cNvGraphicFramePr>
            <a:graphicFrameLocks noGrp="1"/>
          </p:cNvGraphicFramePr>
          <p:nvPr>
            <p:extLst>
              <p:ext uri="{D42A27DB-BD31-4B8C-83A1-F6EECF244321}">
                <p14:modId xmlns:p14="http://schemas.microsoft.com/office/powerpoint/2010/main" xmlns="" val="3529686020"/>
              </p:ext>
            </p:extLst>
          </p:nvPr>
        </p:nvGraphicFramePr>
        <p:xfrm>
          <a:off x="195973" y="1625412"/>
          <a:ext cx="11768720" cy="1956816"/>
        </p:xfrm>
        <a:graphic>
          <a:graphicData uri="http://schemas.openxmlformats.org/drawingml/2006/table">
            <a:tbl>
              <a:tblPr firstRow="1" firstCol="1" bandRow="1">
                <a:tableStyleId>{5C22544A-7EE6-4342-B048-85BDC9FD1C3A}</a:tableStyleId>
              </a:tblPr>
              <a:tblGrid>
                <a:gridCol w="3067640"/>
                <a:gridCol w="1568408"/>
                <a:gridCol w="1960824"/>
                <a:gridCol w="1292962"/>
                <a:gridCol w="1292962"/>
                <a:gridCol w="1292962"/>
                <a:gridCol w="1292962"/>
              </a:tblGrid>
              <a:tr h="0">
                <a:tc rowSpan="2">
                  <a:txBody>
                    <a:bodyPr/>
                    <a:lstStyle/>
                    <a:p>
                      <a:pPr algn="ctr">
                        <a:lnSpc>
                          <a:spcPct val="107000"/>
                        </a:lnSpc>
                        <a:spcAft>
                          <a:spcPts val="0"/>
                        </a:spcAft>
                      </a:pPr>
                      <a:r>
                        <a:rPr lang="ru-RU" sz="2000" dirty="0">
                          <a:effectLst/>
                        </a:rPr>
                        <a:t>Регион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ru-RU" sz="2000" dirty="0">
                          <a:effectLst/>
                        </a:rPr>
                        <a:t>Количество ОО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ru-RU" sz="2000" dirty="0">
                          <a:effectLst/>
                        </a:rPr>
                        <a:t>Количество учащихся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07000"/>
                        </a:lnSpc>
                        <a:spcAft>
                          <a:spcPts val="0"/>
                        </a:spcAft>
                      </a:pPr>
                      <a:r>
                        <a:rPr lang="ru-RU" sz="1200">
                          <a:effectLst/>
                        </a:rPr>
                        <a:t>Распределение групп баллов в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2000" dirty="0">
                          <a:effectLst/>
                        </a:rPr>
                        <a:t>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9525">
                        <a:lnSpc>
                          <a:spcPct val="107000"/>
                        </a:lnSpc>
                        <a:spcBef>
                          <a:spcPts val="65"/>
                        </a:spcBef>
                        <a:spcAft>
                          <a:spcPts val="0"/>
                        </a:spcAft>
                      </a:pPr>
                      <a:r>
                        <a:rPr lang="ru-RU" sz="2000" dirty="0">
                          <a:effectLst/>
                        </a:rPr>
                        <a:t>Вся выборка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6397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97268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4,9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22,28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40,77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32,05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9525">
                        <a:lnSpc>
                          <a:spcPct val="107000"/>
                        </a:lnSpc>
                        <a:spcBef>
                          <a:spcPts val="65"/>
                        </a:spcBef>
                        <a:spcAft>
                          <a:spcPts val="0"/>
                        </a:spcAft>
                      </a:pPr>
                      <a:r>
                        <a:rPr lang="ru-RU" sz="2000">
                          <a:effectLst/>
                        </a:rPr>
                        <a:t>Республика Крым</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96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1120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4,11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23,84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40,89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31,16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9525" algn="ctr">
                        <a:lnSpc>
                          <a:spcPct val="107000"/>
                        </a:lnSpc>
                        <a:spcBef>
                          <a:spcPts val="65"/>
                        </a:spcBef>
                        <a:spcAft>
                          <a:spcPts val="0"/>
                        </a:spcAft>
                      </a:pPr>
                      <a:r>
                        <a:rPr lang="ru-RU" sz="2000">
                          <a:effectLst/>
                        </a:rPr>
                        <a:t>Симферопольский район</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38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34,21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52,63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dirty="0">
                          <a:effectLst/>
                        </a:rPr>
                        <a:t>13,16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5" name="Диаграмма 4"/>
          <p:cNvGraphicFramePr/>
          <p:nvPr>
            <p:extLst>
              <p:ext uri="{D42A27DB-BD31-4B8C-83A1-F6EECF244321}">
                <p14:modId xmlns:p14="http://schemas.microsoft.com/office/powerpoint/2010/main" xmlns="" val="3735134273"/>
              </p:ext>
            </p:extLst>
          </p:nvPr>
        </p:nvGraphicFramePr>
        <p:xfrm>
          <a:off x="418454" y="3549112"/>
          <a:ext cx="11391254"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26012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8454" y="519508"/>
            <a:ext cx="9471698" cy="882678"/>
          </a:xfrm>
          <a:prstGeom prst="rect">
            <a:avLst/>
          </a:prstGeom>
        </p:spPr>
        <p:txBody>
          <a:bodyPr wrap="square">
            <a:spAutoFit/>
          </a:bodyPr>
          <a:lstStyle/>
          <a:p>
            <a:pPr algn="r">
              <a:lnSpc>
                <a:spcPct val="107000"/>
              </a:lnSpc>
              <a:spcAft>
                <a:spcPts val="0"/>
              </a:spcAft>
            </a:pPr>
            <a:r>
              <a:rPr lang="ru-RU" sz="2400" b="1" i="1" dirty="0">
                <a:solidFill>
                  <a:srgbClr val="00B05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С</a:t>
            </a:r>
            <a:r>
              <a:rPr lang="ru-RU" sz="2400" b="1" i="1" dirty="0" smtClean="0">
                <a:solidFill>
                  <a:srgbClr val="00B05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оответствия отметок за выполненную работу и отметок по журналу (%) в ОУ Симферопольского района</a:t>
            </a:r>
            <a:endParaRPr lang="ru-RU" sz="2000" i="1" dirty="0">
              <a:solidFill>
                <a:srgbClr val="00B05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pic>
        <p:nvPicPr>
          <p:cNvPr id="3"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9890152" y="132094"/>
            <a:ext cx="1840000" cy="1800000"/>
          </a:xfrm>
          <a:prstGeom prst="ellipse">
            <a:avLst/>
          </a:prstGeom>
          <a:ln>
            <a:noFill/>
          </a:ln>
          <a:effectLst>
            <a:softEdge rad="112500"/>
          </a:effectLst>
        </p:spPr>
      </p:pic>
      <p:graphicFrame>
        <p:nvGraphicFramePr>
          <p:cNvPr id="4" name="Диаграмма 3"/>
          <p:cNvGraphicFramePr/>
          <p:nvPr>
            <p:extLst>
              <p:ext uri="{D42A27DB-BD31-4B8C-83A1-F6EECF244321}">
                <p14:modId xmlns:p14="http://schemas.microsoft.com/office/powerpoint/2010/main" xmlns="" val="3657729806"/>
              </p:ext>
            </p:extLst>
          </p:nvPr>
        </p:nvGraphicFramePr>
        <p:xfrm>
          <a:off x="418455" y="1657897"/>
          <a:ext cx="4788976" cy="4355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extLst>
              <p:ext uri="{D42A27DB-BD31-4B8C-83A1-F6EECF244321}">
                <p14:modId xmlns:p14="http://schemas.microsoft.com/office/powerpoint/2010/main" xmlns="" val="4204647324"/>
              </p:ext>
            </p:extLst>
          </p:nvPr>
        </p:nvGraphicFramePr>
        <p:xfrm>
          <a:off x="5703376" y="1422642"/>
          <a:ext cx="6026775" cy="50091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43894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4468" y="239634"/>
            <a:ext cx="9595684" cy="830997"/>
          </a:xfrm>
          <a:prstGeom prst="rect">
            <a:avLst/>
          </a:prstGeom>
        </p:spPr>
        <p:txBody>
          <a:bodyPr wrap="square">
            <a:spAutoFit/>
          </a:bodyPr>
          <a:lstStyle/>
          <a:p>
            <a:pPr algn="r"/>
            <a:r>
              <a:rPr lang="ru-RU" sz="2400" b="1" i="1" dirty="0">
                <a:solidFill>
                  <a:srgbClr val="00B050"/>
                </a:solidFill>
                <a:effectLst>
                  <a:outerShdw blurRad="38100" dist="38100" dir="2700000" algn="tl">
                    <a:srgbClr val="000000">
                      <a:alpha val="43137"/>
                    </a:srgbClr>
                  </a:outerShdw>
                </a:effectLst>
                <a:ea typeface="Times New Roman" panose="02020603050405020304" pitchFamily="18" charset="0"/>
              </a:rPr>
              <a:t>ВПР по иностранному языку (английский) в </a:t>
            </a:r>
            <a:r>
              <a:rPr lang="ru-RU" sz="2400" b="1" i="1" dirty="0" smtClean="0">
                <a:solidFill>
                  <a:srgbClr val="00B050"/>
                </a:solidFill>
                <a:effectLst>
                  <a:outerShdw blurRad="38100" dist="38100" dir="2700000" algn="tl">
                    <a:srgbClr val="000000">
                      <a:alpha val="43137"/>
                    </a:srgbClr>
                  </a:outerShdw>
                </a:effectLst>
                <a:ea typeface="Times New Roman" panose="02020603050405020304" pitchFamily="18" charset="0"/>
              </a:rPr>
              <a:t>7 классах </a:t>
            </a:r>
            <a:r>
              <a:rPr lang="ru-RU" sz="2400" b="1" i="1" dirty="0">
                <a:solidFill>
                  <a:srgbClr val="00B050"/>
                </a:solidFill>
                <a:effectLst>
                  <a:outerShdw blurRad="38100" dist="38100" dir="2700000" algn="tl">
                    <a:srgbClr val="000000">
                      <a:alpha val="43137"/>
                    </a:srgbClr>
                  </a:outerShdw>
                </a:effectLst>
                <a:ea typeface="Times New Roman" panose="02020603050405020304" pitchFamily="18" charset="0"/>
              </a:rPr>
              <a:t>школ Симферопольского района в 2022/2023 учебном году</a:t>
            </a:r>
            <a:endParaRPr lang="ru-RU" i="1" dirty="0">
              <a:solidFill>
                <a:srgbClr val="00B050"/>
              </a:solidFill>
              <a:effectLst>
                <a:outerShdw blurRad="38100" dist="38100" dir="2700000" algn="tl">
                  <a:srgbClr val="000000">
                    <a:alpha val="43137"/>
                  </a:srgbClr>
                </a:outerShdw>
              </a:effectLst>
            </a:endParaRPr>
          </a:p>
        </p:txBody>
      </p:sp>
      <p:pic>
        <p:nvPicPr>
          <p:cNvPr id="3"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9890152" y="287077"/>
            <a:ext cx="1840000" cy="1800000"/>
          </a:xfrm>
          <a:prstGeom prst="ellipse">
            <a:avLst/>
          </a:prstGeom>
          <a:ln>
            <a:noFill/>
          </a:ln>
          <a:effectLst>
            <a:softEdge rad="112500"/>
          </a:effectLst>
        </p:spPr>
      </p:pic>
      <p:graphicFrame>
        <p:nvGraphicFramePr>
          <p:cNvPr id="4" name="Таблица 3"/>
          <p:cNvGraphicFramePr>
            <a:graphicFrameLocks noGrp="1"/>
          </p:cNvGraphicFramePr>
          <p:nvPr>
            <p:extLst>
              <p:ext uri="{D42A27DB-BD31-4B8C-83A1-F6EECF244321}">
                <p14:modId xmlns:p14="http://schemas.microsoft.com/office/powerpoint/2010/main" xmlns="" val="2945918813"/>
              </p:ext>
            </p:extLst>
          </p:nvPr>
        </p:nvGraphicFramePr>
        <p:xfrm>
          <a:off x="127862" y="1402703"/>
          <a:ext cx="11790338" cy="1956816"/>
        </p:xfrm>
        <a:graphic>
          <a:graphicData uri="http://schemas.openxmlformats.org/drawingml/2006/table">
            <a:tbl>
              <a:tblPr firstRow="1" firstCol="1" bandRow="1" bandCol="1">
                <a:tableStyleId>{5C22544A-7EE6-4342-B048-85BDC9FD1C3A}</a:tableStyleId>
              </a:tblPr>
              <a:tblGrid>
                <a:gridCol w="2723826"/>
                <a:gridCol w="1038387"/>
                <a:gridCol w="1487837"/>
                <a:gridCol w="1487286"/>
                <a:gridCol w="1684334"/>
                <a:gridCol w="1684334"/>
                <a:gridCol w="1684334"/>
              </a:tblGrid>
              <a:tr h="247290">
                <a:tc rowSpan="2">
                  <a:txBody>
                    <a:bodyPr/>
                    <a:lstStyle/>
                    <a:p>
                      <a:pPr algn="ctr">
                        <a:lnSpc>
                          <a:spcPct val="107000"/>
                        </a:lnSpc>
                        <a:spcAft>
                          <a:spcPts val="0"/>
                        </a:spcAft>
                      </a:pPr>
                      <a:r>
                        <a:rPr lang="ru-RU" sz="2000" dirty="0">
                          <a:effectLst/>
                        </a:rPr>
                        <a:t>Регион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ru-RU" sz="2000" dirty="0" smtClean="0">
                          <a:effectLst/>
                        </a:rPr>
                        <a:t>Кол-во </a:t>
                      </a:r>
                      <a:r>
                        <a:rPr lang="ru-RU" sz="2000" dirty="0">
                          <a:effectLst/>
                        </a:rPr>
                        <a:t>ОО</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ru-RU" sz="2000" dirty="0" smtClean="0">
                          <a:effectLst/>
                        </a:rPr>
                        <a:t>Кол-во </a:t>
                      </a:r>
                      <a:r>
                        <a:rPr lang="ru-RU" sz="2000" dirty="0">
                          <a:effectLst/>
                        </a:rPr>
                        <a:t>учащихся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07000"/>
                        </a:lnSpc>
                        <a:spcAft>
                          <a:spcPts val="0"/>
                        </a:spcAft>
                      </a:pPr>
                      <a:r>
                        <a:rPr lang="ru-RU" sz="2000">
                          <a:effectLst/>
                        </a:rPr>
                        <a:t>Распределение групп баллов в %</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26074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2000">
                          <a:effectLst/>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000">
                          <a:effectLst/>
                        </a:rPr>
                        <a:t>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47459">
                <a:tc>
                  <a:txBody>
                    <a:bodyPr/>
                    <a:lstStyle/>
                    <a:p>
                      <a:pPr marL="9525">
                        <a:lnSpc>
                          <a:spcPct val="107000"/>
                        </a:lnSpc>
                        <a:spcBef>
                          <a:spcPts val="65"/>
                        </a:spcBef>
                        <a:spcAft>
                          <a:spcPts val="0"/>
                        </a:spcAft>
                      </a:pPr>
                      <a:r>
                        <a:rPr lang="ru-RU" sz="2000">
                          <a:effectLst/>
                        </a:rPr>
                        <a:t>Вся выборка</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ru-RU" sz="2000">
                          <a:effectLst/>
                        </a:rPr>
                        <a:t>31338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1264429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15,92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44,07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29,91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10,11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47459">
                <a:tc>
                  <a:txBody>
                    <a:bodyPr/>
                    <a:lstStyle/>
                    <a:p>
                      <a:pPr marL="9525">
                        <a:lnSpc>
                          <a:spcPct val="107000"/>
                        </a:lnSpc>
                        <a:spcBef>
                          <a:spcPts val="65"/>
                        </a:spcBef>
                        <a:spcAft>
                          <a:spcPts val="0"/>
                        </a:spcAft>
                      </a:pPr>
                      <a:r>
                        <a:rPr lang="ru-RU" sz="2000">
                          <a:effectLst/>
                        </a:rPr>
                        <a:t>Республика Крым</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ru-RU" sz="2000">
                          <a:effectLst/>
                        </a:rPr>
                        <a:t>511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16917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11,72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42,8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33,19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12,29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508030">
                <a:tc>
                  <a:txBody>
                    <a:bodyPr/>
                    <a:lstStyle/>
                    <a:p>
                      <a:pPr marL="9525">
                        <a:lnSpc>
                          <a:spcPct val="107000"/>
                        </a:lnSpc>
                        <a:spcBef>
                          <a:spcPts val="65"/>
                        </a:spcBef>
                        <a:spcAft>
                          <a:spcPts val="0"/>
                        </a:spcAft>
                      </a:pPr>
                      <a:r>
                        <a:rPr lang="ru-RU" sz="2000">
                          <a:effectLst/>
                        </a:rPr>
                        <a:t>Симферопольский район</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2000">
                          <a:effectLst/>
                        </a:rPr>
                        <a:t>39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1337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15,11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45,25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30,37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dirty="0">
                          <a:effectLst/>
                        </a:rPr>
                        <a:t>9,27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5" name="Диаграмма 4"/>
          <p:cNvGraphicFramePr/>
          <p:nvPr>
            <p:extLst>
              <p:ext uri="{D42A27DB-BD31-4B8C-83A1-F6EECF244321}">
                <p14:modId xmlns:p14="http://schemas.microsoft.com/office/powerpoint/2010/main" xmlns="" val="4212509347"/>
              </p:ext>
            </p:extLst>
          </p:nvPr>
        </p:nvGraphicFramePr>
        <p:xfrm>
          <a:off x="294468" y="3440005"/>
          <a:ext cx="11623732"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05961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8454" y="519508"/>
            <a:ext cx="9471698" cy="882678"/>
          </a:xfrm>
          <a:prstGeom prst="rect">
            <a:avLst/>
          </a:prstGeom>
        </p:spPr>
        <p:txBody>
          <a:bodyPr wrap="square">
            <a:spAutoFit/>
          </a:bodyPr>
          <a:lstStyle/>
          <a:p>
            <a:pPr algn="r">
              <a:lnSpc>
                <a:spcPct val="107000"/>
              </a:lnSpc>
              <a:spcAft>
                <a:spcPts val="0"/>
              </a:spcAft>
            </a:pPr>
            <a:r>
              <a:rPr lang="ru-RU" sz="2400" b="1" i="1" dirty="0">
                <a:solidFill>
                  <a:srgbClr val="00B05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С</a:t>
            </a:r>
            <a:r>
              <a:rPr lang="ru-RU" sz="2400" b="1" i="1" dirty="0" smtClean="0">
                <a:solidFill>
                  <a:srgbClr val="00B05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оответствия отметок за выполненную работу и отметок по журналу (%) в ОУ Симферопольского района</a:t>
            </a:r>
            <a:endParaRPr lang="ru-RU" sz="2000" i="1" dirty="0">
              <a:solidFill>
                <a:srgbClr val="00B050"/>
              </a:solidFill>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endParaRPr>
          </a:p>
        </p:txBody>
      </p:sp>
      <p:pic>
        <p:nvPicPr>
          <p:cNvPr id="3"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9890152" y="132094"/>
            <a:ext cx="1840000" cy="1800000"/>
          </a:xfrm>
          <a:prstGeom prst="ellipse">
            <a:avLst/>
          </a:prstGeom>
          <a:ln>
            <a:noFill/>
          </a:ln>
          <a:effectLst>
            <a:softEdge rad="112500"/>
          </a:effectLst>
        </p:spPr>
      </p:pic>
      <p:graphicFrame>
        <p:nvGraphicFramePr>
          <p:cNvPr id="5" name="Диаграмма 4"/>
          <p:cNvGraphicFramePr/>
          <p:nvPr>
            <p:extLst>
              <p:ext uri="{D42A27DB-BD31-4B8C-83A1-F6EECF244321}">
                <p14:modId xmlns:p14="http://schemas.microsoft.com/office/powerpoint/2010/main" xmlns="" val="3918162892"/>
              </p:ext>
            </p:extLst>
          </p:nvPr>
        </p:nvGraphicFramePr>
        <p:xfrm>
          <a:off x="594100" y="1789600"/>
          <a:ext cx="11136051" cy="4533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104768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xmlns="" val="682923014"/>
              </p:ext>
            </p:extLst>
          </p:nvPr>
        </p:nvGraphicFramePr>
        <p:xfrm>
          <a:off x="760413" y="1360183"/>
          <a:ext cx="8915399" cy="508567"/>
        </p:xfrm>
        <a:graphic>
          <a:graphicData uri="http://schemas.openxmlformats.org/drawingml/2006/table">
            <a:tbl>
              <a:tblPr/>
              <a:tblGrid>
                <a:gridCol w="1471705"/>
                <a:gridCol w="388367"/>
                <a:gridCol w="504195"/>
                <a:gridCol w="505899"/>
                <a:gridCol w="504195"/>
                <a:gridCol w="505899"/>
                <a:gridCol w="504195"/>
                <a:gridCol w="505899"/>
                <a:gridCol w="504195"/>
                <a:gridCol w="505899"/>
                <a:gridCol w="504195"/>
                <a:gridCol w="505899"/>
                <a:gridCol w="504195"/>
                <a:gridCol w="505899"/>
                <a:gridCol w="333859"/>
                <a:gridCol w="333859"/>
                <a:gridCol w="327045"/>
              </a:tblGrid>
              <a:tr h="118596">
                <a:tc rowSpan="2">
                  <a:txBody>
                    <a:bodyPr/>
                    <a:lstStyle/>
                    <a:p>
                      <a:pPr algn="ctr" fontAlgn="ctr"/>
                      <a:r>
                        <a:rPr lang="ru-RU" sz="1100" b="1" i="0" u="none" strike="noStrike" dirty="0">
                          <a:solidFill>
                            <a:srgbClr val="000000"/>
                          </a:solidFill>
                          <a:effectLst/>
                          <a:latin typeface="Times New Roman" panose="02020603050405020304" pitchFamily="18" charset="0"/>
                        </a:rPr>
                        <a:t>Английский язык (НОО) </a:t>
                      </a:r>
                    </a:p>
                  </a:txBody>
                  <a:tcPr marL="5647" marR="5647" marT="564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3C3C3C"/>
                      </a:solidFill>
                      <a:prstDash val="solid"/>
                      <a:round/>
                      <a:headEnd type="none" w="med" len="med"/>
                      <a:tailEnd type="none" w="med" len="med"/>
                    </a:lnB>
                  </a:tcPr>
                </a:tc>
                <a:tc rowSpan="2">
                  <a:txBody>
                    <a:bodyPr/>
                    <a:lstStyle/>
                    <a:p>
                      <a:pPr algn="ctr" fontAlgn="t"/>
                      <a:r>
                        <a:rPr lang="ru-RU" sz="1100" b="1" i="0" u="none" strike="noStrike" dirty="0">
                          <a:solidFill>
                            <a:srgbClr val="000000"/>
                          </a:solidFill>
                          <a:effectLst/>
                          <a:latin typeface="Times New Roman" panose="02020603050405020304" pitchFamily="18" charset="0"/>
                        </a:rPr>
                        <a:t>Кол-во уч-ся</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ru-RU" sz="1050" b="1" i="0" u="none" strike="noStrike" dirty="0">
                          <a:solidFill>
                            <a:srgbClr val="000000"/>
                          </a:solidFill>
                          <a:effectLst/>
                          <a:latin typeface="Times New Roman" panose="02020603050405020304" pitchFamily="18" charset="0"/>
                        </a:rPr>
                        <a:t>"5"</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050" b="1" i="0" u="none" strike="noStrike" dirty="0">
                          <a:solidFill>
                            <a:srgbClr val="000000"/>
                          </a:solidFill>
                          <a:effectLst/>
                          <a:latin typeface="Times New Roman" panose="02020603050405020304" pitchFamily="18" charset="0"/>
                        </a:rPr>
                        <a:t>"4"</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t"/>
                      <a:r>
                        <a:rPr lang="ru-RU" sz="1050" b="1" i="0" u="none" strike="noStrike" dirty="0">
                          <a:solidFill>
                            <a:srgbClr val="000000"/>
                          </a:solidFill>
                          <a:effectLst/>
                          <a:latin typeface="Times New Roman" panose="02020603050405020304" pitchFamily="18" charset="0"/>
                        </a:rPr>
                        <a:t>4+5</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ru-RU" sz="1050" b="1" i="0" u="none" strike="noStrike" dirty="0">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gridSpan="2">
                  <a:txBody>
                    <a:bodyPr/>
                    <a:lstStyle/>
                    <a:p>
                      <a:pPr algn="ctr" fontAlgn="t"/>
                      <a:r>
                        <a:rPr lang="ru-RU" sz="1050" b="1" i="0" u="none" strike="noStrike" dirty="0">
                          <a:solidFill>
                            <a:srgbClr val="000000"/>
                          </a:solidFill>
                          <a:effectLst/>
                          <a:latin typeface="Times New Roman" panose="02020603050405020304" pitchFamily="18" charset="0"/>
                        </a:rPr>
                        <a:t>"3"</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050" b="1" i="0" u="none" strike="noStrike" dirty="0">
                          <a:solidFill>
                            <a:srgbClr val="000000"/>
                          </a:solidFill>
                          <a:effectLst/>
                          <a:latin typeface="Times New Roman" panose="02020603050405020304" pitchFamily="18" charset="0"/>
                        </a:rPr>
                        <a:t>"2"</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050" b="1" i="0" u="none" strike="noStrike" dirty="0" err="1">
                          <a:solidFill>
                            <a:srgbClr val="000000"/>
                          </a:solidFill>
                          <a:effectLst/>
                          <a:latin typeface="Times New Roman" panose="02020603050405020304" pitchFamily="18" charset="0"/>
                        </a:rPr>
                        <a:t>н</a:t>
                      </a:r>
                      <a:r>
                        <a:rPr lang="ru-RU" sz="1050" b="1" i="0" u="none" strike="noStrike" dirty="0">
                          <a:solidFill>
                            <a:srgbClr val="000000"/>
                          </a:solidFill>
                          <a:effectLst/>
                          <a:latin typeface="Times New Roman" panose="02020603050405020304" pitchFamily="18" charset="0"/>
                        </a:rPr>
                        <a:t>/а</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b"/>
                      <a:endParaRPr lang="ru-RU" sz="700" b="0" i="0" u="none" strike="noStrike">
                        <a:solidFill>
                          <a:srgbClr val="000000"/>
                        </a:solidFill>
                        <a:effectLst/>
                        <a:latin typeface="Times New Roman" panose="02020603050405020304" pitchFamily="18" charset="0"/>
                      </a:endParaRPr>
                    </a:p>
                  </a:txBody>
                  <a:tcPr marL="5647" marR="5647" marT="564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700" b="0" i="0" u="none" strike="noStrike">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c>
                  <a:txBody>
                    <a:bodyPr/>
                    <a:lstStyle/>
                    <a:p>
                      <a:pPr algn="l" fontAlgn="b"/>
                      <a:endParaRPr lang="ru-RU" sz="700" b="0" i="0" u="none" strike="noStrike" dirty="0">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r>
              <a:tr h="118596">
                <a:tc vMerge="1">
                  <a:txBody>
                    <a:bodyPr/>
                    <a:lstStyle/>
                    <a:p>
                      <a:endParaRPr lang="ru-RU"/>
                    </a:p>
                  </a:txBody>
                  <a:tcPr/>
                </a:tc>
                <a:tc vMerge="1">
                  <a:txBody>
                    <a:bodyPr/>
                    <a:lstStyle/>
                    <a:p>
                      <a:endParaRPr lang="ru-RU"/>
                    </a:p>
                  </a:txBody>
                  <a:tcPr/>
                </a:tc>
                <a:tc>
                  <a:txBody>
                    <a:bodyPr/>
                    <a:lstStyle/>
                    <a:p>
                      <a:pPr algn="l" fontAlgn="t"/>
                      <a:r>
                        <a:rPr lang="ru-RU" sz="1100" b="0" i="0" u="none" strike="noStrike" dirty="0">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кол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ru-RU" sz="1100" b="1" i="0" u="none" strike="noStrike" dirty="0" err="1">
                          <a:solidFill>
                            <a:srgbClr val="000000"/>
                          </a:solidFill>
                          <a:effectLst/>
                          <a:latin typeface="Times New Roman" panose="02020603050405020304" pitchFamily="18" charset="0"/>
                        </a:rPr>
                        <a:t>Кач</a:t>
                      </a:r>
                      <a:endParaRPr lang="ru-RU" sz="1100" b="1" i="0" u="none" strike="noStrike" dirty="0">
                        <a:solidFill>
                          <a:srgbClr val="000000"/>
                        </a:solidFill>
                        <a:effectLst/>
                        <a:latin typeface="Times New Roman" panose="02020603050405020304" pitchFamily="18" charset="0"/>
                      </a:endParaRP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l" fontAlgn="t"/>
                      <a:r>
                        <a:rPr lang="ru-RU" sz="1100" b="0" i="0" u="none" strike="noStrike" dirty="0">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panose="02020603050405020304" pitchFamily="18" charset="0"/>
                        </a:rPr>
                        <a:t> </a:t>
                      </a:r>
                      <a:r>
                        <a:rPr lang="ru-RU" sz="1100" b="0" i="0" u="none" strike="noStrike" dirty="0" smtClean="0">
                          <a:solidFill>
                            <a:srgbClr val="000000"/>
                          </a:solidFill>
                          <a:effectLst/>
                          <a:latin typeface="Times New Roman" panose="02020603050405020304" pitchFamily="18" charset="0"/>
                        </a:rPr>
                        <a:t>Чел.</a:t>
                      </a:r>
                      <a:endParaRPr lang="ru-RU" sz="1100" b="1" i="0" u="none" strike="noStrike" dirty="0">
                        <a:solidFill>
                          <a:srgbClr val="000000"/>
                        </a:solidFill>
                        <a:effectLst/>
                        <a:latin typeface="Times New Roman" panose="02020603050405020304" pitchFamily="18" charset="0"/>
                      </a:endParaRP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 </a:t>
                      </a:r>
                      <a:r>
                        <a:rPr lang="ru-RU" sz="1100" b="0" i="0" u="none" strike="noStrike" dirty="0" smtClean="0">
                          <a:solidFill>
                            <a:srgbClr val="000000"/>
                          </a:solidFill>
                          <a:effectLst/>
                          <a:latin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endParaRP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ru-RU" sz="700" b="0" i="0" u="none" strike="noStrike" dirty="0" smtClean="0">
                        <a:solidFill>
                          <a:srgbClr val="000000"/>
                        </a:solidFill>
                        <a:effectLst/>
                        <a:latin typeface="Times New Roman" panose="02020603050405020304" pitchFamily="18" charset="0"/>
                      </a:endParaRPr>
                    </a:p>
                    <a:p>
                      <a:pPr algn="l" fontAlgn="b"/>
                      <a:endParaRPr lang="ru-RU" sz="700" b="0" i="0" u="none" strike="noStrike" dirty="0" smtClean="0">
                        <a:solidFill>
                          <a:srgbClr val="000000"/>
                        </a:solidFill>
                        <a:effectLst/>
                        <a:latin typeface="Times New Roman" panose="02020603050405020304" pitchFamily="18" charset="0"/>
                      </a:endParaRPr>
                    </a:p>
                    <a:p>
                      <a:pPr algn="l" fontAlgn="b"/>
                      <a:endParaRPr lang="ru-RU" sz="700" b="0" i="0" u="none" strike="noStrike" dirty="0" smtClean="0">
                        <a:solidFill>
                          <a:srgbClr val="000000"/>
                        </a:solidFill>
                        <a:effectLst/>
                        <a:latin typeface="Times New Roman" panose="02020603050405020304" pitchFamily="18" charset="0"/>
                      </a:endParaRPr>
                    </a:p>
                  </a:txBody>
                  <a:tcPr marL="5647" marR="5647" marT="564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700" b="0" i="0" u="none" strike="noStrike">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c>
                  <a:txBody>
                    <a:bodyPr/>
                    <a:lstStyle/>
                    <a:p>
                      <a:pPr algn="l" fontAlgn="b"/>
                      <a:endParaRPr lang="ru-RU" sz="700" b="0" i="0" u="none" strike="noStrike" dirty="0">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1367391020"/>
              </p:ext>
            </p:extLst>
          </p:nvPr>
        </p:nvGraphicFramePr>
        <p:xfrm>
          <a:off x="760413" y="2437644"/>
          <a:ext cx="8915399" cy="508567"/>
        </p:xfrm>
        <a:graphic>
          <a:graphicData uri="http://schemas.openxmlformats.org/drawingml/2006/table">
            <a:tbl>
              <a:tblPr/>
              <a:tblGrid>
                <a:gridCol w="1471705"/>
                <a:gridCol w="388367"/>
                <a:gridCol w="504195"/>
                <a:gridCol w="505899"/>
                <a:gridCol w="504195"/>
                <a:gridCol w="505899"/>
                <a:gridCol w="504195"/>
                <a:gridCol w="505899"/>
                <a:gridCol w="504195"/>
                <a:gridCol w="505899"/>
                <a:gridCol w="504195"/>
                <a:gridCol w="505899"/>
                <a:gridCol w="504195"/>
                <a:gridCol w="505899"/>
                <a:gridCol w="333859"/>
                <a:gridCol w="333859"/>
                <a:gridCol w="327045"/>
              </a:tblGrid>
              <a:tr h="118596">
                <a:tc rowSpan="2">
                  <a:txBody>
                    <a:bodyPr/>
                    <a:lstStyle/>
                    <a:p>
                      <a:pPr algn="ctr" fontAlgn="ctr"/>
                      <a:r>
                        <a:rPr lang="ru-RU" sz="1100" b="1" i="0" u="none" strike="noStrike" dirty="0">
                          <a:solidFill>
                            <a:srgbClr val="000000"/>
                          </a:solidFill>
                          <a:effectLst/>
                          <a:latin typeface="Times New Roman" panose="02020603050405020304" pitchFamily="18" charset="0"/>
                        </a:rPr>
                        <a:t>Английский язык </a:t>
                      </a:r>
                      <a:r>
                        <a:rPr lang="ru-RU" sz="1100" b="1" i="0" u="none" strike="noStrike" dirty="0" smtClean="0">
                          <a:solidFill>
                            <a:srgbClr val="000000"/>
                          </a:solidFill>
                          <a:effectLst/>
                          <a:latin typeface="Times New Roman" panose="02020603050405020304" pitchFamily="18" charset="0"/>
                        </a:rPr>
                        <a:t>(ООО и СОО) </a:t>
                      </a:r>
                      <a:endParaRPr lang="ru-RU" sz="1100" b="1" i="0" u="none" strike="noStrike" dirty="0">
                        <a:solidFill>
                          <a:srgbClr val="000000"/>
                        </a:solidFill>
                        <a:effectLst/>
                        <a:latin typeface="Times New Roman" panose="02020603050405020304" pitchFamily="18" charset="0"/>
                      </a:endParaRPr>
                    </a:p>
                  </a:txBody>
                  <a:tcPr marL="5647" marR="5647" marT="564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3C3C3C"/>
                      </a:solidFill>
                      <a:prstDash val="solid"/>
                      <a:round/>
                      <a:headEnd type="none" w="med" len="med"/>
                      <a:tailEnd type="none" w="med" len="med"/>
                    </a:lnB>
                  </a:tcPr>
                </a:tc>
                <a:tc rowSpan="2">
                  <a:txBody>
                    <a:bodyPr/>
                    <a:lstStyle/>
                    <a:p>
                      <a:pPr algn="ctr" fontAlgn="t"/>
                      <a:r>
                        <a:rPr lang="ru-RU" sz="1100" b="1" i="0" u="none" strike="noStrike" dirty="0">
                          <a:solidFill>
                            <a:srgbClr val="000000"/>
                          </a:solidFill>
                          <a:effectLst/>
                          <a:latin typeface="Times New Roman" panose="02020603050405020304" pitchFamily="18" charset="0"/>
                        </a:rPr>
                        <a:t>Кол-во уч-ся</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ru-RU" sz="1050" b="1" i="0" u="none" strike="noStrike" dirty="0">
                          <a:solidFill>
                            <a:srgbClr val="000000"/>
                          </a:solidFill>
                          <a:effectLst/>
                          <a:latin typeface="Times New Roman" panose="02020603050405020304" pitchFamily="18" charset="0"/>
                        </a:rPr>
                        <a:t>"5"</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050" b="1" i="0" u="none" strike="noStrike" dirty="0">
                          <a:solidFill>
                            <a:srgbClr val="000000"/>
                          </a:solidFill>
                          <a:effectLst/>
                          <a:latin typeface="Times New Roman" panose="02020603050405020304" pitchFamily="18" charset="0"/>
                        </a:rPr>
                        <a:t>"4"</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t"/>
                      <a:r>
                        <a:rPr lang="ru-RU" sz="1050" b="1" i="0" u="none" strike="noStrike" dirty="0">
                          <a:solidFill>
                            <a:srgbClr val="000000"/>
                          </a:solidFill>
                          <a:effectLst/>
                          <a:latin typeface="Times New Roman" panose="02020603050405020304" pitchFamily="18" charset="0"/>
                        </a:rPr>
                        <a:t>4+5</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ru-RU" sz="1050" b="1" i="0" u="none" strike="noStrike" dirty="0">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gridSpan="2">
                  <a:txBody>
                    <a:bodyPr/>
                    <a:lstStyle/>
                    <a:p>
                      <a:pPr algn="ctr" fontAlgn="t"/>
                      <a:r>
                        <a:rPr lang="ru-RU" sz="1050" b="1" i="0" u="none" strike="noStrike" dirty="0">
                          <a:solidFill>
                            <a:srgbClr val="000000"/>
                          </a:solidFill>
                          <a:effectLst/>
                          <a:latin typeface="Times New Roman" panose="02020603050405020304" pitchFamily="18" charset="0"/>
                        </a:rPr>
                        <a:t>"3"</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050" b="1" i="0" u="none" strike="noStrike" dirty="0">
                          <a:solidFill>
                            <a:srgbClr val="000000"/>
                          </a:solidFill>
                          <a:effectLst/>
                          <a:latin typeface="Times New Roman" panose="02020603050405020304" pitchFamily="18" charset="0"/>
                        </a:rPr>
                        <a:t>"2"</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050" b="1" i="0" u="none" strike="noStrike" dirty="0" err="1">
                          <a:solidFill>
                            <a:srgbClr val="000000"/>
                          </a:solidFill>
                          <a:effectLst/>
                          <a:latin typeface="Times New Roman" panose="02020603050405020304" pitchFamily="18" charset="0"/>
                        </a:rPr>
                        <a:t>н</a:t>
                      </a:r>
                      <a:r>
                        <a:rPr lang="ru-RU" sz="1050" b="1" i="0" u="none" strike="noStrike" dirty="0">
                          <a:solidFill>
                            <a:srgbClr val="000000"/>
                          </a:solidFill>
                          <a:effectLst/>
                          <a:latin typeface="Times New Roman" panose="02020603050405020304" pitchFamily="18" charset="0"/>
                        </a:rPr>
                        <a:t>/а</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b"/>
                      <a:endParaRPr lang="ru-RU" sz="700" b="0" i="0" u="none" strike="noStrike">
                        <a:solidFill>
                          <a:srgbClr val="000000"/>
                        </a:solidFill>
                        <a:effectLst/>
                        <a:latin typeface="Times New Roman" panose="02020603050405020304" pitchFamily="18" charset="0"/>
                      </a:endParaRPr>
                    </a:p>
                  </a:txBody>
                  <a:tcPr marL="5647" marR="5647" marT="564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700" b="0" i="0" u="none" strike="noStrike">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c>
                  <a:txBody>
                    <a:bodyPr/>
                    <a:lstStyle/>
                    <a:p>
                      <a:pPr algn="l" fontAlgn="b"/>
                      <a:endParaRPr lang="ru-RU" sz="700" b="0" i="0" u="none" strike="noStrike" dirty="0">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r>
              <a:tr h="118596">
                <a:tc vMerge="1">
                  <a:txBody>
                    <a:bodyPr/>
                    <a:lstStyle/>
                    <a:p>
                      <a:endParaRPr lang="ru-RU"/>
                    </a:p>
                  </a:txBody>
                  <a:tcPr/>
                </a:tc>
                <a:tc vMerge="1">
                  <a:txBody>
                    <a:bodyPr/>
                    <a:lstStyle/>
                    <a:p>
                      <a:endParaRPr lang="ru-RU"/>
                    </a:p>
                  </a:txBody>
                  <a:tcPr/>
                </a:tc>
                <a:tc>
                  <a:txBody>
                    <a:bodyPr/>
                    <a:lstStyle/>
                    <a:p>
                      <a:pPr algn="l" fontAlgn="t"/>
                      <a:r>
                        <a:rPr lang="ru-RU" sz="1100" b="0" i="0" u="none" strike="noStrike" dirty="0">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кол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ru-RU" sz="1100" b="1" i="0" u="none" strike="noStrike" dirty="0" err="1">
                          <a:solidFill>
                            <a:srgbClr val="000000"/>
                          </a:solidFill>
                          <a:effectLst/>
                          <a:latin typeface="Times New Roman" panose="02020603050405020304" pitchFamily="18" charset="0"/>
                        </a:rPr>
                        <a:t>Кач</a:t>
                      </a:r>
                      <a:endParaRPr lang="ru-RU" sz="1100" b="1" i="0" u="none" strike="noStrike" dirty="0">
                        <a:solidFill>
                          <a:srgbClr val="000000"/>
                        </a:solidFill>
                        <a:effectLst/>
                        <a:latin typeface="Times New Roman" panose="02020603050405020304" pitchFamily="18" charset="0"/>
                      </a:endParaRP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l" fontAlgn="t"/>
                      <a:r>
                        <a:rPr lang="ru-RU" sz="1100" b="0" i="0" u="none" strike="noStrike" dirty="0">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panose="02020603050405020304" pitchFamily="18" charset="0"/>
                        </a:rPr>
                        <a:t> </a:t>
                      </a:r>
                      <a:r>
                        <a:rPr lang="ru-RU" sz="1100" b="0" i="0" u="none" strike="noStrike" dirty="0" smtClean="0">
                          <a:solidFill>
                            <a:srgbClr val="000000"/>
                          </a:solidFill>
                          <a:effectLst/>
                          <a:latin typeface="Times New Roman" panose="02020603050405020304" pitchFamily="18" charset="0"/>
                        </a:rPr>
                        <a:t>Чел.</a:t>
                      </a:r>
                      <a:endParaRPr lang="ru-RU" sz="1100" b="1" i="0" u="none" strike="noStrike" dirty="0">
                        <a:solidFill>
                          <a:srgbClr val="000000"/>
                        </a:solidFill>
                        <a:effectLst/>
                        <a:latin typeface="Times New Roman" panose="02020603050405020304" pitchFamily="18" charset="0"/>
                      </a:endParaRP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panose="02020603050405020304" pitchFamily="18" charset="0"/>
                        </a:rPr>
                        <a:t> </a:t>
                      </a:r>
                      <a:r>
                        <a:rPr lang="ru-RU" sz="1100" b="0" i="0" u="none" strike="noStrike" dirty="0" smtClean="0">
                          <a:solidFill>
                            <a:srgbClr val="000000"/>
                          </a:solidFill>
                          <a:effectLst/>
                          <a:latin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endParaRP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ru-RU" sz="700" b="0" i="0" u="none" strike="noStrike">
                        <a:solidFill>
                          <a:srgbClr val="000000"/>
                        </a:solidFill>
                        <a:effectLst/>
                        <a:latin typeface="Times New Roman" panose="02020603050405020304" pitchFamily="18" charset="0"/>
                      </a:endParaRPr>
                    </a:p>
                  </a:txBody>
                  <a:tcPr marL="5647" marR="5647" marT="564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700" b="0" i="0" u="none" strike="noStrike">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c>
                  <a:txBody>
                    <a:bodyPr/>
                    <a:lstStyle/>
                    <a:p>
                      <a:pPr algn="l" fontAlgn="b"/>
                      <a:endParaRPr lang="ru-RU" sz="700" b="0" i="0" u="none" strike="noStrike" dirty="0">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xmlns="" val="533658180"/>
              </p:ext>
            </p:extLst>
          </p:nvPr>
        </p:nvGraphicFramePr>
        <p:xfrm>
          <a:off x="2649034" y="3672578"/>
          <a:ext cx="8915399" cy="508567"/>
        </p:xfrm>
        <a:graphic>
          <a:graphicData uri="http://schemas.openxmlformats.org/drawingml/2006/table">
            <a:tbl>
              <a:tblPr/>
              <a:tblGrid>
                <a:gridCol w="1471705"/>
                <a:gridCol w="388367"/>
                <a:gridCol w="504195"/>
                <a:gridCol w="505899"/>
                <a:gridCol w="504195"/>
                <a:gridCol w="505899"/>
                <a:gridCol w="504195"/>
                <a:gridCol w="505899"/>
                <a:gridCol w="504195"/>
                <a:gridCol w="505899"/>
                <a:gridCol w="504195"/>
                <a:gridCol w="505899"/>
                <a:gridCol w="504195"/>
                <a:gridCol w="505899"/>
                <a:gridCol w="333859"/>
                <a:gridCol w="333859"/>
                <a:gridCol w="327045"/>
              </a:tblGrid>
              <a:tr h="118596">
                <a:tc rowSpan="2">
                  <a:txBody>
                    <a:bodyPr/>
                    <a:lstStyle/>
                    <a:p>
                      <a:pPr algn="ctr" fontAlgn="ctr"/>
                      <a:r>
                        <a:rPr lang="ru-RU" sz="1100" b="1" i="0" u="none" strike="noStrike" dirty="0">
                          <a:solidFill>
                            <a:srgbClr val="000000"/>
                          </a:solidFill>
                          <a:effectLst/>
                          <a:latin typeface="Times New Roman" panose="02020603050405020304" pitchFamily="18" charset="0"/>
                        </a:rPr>
                        <a:t>Немецкий язык (ООО) </a:t>
                      </a:r>
                    </a:p>
                  </a:txBody>
                  <a:tcPr marL="5647" marR="5647" marT="564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3C3C3C"/>
                      </a:solidFill>
                      <a:prstDash val="solid"/>
                      <a:round/>
                      <a:headEnd type="none" w="med" len="med"/>
                      <a:tailEnd type="none" w="med" len="med"/>
                    </a:lnB>
                  </a:tcPr>
                </a:tc>
                <a:tc rowSpan="2">
                  <a:txBody>
                    <a:bodyPr/>
                    <a:lstStyle/>
                    <a:p>
                      <a:pPr algn="ctr" fontAlgn="t"/>
                      <a:r>
                        <a:rPr lang="ru-RU" sz="1100" b="1" i="0" u="none" strike="noStrike">
                          <a:solidFill>
                            <a:srgbClr val="000000"/>
                          </a:solidFill>
                          <a:effectLst/>
                          <a:latin typeface="Times New Roman" panose="02020603050405020304" pitchFamily="18" charset="0"/>
                        </a:rPr>
                        <a:t>Кол-во уч-ся</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ru-RU" sz="1100" b="1" i="0" u="none" strike="noStrike">
                          <a:solidFill>
                            <a:srgbClr val="000000"/>
                          </a:solidFill>
                          <a:effectLst/>
                          <a:latin typeface="Times New Roman" panose="02020603050405020304" pitchFamily="18" charset="0"/>
                        </a:rPr>
                        <a:t>"5"</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100" b="1" i="0" u="none" strike="noStrike">
                          <a:solidFill>
                            <a:srgbClr val="000000"/>
                          </a:solidFill>
                          <a:effectLst/>
                          <a:latin typeface="Times New Roman" panose="02020603050405020304" pitchFamily="18" charset="0"/>
                        </a:rPr>
                        <a:t>"4"</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t"/>
                      <a:r>
                        <a:rPr lang="ru-RU" sz="1100" b="1" i="0" u="none" strike="noStrike">
                          <a:solidFill>
                            <a:srgbClr val="000000"/>
                          </a:solidFill>
                          <a:effectLst/>
                          <a:latin typeface="Times New Roman" panose="02020603050405020304" pitchFamily="18" charset="0"/>
                        </a:rPr>
                        <a:t>4+5</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ru-RU" sz="1100" b="1" i="0" u="none" strike="noStrike">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gridSpan="2">
                  <a:txBody>
                    <a:bodyPr/>
                    <a:lstStyle/>
                    <a:p>
                      <a:pPr algn="ctr" fontAlgn="t"/>
                      <a:r>
                        <a:rPr lang="ru-RU" sz="1100" b="1" i="0" u="none" strike="noStrike">
                          <a:solidFill>
                            <a:srgbClr val="000000"/>
                          </a:solidFill>
                          <a:effectLst/>
                          <a:latin typeface="Times New Roman" panose="02020603050405020304" pitchFamily="18" charset="0"/>
                        </a:rPr>
                        <a:t>"3"</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100" b="1" i="0" u="none" strike="noStrike">
                          <a:solidFill>
                            <a:srgbClr val="000000"/>
                          </a:solidFill>
                          <a:effectLst/>
                          <a:latin typeface="Times New Roman" panose="02020603050405020304" pitchFamily="18" charset="0"/>
                        </a:rPr>
                        <a:t>"2"</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100" b="1" i="0" u="none" strike="noStrike">
                          <a:solidFill>
                            <a:srgbClr val="000000"/>
                          </a:solidFill>
                          <a:effectLst/>
                          <a:latin typeface="Times New Roman" panose="02020603050405020304" pitchFamily="18" charset="0"/>
                        </a:rPr>
                        <a:t>н/а</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b"/>
                      <a:endParaRPr lang="ru-RU" sz="1100" b="0" i="0" u="none" strike="noStrike">
                        <a:solidFill>
                          <a:srgbClr val="000000"/>
                        </a:solidFill>
                        <a:effectLst/>
                        <a:latin typeface="Times New Roman" panose="02020603050405020304" pitchFamily="18" charset="0"/>
                      </a:endParaRPr>
                    </a:p>
                  </a:txBody>
                  <a:tcPr marL="5647" marR="5647" marT="564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1100" b="0" i="0" u="none" strike="noStrike">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c>
                  <a:txBody>
                    <a:bodyPr/>
                    <a:lstStyle/>
                    <a:p>
                      <a:pPr algn="l" fontAlgn="b"/>
                      <a:endParaRPr lang="ru-RU" sz="1100" b="0" i="0" u="none" strike="noStrike" dirty="0">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r>
              <a:tr h="118596">
                <a:tc vMerge="1">
                  <a:txBody>
                    <a:bodyPr/>
                    <a:lstStyle/>
                    <a:p>
                      <a:endParaRPr lang="ru-RU"/>
                    </a:p>
                  </a:txBody>
                  <a:tcPr/>
                </a:tc>
                <a:tc vMerge="1">
                  <a:txBody>
                    <a:bodyPr/>
                    <a:lstStyle/>
                    <a:p>
                      <a:endParaRPr lang="ru-RU"/>
                    </a:p>
                  </a:txBody>
                  <a:tcPr/>
                </a:tc>
                <a:tc>
                  <a:txBody>
                    <a:bodyPr/>
                    <a:lstStyle/>
                    <a:p>
                      <a:pPr algn="l" fontAlgn="t"/>
                      <a:r>
                        <a:rPr lang="ru-RU" sz="1100" b="0" i="0" u="none" strike="noStrike">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кол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ru-RU" sz="1100" b="1" i="0" u="none" strike="noStrike">
                          <a:solidFill>
                            <a:srgbClr val="000000"/>
                          </a:solidFill>
                          <a:effectLst/>
                          <a:latin typeface="Times New Roman" panose="02020603050405020304" pitchFamily="18" charset="0"/>
                        </a:rPr>
                        <a:t>Кач</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l" fontAlgn="t"/>
                      <a:r>
                        <a:rPr lang="ru-RU" sz="1100" b="0" i="0" u="none" strike="noStrike">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panose="02020603050405020304" pitchFamily="18" charset="0"/>
                        </a:rPr>
                        <a:t> </a:t>
                      </a:r>
                      <a:r>
                        <a:rPr lang="ru-RU" sz="1100" b="0" i="0" u="none" strike="noStrike" dirty="0" smtClean="0">
                          <a:solidFill>
                            <a:srgbClr val="000000"/>
                          </a:solidFill>
                          <a:effectLst/>
                          <a:latin typeface="Times New Roman" panose="02020603050405020304" pitchFamily="18" charset="0"/>
                        </a:rPr>
                        <a:t>Чел.</a:t>
                      </a:r>
                      <a:endParaRPr lang="ru-RU" sz="1100" b="1" i="0" u="none" strike="noStrike" dirty="0">
                        <a:solidFill>
                          <a:srgbClr val="000000"/>
                        </a:solidFill>
                        <a:effectLst/>
                        <a:latin typeface="Times New Roman" panose="02020603050405020304" pitchFamily="18" charset="0"/>
                      </a:endParaRP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panose="02020603050405020304" pitchFamily="18" charset="0"/>
                        </a:rPr>
                        <a:t> </a:t>
                      </a:r>
                      <a:r>
                        <a:rPr lang="ru-RU" sz="1100" b="0" i="0" u="none" strike="noStrike" dirty="0" smtClean="0">
                          <a:solidFill>
                            <a:srgbClr val="000000"/>
                          </a:solidFill>
                          <a:effectLst/>
                          <a:latin typeface="Times New Roman" panose="02020603050405020304" pitchFamily="18" charset="0"/>
                        </a:rPr>
                        <a:t>%</a:t>
                      </a:r>
                      <a:endParaRPr lang="ru-RU" sz="1100" b="1" i="0" u="none" strike="noStrike" dirty="0">
                        <a:solidFill>
                          <a:srgbClr val="000000"/>
                        </a:solidFill>
                        <a:effectLst/>
                        <a:latin typeface="Times New Roman" panose="02020603050405020304" pitchFamily="18" charset="0"/>
                      </a:endParaRP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Times New Roman" panose="02020603050405020304" pitchFamily="18" charset="0"/>
                      </a:endParaRPr>
                    </a:p>
                  </a:txBody>
                  <a:tcPr marL="5647" marR="5647" marT="564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1100" b="0" i="0" u="none" strike="noStrike">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c>
                  <a:txBody>
                    <a:bodyPr/>
                    <a:lstStyle/>
                    <a:p>
                      <a:pPr algn="l" fontAlgn="b"/>
                      <a:endParaRPr lang="ru-RU" sz="1100" b="0" i="0" u="none" strike="noStrike" dirty="0">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xmlns="" val="293085817"/>
              </p:ext>
            </p:extLst>
          </p:nvPr>
        </p:nvGraphicFramePr>
        <p:xfrm>
          <a:off x="1068062" y="4860579"/>
          <a:ext cx="8915399" cy="508567"/>
        </p:xfrm>
        <a:graphic>
          <a:graphicData uri="http://schemas.openxmlformats.org/drawingml/2006/table">
            <a:tbl>
              <a:tblPr/>
              <a:tblGrid>
                <a:gridCol w="1471705"/>
                <a:gridCol w="388367"/>
                <a:gridCol w="504195"/>
                <a:gridCol w="505899"/>
                <a:gridCol w="504195"/>
                <a:gridCol w="505899"/>
                <a:gridCol w="504195"/>
                <a:gridCol w="505899"/>
                <a:gridCol w="504195"/>
                <a:gridCol w="505899"/>
                <a:gridCol w="504195"/>
                <a:gridCol w="505899"/>
                <a:gridCol w="504195"/>
                <a:gridCol w="505899"/>
                <a:gridCol w="333859"/>
                <a:gridCol w="333859"/>
                <a:gridCol w="327045"/>
              </a:tblGrid>
              <a:tr h="118596">
                <a:tc rowSpan="2">
                  <a:txBody>
                    <a:bodyPr/>
                    <a:lstStyle/>
                    <a:p>
                      <a:pPr algn="ctr" fontAlgn="ctr"/>
                      <a:r>
                        <a:rPr lang="ru-RU" sz="1100" b="1" i="0" u="none" strike="noStrike" dirty="0">
                          <a:solidFill>
                            <a:srgbClr val="000000"/>
                          </a:solidFill>
                          <a:effectLst/>
                          <a:latin typeface="Times New Roman" panose="02020603050405020304" pitchFamily="18" charset="0"/>
                        </a:rPr>
                        <a:t>Французский язык (ООО) </a:t>
                      </a:r>
                    </a:p>
                  </a:txBody>
                  <a:tcPr marL="5647" marR="5647" marT="5647" marB="0" anchor="ctr">
                    <a:lnL>
                      <a:noFill/>
                    </a:lnL>
                    <a:lnR w="12700" cap="flat" cmpd="sng" algn="ctr">
                      <a:solidFill>
                        <a:srgbClr val="000000"/>
                      </a:solidFill>
                      <a:prstDash val="solid"/>
                      <a:round/>
                      <a:headEnd type="none" w="med" len="med"/>
                      <a:tailEnd type="none" w="med" len="med"/>
                    </a:lnR>
                    <a:lnT>
                      <a:noFill/>
                    </a:lnT>
                    <a:lnB w="6350" cap="flat" cmpd="sng" algn="ctr">
                      <a:solidFill>
                        <a:srgbClr val="3C3C3C"/>
                      </a:solidFill>
                      <a:prstDash val="solid"/>
                      <a:round/>
                      <a:headEnd type="none" w="med" len="med"/>
                      <a:tailEnd type="none" w="med" len="med"/>
                    </a:lnB>
                  </a:tcPr>
                </a:tc>
                <a:tc rowSpan="2">
                  <a:txBody>
                    <a:bodyPr/>
                    <a:lstStyle/>
                    <a:p>
                      <a:pPr algn="ctr" fontAlgn="t"/>
                      <a:r>
                        <a:rPr lang="ru-RU" sz="1100" b="1" i="0" u="none" strike="noStrike">
                          <a:solidFill>
                            <a:srgbClr val="000000"/>
                          </a:solidFill>
                          <a:effectLst/>
                          <a:latin typeface="Times New Roman" panose="02020603050405020304" pitchFamily="18" charset="0"/>
                        </a:rPr>
                        <a:t>Кол-во уч-ся</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ru-RU" sz="1100" b="1" i="0" u="none" strike="noStrike">
                          <a:solidFill>
                            <a:srgbClr val="000000"/>
                          </a:solidFill>
                          <a:effectLst/>
                          <a:latin typeface="Times New Roman" panose="02020603050405020304" pitchFamily="18" charset="0"/>
                        </a:rPr>
                        <a:t>"5"</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100" b="1" i="0" u="none" strike="noStrike">
                          <a:solidFill>
                            <a:srgbClr val="000000"/>
                          </a:solidFill>
                          <a:effectLst/>
                          <a:latin typeface="Times New Roman" panose="02020603050405020304" pitchFamily="18" charset="0"/>
                        </a:rPr>
                        <a:t>"4"</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t"/>
                      <a:r>
                        <a:rPr lang="ru-RU" sz="1100" b="1" i="0" u="none" strike="noStrike">
                          <a:solidFill>
                            <a:srgbClr val="000000"/>
                          </a:solidFill>
                          <a:effectLst/>
                          <a:latin typeface="Times New Roman" panose="02020603050405020304" pitchFamily="18" charset="0"/>
                        </a:rPr>
                        <a:t>4+5</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ru-RU" sz="1100" b="1" i="0" u="none" strike="noStrike">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gridSpan="2">
                  <a:txBody>
                    <a:bodyPr/>
                    <a:lstStyle/>
                    <a:p>
                      <a:pPr algn="ctr" fontAlgn="t"/>
                      <a:r>
                        <a:rPr lang="ru-RU" sz="1100" b="1" i="0" u="none" strike="noStrike">
                          <a:solidFill>
                            <a:srgbClr val="000000"/>
                          </a:solidFill>
                          <a:effectLst/>
                          <a:latin typeface="Times New Roman" panose="02020603050405020304" pitchFamily="18" charset="0"/>
                        </a:rPr>
                        <a:t>"3"</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100" b="1" i="0" u="none" strike="noStrike">
                          <a:solidFill>
                            <a:srgbClr val="000000"/>
                          </a:solidFill>
                          <a:effectLst/>
                          <a:latin typeface="Times New Roman" panose="02020603050405020304" pitchFamily="18" charset="0"/>
                        </a:rPr>
                        <a:t>"2"</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100" b="1" i="0" u="none" strike="noStrike">
                          <a:solidFill>
                            <a:srgbClr val="000000"/>
                          </a:solidFill>
                          <a:effectLst/>
                          <a:latin typeface="Times New Roman" panose="02020603050405020304" pitchFamily="18" charset="0"/>
                        </a:rPr>
                        <a:t>н/а</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b"/>
                      <a:endParaRPr lang="ru-RU" sz="1100" b="0" i="0" u="none" strike="noStrike">
                        <a:solidFill>
                          <a:srgbClr val="000000"/>
                        </a:solidFill>
                        <a:effectLst/>
                        <a:latin typeface="Times New Roman" panose="02020603050405020304" pitchFamily="18" charset="0"/>
                      </a:endParaRPr>
                    </a:p>
                  </a:txBody>
                  <a:tcPr marL="5647" marR="5647" marT="564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1100" b="0" i="0" u="none" strike="noStrike">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c>
                  <a:txBody>
                    <a:bodyPr/>
                    <a:lstStyle/>
                    <a:p>
                      <a:pPr algn="l" fontAlgn="b"/>
                      <a:endParaRPr lang="ru-RU" sz="1100" b="0" i="0" u="none" strike="noStrike">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r>
              <a:tr h="118596">
                <a:tc vMerge="1">
                  <a:txBody>
                    <a:bodyPr/>
                    <a:lstStyle/>
                    <a:p>
                      <a:endParaRPr lang="ru-RU"/>
                    </a:p>
                  </a:txBody>
                  <a:tcPr/>
                </a:tc>
                <a:tc vMerge="1">
                  <a:txBody>
                    <a:bodyPr/>
                    <a:lstStyle/>
                    <a:p>
                      <a:endParaRPr lang="ru-RU"/>
                    </a:p>
                  </a:txBody>
                  <a:tcPr/>
                </a:tc>
                <a:tc>
                  <a:txBody>
                    <a:bodyPr/>
                    <a:lstStyle/>
                    <a:p>
                      <a:pPr algn="l" fontAlgn="t"/>
                      <a:r>
                        <a:rPr lang="ru-RU" sz="1100" b="0" i="0" u="none" strike="noStrike">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кол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ru-RU" sz="1100" b="1" i="0" u="none" strike="noStrike">
                          <a:solidFill>
                            <a:srgbClr val="000000"/>
                          </a:solidFill>
                          <a:effectLst/>
                          <a:latin typeface="Times New Roman" panose="02020603050405020304" pitchFamily="18" charset="0"/>
                        </a:rPr>
                        <a:t>Кач</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algn="l" fontAlgn="t"/>
                      <a:r>
                        <a:rPr lang="ru-RU" sz="1100" b="0" i="0" u="none" strike="noStrike">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Чел.</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panose="02020603050405020304" pitchFamily="18" charset="0"/>
                        </a:rPr>
                        <a:t>%</a:t>
                      </a: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panose="02020603050405020304" pitchFamily="18" charset="0"/>
                        </a:rPr>
                        <a:t> </a:t>
                      </a:r>
                      <a:r>
                        <a:rPr lang="ru-RU" sz="1100" b="0" i="0" u="none" strike="noStrike" dirty="0" smtClean="0">
                          <a:solidFill>
                            <a:srgbClr val="000000"/>
                          </a:solidFill>
                          <a:effectLst/>
                          <a:latin typeface="Times New Roman" panose="02020603050405020304" pitchFamily="18" charset="0"/>
                        </a:rPr>
                        <a:t>Чел.</a:t>
                      </a:r>
                      <a:endParaRPr lang="ru-RU" sz="1100" b="1" i="0" u="none" strike="noStrike" dirty="0">
                        <a:solidFill>
                          <a:srgbClr val="000000"/>
                        </a:solidFill>
                        <a:effectLst/>
                        <a:latin typeface="Times New Roman" panose="02020603050405020304" pitchFamily="18" charset="0"/>
                      </a:endParaRP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panose="02020603050405020304" pitchFamily="18" charset="0"/>
                        </a:rPr>
                        <a:t> </a:t>
                      </a:r>
                      <a:r>
                        <a:rPr lang="ru-RU" sz="1100" b="0" i="0" u="none" strike="noStrike" dirty="0" smtClean="0">
                          <a:solidFill>
                            <a:srgbClr val="000000"/>
                          </a:solidFill>
                          <a:effectLst/>
                          <a:latin typeface="Times New Roman" panose="02020603050405020304" pitchFamily="18" charset="0"/>
                        </a:rPr>
                        <a:t>%</a:t>
                      </a:r>
                      <a:endParaRPr lang="ru-RU" sz="1100" b="1" i="0" u="none" strike="noStrike" dirty="0">
                        <a:solidFill>
                          <a:srgbClr val="000000"/>
                        </a:solidFill>
                        <a:effectLst/>
                        <a:latin typeface="Times New Roman" panose="02020603050405020304" pitchFamily="18" charset="0"/>
                      </a:endParaRPr>
                    </a:p>
                  </a:txBody>
                  <a:tcPr marL="5647" marR="5647" marT="56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ru-RU" sz="1100" b="0" i="0" u="none" strike="noStrike">
                        <a:solidFill>
                          <a:srgbClr val="000000"/>
                        </a:solidFill>
                        <a:effectLst/>
                        <a:latin typeface="Times New Roman" panose="02020603050405020304" pitchFamily="18" charset="0"/>
                      </a:endParaRPr>
                    </a:p>
                  </a:txBody>
                  <a:tcPr marL="5647" marR="5647" marT="564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1100" b="0" i="0" u="none" strike="noStrike">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c>
                  <a:txBody>
                    <a:bodyPr/>
                    <a:lstStyle/>
                    <a:p>
                      <a:pPr algn="l" fontAlgn="b"/>
                      <a:endParaRPr lang="ru-RU" sz="1100" b="0" i="0" u="none" strike="noStrike" dirty="0">
                        <a:solidFill>
                          <a:srgbClr val="000000"/>
                        </a:solidFill>
                        <a:effectLst/>
                        <a:latin typeface="Times New Roman" panose="02020603050405020304" pitchFamily="18" charset="0"/>
                      </a:endParaRPr>
                    </a:p>
                  </a:txBody>
                  <a:tcPr marL="5647" marR="5647" marT="5647" marB="0" anchor="b">
                    <a:lnL>
                      <a:noFill/>
                    </a:lnL>
                    <a:lnR>
                      <a:noFill/>
                    </a:lnR>
                    <a:lnT>
                      <a:noFill/>
                    </a:lnT>
                    <a:lnB>
                      <a:noFill/>
                    </a:lnB>
                  </a:tcP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xmlns="" val="3660083692"/>
              </p:ext>
            </p:extLst>
          </p:nvPr>
        </p:nvGraphicFramePr>
        <p:xfrm>
          <a:off x="2221904" y="1882774"/>
          <a:ext cx="6486257" cy="163068"/>
        </p:xfrm>
        <a:graphic>
          <a:graphicData uri="http://schemas.openxmlformats.org/drawingml/2006/table">
            <a:tbl>
              <a:tblPr firstRow="1" firstCol="1" bandRow="1"/>
              <a:tblGrid>
                <a:gridCol w="449777"/>
                <a:gridCol w="449777"/>
                <a:gridCol w="583921"/>
                <a:gridCol w="449777"/>
                <a:gridCol w="583921"/>
                <a:gridCol w="449777"/>
                <a:gridCol w="583921"/>
                <a:gridCol w="394541"/>
                <a:gridCol w="583921"/>
                <a:gridCol w="394541"/>
                <a:gridCol w="583921"/>
                <a:gridCol w="394541"/>
                <a:gridCol w="583921"/>
              </a:tblGrid>
              <a:tr h="107682">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6320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2503</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rPr>
                        <a:t>39,6</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2539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40,2</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5042</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79,8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EF1"/>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1268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3" name="Таблица 12"/>
          <p:cNvGraphicFramePr>
            <a:graphicFrameLocks noGrp="1"/>
          </p:cNvGraphicFramePr>
          <p:nvPr>
            <p:extLst>
              <p:ext uri="{D42A27DB-BD31-4B8C-83A1-F6EECF244321}">
                <p14:modId xmlns:p14="http://schemas.microsoft.com/office/powerpoint/2010/main" xmlns="" val="1540007115"/>
              </p:ext>
            </p:extLst>
          </p:nvPr>
        </p:nvGraphicFramePr>
        <p:xfrm>
          <a:off x="2223154" y="2941867"/>
          <a:ext cx="6485007" cy="163068"/>
        </p:xfrm>
        <a:graphic>
          <a:graphicData uri="http://schemas.openxmlformats.org/drawingml/2006/table">
            <a:tbl>
              <a:tblPr firstRow="1" firstCol="1" bandRow="1"/>
              <a:tblGrid>
                <a:gridCol w="449691"/>
                <a:gridCol w="449691"/>
                <a:gridCol w="583808"/>
                <a:gridCol w="449691"/>
                <a:gridCol w="583808"/>
                <a:gridCol w="449691"/>
                <a:gridCol w="583808"/>
                <a:gridCol w="394465"/>
                <a:gridCol w="583808"/>
                <a:gridCol w="394465"/>
                <a:gridCol w="583808"/>
                <a:gridCol w="394465"/>
                <a:gridCol w="583808"/>
              </a:tblGrid>
              <a:tr h="111434">
                <a:tc>
                  <a:txBody>
                    <a:bodyPr/>
                    <a:lstStyle/>
                    <a:p>
                      <a:pPr algn="ct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10211</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2714</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26,6</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4621</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45,3</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7335</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71,8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2855</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28,0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0,17</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xmlns="" val="2515050455"/>
              </p:ext>
            </p:extLst>
          </p:nvPr>
        </p:nvGraphicFramePr>
        <p:xfrm>
          <a:off x="4139339" y="4196509"/>
          <a:ext cx="6423943" cy="163068"/>
        </p:xfrm>
        <a:graphic>
          <a:graphicData uri="http://schemas.openxmlformats.org/drawingml/2006/table">
            <a:tbl>
              <a:tblPr firstRow="1" firstCol="1" bandRow="1"/>
              <a:tblGrid>
                <a:gridCol w="445456"/>
                <a:gridCol w="445456"/>
                <a:gridCol w="578311"/>
                <a:gridCol w="445456"/>
                <a:gridCol w="470198"/>
                <a:gridCol w="516103"/>
                <a:gridCol w="493664"/>
                <a:gridCol w="512864"/>
                <a:gridCol w="578311"/>
                <a:gridCol w="390751"/>
                <a:gridCol w="578311"/>
                <a:gridCol w="390751"/>
                <a:gridCol w="578311"/>
              </a:tblGrid>
              <a:tr h="0">
                <a:tc>
                  <a:txBody>
                    <a:bodyPr/>
                    <a:lstStyle/>
                    <a:p>
                      <a:pPr algn="ct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3219</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1012</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31,4</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1530</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47,5</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2542</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79,0</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673</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20,9</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000" b="1" dirty="0" smtClean="0">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6920" marR="3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xmlns="" val="1985213828"/>
              </p:ext>
            </p:extLst>
          </p:nvPr>
        </p:nvGraphicFramePr>
        <p:xfrm>
          <a:off x="2525078" y="5369146"/>
          <a:ext cx="6494145" cy="190500"/>
        </p:xfrm>
        <a:graphic>
          <a:graphicData uri="http://schemas.openxmlformats.org/drawingml/2006/table">
            <a:tbl>
              <a:tblPr firstRow="1" firstCol="1" bandRow="1"/>
              <a:tblGrid>
                <a:gridCol w="455930"/>
                <a:gridCol w="455930"/>
                <a:gridCol w="574040"/>
                <a:gridCol w="456565"/>
                <a:gridCol w="574040"/>
                <a:gridCol w="456565"/>
                <a:gridCol w="445452"/>
                <a:gridCol w="536893"/>
                <a:gridCol w="574040"/>
                <a:gridCol w="408305"/>
                <a:gridCol w="574040"/>
                <a:gridCol w="408305"/>
                <a:gridCol w="574040"/>
              </a:tblGrid>
              <a:tr h="190500">
                <a:tc>
                  <a:txBody>
                    <a:bodyPr/>
                    <a:lstStyle/>
                    <a:p>
                      <a:pP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424</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106</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25,0</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177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41,7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283</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66,7</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141</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33,3</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0,00</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b="1" dirty="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b="1" dirty="0" smtClean="0">
                          <a:effectLst/>
                          <a:latin typeface="Times New Roman" panose="02020603050405020304" pitchFamily="18" charset="0"/>
                          <a:ea typeface="Calibri" panose="020F0502020204030204" pitchFamily="34" charset="0"/>
                          <a:cs typeface="Times New Roman" panose="02020603050405020304" pitchFamily="18" charset="0"/>
                        </a:rPr>
                        <a:t>0,0</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2525077" y="383005"/>
            <a:ext cx="7225673" cy="830997"/>
          </a:xfrm>
          <a:prstGeom prst="rect">
            <a:avLst/>
          </a:prstGeom>
        </p:spPr>
        <p:txBody>
          <a:bodyPr wrap="square">
            <a:spAutoFit/>
          </a:bodyPr>
          <a:lstStyle/>
          <a:p>
            <a:pPr algn="r" defTabSz="457200"/>
            <a:r>
              <a:rPr lang="ru-RU" sz="2400" b="1" i="1" dirty="0" smtClean="0">
                <a:solidFill>
                  <a:srgbClr val="00B050"/>
                </a:solidFill>
                <a:effectLst>
                  <a:outerShdw blurRad="38100" dist="38100" dir="2700000" algn="tl">
                    <a:srgbClr val="000000">
                      <a:alpha val="43137"/>
                    </a:srgbClr>
                  </a:outerShdw>
                </a:effectLst>
              </a:rPr>
              <a:t>УУД по иностранному языку </a:t>
            </a:r>
          </a:p>
          <a:p>
            <a:pPr algn="r" defTabSz="457200"/>
            <a:r>
              <a:rPr lang="ru-RU" sz="2400" b="1" i="1" dirty="0" smtClean="0">
                <a:solidFill>
                  <a:srgbClr val="00B050"/>
                </a:solidFill>
                <a:effectLst>
                  <a:outerShdw blurRad="38100" dist="38100" dir="2700000" algn="tl">
                    <a:srgbClr val="000000">
                      <a:alpha val="43137"/>
                    </a:srgbClr>
                  </a:outerShdw>
                </a:effectLst>
              </a:rPr>
              <a:t>за 2022/2023 учебный год</a:t>
            </a:r>
            <a:endParaRPr lang="ru-RU" sz="2400" i="1" dirty="0">
              <a:solidFill>
                <a:srgbClr val="00B050"/>
              </a:solidFill>
              <a:effectLst>
                <a:outerShdw blurRad="38100" dist="38100" dir="2700000" algn="tl">
                  <a:srgbClr val="000000">
                    <a:alpha val="43137"/>
                  </a:srgbClr>
                </a:outerShdw>
              </a:effectLst>
            </a:endParaRPr>
          </a:p>
        </p:txBody>
      </p:sp>
      <p:pic>
        <p:nvPicPr>
          <p:cNvPr id="16"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9937653" y="0"/>
            <a:ext cx="1840000" cy="1800000"/>
          </a:xfrm>
          <a:prstGeom prst="ellipse">
            <a:avLst/>
          </a:prstGeom>
          <a:ln>
            <a:noFill/>
          </a:ln>
          <a:effectLst>
            <a:softEdge rad="112500"/>
          </a:effectLst>
        </p:spPr>
      </p:pic>
    </p:spTree>
    <p:extLst>
      <p:ext uri="{BB962C8B-B14F-4D97-AF65-F5344CB8AC3E}">
        <p14:creationId xmlns:p14="http://schemas.microsoft.com/office/powerpoint/2010/main" xmlns="" val="3975758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133" y="152883"/>
            <a:ext cx="10298016" cy="830997"/>
          </a:xfrm>
          <a:prstGeom prst="rect">
            <a:avLst/>
          </a:prstGeom>
        </p:spPr>
        <p:txBody>
          <a:bodyPr wrap="square">
            <a:spAutoFit/>
          </a:bodyPr>
          <a:lstStyle/>
          <a:p>
            <a:pPr algn="r">
              <a:spcAft>
                <a:spcPts val="0"/>
              </a:spcAft>
            </a:pPr>
            <a:r>
              <a:rPr lang="ru-RU" sz="2400" b="1" i="1" dirty="0" smtClean="0">
                <a:solidFill>
                  <a:srgbClr val="00B050"/>
                </a:solidFill>
                <a:effectLst>
                  <a:outerShdw blurRad="38100" dist="38100" dir="2700000" algn="tl">
                    <a:srgbClr val="000000">
                      <a:alpha val="43137"/>
                    </a:srgbClr>
                  </a:outerShdw>
                </a:effectLst>
                <a:latin typeface="+mj-lt"/>
                <a:ea typeface="Times New Roman" panose="02020603050405020304" pitchFamily="18" charset="0"/>
              </a:rPr>
              <a:t>Итоги  ГИА-2023 в формате ОГЭ в МБОУ Симферопольского района по предмету «Иностранный язык (английский)»</a:t>
            </a:r>
            <a:endParaRPr lang="ru-RU" sz="2400" b="1" i="1" dirty="0">
              <a:solidFill>
                <a:srgbClr val="00B050"/>
              </a:solidFill>
              <a:effectLst>
                <a:outerShdw blurRad="38100" dist="38100" dir="2700000" algn="tl">
                  <a:srgbClr val="000000">
                    <a:alpha val="43137"/>
                  </a:srgbClr>
                </a:outerShdw>
              </a:effectLst>
              <a:latin typeface="+mj-lt"/>
              <a:ea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70681850"/>
              </p:ext>
            </p:extLst>
          </p:nvPr>
        </p:nvGraphicFramePr>
        <p:xfrm>
          <a:off x="273128" y="1263407"/>
          <a:ext cx="11667609" cy="5426744"/>
        </p:xfrm>
        <a:graphic>
          <a:graphicData uri="http://schemas.openxmlformats.org/drawingml/2006/table">
            <a:tbl>
              <a:tblPr firstRow="1" firstCol="1" bandRow="1">
                <a:tableStyleId>{5C22544A-7EE6-4342-B048-85BDC9FD1C3A}</a:tableStyleId>
              </a:tblPr>
              <a:tblGrid>
                <a:gridCol w="342169"/>
                <a:gridCol w="3015896"/>
                <a:gridCol w="825745"/>
                <a:gridCol w="825745"/>
                <a:gridCol w="825745"/>
                <a:gridCol w="825745"/>
                <a:gridCol w="825745"/>
                <a:gridCol w="908319"/>
                <a:gridCol w="1332000"/>
                <a:gridCol w="1073468"/>
                <a:gridCol w="867032"/>
              </a:tblGrid>
              <a:tr h="527183">
                <a:tc>
                  <a:txBody>
                    <a:bodyPr/>
                    <a:lstStyle/>
                    <a:p>
                      <a:pPr algn="ctr">
                        <a:lnSpc>
                          <a:spcPct val="107000"/>
                        </a:lnSpc>
                        <a:spcAft>
                          <a:spcPts val="0"/>
                        </a:spcAft>
                      </a:pPr>
                      <a:r>
                        <a:rPr lang="ru-RU" sz="1200" dirty="0">
                          <a:effectLst/>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МБОУ</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marL="71755" marR="71755" algn="ctr">
                        <a:lnSpc>
                          <a:spcPct val="107000"/>
                        </a:lnSpc>
                        <a:spcAft>
                          <a:spcPts val="0"/>
                        </a:spcAft>
                      </a:pPr>
                      <a:r>
                        <a:rPr lang="ru-RU" sz="1200" dirty="0">
                          <a:effectLst/>
                        </a:rPr>
                        <a:t>Кол-во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marL="71755" marR="71755" algn="ctr">
                        <a:lnSpc>
                          <a:spcPct val="107000"/>
                        </a:lnSpc>
                        <a:spcAft>
                          <a:spcPts val="0"/>
                        </a:spcAft>
                      </a:pPr>
                      <a:r>
                        <a:rPr lang="ru-RU" sz="1200" dirty="0">
                          <a:effectLst/>
                        </a:rPr>
                        <a:t>«2»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marL="71755" marR="71755" algn="ctr">
                        <a:lnSpc>
                          <a:spcPct val="107000"/>
                        </a:lnSpc>
                        <a:spcAft>
                          <a:spcPts val="0"/>
                        </a:spcAft>
                      </a:pPr>
                      <a:r>
                        <a:rPr lang="ru-RU" sz="1200" dirty="0">
                          <a:effectLst/>
                        </a:rPr>
                        <a:t>«3»</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marL="71755" marR="71755" algn="ctr">
                        <a:lnSpc>
                          <a:spcPct val="107000"/>
                        </a:lnSpc>
                        <a:spcAft>
                          <a:spcPts val="0"/>
                        </a:spcAft>
                      </a:pPr>
                      <a:r>
                        <a:rPr lang="ru-RU" sz="1200" dirty="0">
                          <a:effectLst/>
                        </a:rPr>
                        <a:t>«4»</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marL="71755" marR="71755" algn="ctr">
                        <a:lnSpc>
                          <a:spcPct val="107000"/>
                        </a:lnSpc>
                        <a:spcAft>
                          <a:spcPts val="0"/>
                        </a:spcAft>
                      </a:pPr>
                      <a:r>
                        <a:rPr lang="ru-RU" sz="1200" dirty="0">
                          <a:effectLst/>
                        </a:rPr>
                        <a:t>«5»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marL="71755" marR="71755" algn="ctr">
                        <a:lnSpc>
                          <a:spcPct val="107000"/>
                        </a:lnSpc>
                        <a:spcAft>
                          <a:spcPts val="0"/>
                        </a:spcAft>
                      </a:pPr>
                      <a:r>
                        <a:rPr lang="ru-RU" sz="1200" dirty="0">
                          <a:effectLst/>
                        </a:rPr>
                        <a:t>«4+5» /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marL="71755" marR="71755" algn="ctr">
                        <a:lnSpc>
                          <a:spcPct val="107000"/>
                        </a:lnSpc>
                        <a:spcAft>
                          <a:spcPts val="0"/>
                        </a:spcAft>
                      </a:pPr>
                      <a:r>
                        <a:rPr lang="ru-RU" sz="1200" dirty="0">
                          <a:effectLst/>
                        </a:rPr>
                        <a:t>% успеваемости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marL="71755" marR="71755" algn="ctr">
                        <a:lnSpc>
                          <a:spcPct val="107000"/>
                        </a:lnSpc>
                        <a:spcAft>
                          <a:spcPts val="0"/>
                        </a:spcAft>
                      </a:pPr>
                      <a:r>
                        <a:rPr lang="ru-RU" sz="1200" dirty="0">
                          <a:effectLst/>
                        </a:rPr>
                        <a:t>Средний первичный балл</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marL="71755" marR="71755" algn="ctr">
                        <a:lnSpc>
                          <a:spcPct val="107000"/>
                        </a:lnSpc>
                        <a:spcAft>
                          <a:spcPts val="0"/>
                        </a:spcAft>
                      </a:pPr>
                      <a:r>
                        <a:rPr lang="ru-RU" sz="1200" dirty="0">
                          <a:effectLst/>
                        </a:rPr>
                        <a:t>Средняя оценка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236858">
                <a:tc>
                  <a:txBody>
                    <a:bodyPr/>
                    <a:lstStyle/>
                    <a:p>
                      <a:pP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a:effectLst/>
                        </a:rPr>
                        <a:t>Гвардейская школа № 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3</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67%</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49</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236858">
                <a:tc>
                  <a:txBody>
                    <a:bodyPr/>
                    <a:lstStyle/>
                    <a:p>
                      <a:pPr>
                        <a:lnSpc>
                          <a:spcPct val="107000"/>
                        </a:lnSpc>
                        <a:spcAft>
                          <a:spcPts val="0"/>
                        </a:spcAft>
                      </a:pPr>
                      <a:r>
                        <a:rPr lang="ru-RU"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a:effectLst/>
                        </a:rPr>
                        <a:t>Гвардейская школа-гимназия № 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61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236858">
                <a:tc>
                  <a:txBody>
                    <a:bodyPr/>
                    <a:lstStyle/>
                    <a:p>
                      <a:pPr>
                        <a:lnSpc>
                          <a:spcPct val="107000"/>
                        </a:lnSpc>
                        <a:spcAft>
                          <a:spcPts val="0"/>
                        </a:spcAft>
                      </a:pPr>
                      <a:r>
                        <a:rPr lang="ru-RU" sz="1200">
                          <a:effectLst/>
                        </a:rPr>
                        <a:t>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err="1">
                          <a:effectLst/>
                        </a:rPr>
                        <a:t>Денисовская</a:t>
                      </a:r>
                      <a:r>
                        <a:rPr lang="ru-RU" sz="1200" dirty="0">
                          <a:effectLst/>
                        </a:rPr>
                        <a:t> школа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48</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348437">
                <a:tc>
                  <a:txBody>
                    <a:bodyPr/>
                    <a:lstStyle/>
                    <a:p>
                      <a:pPr>
                        <a:lnSpc>
                          <a:spcPct val="107000"/>
                        </a:lnSpc>
                        <a:spcAft>
                          <a:spcPts val="0"/>
                        </a:spcAft>
                      </a:pPr>
                      <a:r>
                        <a:rPr lang="ru-RU" sz="1200">
                          <a:effectLst/>
                        </a:rPr>
                        <a:t>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err="1">
                          <a:effectLst/>
                        </a:rPr>
                        <a:t>Добровская</a:t>
                      </a:r>
                      <a:r>
                        <a:rPr lang="ru-RU" sz="1200" dirty="0">
                          <a:effectLst/>
                        </a:rPr>
                        <a:t> школа-гимназия им. Я.М. Слонимского</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p>
                    <a:p>
                      <a:pPr algn="ctr">
                        <a:lnSpc>
                          <a:spcPct val="107000"/>
                        </a:lnSpc>
                        <a:spcAft>
                          <a:spcPts val="0"/>
                        </a:spcAft>
                      </a:pPr>
                      <a:r>
                        <a:rPr lang="ru-RU" sz="1200">
                          <a:effectLst/>
                        </a:rPr>
                        <a:t>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55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236858">
                <a:tc>
                  <a:txBody>
                    <a:bodyPr/>
                    <a:lstStyle/>
                    <a:p>
                      <a:pPr>
                        <a:lnSpc>
                          <a:spcPct val="107000"/>
                        </a:lnSpc>
                        <a:spcAft>
                          <a:spcPts val="0"/>
                        </a:spcAft>
                      </a:pPr>
                      <a:r>
                        <a:rPr lang="ru-RU" sz="1200">
                          <a:effectLst/>
                        </a:rPr>
                        <a:t>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err="1">
                          <a:effectLst/>
                        </a:rPr>
                        <a:t>Залесская</a:t>
                      </a:r>
                      <a:r>
                        <a:rPr lang="ru-RU" sz="1200" dirty="0">
                          <a:effectLst/>
                        </a:rPr>
                        <a:t> школа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49</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236858">
                <a:tc>
                  <a:txBody>
                    <a:bodyPr/>
                    <a:lstStyle/>
                    <a:p>
                      <a:pPr>
                        <a:lnSpc>
                          <a:spcPct val="107000"/>
                        </a:lnSpc>
                        <a:spcAft>
                          <a:spcPts val="0"/>
                        </a:spcAft>
                      </a:pPr>
                      <a:r>
                        <a:rPr lang="ru-RU" sz="1200">
                          <a:effectLst/>
                        </a:rPr>
                        <a:t>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err="1">
                          <a:effectLst/>
                        </a:rPr>
                        <a:t>Мирновская</a:t>
                      </a:r>
                      <a:r>
                        <a:rPr lang="ru-RU" sz="1200" dirty="0">
                          <a:effectLst/>
                        </a:rPr>
                        <a:t> школа № 1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43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248092">
                <a:tc>
                  <a:txBody>
                    <a:bodyPr/>
                    <a:lstStyle/>
                    <a:p>
                      <a:pPr>
                        <a:lnSpc>
                          <a:spcPct val="107000"/>
                        </a:lnSpc>
                        <a:spcAft>
                          <a:spcPts val="0"/>
                        </a:spcAft>
                      </a:pPr>
                      <a:r>
                        <a:rPr lang="ru-RU" sz="1200">
                          <a:effectLst/>
                        </a:rPr>
                        <a:t>7</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err="1">
                          <a:effectLst/>
                        </a:rPr>
                        <a:t>Мирновская</a:t>
                      </a:r>
                      <a:r>
                        <a:rPr lang="ru-RU" sz="1200" dirty="0">
                          <a:effectLst/>
                        </a:rPr>
                        <a:t> школа № 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63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236858">
                <a:tc>
                  <a:txBody>
                    <a:bodyPr/>
                    <a:lstStyle/>
                    <a:p>
                      <a:pPr>
                        <a:lnSpc>
                          <a:spcPct val="107000"/>
                        </a:lnSpc>
                        <a:spcAft>
                          <a:spcPts val="0"/>
                        </a:spcAft>
                      </a:pPr>
                      <a:r>
                        <a:rPr lang="ru-RU" sz="1200">
                          <a:effectLst/>
                        </a:rPr>
                        <a:t>8</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err="1">
                          <a:effectLst/>
                        </a:rPr>
                        <a:t>Молодежненская</a:t>
                      </a:r>
                      <a:r>
                        <a:rPr lang="ru-RU" sz="1200" dirty="0">
                          <a:effectLst/>
                        </a:rPr>
                        <a:t> школа № 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33%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67%</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36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398470">
                <a:tc>
                  <a:txBody>
                    <a:bodyPr/>
                    <a:lstStyle/>
                    <a:p>
                      <a:pPr>
                        <a:lnSpc>
                          <a:spcPct val="107000"/>
                        </a:lnSpc>
                        <a:spcAft>
                          <a:spcPts val="0"/>
                        </a:spcAft>
                      </a:pPr>
                      <a:r>
                        <a:rPr lang="ru-RU" sz="1200">
                          <a:effectLst/>
                        </a:rPr>
                        <a:t>9</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a:effectLst/>
                        </a:rPr>
                        <a:t>Партизанская школа им. </a:t>
                      </a:r>
                      <a:r>
                        <a:rPr lang="ru-RU" sz="1200" dirty="0" err="1">
                          <a:effectLst/>
                        </a:rPr>
                        <a:t>А.П.Богданова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9</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78%</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56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236858">
                <a:tc>
                  <a:txBody>
                    <a:bodyPr/>
                    <a:lstStyle/>
                    <a:p>
                      <a:pPr>
                        <a:lnSpc>
                          <a:spcPct val="107000"/>
                        </a:lnSpc>
                        <a:spcAft>
                          <a:spcPts val="0"/>
                        </a:spcAft>
                      </a:pPr>
                      <a:r>
                        <a:rPr lang="ru-RU" sz="1200">
                          <a:effectLst/>
                        </a:rPr>
                        <a:t>10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a:effectLst/>
                        </a:rPr>
                        <a:t>Первомайская школа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42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236858">
                <a:tc>
                  <a:txBody>
                    <a:bodyPr/>
                    <a:lstStyle/>
                    <a:p>
                      <a:pPr>
                        <a:lnSpc>
                          <a:spcPct val="107000"/>
                        </a:lnSpc>
                        <a:spcAft>
                          <a:spcPts val="0"/>
                        </a:spcAft>
                      </a:pPr>
                      <a:r>
                        <a:rPr lang="ru-RU" sz="1200">
                          <a:effectLst/>
                        </a:rPr>
                        <a:t>11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a:effectLst/>
                        </a:rPr>
                        <a:t>Пожарская школа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236858">
                <a:tc>
                  <a:txBody>
                    <a:bodyPr/>
                    <a:lstStyle/>
                    <a:p>
                      <a:pPr>
                        <a:lnSpc>
                          <a:spcPct val="107000"/>
                        </a:lnSpc>
                        <a:spcAft>
                          <a:spcPts val="0"/>
                        </a:spcAft>
                      </a:pPr>
                      <a:r>
                        <a:rPr lang="ru-RU" sz="1200">
                          <a:effectLst/>
                        </a:rPr>
                        <a:t>12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err="1">
                          <a:effectLst/>
                        </a:rPr>
                        <a:t>Укромновская</a:t>
                      </a:r>
                      <a:r>
                        <a:rPr lang="ru-RU" sz="1200" dirty="0">
                          <a:effectLst/>
                        </a:rPr>
                        <a:t> школа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33%</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67%</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29</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355287">
                <a:tc>
                  <a:txBody>
                    <a:bodyPr/>
                    <a:lstStyle/>
                    <a:p>
                      <a:pPr>
                        <a:lnSpc>
                          <a:spcPct val="107000"/>
                        </a:lnSpc>
                        <a:spcAft>
                          <a:spcPts val="0"/>
                        </a:spcAft>
                      </a:pPr>
                      <a:r>
                        <a:rPr lang="ru-RU" sz="1200">
                          <a:effectLst/>
                        </a:rPr>
                        <a:t>13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err="1">
                          <a:effectLst/>
                        </a:rPr>
                        <a:t>Урожайновская</a:t>
                      </a:r>
                      <a:r>
                        <a:rPr lang="ru-RU" sz="1200" dirty="0">
                          <a:effectLst/>
                        </a:rPr>
                        <a:t> школа им. </a:t>
                      </a:r>
                      <a:r>
                        <a:rPr lang="ru-RU" sz="1200" dirty="0" err="1">
                          <a:effectLst/>
                        </a:rPr>
                        <a:t>К.В.Варлыгина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19</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348437">
                <a:tc>
                  <a:txBody>
                    <a:bodyPr/>
                    <a:lstStyle/>
                    <a:p>
                      <a:pPr>
                        <a:lnSpc>
                          <a:spcPct val="107000"/>
                        </a:lnSpc>
                        <a:spcAft>
                          <a:spcPts val="0"/>
                        </a:spcAft>
                      </a:pPr>
                      <a:r>
                        <a:rPr lang="ru-RU" sz="1200">
                          <a:effectLst/>
                        </a:rPr>
                        <a:t>14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err="1">
                          <a:effectLst/>
                        </a:rPr>
                        <a:t>Чистенская</a:t>
                      </a:r>
                      <a:r>
                        <a:rPr lang="ru-RU" sz="1200" dirty="0">
                          <a:effectLst/>
                        </a:rPr>
                        <a:t> школа-гимназия им. </a:t>
                      </a:r>
                      <a:r>
                        <a:rPr lang="ru-RU" sz="1200" dirty="0" err="1">
                          <a:effectLst/>
                        </a:rPr>
                        <a:t>И.С.Тарасюка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7</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57%</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86%</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46</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4</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236858">
                <a:tc>
                  <a:txBody>
                    <a:bodyPr/>
                    <a:lstStyle/>
                    <a:p>
                      <a:pPr>
                        <a:lnSpc>
                          <a:spcPct val="107000"/>
                        </a:lnSpc>
                        <a:spcAft>
                          <a:spcPts val="0"/>
                        </a:spcAft>
                      </a:pPr>
                      <a:r>
                        <a:rPr lang="ru-RU" sz="1200">
                          <a:effectLst/>
                        </a:rPr>
                        <a:t>15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err="1">
                          <a:effectLst/>
                        </a:rPr>
                        <a:t>Широковская</a:t>
                      </a:r>
                      <a:r>
                        <a:rPr lang="ru-RU" sz="1200" dirty="0">
                          <a:effectLst/>
                        </a:rPr>
                        <a:t> школа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50%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100%</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46</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4</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216000">
                <a:tc>
                  <a:txBody>
                    <a:bodyPr/>
                    <a:lstStyle/>
                    <a:p>
                      <a:pPr>
                        <a:lnSpc>
                          <a:spcPct val="107000"/>
                        </a:lnSpc>
                        <a:spcAft>
                          <a:spcPts val="0"/>
                        </a:spcAft>
                      </a:pPr>
                      <a:r>
                        <a:rPr lang="ru-RU" sz="1200">
                          <a:effectLst/>
                        </a:rPr>
                        <a:t>16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a:effectLst/>
                        </a:rPr>
                        <a:t>Лицей Крымской весны</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81%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94%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49</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4</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236858">
                <a:tc>
                  <a:txBody>
                    <a:bodyPr/>
                    <a:lstStyle/>
                    <a:p>
                      <a:pPr>
                        <a:lnSpc>
                          <a:spcPct val="107000"/>
                        </a:lnSpc>
                        <a:spcAft>
                          <a:spcPts val="0"/>
                        </a:spcAft>
                      </a:pPr>
                      <a:r>
                        <a:rPr lang="ru-RU" sz="1200">
                          <a:effectLst/>
                        </a:rPr>
                        <a:t>17</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dirty="0" err="1">
                          <a:effectLst/>
                        </a:rPr>
                        <a:t>Заречненская</a:t>
                      </a:r>
                      <a:r>
                        <a:rPr lang="ru-RU" sz="1200" dirty="0">
                          <a:effectLst/>
                        </a:rPr>
                        <a:t> школа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5</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2</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40%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a:effectLst/>
                        </a:rPr>
                        <a:t>100%</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43</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dirty="0">
                          <a:effectLst/>
                        </a:rPr>
                        <a:t>3</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r h="197381">
                <a:tc>
                  <a:txBody>
                    <a:bodyPr/>
                    <a:lstStyle/>
                    <a:p>
                      <a:pPr>
                        <a:lnSpc>
                          <a:spcPct val="107000"/>
                        </a:lnSpc>
                        <a:spcAft>
                          <a:spcPts val="0"/>
                        </a:spcAft>
                      </a:pPr>
                      <a:r>
                        <a:rPr lang="ru-RU" sz="1200" b="1">
                          <a:effectLst/>
                        </a:rPr>
                        <a:t> </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nSpc>
                          <a:spcPct val="107000"/>
                        </a:lnSpc>
                        <a:spcAft>
                          <a:spcPts val="0"/>
                        </a:spcAft>
                      </a:pPr>
                      <a:r>
                        <a:rPr lang="ru-RU" sz="1200" b="1" dirty="0">
                          <a:effectLst/>
                        </a:rPr>
                        <a:t>Всего/Среднее</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b="1">
                          <a:effectLst/>
                        </a:rPr>
                        <a:t>58</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b="1">
                          <a:effectLst/>
                        </a:rPr>
                        <a:t>7</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b="1">
                          <a:effectLst/>
                        </a:rPr>
                        <a:t>14</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b="1">
                          <a:effectLst/>
                        </a:rPr>
                        <a:t>25</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b="1">
                          <a:effectLst/>
                        </a:rPr>
                        <a:t>12</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b="1">
                          <a:effectLst/>
                        </a:rPr>
                        <a:t>64%</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b="1">
                          <a:effectLst/>
                        </a:rPr>
                        <a:t>83%</a:t>
                      </a:r>
                      <a:endParaRPr lang="ru-RU" sz="1200" b="1">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b="1" dirty="0">
                          <a:effectLst/>
                        </a:rPr>
                        <a:t>44</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c>
                  <a:txBody>
                    <a:bodyPr/>
                    <a:lstStyle/>
                    <a:p>
                      <a:pPr algn="ctr">
                        <a:lnSpc>
                          <a:spcPct val="107000"/>
                        </a:lnSpc>
                        <a:spcAft>
                          <a:spcPts val="0"/>
                        </a:spcAft>
                      </a:pPr>
                      <a:r>
                        <a:rPr lang="ru-RU" sz="1200" b="1" dirty="0">
                          <a:effectLst/>
                        </a:rPr>
                        <a:t>3,6</a:t>
                      </a: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515" marR="19515" marT="0" marB="0"/>
                </a:tc>
              </a:tr>
            </a:tbl>
          </a:graphicData>
        </a:graphic>
      </p:graphicFrame>
      <p:pic>
        <p:nvPicPr>
          <p:cNvPr id="5"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10486169" y="0"/>
            <a:ext cx="1291483" cy="1263407"/>
          </a:xfrm>
          <a:prstGeom prst="ellipse">
            <a:avLst/>
          </a:prstGeom>
          <a:ln>
            <a:noFill/>
          </a:ln>
          <a:effectLst>
            <a:softEdge rad="112500"/>
          </a:effectLst>
        </p:spPr>
      </p:pic>
    </p:spTree>
    <p:extLst>
      <p:ext uri="{BB962C8B-B14F-4D97-AF65-F5344CB8AC3E}">
        <p14:creationId xmlns:p14="http://schemas.microsoft.com/office/powerpoint/2010/main" xmlns="" val="1675112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133" y="152883"/>
            <a:ext cx="10298016" cy="830997"/>
          </a:xfrm>
          <a:prstGeom prst="rect">
            <a:avLst/>
          </a:prstGeom>
        </p:spPr>
        <p:txBody>
          <a:bodyPr wrap="square">
            <a:spAutoFit/>
          </a:bodyPr>
          <a:lstStyle/>
          <a:p>
            <a:pPr algn="r">
              <a:spcAft>
                <a:spcPts val="0"/>
              </a:spcAft>
            </a:pPr>
            <a:r>
              <a:rPr lang="ru-RU" sz="2400" b="1" i="1" dirty="0" smtClean="0">
                <a:solidFill>
                  <a:srgbClr val="00B050"/>
                </a:solidFill>
                <a:effectLst>
                  <a:outerShdw blurRad="38100" dist="38100" dir="2700000" algn="tl">
                    <a:srgbClr val="000000">
                      <a:alpha val="43137"/>
                    </a:srgbClr>
                  </a:outerShdw>
                </a:effectLst>
                <a:latin typeface="+mj-lt"/>
                <a:ea typeface="Times New Roman" panose="02020603050405020304" pitchFamily="18" charset="0"/>
              </a:rPr>
              <a:t>Итоги  ГИА-2023 в формате ЕГЭ в МБОУ Симферопольского района по предмету «Иностранный язык (английский)»</a:t>
            </a:r>
            <a:endParaRPr lang="ru-RU" sz="2400" b="1" i="1" dirty="0">
              <a:solidFill>
                <a:srgbClr val="00B050"/>
              </a:solidFill>
              <a:effectLst>
                <a:outerShdw blurRad="38100" dist="38100" dir="2700000" algn="tl">
                  <a:srgbClr val="000000">
                    <a:alpha val="43137"/>
                  </a:srgbClr>
                </a:outerShdw>
              </a:effectLst>
              <a:latin typeface="+mj-lt"/>
              <a:ea typeface="Times New Roman" panose="02020603050405020304" pitchFamily="18" charset="0"/>
            </a:endParaRPr>
          </a:p>
        </p:txBody>
      </p:sp>
      <p:pic>
        <p:nvPicPr>
          <p:cNvPr id="5" name="Picture 2" descr="Английский как второй или иностранный язык Знание языков Английский как  второй или иностранный язык Страна, английский язык, английский, сфера,  эксперт png | PNGWing"/>
          <p:cNvPicPr>
            <a:picLocks noChangeAspect="1" noChangeArrowheads="1"/>
          </p:cNvPicPr>
          <p:nvPr/>
        </p:nvPicPr>
        <p:blipFill>
          <a:blip r:embed="rId2" cstate="print"/>
          <a:srcRect/>
          <a:stretch>
            <a:fillRect/>
          </a:stretch>
        </p:blipFill>
        <p:spPr bwMode="auto">
          <a:xfrm>
            <a:off x="10486169" y="0"/>
            <a:ext cx="1291483" cy="1263407"/>
          </a:xfrm>
          <a:prstGeom prst="ellipse">
            <a:avLst/>
          </a:prstGeom>
          <a:ln>
            <a:noFill/>
          </a:ln>
          <a:effectLst>
            <a:softEdge rad="112500"/>
          </a:effectLst>
        </p:spPr>
      </p:pic>
      <p:graphicFrame>
        <p:nvGraphicFramePr>
          <p:cNvPr id="3" name="Таблица 2"/>
          <p:cNvGraphicFramePr>
            <a:graphicFrameLocks noGrp="1"/>
          </p:cNvGraphicFramePr>
          <p:nvPr>
            <p:extLst>
              <p:ext uri="{D42A27DB-BD31-4B8C-83A1-F6EECF244321}">
                <p14:modId xmlns:p14="http://schemas.microsoft.com/office/powerpoint/2010/main" xmlns="" val="426569795"/>
              </p:ext>
            </p:extLst>
          </p:nvPr>
        </p:nvGraphicFramePr>
        <p:xfrm>
          <a:off x="196208" y="1263404"/>
          <a:ext cx="11581441" cy="4793937"/>
        </p:xfrm>
        <a:graphic>
          <a:graphicData uri="http://schemas.openxmlformats.org/drawingml/2006/table">
            <a:tbl>
              <a:tblPr firstRow="1" firstCol="1" bandRow="1">
                <a:tableStyleId>{5C22544A-7EE6-4342-B048-85BDC9FD1C3A}</a:tableStyleId>
              </a:tblPr>
              <a:tblGrid>
                <a:gridCol w="398793"/>
                <a:gridCol w="3290044"/>
                <a:gridCol w="747737"/>
                <a:gridCol w="747737"/>
                <a:gridCol w="747737"/>
                <a:gridCol w="747737"/>
                <a:gridCol w="747737"/>
                <a:gridCol w="897285"/>
                <a:gridCol w="1628317"/>
                <a:gridCol w="1628317"/>
              </a:tblGrid>
              <a:tr h="490984">
                <a:tc>
                  <a:txBody>
                    <a:bodyPr/>
                    <a:lstStyle/>
                    <a:p>
                      <a:pPr algn="ctr">
                        <a:lnSpc>
                          <a:spcPct val="107000"/>
                        </a:lnSpc>
                        <a:spcAft>
                          <a:spcPts val="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МБОУ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Кол-во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en-US" sz="1400" dirty="0">
                          <a:effectLst/>
                        </a:rPr>
                        <a:t>&gt;</a:t>
                      </a:r>
                      <a:r>
                        <a:rPr lang="ru-RU" sz="1400" dirty="0">
                          <a:effectLst/>
                        </a:rPr>
                        <a:t>22 «2»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22 – 58 </a:t>
                      </a:r>
                    </a:p>
                    <a:p>
                      <a:pPr algn="ctr">
                        <a:lnSpc>
                          <a:spcPct val="107000"/>
                        </a:lnSpc>
                        <a:spcAft>
                          <a:spcPts val="0"/>
                        </a:spcAft>
                      </a:pPr>
                      <a:r>
                        <a:rPr lang="ru-RU" sz="1400" dirty="0">
                          <a:effectLst/>
                        </a:rPr>
                        <a:t>«3»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59 – 83 </a:t>
                      </a:r>
                    </a:p>
                    <a:p>
                      <a:pPr algn="ctr">
                        <a:lnSpc>
                          <a:spcPct val="107000"/>
                        </a:lnSpc>
                        <a:spcAft>
                          <a:spcPts val="0"/>
                        </a:spcAft>
                      </a:pPr>
                      <a:r>
                        <a:rPr lang="ru-RU" sz="1400" dirty="0">
                          <a:effectLst/>
                        </a:rPr>
                        <a:t>«4»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84</a:t>
                      </a:r>
                      <a:r>
                        <a:rPr lang="en-US" sz="1400" dirty="0">
                          <a:effectLst/>
                        </a:rPr>
                        <a:t>&lt;</a:t>
                      </a:r>
                      <a:endParaRPr lang="ru-RU" sz="1400" dirty="0">
                        <a:effectLst/>
                      </a:endParaRPr>
                    </a:p>
                    <a:p>
                      <a:pPr algn="ctr">
                        <a:lnSpc>
                          <a:spcPct val="107000"/>
                        </a:lnSpc>
                        <a:spcAft>
                          <a:spcPts val="0"/>
                        </a:spcAft>
                      </a:pPr>
                      <a:r>
                        <a:rPr lang="ru-RU" sz="1400" dirty="0">
                          <a:effectLst/>
                        </a:rPr>
                        <a:t>«5»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 </a:t>
                      </a:r>
                    </a:p>
                    <a:p>
                      <a:pPr algn="ctr">
                        <a:lnSpc>
                          <a:spcPct val="107000"/>
                        </a:lnSpc>
                        <a:spcAft>
                          <a:spcPts val="0"/>
                        </a:spcAft>
                      </a:pPr>
                      <a:r>
                        <a:rPr lang="ru-RU" sz="1400" dirty="0" err="1">
                          <a:effectLst/>
                        </a:rPr>
                        <a:t>кач</a:t>
                      </a:r>
                      <a:r>
                        <a:rPr lang="en-US" sz="1400" dirty="0">
                          <a:effectLst/>
                        </a:rPr>
                        <a:t>-</a:t>
                      </a:r>
                      <a:r>
                        <a:rPr lang="ru-RU" sz="1400" dirty="0" err="1">
                          <a:effectLst/>
                        </a:rPr>
                        <a:t>ва</a:t>
                      </a:r>
                      <a:endParaRPr lang="ru-RU" sz="1400" dirty="0">
                        <a:effectLst/>
                      </a:endParaRPr>
                    </a:p>
                    <a:p>
                      <a:pPr algn="ctr">
                        <a:lnSpc>
                          <a:spcPct val="107000"/>
                        </a:lnSpc>
                        <a:spcAft>
                          <a:spcPts val="0"/>
                        </a:spcAft>
                      </a:pPr>
                      <a:r>
                        <a:rPr lang="ru-RU" sz="1400" dirty="0">
                          <a:effectLst/>
                        </a:rPr>
                        <a:t>«4+5»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 </a:t>
                      </a:r>
                      <a:endParaRPr lang="ru-RU" sz="1400" dirty="0" smtClean="0">
                        <a:effectLst/>
                      </a:endParaRPr>
                    </a:p>
                    <a:p>
                      <a:pPr algn="ctr">
                        <a:lnSpc>
                          <a:spcPct val="107000"/>
                        </a:lnSpc>
                        <a:spcAft>
                          <a:spcPts val="0"/>
                        </a:spcAft>
                      </a:pPr>
                      <a:r>
                        <a:rPr lang="ru-RU" sz="1400" dirty="0" smtClean="0">
                          <a:effectLst/>
                        </a:rPr>
                        <a:t>успеваемости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Средний тестовый балл</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r h="216000">
                <a:tc>
                  <a:txBody>
                    <a:bodyPr/>
                    <a:lstStyle/>
                    <a:p>
                      <a:pPr algn="ctr">
                        <a:lnSpc>
                          <a:spcPct val="107000"/>
                        </a:lnSpc>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nSpc>
                          <a:spcPct val="107000"/>
                        </a:lnSpc>
                        <a:spcAft>
                          <a:spcPts val="0"/>
                        </a:spcAft>
                      </a:pPr>
                      <a:r>
                        <a:rPr lang="ru-RU" sz="1400" dirty="0">
                          <a:effectLst/>
                        </a:rPr>
                        <a:t>Гвардейская школа № 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63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r h="216000">
                <a:tc>
                  <a:txBody>
                    <a:bodyPr/>
                    <a:lstStyle/>
                    <a:p>
                      <a:pPr algn="ctr">
                        <a:lnSpc>
                          <a:spcPct val="107000"/>
                        </a:lnSpc>
                        <a:spcAft>
                          <a:spcPts val="0"/>
                        </a:spcAft>
                      </a:pPr>
                      <a:r>
                        <a:rPr lang="ru-RU" sz="1400" dirty="0">
                          <a:effectLst/>
                        </a:rPr>
                        <a:t>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nSpc>
                          <a:spcPct val="107000"/>
                        </a:lnSpc>
                        <a:spcAft>
                          <a:spcPts val="0"/>
                        </a:spcAft>
                      </a:pPr>
                      <a:r>
                        <a:rPr lang="ru-RU" sz="1400" dirty="0">
                          <a:effectLst/>
                        </a:rPr>
                        <a:t>Гвардейская школа–гимназия № 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21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r h="216000">
                <a:tc>
                  <a:txBody>
                    <a:bodyPr/>
                    <a:lstStyle/>
                    <a:p>
                      <a:pPr algn="ctr">
                        <a:lnSpc>
                          <a:spcPct val="107000"/>
                        </a:lnSpc>
                        <a:spcAft>
                          <a:spcPts val="0"/>
                        </a:spcAft>
                      </a:pPr>
                      <a:r>
                        <a:rPr lang="ru-RU" sz="1400" dirty="0">
                          <a:effectLst/>
                        </a:rPr>
                        <a:t>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nSpc>
                          <a:spcPct val="107000"/>
                        </a:lnSpc>
                        <a:spcAft>
                          <a:spcPts val="0"/>
                        </a:spcAft>
                      </a:pPr>
                      <a:r>
                        <a:rPr lang="ru-RU" sz="1400" dirty="0">
                          <a:effectLst/>
                        </a:rPr>
                        <a:t>Гвардейская школа–гимназия № 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64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r h="432000">
                <a:tc>
                  <a:txBody>
                    <a:bodyPr/>
                    <a:lstStyle/>
                    <a:p>
                      <a:pPr algn="ctr">
                        <a:lnSpc>
                          <a:spcPct val="107000"/>
                        </a:lnSpc>
                        <a:spcAft>
                          <a:spcPts val="0"/>
                        </a:spcAft>
                      </a:pPr>
                      <a:r>
                        <a:rPr lang="ru-RU" sz="1400" dirty="0">
                          <a:effectLst/>
                        </a:rPr>
                        <a:t>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nSpc>
                          <a:spcPct val="107000"/>
                        </a:lnSpc>
                        <a:spcAft>
                          <a:spcPts val="0"/>
                        </a:spcAft>
                      </a:pPr>
                      <a:r>
                        <a:rPr lang="ru-RU" sz="1400" dirty="0" err="1">
                          <a:effectLst/>
                        </a:rPr>
                        <a:t>Добровская</a:t>
                      </a:r>
                      <a:r>
                        <a:rPr lang="ru-RU" sz="1400" dirty="0">
                          <a:effectLst/>
                        </a:rPr>
                        <a:t> школа-гимназия им. Я.М. Слонимского</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29%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86%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54,5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r h="216000">
                <a:tc>
                  <a:txBody>
                    <a:bodyPr/>
                    <a:lstStyle/>
                    <a:p>
                      <a:pPr algn="ctr">
                        <a:lnSpc>
                          <a:spcPct val="107000"/>
                        </a:lnSpc>
                        <a:spcAft>
                          <a:spcPts val="0"/>
                        </a:spcAft>
                      </a:pPr>
                      <a:r>
                        <a:rPr lang="ru-RU" sz="1400" dirty="0">
                          <a:effectLst/>
                        </a:rPr>
                        <a:t>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nSpc>
                          <a:spcPct val="107000"/>
                        </a:lnSpc>
                        <a:spcAft>
                          <a:spcPts val="0"/>
                        </a:spcAft>
                      </a:pPr>
                      <a:r>
                        <a:rPr lang="ru-RU" sz="1400" dirty="0" err="1">
                          <a:effectLst/>
                        </a:rPr>
                        <a:t>Мирновская</a:t>
                      </a:r>
                      <a:r>
                        <a:rPr lang="ru-RU" sz="1400" dirty="0">
                          <a:effectLst/>
                        </a:rPr>
                        <a:t> школа № 1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39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r h="216000">
                <a:tc>
                  <a:txBody>
                    <a:bodyPr/>
                    <a:lstStyle/>
                    <a:p>
                      <a:pPr algn="ctr">
                        <a:lnSpc>
                          <a:spcPct val="107000"/>
                        </a:lnSpc>
                        <a:spcAft>
                          <a:spcPts val="0"/>
                        </a:spcAft>
                      </a:pPr>
                      <a:r>
                        <a:rPr lang="ru-RU"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nSpc>
                          <a:spcPct val="107000"/>
                        </a:lnSpc>
                        <a:spcAft>
                          <a:spcPts val="0"/>
                        </a:spcAft>
                      </a:pPr>
                      <a:r>
                        <a:rPr lang="ru-RU" sz="1400" dirty="0">
                          <a:effectLst/>
                        </a:rPr>
                        <a:t>Николаевская школа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34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r h="432000">
                <a:tc>
                  <a:txBody>
                    <a:bodyPr/>
                    <a:lstStyle/>
                    <a:p>
                      <a:pPr algn="ctr">
                        <a:lnSpc>
                          <a:spcPct val="107000"/>
                        </a:lnSpc>
                        <a:spcAft>
                          <a:spcPts val="0"/>
                        </a:spcAft>
                      </a:pPr>
                      <a:r>
                        <a:rPr lang="ru-RU" sz="1400" dirty="0">
                          <a:effectLst/>
                        </a:rPr>
                        <a:t>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nSpc>
                          <a:spcPct val="107000"/>
                        </a:lnSpc>
                        <a:spcAft>
                          <a:spcPts val="0"/>
                        </a:spcAft>
                      </a:pPr>
                      <a:r>
                        <a:rPr lang="ru-RU" sz="1400" dirty="0" err="1">
                          <a:effectLst/>
                        </a:rPr>
                        <a:t>Новоандреевская</a:t>
                      </a:r>
                      <a:r>
                        <a:rPr lang="ru-RU" sz="1400" dirty="0">
                          <a:effectLst/>
                        </a:rPr>
                        <a:t> школа им. </a:t>
                      </a:r>
                      <a:r>
                        <a:rPr lang="ru-RU" sz="1400" dirty="0" err="1">
                          <a:effectLst/>
                        </a:rPr>
                        <a:t>В.А.Осипова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100%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32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r h="432000">
                <a:tc>
                  <a:txBody>
                    <a:bodyPr/>
                    <a:lstStyle/>
                    <a:p>
                      <a:pPr algn="ctr">
                        <a:lnSpc>
                          <a:spcPct val="107000"/>
                        </a:lnSpc>
                        <a:spcAft>
                          <a:spcPts val="0"/>
                        </a:spcAft>
                      </a:pPr>
                      <a:r>
                        <a:rPr lang="ru-RU" sz="1400" dirty="0">
                          <a:effectLst/>
                        </a:rPr>
                        <a:t>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nSpc>
                          <a:spcPct val="107000"/>
                        </a:lnSpc>
                        <a:spcAft>
                          <a:spcPts val="0"/>
                        </a:spcAft>
                      </a:pPr>
                      <a:r>
                        <a:rPr lang="ru-RU" sz="1400" dirty="0">
                          <a:effectLst/>
                        </a:rPr>
                        <a:t>Перовская школа-гимназия им. </a:t>
                      </a:r>
                      <a:r>
                        <a:rPr lang="ru-RU" sz="1400" dirty="0" err="1">
                          <a:effectLst/>
                        </a:rPr>
                        <a:t>Г.А.Хачирашвили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100%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43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r h="216000">
                <a:tc>
                  <a:txBody>
                    <a:bodyPr/>
                    <a:lstStyle/>
                    <a:p>
                      <a:pPr algn="ctr">
                        <a:lnSpc>
                          <a:spcPct val="107000"/>
                        </a:lnSpc>
                        <a:spcAft>
                          <a:spcPts val="0"/>
                        </a:spcAft>
                      </a:pPr>
                      <a:r>
                        <a:rPr lang="ru-RU" sz="1400" dirty="0">
                          <a:effectLst/>
                        </a:rPr>
                        <a:t>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nSpc>
                          <a:spcPct val="107000"/>
                        </a:lnSpc>
                        <a:spcAft>
                          <a:spcPts val="0"/>
                        </a:spcAft>
                      </a:pPr>
                      <a:r>
                        <a:rPr lang="ru-RU" sz="1400" dirty="0">
                          <a:effectLst/>
                        </a:rPr>
                        <a:t>Пожарская школа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100%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36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r h="216000">
                <a:tc>
                  <a:txBody>
                    <a:bodyPr/>
                    <a:lstStyle/>
                    <a:p>
                      <a:pPr algn="ctr">
                        <a:lnSpc>
                          <a:spcPct val="107000"/>
                        </a:lnSpc>
                        <a:spcAft>
                          <a:spcPts val="0"/>
                        </a:spcAft>
                      </a:pPr>
                      <a:r>
                        <a:rPr lang="ru-RU" sz="1400" dirty="0">
                          <a:effectLst/>
                        </a:rPr>
                        <a:t>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nSpc>
                          <a:spcPct val="107000"/>
                        </a:lnSpc>
                        <a:spcAft>
                          <a:spcPts val="0"/>
                        </a:spcAft>
                      </a:pPr>
                      <a:r>
                        <a:rPr lang="ru-RU" sz="1400" dirty="0">
                          <a:effectLst/>
                        </a:rPr>
                        <a:t>Украинская школа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50%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100%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70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r h="432000">
                <a:tc>
                  <a:txBody>
                    <a:bodyPr/>
                    <a:lstStyle/>
                    <a:p>
                      <a:pPr algn="ctr">
                        <a:lnSpc>
                          <a:spcPct val="107000"/>
                        </a:lnSpc>
                        <a:spcAft>
                          <a:spcPts val="0"/>
                        </a:spcAft>
                      </a:pPr>
                      <a:r>
                        <a:rPr lang="ru-RU" sz="1400" dirty="0">
                          <a:effectLst/>
                        </a:rPr>
                        <a:t>11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nSpc>
                          <a:spcPct val="107000"/>
                        </a:lnSpc>
                        <a:spcAft>
                          <a:spcPts val="0"/>
                        </a:spcAft>
                      </a:pPr>
                      <a:r>
                        <a:rPr lang="ru-RU" sz="1400" dirty="0" err="1">
                          <a:effectLst/>
                        </a:rPr>
                        <a:t>Урожайновская</a:t>
                      </a:r>
                      <a:r>
                        <a:rPr lang="ru-RU" sz="1400" dirty="0">
                          <a:effectLst/>
                        </a:rPr>
                        <a:t> школа </a:t>
                      </a:r>
                      <a:r>
                        <a:rPr lang="ru-RU" sz="1400" dirty="0" err="1">
                          <a:effectLst/>
                        </a:rPr>
                        <a:t>им.К.В.Варлыгина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100%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35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r h="432000">
                <a:tc>
                  <a:txBody>
                    <a:bodyPr/>
                    <a:lstStyle/>
                    <a:p>
                      <a:pPr algn="ctr">
                        <a:lnSpc>
                          <a:spcPct val="107000"/>
                        </a:lnSpc>
                        <a:spcAft>
                          <a:spcPts val="0"/>
                        </a:spcAft>
                      </a:pPr>
                      <a:r>
                        <a:rPr lang="ru-RU" sz="1400" dirty="0">
                          <a:effectLst/>
                        </a:rPr>
                        <a:t>12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nSpc>
                          <a:spcPct val="107000"/>
                        </a:lnSpc>
                        <a:spcAft>
                          <a:spcPts val="0"/>
                        </a:spcAft>
                      </a:pPr>
                      <a:r>
                        <a:rPr lang="ru-RU" sz="1400" dirty="0" err="1">
                          <a:effectLst/>
                        </a:rPr>
                        <a:t>Чистенская</a:t>
                      </a:r>
                      <a:r>
                        <a:rPr lang="ru-RU" sz="1400" dirty="0">
                          <a:effectLst/>
                        </a:rPr>
                        <a:t> школа-гимназия им </a:t>
                      </a:r>
                      <a:r>
                        <a:rPr lang="ru-RU" sz="1400" dirty="0" err="1">
                          <a:effectLst/>
                        </a:rPr>
                        <a:t>И.С.Тарасюка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a:effectLst/>
                        </a:rPr>
                        <a:t>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50%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100%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dirty="0">
                          <a:effectLst/>
                        </a:rPr>
                        <a:t>63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r h="223184">
                <a:tc>
                  <a:txBody>
                    <a:bodyPr/>
                    <a:lstStyle/>
                    <a:p>
                      <a:pPr algn="ctr">
                        <a:lnSpc>
                          <a:spcPct val="107000"/>
                        </a:lnSpc>
                        <a:spcAft>
                          <a:spcPts val="0"/>
                        </a:spcAft>
                      </a:pPr>
                      <a:r>
                        <a:rPr lang="ru-RU" sz="1400" b="1" dirty="0">
                          <a:effectLst/>
                        </a:rPr>
                        <a:t> </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nSpc>
                          <a:spcPct val="107000"/>
                        </a:lnSpc>
                        <a:spcAft>
                          <a:spcPts val="0"/>
                        </a:spcAft>
                      </a:pPr>
                      <a:r>
                        <a:rPr lang="ru-RU" sz="1400" b="1" dirty="0">
                          <a:effectLst/>
                        </a:rPr>
                        <a:t>Всего/Среднее</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b="1">
                          <a:effectLst/>
                        </a:rPr>
                        <a:t>21</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b="1">
                          <a:effectLst/>
                        </a:rPr>
                        <a:t>2</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b="1">
                          <a:effectLst/>
                        </a:rPr>
                        <a:t>12</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b="1">
                          <a:effectLst/>
                        </a:rPr>
                        <a:t>6</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b="1">
                          <a:effectLst/>
                        </a:rPr>
                        <a:t>1</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b="1">
                          <a:effectLst/>
                        </a:rPr>
                        <a:t>33,3%</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b="1" dirty="0">
                          <a:effectLst/>
                        </a:rPr>
                        <a:t>90,5</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c>
                  <a:txBody>
                    <a:bodyPr/>
                    <a:lstStyle/>
                    <a:p>
                      <a:pPr algn="ctr">
                        <a:lnSpc>
                          <a:spcPct val="107000"/>
                        </a:lnSpc>
                        <a:spcAft>
                          <a:spcPts val="0"/>
                        </a:spcAft>
                      </a:pPr>
                      <a:r>
                        <a:rPr lang="ru-RU" sz="1400" b="1" dirty="0">
                          <a:effectLst/>
                        </a:rPr>
                        <a:t>46,2</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980" marR="36980" marT="0" marB="0"/>
                </a:tc>
              </a:tr>
            </a:tbl>
          </a:graphicData>
        </a:graphic>
      </p:graphicFrame>
    </p:spTree>
    <p:extLst>
      <p:ext uri="{BB962C8B-B14F-4D97-AF65-F5344CB8AC3E}">
        <p14:creationId xmlns:p14="http://schemas.microsoft.com/office/powerpoint/2010/main" xmlns="" val="3038810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8284" y="2445983"/>
            <a:ext cx="11851105" cy="1825096"/>
          </a:xfrm>
        </p:spPr>
        <p:txBody>
          <a:bodyPr>
            <a:noAutofit/>
          </a:bodyPr>
          <a:lstStyle/>
          <a:p>
            <a:pPr algn="r">
              <a:lnSpc>
                <a:spcPct val="115000"/>
              </a:lnSpc>
              <a:spcAft>
                <a:spcPts val="0"/>
              </a:spcAft>
            </a:pPr>
            <a:r>
              <a:rPr lang="ru-RU" sz="4000" b="1" i="1" kern="100" dirty="0" smtClean="0">
                <a:solidFill>
                  <a:srgbClr val="FF0000"/>
                </a:solidFill>
                <a:latin typeface="Times New Roman" panose="02020603050405020304" pitchFamily="18" charset="0"/>
                <a:ea typeface="DejaVu Sans"/>
                <a:cs typeface="Lohit Hindi"/>
              </a:rPr>
              <a:t>План  </a:t>
            </a:r>
            <a:r>
              <a:rPr lang="ru-RU" sz="4000" b="1" i="1" kern="100" dirty="0">
                <a:solidFill>
                  <a:srgbClr val="FF0000"/>
                </a:solidFill>
                <a:latin typeface="Times New Roman" panose="02020603050405020304" pitchFamily="18" charset="0"/>
                <a:ea typeface="DejaVu Sans"/>
                <a:cs typeface="Lohit Hindi"/>
              </a:rPr>
              <a:t>работы н</a:t>
            </a:r>
            <a:r>
              <a:rPr lang="ru-RU" sz="4000" b="1" i="1" kern="100" dirty="0" smtClean="0">
                <a:solidFill>
                  <a:srgbClr val="FF0000"/>
                </a:solidFill>
                <a:latin typeface="Times New Roman" panose="02020603050405020304" pitchFamily="18" charset="0"/>
                <a:ea typeface="DejaVu Sans"/>
                <a:cs typeface="Lohit Hindi"/>
              </a:rPr>
              <a:t>а 2023/2024 </a:t>
            </a:r>
            <a:r>
              <a:rPr lang="ru-RU" sz="4000" b="1" i="1" kern="100" dirty="0">
                <a:solidFill>
                  <a:srgbClr val="FF0000"/>
                </a:solidFill>
                <a:latin typeface="Times New Roman" panose="02020603050405020304" pitchFamily="18" charset="0"/>
                <a:ea typeface="DejaVu Sans"/>
                <a:cs typeface="Lohit Hindi"/>
              </a:rPr>
              <a:t>учебный год</a:t>
            </a:r>
            <a:r>
              <a:rPr lang="ru-RU" sz="2000" dirty="0">
                <a:solidFill>
                  <a:srgbClr val="FF0000"/>
                </a:solidFill>
                <a:latin typeface="Times New Roman" panose="02020603050405020304" pitchFamily="18" charset="0"/>
                <a:ea typeface="Calibri" panose="020F0502020204030204" pitchFamily="34" charset="0"/>
              </a:rPr>
              <a:t/>
            </a:r>
            <a:br>
              <a:rPr lang="ru-RU" sz="2000" dirty="0">
                <a:solidFill>
                  <a:srgbClr val="FF0000"/>
                </a:solidFill>
                <a:latin typeface="Times New Roman" panose="02020603050405020304" pitchFamily="18" charset="0"/>
                <a:ea typeface="Calibri" panose="020F0502020204030204" pitchFamily="34" charset="0"/>
              </a:rPr>
            </a:br>
            <a:endParaRPr lang="ru-RU" sz="3200" dirty="0">
              <a:solidFill>
                <a:srgbClr val="FF0000"/>
              </a:solidFill>
            </a:endParaRPr>
          </a:p>
        </p:txBody>
      </p:sp>
      <p:sp>
        <p:nvSpPr>
          <p:cNvPr id="3" name="Подзаголовок 2"/>
          <p:cNvSpPr>
            <a:spLocks noGrp="1"/>
          </p:cNvSpPr>
          <p:nvPr>
            <p:ph type="subTitle" idx="1"/>
          </p:nvPr>
        </p:nvSpPr>
        <p:spPr>
          <a:xfrm>
            <a:off x="2938129" y="5406949"/>
            <a:ext cx="8915399" cy="528357"/>
          </a:xfrm>
        </p:spPr>
        <p:txBody>
          <a:bodyPr>
            <a:noAutofit/>
          </a:bodyPr>
          <a:lstStyle/>
          <a:p>
            <a:pPr algn="r"/>
            <a:r>
              <a:rPr lang="ru-RU" sz="1600" b="1" i="1" dirty="0">
                <a:solidFill>
                  <a:schemeClr val="accent6">
                    <a:lumMod val="50000"/>
                  </a:schemeClr>
                </a:solidFill>
                <a:effectLst>
                  <a:outerShdw blurRad="38100" dist="38100" dir="2700000" algn="tl">
                    <a:srgbClr val="000000">
                      <a:alpha val="43137"/>
                    </a:srgbClr>
                  </a:outerShdw>
                </a:effectLst>
              </a:rPr>
              <a:t>Юрченко Оксана Анатольевна</a:t>
            </a:r>
            <a:r>
              <a:rPr lang="ru-RU" sz="1600" b="1" i="1" dirty="0" smtClean="0">
                <a:solidFill>
                  <a:schemeClr val="accent6">
                    <a:lumMod val="50000"/>
                  </a:schemeClr>
                </a:solidFill>
                <a:effectLst>
                  <a:outerShdw blurRad="38100" dist="38100" dir="2700000" algn="tl">
                    <a:srgbClr val="000000">
                      <a:alpha val="43137"/>
                    </a:srgbClr>
                  </a:outerShdw>
                </a:effectLst>
              </a:rPr>
              <a:t>,</a:t>
            </a:r>
          </a:p>
          <a:p>
            <a:pPr algn="r"/>
            <a:r>
              <a:rPr lang="ru-RU" sz="1600" b="1" i="1" dirty="0" smtClean="0">
                <a:solidFill>
                  <a:schemeClr val="accent6">
                    <a:lumMod val="50000"/>
                  </a:schemeClr>
                </a:solidFill>
                <a:effectLst>
                  <a:outerShdw blurRad="38100" dist="38100" dir="2700000" algn="tl">
                    <a:srgbClr val="000000">
                      <a:alpha val="43137"/>
                    </a:srgbClr>
                  </a:outerShdw>
                </a:effectLst>
              </a:rPr>
              <a:t> </a:t>
            </a:r>
            <a:r>
              <a:rPr lang="ru-RU" sz="1600" b="1" i="1" dirty="0">
                <a:solidFill>
                  <a:schemeClr val="accent6">
                    <a:lumMod val="50000"/>
                  </a:schemeClr>
                </a:solidFill>
                <a:effectLst>
                  <a:outerShdw blurRad="38100" dist="38100" dir="2700000" algn="tl">
                    <a:srgbClr val="000000">
                      <a:alpha val="43137"/>
                    </a:srgbClr>
                  </a:outerShdw>
                </a:effectLst>
              </a:rPr>
              <a:t>методист МБОУ ДО «ЦДЮТ»</a:t>
            </a:r>
          </a:p>
        </p:txBody>
      </p:sp>
      <p:pic>
        <p:nvPicPr>
          <p:cNvPr id="4" name="Рисунок 3" descr="https://dom-znanij.vlg.muzkult.ru/media/2020/08/25/1256281383/ayau-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51575" y="589243"/>
            <a:ext cx="5940425" cy="1856740"/>
          </a:xfrm>
          <a:prstGeom prst="rect">
            <a:avLst/>
          </a:prstGeom>
          <a:noFill/>
          <a:ln>
            <a:noFill/>
          </a:ln>
        </p:spPr>
      </p:pic>
    </p:spTree>
    <p:extLst>
      <p:ext uri="{BB962C8B-B14F-4D97-AF65-F5344CB8AC3E}">
        <p14:creationId xmlns:p14="http://schemas.microsoft.com/office/powerpoint/2010/main" xmlns="" val="105218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722308" cy="707886"/>
          </a:xfrm>
          <a:prstGeom prst="rect">
            <a:avLst/>
          </a:prstGeom>
          <a:noFill/>
        </p:spPr>
        <p:txBody>
          <a:bodyPr wrap="square" lIns="91440" tIns="45720" rIns="91440" bIns="45720">
            <a:spAutoFit/>
          </a:bodyPr>
          <a:lstStyle/>
          <a:p>
            <a:pPr algn="ctr"/>
            <a:r>
              <a:rPr lang="ru-RU" sz="4000" b="1" i="1" dirty="0" smtClean="0">
                <a:ln w="12700">
                  <a:solidFill>
                    <a:srgbClr val="424242">
                      <a:lumMod val="75000"/>
                    </a:srgbClr>
                  </a:solidFill>
                  <a:prstDash val="solid"/>
                </a:ln>
                <a:solidFill>
                  <a:srgbClr val="0070C0"/>
                </a:solidFill>
                <a:effectLst>
                  <a:outerShdw dist="38100" dir="2640000" algn="bl" rotWithShape="0">
                    <a:srgbClr val="424242">
                      <a:lumMod val="75000"/>
                    </a:srgbClr>
                  </a:outerShdw>
                </a:effectLst>
              </a:rPr>
              <a:t>Кадровый состав учителей иностранных языков:</a:t>
            </a:r>
            <a:endParaRPr lang="ru-RU" sz="4000" b="1" i="1" dirty="0">
              <a:ln w="12700">
                <a:solidFill>
                  <a:srgbClr val="424242">
                    <a:lumMod val="75000"/>
                  </a:srgbClr>
                </a:solidFill>
                <a:prstDash val="solid"/>
              </a:ln>
              <a:solidFill>
                <a:srgbClr val="0070C0"/>
              </a:solidFill>
              <a:effectLst>
                <a:outerShdw dist="38100" dir="2640000" algn="bl" rotWithShape="0">
                  <a:srgbClr val="424242">
                    <a:lumMod val="75000"/>
                  </a:srgbClr>
                </a:outerShdw>
              </a:effectLst>
            </a:endParaRPr>
          </a:p>
        </p:txBody>
      </p:sp>
      <p:graphicFrame>
        <p:nvGraphicFramePr>
          <p:cNvPr id="6" name="Диаграмма 5"/>
          <p:cNvGraphicFramePr/>
          <p:nvPr>
            <p:extLst>
              <p:ext uri="{D42A27DB-BD31-4B8C-83A1-F6EECF244321}">
                <p14:modId xmlns:p14="http://schemas.microsoft.com/office/powerpoint/2010/main" xmlns="" val="1507544398"/>
              </p:ext>
            </p:extLst>
          </p:nvPr>
        </p:nvGraphicFramePr>
        <p:xfrm>
          <a:off x="6932157" y="1203294"/>
          <a:ext cx="4680000" cy="5274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extLst>
              <p:ext uri="{D42A27DB-BD31-4B8C-83A1-F6EECF244321}">
                <p14:modId xmlns:p14="http://schemas.microsoft.com/office/powerpoint/2010/main" xmlns="" val="1949561531"/>
              </p:ext>
            </p:extLst>
          </p:nvPr>
        </p:nvGraphicFramePr>
        <p:xfrm>
          <a:off x="310781" y="985534"/>
          <a:ext cx="5990265" cy="5731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62314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92505" y="134953"/>
            <a:ext cx="11999495"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063625" algn="ctr"/>
              </a:tabLst>
            </a:pPr>
            <a:r>
              <a:rPr kumimoji="0" lang="ru-RU" altLang="zh-CN" sz="2400" b="1" i="1" u="none" strike="noStrike" cap="none" normalizeH="0" baseline="0" dirty="0" smtClean="0">
                <a:ln>
                  <a:noFill/>
                </a:ln>
                <a:solidFill>
                  <a:srgbClr val="00B050"/>
                </a:solidFill>
                <a:effectLst>
                  <a:outerShdw blurRad="38100" dist="38100" dir="2700000" algn="tl">
                    <a:srgbClr val="000000">
                      <a:alpha val="43137"/>
                    </a:srgbClr>
                  </a:outerShdw>
                </a:effectLst>
                <a:latin typeface="+mj-lt"/>
                <a:ea typeface="Calibri" pitchFamily="34" charset="0"/>
                <a:cs typeface="Times New Roman" pitchFamily="18" charset="0"/>
              </a:rPr>
              <a:t>Организовать и провести РМО, СП, МК и заседания ШМУ</a:t>
            </a:r>
            <a:endParaRPr kumimoji="0" lang="ru-RU" altLang="zh-CN" sz="3600" b="0" i="1" u="none" strike="noStrike" cap="none" normalizeH="0" baseline="0" dirty="0" smtClean="0">
              <a:ln>
                <a:noFill/>
              </a:ln>
              <a:solidFill>
                <a:srgbClr val="00B050"/>
              </a:solidFill>
              <a:effectLst>
                <a:outerShdw blurRad="38100" dist="38100" dir="2700000" algn="tl">
                  <a:srgbClr val="000000">
                    <a:alpha val="43137"/>
                  </a:srgbClr>
                </a:outerShdw>
              </a:effectLst>
              <a:latin typeface="+mj-lt"/>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1147831625"/>
              </p:ext>
            </p:extLst>
          </p:nvPr>
        </p:nvGraphicFramePr>
        <p:xfrm>
          <a:off x="0" y="614417"/>
          <a:ext cx="12040127" cy="6020756"/>
        </p:xfrm>
        <a:graphic>
          <a:graphicData uri="http://schemas.openxmlformats.org/drawingml/2006/table">
            <a:tbl>
              <a:tblPr/>
              <a:tblGrid>
                <a:gridCol w="3949950"/>
                <a:gridCol w="8090177"/>
              </a:tblGrid>
              <a:tr h="540000">
                <a:tc>
                  <a:txBody>
                    <a:bodyPr/>
                    <a:lstStyle/>
                    <a:p>
                      <a:pPr>
                        <a:lnSpc>
                          <a:spcPct val="107000"/>
                        </a:lnSpc>
                        <a:spcAft>
                          <a:spcPts val="0"/>
                        </a:spcAft>
                      </a:pPr>
                      <a:r>
                        <a:rPr lang="ru-RU" sz="1400" b="1"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Август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ru-RU" sz="1400" b="1" dirty="0" err="1" smtClean="0">
                          <a:effectLst/>
                          <a:latin typeface="Times New Roman" panose="02020603050405020304" pitchFamily="18" charset="0"/>
                          <a:ea typeface="Calibri" panose="020F0502020204030204" pitchFamily="34" charset="0"/>
                          <a:cs typeface="Times New Roman" panose="02020603050405020304" pitchFamily="18" charset="0"/>
                        </a:rPr>
                        <a:t>Мирновская</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 школа № 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b="1" u="sng" dirty="0">
                          <a:effectLst/>
                          <a:latin typeface="Times New Roman" panose="02020603050405020304" pitchFamily="18" charset="0"/>
                          <a:ea typeface="Calibri" panose="020F0502020204030204" pitchFamily="34" charset="0"/>
                          <a:cs typeface="Times New Roman" panose="02020603050405020304" pitchFamily="18" charset="0"/>
                        </a:rPr>
                        <a:t>РМО</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«Концептуальные основы преподавания иностранного языка: особенности преподавания иностранных языков в 2023/2024 учебном году в условиях перехода на новые ФГОС НОО и ФГОС ООО»</a:t>
                      </a:r>
                    </a:p>
                    <a:p>
                      <a:pPr>
                        <a:lnSpc>
                          <a:spcPct val="107000"/>
                        </a:lnSpc>
                        <a:spcAft>
                          <a:spcPts val="0"/>
                        </a:spcAft>
                      </a:pPr>
                      <a:r>
                        <a:rPr lang="ru-RU"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Категория:</a:t>
                      </a:r>
                      <a:r>
                        <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все учителя иностранного языка</a:t>
                      </a:r>
                      <a:r>
                        <a:rPr lang="ru-RU"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nSpc>
                          <a:spcPct val="107000"/>
                        </a:lnSpc>
                        <a:spcAft>
                          <a:spcPts val="0"/>
                        </a:spcAft>
                      </a:pPr>
                      <a:r>
                        <a:rPr lang="ru-RU" sz="1400" b="1" i="1" u="sng" dirty="0">
                          <a:effectLst/>
                          <a:latin typeface="Times New Roman" panose="02020603050405020304" pitchFamily="18" charset="0"/>
                          <a:ea typeface="Calibri" panose="020F0502020204030204" pitchFamily="34" charset="0"/>
                          <a:cs typeface="Times New Roman" panose="02020603050405020304" pitchFamily="18" charset="0"/>
                        </a:rPr>
                        <a:t>Октябрь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МБОУ «Винницкая школа»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b="1" u="sng" dirty="0">
                          <a:effectLst/>
                          <a:latin typeface="Times New Roman" panose="02020603050405020304" pitchFamily="18" charset="0"/>
                          <a:ea typeface="Calibri" panose="020F0502020204030204" pitchFamily="34" charset="0"/>
                          <a:cs typeface="Times New Roman" panose="02020603050405020304" pitchFamily="18" charset="0"/>
                        </a:rPr>
                        <a:t>РМО</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«Использование УМК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Spotlight</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как инструмента формирования функциональной грамотности на уроках английского языка»</a:t>
                      </a:r>
                    </a:p>
                    <a:p>
                      <a:pPr>
                        <a:lnSpc>
                          <a:spcPct val="107000"/>
                        </a:lnSpc>
                        <a:spcAft>
                          <a:spcPts val="0"/>
                        </a:spcAft>
                      </a:pPr>
                      <a:r>
                        <a:rPr lang="ru-RU"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Категория: все учителя иностранного языка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00">
                <a:tc>
                  <a:txBody>
                    <a:bodyPr/>
                    <a:lstStyle/>
                    <a:p>
                      <a:pPr>
                        <a:lnSpc>
                          <a:spcPct val="107000"/>
                        </a:lnSpc>
                        <a:spcAft>
                          <a:spcPts val="0"/>
                        </a:spcAft>
                      </a:pPr>
                      <a:r>
                        <a:rPr lang="ru-RU" sz="1400" b="1" i="1" u="sng" dirty="0">
                          <a:effectLst/>
                          <a:latin typeface="Times New Roman" panose="02020603050405020304" pitchFamily="18" charset="0"/>
                          <a:ea typeface="Calibri" panose="020F0502020204030204" pitchFamily="34" charset="0"/>
                          <a:cs typeface="Times New Roman" panose="02020603050405020304" pitchFamily="18" charset="0"/>
                        </a:rPr>
                        <a:t>Январь</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Чайкинская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школа»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b="1" u="sng" dirty="0">
                          <a:effectLst/>
                          <a:latin typeface="Times New Roman" panose="02020603050405020304" pitchFamily="18" charset="0"/>
                          <a:ea typeface="Calibri" panose="020F0502020204030204" pitchFamily="34" charset="0"/>
                          <a:cs typeface="Times New Roman" panose="02020603050405020304" pitchFamily="18" charset="0"/>
                        </a:rPr>
                        <a:t>РМО</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«Применение </a:t>
                      </a:r>
                      <a:r>
                        <a:rPr lang="ru-RU" sz="1400" dirty="0" err="1">
                          <a:effectLst/>
                          <a:latin typeface="Times New Roman" panose="02020603050405020304" pitchFamily="18" charset="0"/>
                          <a:ea typeface="Times New Roman" panose="02020603050405020304" pitchFamily="18" charset="0"/>
                          <a:cs typeface="Times New Roman" panose="02020603050405020304" pitchFamily="18" charset="0"/>
                        </a:rPr>
                        <a:t>разноуровневого</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подхода в обучении иностранным языкам (английский и немецкий языки). Об итогах работы учителей иностранного языка в первом полугодии 2023/2024 учебном году»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b="1" i="1" dirty="0">
                          <a:effectLst/>
                          <a:latin typeface="Times New Roman" panose="02020603050405020304" pitchFamily="18" charset="0"/>
                          <a:ea typeface="Calibri" panose="020F0502020204030204" pitchFamily="34" charset="0"/>
                          <a:cs typeface="Times New Roman" panose="02020603050405020304" pitchFamily="18" charset="0"/>
                        </a:rPr>
                        <a:t>Категория: все учителя иностранного языка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nSpc>
                          <a:spcPct val="107000"/>
                        </a:lnSpc>
                        <a:spcAft>
                          <a:spcPts val="0"/>
                        </a:spcAft>
                      </a:pPr>
                      <a:r>
                        <a:rPr lang="ru-RU" sz="1400" b="1" i="1" u="sng"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Апрель</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Чистенская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школа-гимназия им.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И.С.Тарасюка</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b="1" u="sng" dirty="0">
                          <a:effectLst/>
                          <a:latin typeface="Times New Roman" panose="02020603050405020304" pitchFamily="18" charset="0"/>
                          <a:ea typeface="Calibri" panose="020F0502020204030204" pitchFamily="34" charset="0"/>
                          <a:cs typeface="Times New Roman" panose="02020603050405020304" pitchFamily="18" charset="0"/>
                        </a:rPr>
                        <a:t>РМО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«Реализация требований ФГОС с современными УМК по иностранным языкам.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b="1" i="1" dirty="0">
                          <a:effectLst/>
                          <a:latin typeface="Times New Roman" panose="02020603050405020304" pitchFamily="18" charset="0"/>
                          <a:ea typeface="Calibri" panose="020F0502020204030204" pitchFamily="34" charset="0"/>
                          <a:cs typeface="Times New Roman" panose="02020603050405020304" pitchFamily="18" charset="0"/>
                        </a:rPr>
                        <a:t>Категория: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i="1" dirty="0">
                          <a:effectLst/>
                          <a:latin typeface="Times New Roman" panose="02020603050405020304" pitchFamily="18" charset="0"/>
                          <a:ea typeface="Calibri" panose="020F0502020204030204" pitchFamily="34" charset="0"/>
                          <a:cs typeface="Times New Roman" panose="02020603050405020304" pitchFamily="18" charset="0"/>
                        </a:rPr>
                        <a:t>все учителя иностранного языка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00">
                <a:tc>
                  <a:txBody>
                    <a:bodyPr/>
                    <a:lstStyle/>
                    <a:p>
                      <a:pPr>
                        <a:lnSpc>
                          <a:spcPct val="107000"/>
                        </a:lnSpc>
                        <a:spcAft>
                          <a:spcPts val="0"/>
                        </a:spcAft>
                      </a:pPr>
                      <a:r>
                        <a:rPr lang="ru-RU" sz="1400" b="1"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Ноябрь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МБОУ «Донская школа </a:t>
                      </a:r>
                      <a:r>
                        <a:rPr lang="ru-RU"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им.В.П.Давиденко</a:t>
                      </a:r>
                      <a:r>
                        <a:rPr lang="ru-RU"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u="sng"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СП</a:t>
                      </a:r>
                      <a:r>
                        <a:rPr lang="ru-RU" sz="1400" b="1"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«Организация проектной деятельности на уроках английского языка»</a:t>
                      </a:r>
                    </a:p>
                    <a:p>
                      <a:pPr>
                        <a:lnSpc>
                          <a:spcPct val="115000"/>
                        </a:lnSpc>
                        <a:spcAft>
                          <a:spcPts val="0"/>
                        </a:spcAft>
                      </a:pPr>
                      <a:r>
                        <a:rPr lang="ru-RU" sz="1400" b="1" i="1"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Категория: все учителя иностранного языка</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nSpc>
                          <a:spcPct val="107000"/>
                        </a:lnSpc>
                        <a:spcAft>
                          <a:spcPts val="0"/>
                        </a:spcAft>
                      </a:pPr>
                      <a:r>
                        <a:rPr lang="ru-RU" sz="1400" b="1"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Февраль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Партизанская школа им. А.П. Богданова»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b="1" u="sng" dirty="0">
                          <a:effectLst/>
                          <a:latin typeface="Times New Roman" panose="02020603050405020304" pitchFamily="18" charset="0"/>
                          <a:ea typeface="Times New Roman" panose="02020603050405020304" pitchFamily="18" charset="0"/>
                          <a:cs typeface="Times New Roman" panose="02020603050405020304" pitchFamily="18" charset="0"/>
                        </a:rPr>
                        <a:t>СП</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всех видов речевой деятельности с УМК «</a:t>
                      </a:r>
                      <a:r>
                        <a:rPr lang="ru-RU" sz="1400" dirty="0" err="1">
                          <a:effectLst/>
                          <a:latin typeface="Times New Roman" panose="02020603050405020304" pitchFamily="18" charset="0"/>
                          <a:ea typeface="Times New Roman" panose="02020603050405020304" pitchFamily="18" charset="0"/>
                          <a:cs typeface="Times New Roman" panose="02020603050405020304" pitchFamily="18" charset="0"/>
                        </a:rPr>
                        <a:t>Spotlight</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7 класс»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b="1" i="1" dirty="0">
                          <a:effectLst/>
                          <a:latin typeface="Times New Roman" panose="02020603050405020304" pitchFamily="18" charset="0"/>
                          <a:ea typeface="Times New Roman" panose="02020603050405020304" pitchFamily="18" charset="0"/>
                          <a:cs typeface="Times New Roman" panose="02020603050405020304" pitchFamily="18" charset="0"/>
                        </a:rPr>
                        <a:t>Категория: учителя иностранного языка 6 – 7 класс</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00">
                <a:tc>
                  <a:txBody>
                    <a:bodyPr/>
                    <a:lstStyle/>
                    <a:p>
                      <a:pPr>
                        <a:lnSpc>
                          <a:spcPct val="107000"/>
                        </a:lnSpc>
                        <a:spcAft>
                          <a:spcPts val="0"/>
                        </a:spcAft>
                      </a:pPr>
                      <a:r>
                        <a:rPr lang="ru-RU" sz="1400" b="1"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Сентябрь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МБОУ «</a:t>
                      </a:r>
                      <a:r>
                        <a:rPr lang="ru-RU"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Новоандреевская</a:t>
                      </a:r>
                      <a:r>
                        <a:rPr lang="ru-R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школа им. </a:t>
                      </a:r>
                      <a:r>
                        <a:rPr lang="ru-RU" sz="1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В.А.Осипова</a:t>
                      </a:r>
                      <a:r>
                        <a:rPr lang="ru-R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062990" algn="ctr"/>
                        </a:tabLst>
                      </a:pPr>
                      <a:r>
                        <a:rPr lang="ru-RU" sz="14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ШМУ</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«Ведение школьной документации. Актуальные проблемы планирования. Структура современного урока»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1062990" algn="ctr"/>
                        </a:tabLst>
                      </a:pPr>
                      <a:r>
                        <a:rPr lang="ru-RU" sz="1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Категория: учителя иностранного языка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00">
                <a:tc>
                  <a:txBody>
                    <a:bodyPr/>
                    <a:lstStyle/>
                    <a:p>
                      <a:pPr>
                        <a:lnSpc>
                          <a:spcPct val="107000"/>
                        </a:lnSpc>
                        <a:spcAft>
                          <a:spcPts val="0"/>
                        </a:spcAft>
                      </a:pPr>
                      <a:r>
                        <a:rPr lang="ru-RU" sz="1400" b="1" i="1" u="sng" dirty="0">
                          <a:effectLst/>
                          <a:latin typeface="Times New Roman" panose="02020603050405020304" pitchFamily="18" charset="0"/>
                          <a:ea typeface="Times New Roman" panose="02020603050405020304" pitchFamily="18" charset="0"/>
                          <a:cs typeface="Times New Roman" panose="02020603050405020304" pitchFamily="18" charset="0"/>
                        </a:rPr>
                        <a:t>Март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МБОУ «</a:t>
                      </a: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Трудовская</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школа»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u="sng"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ШМУ </a:t>
                      </a:r>
                      <a:r>
                        <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«Функциональная грамотность и </a:t>
                      </a:r>
                      <a:r>
                        <a:rPr lang="ru-RU" sz="1400" dirty="0" err="1">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межпредметная</a:t>
                      </a:r>
                      <a:r>
                        <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 интеграция. Английский язык и другие предметы.»</a:t>
                      </a:r>
                    </a:p>
                    <a:p>
                      <a:pPr>
                        <a:lnSpc>
                          <a:spcPct val="115000"/>
                        </a:lnSpc>
                        <a:spcAft>
                          <a:spcPts val="0"/>
                        </a:spcAft>
                      </a:pPr>
                      <a:r>
                        <a:rPr lang="ru-RU" sz="1400" b="1" i="1"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rPr>
                        <a:t>Категория: учителя иностранного языка</a:t>
                      </a:r>
                      <a:endParaRPr lang="ru-RU" sz="1400" dirty="0">
                        <a:solidFill>
                          <a:srgbClr val="00000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nSpc>
                          <a:spcPct val="107000"/>
                        </a:lnSpc>
                        <a:spcAft>
                          <a:spcPts val="0"/>
                        </a:spcAft>
                      </a:pPr>
                      <a:r>
                        <a:rPr lang="ru-RU" sz="1400" b="1" i="1" u="sng" dirty="0">
                          <a:effectLst/>
                          <a:latin typeface="Times New Roman" panose="02020603050405020304" pitchFamily="18" charset="0"/>
                          <a:ea typeface="Times New Roman" panose="02020603050405020304" pitchFamily="18" charset="0"/>
                          <a:cs typeface="Times New Roman" panose="02020603050405020304" pitchFamily="18" charset="0"/>
                        </a:rPr>
                        <a:t>Декабрь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МБОУ «Перовская школа-гимназия им. </a:t>
                      </a: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Г.А.Хачирашвили</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400" b="1" u="sng" dirty="0">
                          <a:effectLst/>
                          <a:latin typeface="Times New Roman" panose="02020603050405020304" pitchFamily="18" charset="0"/>
                          <a:ea typeface="Times New Roman" panose="02020603050405020304" pitchFamily="18" charset="0"/>
                          <a:cs typeface="Times New Roman" panose="02020603050405020304" pitchFamily="18" charset="0"/>
                        </a:rPr>
                        <a:t>МК</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«Работа учителя иностранного языка в рамках формирования и развития личностных и </a:t>
                      </a:r>
                      <a:r>
                        <a:rPr lang="ru-RU" sz="1400" dirty="0" err="1">
                          <a:effectLst/>
                          <a:latin typeface="Times New Roman" panose="02020603050405020304" pitchFamily="18" charset="0"/>
                          <a:ea typeface="Times New Roman" panose="02020603050405020304" pitchFamily="18" charset="0"/>
                          <a:cs typeface="Times New Roman" panose="02020603050405020304" pitchFamily="18" charset="0"/>
                        </a:rPr>
                        <a:t>метапредметных</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результатов. Реализация требований ФГОС НОО и ФГОС ООО»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400" b="1" i="1" dirty="0">
                          <a:effectLst/>
                          <a:latin typeface="Times New Roman" panose="02020603050405020304" pitchFamily="18" charset="0"/>
                          <a:ea typeface="Times New Roman" panose="02020603050405020304" pitchFamily="18" charset="0"/>
                          <a:cs typeface="Times New Roman" panose="02020603050405020304" pitchFamily="18" charset="0"/>
                        </a:rPr>
                        <a:t>Категория: учителя иностранного языка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0974" marR="2097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828049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3987282609"/>
              </p:ext>
            </p:extLst>
          </p:nvPr>
        </p:nvGraphicFramePr>
        <p:xfrm>
          <a:off x="2422566" y="2897580"/>
          <a:ext cx="9298380" cy="2620800"/>
        </p:xfrm>
        <a:graphic>
          <a:graphicData uri="http://schemas.openxmlformats.org/drawingml/2006/table">
            <a:tbl>
              <a:tblPr/>
              <a:tblGrid>
                <a:gridCol w="607845"/>
                <a:gridCol w="8690535"/>
              </a:tblGrid>
              <a:tr h="387927">
                <a:tc>
                  <a:txBody>
                    <a:bodyPr/>
                    <a:lstStyle/>
                    <a:p>
                      <a:pPr algn="ctr">
                        <a:lnSpc>
                          <a:spcPct val="107000"/>
                        </a:lnSpc>
                        <a:spcAft>
                          <a:spcPts val="0"/>
                        </a:spcAft>
                      </a:pPr>
                      <a:r>
                        <a:rPr lang="ru-RU" sz="1800" b="1" i="1" dirty="0">
                          <a:solidFill>
                            <a:srgbClr val="000000"/>
                          </a:solidFill>
                          <a:latin typeface="Times New Roman"/>
                          <a:ea typeface="Times New Roman"/>
                          <a:cs typeface="Times New Roman"/>
                        </a:rPr>
                        <a:t>№</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i="1" dirty="0">
                          <a:solidFill>
                            <a:srgbClr val="000000"/>
                          </a:solidFill>
                          <a:latin typeface="Times New Roman"/>
                          <a:ea typeface="Times New Roman"/>
                          <a:cs typeface="Times New Roman"/>
                        </a:rPr>
                        <a:t>Тема заседания</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855">
                <a:tc>
                  <a:txBody>
                    <a:bodyPr/>
                    <a:lstStyle/>
                    <a:p>
                      <a:pPr algn="just">
                        <a:lnSpc>
                          <a:spcPct val="107000"/>
                        </a:lnSpc>
                        <a:spcAft>
                          <a:spcPts val="0"/>
                        </a:spcAft>
                      </a:pPr>
                      <a:r>
                        <a:rPr lang="ru-RU" sz="1800">
                          <a:solidFill>
                            <a:srgbClr val="000000"/>
                          </a:solidFill>
                          <a:latin typeface="Times New Roman"/>
                          <a:ea typeface="Times New Roman"/>
                          <a:cs typeface="Times New Roman"/>
                        </a:rPr>
                        <a:t>1.</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solidFill>
                            <a:srgbClr val="000000"/>
                          </a:solidFill>
                          <a:latin typeface="Times New Roman"/>
                          <a:ea typeface="Calibri"/>
                          <a:cs typeface="Times New Roman"/>
                        </a:rPr>
                        <a:t>Подготовка олимпиадных заданий школьного этапа </a:t>
                      </a:r>
                      <a:r>
                        <a:rPr lang="ru-RU" sz="1800" dirty="0" err="1">
                          <a:solidFill>
                            <a:srgbClr val="000000"/>
                          </a:solidFill>
                          <a:latin typeface="Times New Roman"/>
                          <a:ea typeface="Calibri"/>
                          <a:cs typeface="Times New Roman"/>
                        </a:rPr>
                        <a:t>ВсОШ</a:t>
                      </a:r>
                      <a:r>
                        <a:rPr lang="ru-RU" sz="1800" dirty="0">
                          <a:solidFill>
                            <a:srgbClr val="000000"/>
                          </a:solidFill>
                          <a:latin typeface="Times New Roman"/>
                          <a:ea typeface="Calibri"/>
                          <a:cs typeface="Times New Roman"/>
                        </a:rPr>
                        <a:t> по иностранным языкам.</a:t>
                      </a:r>
                      <a:r>
                        <a:rPr lang="ru-RU" sz="1800" dirty="0">
                          <a:latin typeface="Times New Roman"/>
                          <a:ea typeface="Calibri"/>
                          <a:cs typeface="Times New Roman"/>
                        </a:rPr>
                        <a:t> Анализ проведения.</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018">
                <a:tc>
                  <a:txBody>
                    <a:bodyPr/>
                    <a:lstStyle/>
                    <a:p>
                      <a:pPr algn="just">
                        <a:lnSpc>
                          <a:spcPct val="107000"/>
                        </a:lnSpc>
                        <a:spcAft>
                          <a:spcPts val="0"/>
                        </a:spcAft>
                      </a:pPr>
                      <a:r>
                        <a:rPr lang="ru-RU" sz="1800">
                          <a:solidFill>
                            <a:srgbClr val="000000"/>
                          </a:solidFill>
                          <a:latin typeface="Times New Roman"/>
                          <a:ea typeface="Times New Roman"/>
                          <a:cs typeface="Times New Roman"/>
                        </a:rPr>
                        <a:t>2.</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latin typeface="Times New Roman"/>
                          <a:ea typeface="Times New Roman"/>
                          <a:cs typeface="Times New Roman"/>
                        </a:rPr>
                        <a:t>Разработка положение районных конкурсов «</a:t>
                      </a:r>
                      <a:r>
                        <a:rPr lang="ru-RU" sz="1800" dirty="0" smtClean="0">
                          <a:latin typeface="Times New Roman"/>
                          <a:ea typeface="Times New Roman"/>
                          <a:cs typeface="Times New Roman"/>
                        </a:rPr>
                        <a:t>MUSICFEST-2023», </a:t>
                      </a:r>
                      <a:r>
                        <a:rPr lang="ru-RU" sz="1800" dirty="0">
                          <a:latin typeface="Times New Roman"/>
                          <a:ea typeface="Times New Roman"/>
                          <a:cs typeface="Times New Roman"/>
                        </a:rPr>
                        <a:t>«TIME </a:t>
                      </a:r>
                      <a:r>
                        <a:rPr lang="ru-RU" sz="1800" dirty="0" err="1">
                          <a:latin typeface="Times New Roman"/>
                          <a:ea typeface="Times New Roman"/>
                          <a:cs typeface="Times New Roman"/>
                        </a:rPr>
                        <a:t>to</a:t>
                      </a:r>
                      <a:r>
                        <a:rPr lang="ru-RU" sz="1800" dirty="0">
                          <a:latin typeface="Times New Roman"/>
                          <a:ea typeface="Times New Roman"/>
                          <a:cs typeface="Times New Roman"/>
                        </a:rPr>
                        <a:t> RHYME», «Литературная гостиная</a:t>
                      </a:r>
                      <a:r>
                        <a:rPr lang="ru-RU" sz="1800" dirty="0" smtClean="0">
                          <a:latin typeface="Times New Roman"/>
                          <a:ea typeface="Times New Roman"/>
                          <a:cs typeface="Times New Roman"/>
                        </a:rPr>
                        <a:t>». Анализ проведения.</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00">
                <a:tc>
                  <a:txBody>
                    <a:bodyPr/>
                    <a:lstStyle/>
                    <a:p>
                      <a:pPr algn="just">
                        <a:lnSpc>
                          <a:spcPct val="107000"/>
                        </a:lnSpc>
                        <a:spcAft>
                          <a:spcPts val="0"/>
                        </a:spcAft>
                      </a:pPr>
                      <a:r>
                        <a:rPr lang="ru-RU" sz="1800">
                          <a:solidFill>
                            <a:srgbClr val="000000"/>
                          </a:solidFill>
                          <a:latin typeface="Times New Roman"/>
                          <a:ea typeface="Times New Roman"/>
                          <a:cs typeface="Times New Roman"/>
                        </a:rPr>
                        <a:t>3.</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latin typeface="Times New Roman"/>
                          <a:ea typeface="Times New Roman"/>
                          <a:cs typeface="Times New Roman"/>
                        </a:rPr>
                        <a:t>Определение рейтинга оборудования кабинетов иностранного языка с целью подготовки к сдаче ГИА по иностранному языку</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5057" name="Rectangle 1"/>
          <p:cNvSpPr>
            <a:spLocks noChangeArrowheads="1"/>
          </p:cNvSpPr>
          <p:nvPr/>
        </p:nvSpPr>
        <p:spPr bwMode="auto">
          <a:xfrm>
            <a:off x="1591293" y="332104"/>
            <a:ext cx="10426535"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zh-CN" sz="3200" b="1" i="1" u="none" strike="noStrike" cap="none" normalizeH="0" baseline="0" dirty="0" smtClean="0">
                <a:ln>
                  <a:noFill/>
                </a:ln>
                <a:solidFill>
                  <a:srgbClr val="00B05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Творческая группа по иностранным языкам</a:t>
            </a:r>
            <a:endParaRPr kumimoji="0" lang="ru-RU" altLang="zh-CN" sz="3200" b="1" i="1" u="none" strike="noStrike" cap="none" normalizeH="0" baseline="0" dirty="0" smtClean="0">
              <a:ln>
                <a:noFill/>
              </a:ln>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0" name="Rectangle 4"/>
          <p:cNvSpPr>
            <a:spLocks noChangeArrowheads="1"/>
          </p:cNvSpPr>
          <p:nvPr/>
        </p:nvSpPr>
        <p:spPr bwMode="auto">
          <a:xfrm>
            <a:off x="1543793" y="747526"/>
            <a:ext cx="10648208"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Руководитель: Юрченко О.А. – методист МБОУ ДО «ЦДЮТ»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zh-C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Члены ТГ:</a:t>
            </a:r>
            <a:endParaRPr kumimoji="0" lang="ru-RU" altLang="zh-C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Абдулганиева Сусанна </a:t>
            </a:r>
            <a:r>
              <a:rPr kumimoji="0" lang="ru-RU"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Фекретовна</a:t>
            </a:r>
            <a:r>
              <a:rPr kumimoji="0" lang="ru-RU"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учитель МБОУ «</a:t>
            </a:r>
            <a:r>
              <a:rPr lang="ru-RU" altLang="zh-CN" sz="2000" dirty="0" err="1" smtClean="0">
                <a:latin typeface="Times New Roman" pitchFamily="18" charset="0"/>
                <a:ea typeface="Times New Roman" pitchFamily="18" charset="0"/>
                <a:cs typeface="Times New Roman" pitchFamily="18" charset="0"/>
              </a:rPr>
              <a:t>Молодёжненская</a:t>
            </a:r>
            <a:r>
              <a:rPr lang="ru-RU" altLang="zh-CN" sz="2000" dirty="0" smtClean="0">
                <a:latin typeface="Times New Roman" pitchFamily="18" charset="0"/>
                <a:ea typeface="Times New Roman" pitchFamily="18" charset="0"/>
                <a:cs typeface="Times New Roman" pitchFamily="18" charset="0"/>
              </a:rPr>
              <a:t> школа № 2</a:t>
            </a:r>
            <a:r>
              <a:rPr kumimoji="0" lang="ru-RU"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altLang="zh-C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Газиева</a:t>
            </a:r>
            <a:r>
              <a:rPr kumimoji="0" lang="ru-RU"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Милия</a:t>
            </a:r>
            <a:r>
              <a:rPr kumimoji="0" lang="ru-RU"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Раимовна</a:t>
            </a:r>
            <a:r>
              <a:rPr kumimoji="0" lang="ru-RU"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учитель МБОУ «</a:t>
            </a:r>
            <a:r>
              <a:rPr kumimoji="0" lang="ru-RU" altLang="zh-CN"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Широковская</a:t>
            </a:r>
            <a:r>
              <a:rPr kumimoji="0" lang="ru-RU"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школа»;</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ru-RU" altLang="zh-CN" sz="2000" dirty="0" smtClean="0">
                <a:latin typeface="Times New Roman" pitchFamily="18" charset="0"/>
                <a:cs typeface="Times New Roman" pitchFamily="18" charset="0"/>
              </a:rPr>
              <a:t>Кротова Галина Евгеньевна, учитель МБОУ «</a:t>
            </a:r>
            <a:r>
              <a:rPr lang="ru-RU" altLang="zh-CN" sz="2000" dirty="0" err="1" smtClean="0">
                <a:latin typeface="Times New Roman" pitchFamily="18" charset="0"/>
                <a:cs typeface="Times New Roman" pitchFamily="18" charset="0"/>
              </a:rPr>
              <a:t>Краснозорькинская</a:t>
            </a:r>
            <a:r>
              <a:rPr lang="ru-RU" altLang="zh-CN" sz="2000" dirty="0" smtClean="0">
                <a:latin typeface="Times New Roman" pitchFamily="18" charset="0"/>
                <a:cs typeface="Times New Roman" pitchFamily="18" charset="0"/>
              </a:rPr>
              <a:t> начальная школа»</a:t>
            </a:r>
            <a:endParaRPr kumimoji="0" lang="ru-RU" altLang="zh-C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482945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8368" y="287378"/>
            <a:ext cx="9976328" cy="523220"/>
          </a:xfrm>
          <a:prstGeom prst="rect">
            <a:avLst/>
          </a:prstGeom>
        </p:spPr>
        <p:txBody>
          <a:bodyPr wrap="square">
            <a:spAutoFit/>
          </a:bodyPr>
          <a:lstStyle/>
          <a:p>
            <a:pPr algn="r"/>
            <a:r>
              <a:rPr lang="ru-RU" sz="2800" b="1" i="1" dirty="0" smtClean="0">
                <a:solidFill>
                  <a:srgbClr val="00B050"/>
                </a:solidFill>
                <a:effectLst>
                  <a:outerShdw blurRad="38100" dist="38100" dir="2700000" algn="tl">
                    <a:srgbClr val="000000">
                      <a:alpha val="43137"/>
                    </a:srgbClr>
                  </a:outerShdw>
                </a:effectLst>
              </a:rPr>
              <a:t>Экспертная группа по иностранным языкам</a:t>
            </a:r>
            <a:endParaRPr lang="ru-RU" sz="2800" i="1" dirty="0">
              <a:solidFill>
                <a:srgbClr val="00B050"/>
              </a:solidFill>
              <a:effectLst>
                <a:outerShdw blurRad="38100" dist="38100" dir="2700000" algn="tl">
                  <a:srgbClr val="000000">
                    <a:alpha val="43137"/>
                  </a:srgbClr>
                </a:outerShdw>
              </a:effectLst>
            </a:endParaRPr>
          </a:p>
        </p:txBody>
      </p:sp>
      <p:graphicFrame>
        <p:nvGraphicFramePr>
          <p:cNvPr id="3" name="Таблица 2"/>
          <p:cNvGraphicFramePr>
            <a:graphicFrameLocks noGrp="1"/>
          </p:cNvGraphicFramePr>
          <p:nvPr/>
        </p:nvGraphicFramePr>
        <p:xfrm>
          <a:off x="2660303" y="4205161"/>
          <a:ext cx="8502501" cy="2297998"/>
        </p:xfrm>
        <a:graphic>
          <a:graphicData uri="http://schemas.openxmlformats.org/drawingml/2006/table">
            <a:tbl>
              <a:tblPr/>
              <a:tblGrid>
                <a:gridCol w="439157"/>
                <a:gridCol w="8063344"/>
              </a:tblGrid>
              <a:tr h="282950">
                <a:tc>
                  <a:txBody>
                    <a:bodyPr/>
                    <a:lstStyle/>
                    <a:p>
                      <a:pPr algn="ctr">
                        <a:lnSpc>
                          <a:spcPct val="107000"/>
                        </a:lnSpc>
                        <a:spcAft>
                          <a:spcPts val="0"/>
                        </a:spcAft>
                      </a:pPr>
                      <a:r>
                        <a:rPr lang="ru-RU" sz="1800" b="1" i="1" dirty="0">
                          <a:solidFill>
                            <a:srgbClr val="000000"/>
                          </a:solidFill>
                          <a:latin typeface="Times New Roman"/>
                          <a:ea typeface="Times New Roman"/>
                          <a:cs typeface="Times New Roman"/>
                        </a:rPr>
                        <a:t>№</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i="1" dirty="0">
                          <a:solidFill>
                            <a:srgbClr val="000000"/>
                          </a:solidFill>
                          <a:latin typeface="Times New Roman"/>
                          <a:ea typeface="Times New Roman"/>
                          <a:cs typeface="Times New Roman"/>
                        </a:rPr>
                        <a:t>Тема заседания</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83">
                <a:tc>
                  <a:txBody>
                    <a:bodyPr/>
                    <a:lstStyle/>
                    <a:p>
                      <a:pPr algn="just">
                        <a:lnSpc>
                          <a:spcPct val="107000"/>
                        </a:lnSpc>
                        <a:spcAft>
                          <a:spcPts val="0"/>
                        </a:spcAft>
                      </a:pPr>
                      <a:r>
                        <a:rPr lang="ru-RU" sz="1800">
                          <a:solidFill>
                            <a:srgbClr val="000000"/>
                          </a:solidFill>
                          <a:latin typeface="Times New Roman"/>
                          <a:ea typeface="Times New Roman"/>
                          <a:cs typeface="Times New Roman"/>
                        </a:rPr>
                        <a:t>1.</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latin typeface="Times New Roman" pitchFamily="18" charset="0"/>
                          <a:ea typeface="Calibri"/>
                          <a:cs typeface="Times New Roman" pitchFamily="18" charset="0"/>
                        </a:rPr>
                        <a:t>Аттестационная экспертиза материалов учителей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959">
                <a:tc>
                  <a:txBody>
                    <a:bodyPr/>
                    <a:lstStyle/>
                    <a:p>
                      <a:pPr algn="just">
                        <a:lnSpc>
                          <a:spcPct val="107000"/>
                        </a:lnSpc>
                        <a:spcAft>
                          <a:spcPts val="0"/>
                        </a:spcAft>
                      </a:pPr>
                      <a:r>
                        <a:rPr lang="ru-RU" sz="1800">
                          <a:solidFill>
                            <a:srgbClr val="000000"/>
                          </a:solidFill>
                          <a:latin typeface="Times New Roman"/>
                          <a:ea typeface="Times New Roman"/>
                          <a:cs typeface="Times New Roman"/>
                        </a:rPr>
                        <a:t>2.</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a:latin typeface="Times New Roman" pitchFamily="18" charset="0"/>
                          <a:ea typeface="Calibri"/>
                          <a:cs typeface="Times New Roman" pitchFamily="18" charset="0"/>
                        </a:rPr>
                        <a:t>Организация и проведение муниципального этапа </a:t>
                      </a:r>
                      <a:r>
                        <a:rPr lang="ru-RU" sz="1800" dirty="0" err="1">
                          <a:latin typeface="Times New Roman" pitchFamily="18" charset="0"/>
                          <a:ea typeface="Calibri"/>
                          <a:cs typeface="Times New Roman" pitchFamily="18" charset="0"/>
                        </a:rPr>
                        <a:t>ВсОШ</a:t>
                      </a:r>
                      <a:r>
                        <a:rPr lang="ru-RU" sz="1800" dirty="0">
                          <a:latin typeface="Times New Roman" pitchFamily="18" charset="0"/>
                          <a:ea typeface="Calibri"/>
                          <a:cs typeface="Times New Roman" pitchFamily="18" charset="0"/>
                        </a:rPr>
                        <a:t> по иностранным языкам. Анализ этапов проведения.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959">
                <a:tc>
                  <a:txBody>
                    <a:bodyPr/>
                    <a:lstStyle/>
                    <a:p>
                      <a:pPr algn="just">
                        <a:lnSpc>
                          <a:spcPct val="107000"/>
                        </a:lnSpc>
                        <a:spcAft>
                          <a:spcPts val="0"/>
                        </a:spcAft>
                      </a:pPr>
                      <a:r>
                        <a:rPr lang="ru-RU" sz="1600" dirty="0" smtClean="0">
                          <a:latin typeface="Calibri"/>
                          <a:ea typeface="Calibri"/>
                          <a:cs typeface="Times New Roman"/>
                        </a:rPr>
                        <a:t>3</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800" dirty="0" smtClean="0">
                          <a:latin typeface="Times New Roman" pitchFamily="18" charset="0"/>
                          <a:ea typeface="Calibri"/>
                          <a:cs typeface="Times New Roman" pitchFamily="18" charset="0"/>
                        </a:rPr>
                        <a:t>Организация и проведение пробного ГИА по иностранному языку. Анализ результатов</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7105" name="Rectangle 1"/>
          <p:cNvSpPr>
            <a:spLocks noChangeArrowheads="1"/>
          </p:cNvSpPr>
          <p:nvPr/>
        </p:nvSpPr>
        <p:spPr bwMode="auto">
          <a:xfrm>
            <a:off x="1555668" y="876958"/>
            <a:ext cx="9963398"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zh-C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Руководитель: Юрченко О.А. – методист МБОУ ДО «ЦДЮТ»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Члены ЭГ:</a:t>
            </a:r>
            <a:endParaRPr kumimoji="0" lang="ru-RU"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altLang="zh-CN"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Тропина</a:t>
            </a:r>
            <a:r>
              <a:rPr kumimoji="0" lang="ru-RU" altLang="zh-C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Ольга Леонидовна (высшая категория), МБОУ «</a:t>
            </a:r>
            <a:r>
              <a:rPr kumimoji="0" lang="ru-RU" altLang="zh-CN"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Родниковская</a:t>
            </a:r>
            <a:r>
              <a:rPr kumimoji="0" lang="ru-RU" altLang="zh-C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школа-гимназия»;</a:t>
            </a:r>
            <a:endParaRPr kumimoji="0" lang="ru-RU" altLang="zh-CN"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altLang="zh-C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Халилова </a:t>
            </a:r>
            <a:r>
              <a:rPr kumimoji="0" lang="ru-RU" altLang="zh-CN"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Айше</a:t>
            </a:r>
            <a:r>
              <a:rPr kumimoji="0" lang="ru-RU" altLang="zh-C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Исаевна (высшая категория), МБОУ «</a:t>
            </a:r>
            <a:r>
              <a:rPr kumimoji="0" lang="ru-RU" altLang="zh-CN"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Добровская</a:t>
            </a:r>
            <a:r>
              <a:rPr kumimoji="0" lang="ru-RU" altLang="zh-CN"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школа-гимназия имени Я.М.Слонимского».</a:t>
            </a:r>
            <a:endParaRPr kumimoji="0" lang="ru-RU"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375340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7934" y="283829"/>
            <a:ext cx="6433171" cy="830997"/>
          </a:xfrm>
          <a:prstGeom prst="rect">
            <a:avLst/>
          </a:prstGeom>
        </p:spPr>
        <p:txBody>
          <a:bodyPr wrap="none">
            <a:spAutoFit/>
          </a:bodyPr>
          <a:lstStyle/>
          <a:p>
            <a:pPr algn="r"/>
            <a:r>
              <a:rPr lang="ru-RU" sz="2400" b="1" i="1" dirty="0">
                <a:solidFill>
                  <a:srgbClr val="00B050"/>
                </a:solidFill>
                <a:effectLst>
                  <a:outerShdw blurRad="38100" dist="38100" dir="2700000" algn="tl">
                    <a:srgbClr val="000000">
                      <a:alpha val="43137"/>
                    </a:srgbClr>
                  </a:outerShdw>
                </a:effectLst>
                <a:latin typeface="+mj-lt"/>
                <a:ea typeface="Times New Roman" panose="02020603050405020304" pitchFamily="18" charset="0"/>
              </a:rPr>
              <a:t>Участие в районной </a:t>
            </a:r>
            <a:r>
              <a:rPr lang="ru-RU" sz="2400" b="1" i="1" dirty="0" smtClean="0">
                <a:solidFill>
                  <a:srgbClr val="00B050"/>
                </a:solidFill>
                <a:effectLst>
                  <a:outerShdw blurRad="38100" dist="38100" dir="2700000" algn="tl">
                    <a:srgbClr val="000000">
                      <a:alpha val="43137"/>
                    </a:srgbClr>
                  </a:outerShdw>
                </a:effectLst>
                <a:latin typeface="+mj-lt"/>
                <a:ea typeface="Times New Roman" panose="02020603050405020304" pitchFamily="18" charset="0"/>
              </a:rPr>
              <a:t>программе</a:t>
            </a:r>
          </a:p>
          <a:p>
            <a:pPr algn="r"/>
            <a:r>
              <a:rPr lang="ru-RU" sz="2400" b="1" i="1" dirty="0" smtClean="0">
                <a:solidFill>
                  <a:srgbClr val="00B050"/>
                </a:solidFill>
                <a:effectLst>
                  <a:outerShdw blurRad="38100" dist="38100" dir="2700000" algn="tl">
                    <a:srgbClr val="000000">
                      <a:alpha val="43137"/>
                    </a:srgbClr>
                  </a:outerShdw>
                </a:effectLst>
                <a:latin typeface="+mj-lt"/>
                <a:ea typeface="Times New Roman" panose="02020603050405020304" pitchFamily="18" charset="0"/>
              </a:rPr>
              <a:t> </a:t>
            </a:r>
            <a:r>
              <a:rPr lang="ru-RU" sz="2400" b="1" i="1" dirty="0">
                <a:solidFill>
                  <a:srgbClr val="00B050"/>
                </a:solidFill>
                <a:effectLst>
                  <a:outerShdw blurRad="38100" dist="38100" dir="2700000" algn="tl">
                    <a:srgbClr val="000000">
                      <a:alpha val="43137"/>
                    </a:srgbClr>
                  </a:outerShdw>
                </a:effectLst>
                <a:latin typeface="+mj-lt"/>
                <a:ea typeface="Times New Roman" panose="02020603050405020304" pitchFamily="18" charset="0"/>
              </a:rPr>
              <a:t>«Способные. Творческие. Одаренные»</a:t>
            </a:r>
            <a:endParaRPr lang="ru-RU" sz="3600" i="1" dirty="0">
              <a:solidFill>
                <a:srgbClr val="00B050"/>
              </a:solidFill>
              <a:effectLst>
                <a:outerShdw blurRad="38100" dist="38100" dir="2700000" algn="tl">
                  <a:srgbClr val="000000">
                    <a:alpha val="43137"/>
                  </a:srgbClr>
                </a:outerShdw>
              </a:effectLst>
              <a:latin typeface="+mj-lt"/>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1999570658"/>
              </p:ext>
            </p:extLst>
          </p:nvPr>
        </p:nvGraphicFramePr>
        <p:xfrm>
          <a:off x="189853" y="1555544"/>
          <a:ext cx="11663164" cy="4540787"/>
        </p:xfrm>
        <a:graphic>
          <a:graphicData uri="http://schemas.openxmlformats.org/drawingml/2006/table">
            <a:tbl>
              <a:tblPr firstRow="1" firstCol="1" bandRow="1">
                <a:tableStyleId>{5C22544A-7EE6-4342-B048-85BDC9FD1C3A}</a:tableStyleId>
              </a:tblPr>
              <a:tblGrid>
                <a:gridCol w="553076"/>
                <a:gridCol w="5966484"/>
                <a:gridCol w="5143604"/>
              </a:tblGrid>
              <a:tr h="301019">
                <a:tc>
                  <a:txBody>
                    <a:bodyPr/>
                    <a:lstStyle/>
                    <a:p>
                      <a:pPr algn="ctr">
                        <a:lnSpc>
                          <a:spcPct val="107000"/>
                        </a:lnSpc>
                        <a:spcAft>
                          <a:spcPts val="0"/>
                        </a:spcAft>
                      </a:pPr>
                      <a:r>
                        <a:rPr lang="ru-RU" sz="18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a:effectLst/>
                        </a:rPr>
                        <a:t>Мероприятия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effectLst/>
                        </a:rPr>
                        <a:t>Сроки проведения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1019">
                <a:tc>
                  <a:txBody>
                    <a:bodyPr/>
                    <a:lstStyle/>
                    <a:p>
                      <a:pPr algn="ctr"/>
                      <a:r>
                        <a:rPr lang="ru-RU" dirty="0" smtClean="0"/>
                        <a:t>1</a:t>
                      </a:r>
                      <a:endParaRPr lang="ru-RU" dirty="0"/>
                    </a:p>
                  </a:txBody>
                  <a:tcPr marL="68580" marR="68580" marT="0" marB="0"/>
                </a:tc>
                <a:tc>
                  <a:txBody>
                    <a:bodyPr/>
                    <a:lstStyle/>
                    <a:p>
                      <a:pPr algn="l">
                        <a:lnSpc>
                          <a:spcPct val="107000"/>
                        </a:lnSpc>
                        <a:spcAft>
                          <a:spcPts val="0"/>
                        </a:spcAft>
                      </a:pPr>
                      <a:r>
                        <a:rPr lang="ru-RU" sz="2000" dirty="0">
                          <a:effectLst/>
                        </a:rPr>
                        <a:t>Написание работ МАН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Сентябрь </a:t>
                      </a:r>
                      <a:r>
                        <a:rPr lang="ru-RU" sz="2000" dirty="0" smtClean="0">
                          <a:effectLst/>
                        </a:rPr>
                        <a:t>– </a:t>
                      </a:r>
                      <a:r>
                        <a:rPr lang="ru-RU" sz="2000" dirty="0">
                          <a:effectLst/>
                        </a:rPr>
                        <a:t>Октябрь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0000">
                <a:tc>
                  <a:txBody>
                    <a:bodyPr/>
                    <a:lstStyle/>
                    <a:p>
                      <a:pPr algn="ctr"/>
                      <a:r>
                        <a:rPr lang="ru-RU" dirty="0" smtClean="0"/>
                        <a:t>2</a:t>
                      </a:r>
                      <a:endParaRPr lang="ru-RU" dirty="0"/>
                    </a:p>
                  </a:txBody>
                  <a:tcPr marL="68580" marR="68580" marT="0" marB="0"/>
                </a:tc>
                <a:tc>
                  <a:txBody>
                    <a:bodyPr/>
                    <a:lstStyle/>
                    <a:p>
                      <a:pPr algn="l">
                        <a:lnSpc>
                          <a:spcPct val="107000"/>
                        </a:lnSpc>
                        <a:spcAft>
                          <a:spcPts val="0"/>
                        </a:spcAft>
                      </a:pPr>
                      <a:r>
                        <a:rPr lang="ru-RU" sz="2000" dirty="0">
                          <a:effectLst/>
                        </a:rPr>
                        <a:t>Всероссийская олимпиада школьников по иностранным языкам</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Октябрь </a:t>
                      </a:r>
                      <a:r>
                        <a:rPr lang="ru-RU" sz="2000" dirty="0" smtClean="0">
                          <a:effectLst/>
                        </a:rPr>
                        <a:t>– </a:t>
                      </a:r>
                      <a:r>
                        <a:rPr lang="ru-RU" sz="2000" dirty="0">
                          <a:effectLst/>
                        </a:rPr>
                        <a:t>Ноябрь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6000">
                <a:tc>
                  <a:txBody>
                    <a:bodyPr/>
                    <a:lstStyle/>
                    <a:p>
                      <a:pPr algn="ctr"/>
                      <a:r>
                        <a:rPr lang="ru-RU" dirty="0" smtClean="0"/>
                        <a:t>3</a:t>
                      </a:r>
                      <a:endParaRPr lang="ru-RU" dirty="0"/>
                    </a:p>
                  </a:txBody>
                  <a:tcPr marL="68580" marR="68580" marT="0" marB="0"/>
                </a:tc>
                <a:tc>
                  <a:txBody>
                    <a:bodyPr/>
                    <a:lstStyle/>
                    <a:p>
                      <a:pPr algn="l">
                        <a:lnSpc>
                          <a:spcPct val="107000"/>
                        </a:lnSpc>
                        <a:spcAft>
                          <a:spcPts val="0"/>
                        </a:spcAft>
                      </a:pPr>
                      <a:r>
                        <a:rPr lang="ru-RU" sz="2000" dirty="0">
                          <a:effectLst/>
                        </a:rPr>
                        <a:t>Районный конкурс песни на иностранном языке «MUSICFEST-2023»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Ноябрь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6604">
                <a:tc>
                  <a:txBody>
                    <a:bodyPr/>
                    <a:lstStyle/>
                    <a:p>
                      <a:pPr algn="ctr"/>
                      <a:r>
                        <a:rPr lang="ru-RU" dirty="0" smtClean="0"/>
                        <a:t>4</a:t>
                      </a:r>
                      <a:endParaRPr lang="ru-RU" dirty="0"/>
                    </a:p>
                  </a:txBody>
                  <a:tcPr marL="68580" marR="68580" marT="0" marB="0"/>
                </a:tc>
                <a:tc>
                  <a:txBody>
                    <a:bodyPr/>
                    <a:lstStyle/>
                    <a:p>
                      <a:pPr algn="l">
                        <a:lnSpc>
                          <a:spcPct val="107000"/>
                        </a:lnSpc>
                        <a:spcAft>
                          <a:spcPts val="0"/>
                        </a:spcAft>
                      </a:pPr>
                      <a:r>
                        <a:rPr lang="ru-RU" sz="2000" dirty="0">
                          <a:effectLst/>
                        </a:rPr>
                        <a:t>Пробный ГИА в 9, 11 классах по иностранному языку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Ноябрь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0000">
                <a:tc>
                  <a:txBody>
                    <a:bodyPr/>
                    <a:lstStyle/>
                    <a:p>
                      <a:pPr algn="ctr"/>
                      <a:r>
                        <a:rPr lang="ru-RU" dirty="0" smtClean="0"/>
                        <a:t>5</a:t>
                      </a:r>
                      <a:endParaRPr lang="ru-RU" dirty="0"/>
                    </a:p>
                  </a:txBody>
                  <a:tcPr marL="68580" marR="68580" marT="0" marB="0"/>
                </a:tc>
                <a:tc>
                  <a:txBody>
                    <a:bodyPr/>
                    <a:lstStyle/>
                    <a:p>
                      <a:pPr algn="l">
                        <a:lnSpc>
                          <a:spcPct val="107000"/>
                        </a:lnSpc>
                        <a:spcAft>
                          <a:spcPts val="0"/>
                        </a:spcAft>
                      </a:pPr>
                      <a:r>
                        <a:rPr lang="ru-RU" sz="2000" dirty="0">
                          <a:effectLst/>
                        </a:rPr>
                        <a:t>Районный конкурс литературного перевода «TIME </a:t>
                      </a:r>
                      <a:r>
                        <a:rPr lang="ru-RU" sz="2000" dirty="0" err="1">
                          <a:effectLst/>
                        </a:rPr>
                        <a:t>to</a:t>
                      </a:r>
                      <a:r>
                        <a:rPr lang="ru-RU" sz="2000" dirty="0">
                          <a:effectLst/>
                        </a:rPr>
                        <a:t> RHYME»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Февраль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0000">
                <a:tc>
                  <a:txBody>
                    <a:bodyPr/>
                    <a:lstStyle/>
                    <a:p>
                      <a:pPr algn="ctr"/>
                      <a:r>
                        <a:rPr lang="ru-RU" dirty="0" smtClean="0"/>
                        <a:t>6</a:t>
                      </a:r>
                      <a:endParaRPr lang="ru-RU" dirty="0"/>
                    </a:p>
                  </a:txBody>
                  <a:tcPr marL="68580" marR="68580" marT="0" marB="0"/>
                </a:tc>
                <a:tc>
                  <a:txBody>
                    <a:bodyPr/>
                    <a:lstStyle/>
                    <a:p>
                      <a:pPr algn="l">
                        <a:lnSpc>
                          <a:spcPct val="107000"/>
                        </a:lnSpc>
                        <a:spcAft>
                          <a:spcPts val="0"/>
                        </a:spcAft>
                      </a:pPr>
                      <a:r>
                        <a:rPr lang="ru-RU" sz="2000" dirty="0">
                          <a:effectLst/>
                        </a:rPr>
                        <a:t>Пробный ГИА в 9, 11 классах по иностранному языку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Март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0000">
                <a:tc>
                  <a:txBody>
                    <a:bodyPr/>
                    <a:lstStyle/>
                    <a:p>
                      <a:pPr algn="ctr"/>
                      <a:r>
                        <a:rPr lang="ru-RU" dirty="0" smtClean="0"/>
                        <a:t>7</a:t>
                      </a:r>
                      <a:endParaRPr lang="ru-RU" dirty="0"/>
                    </a:p>
                  </a:txBody>
                  <a:tcPr marL="68580" marR="68580" marT="0" marB="0"/>
                </a:tc>
                <a:tc>
                  <a:txBody>
                    <a:bodyPr/>
                    <a:lstStyle/>
                    <a:p>
                      <a:pPr algn="l">
                        <a:lnSpc>
                          <a:spcPct val="107000"/>
                        </a:lnSpc>
                        <a:spcAft>
                          <a:spcPts val="0"/>
                        </a:spcAft>
                      </a:pPr>
                      <a:r>
                        <a:rPr lang="ru-RU" sz="2000" dirty="0">
                          <a:effectLst/>
                        </a:rPr>
                        <a:t>Районный смотр-конкурс «Литературная гостиная»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rPr>
                        <a:t>Апрель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xmlns="" val="2030620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633" y="196381"/>
            <a:ext cx="11697195" cy="1077218"/>
          </a:xfrm>
          <a:prstGeom prst="rect">
            <a:avLst/>
          </a:prstGeom>
        </p:spPr>
        <p:txBody>
          <a:bodyPr wrap="square">
            <a:spAutoFit/>
          </a:bodyPr>
          <a:lstStyle/>
          <a:p>
            <a:pPr algn="r"/>
            <a:r>
              <a:rPr lang="ru-RU" sz="3200" b="1" i="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Формы и методы комплексной экспертной педагогической диагностики</a:t>
            </a:r>
            <a:endParaRPr lang="ru-RU" sz="32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1447373584"/>
              </p:ext>
            </p:extLst>
          </p:nvPr>
        </p:nvGraphicFramePr>
        <p:xfrm>
          <a:off x="320633" y="1273599"/>
          <a:ext cx="11691990" cy="5598414"/>
        </p:xfrm>
        <a:graphic>
          <a:graphicData uri="http://schemas.openxmlformats.org/drawingml/2006/table">
            <a:tbl>
              <a:tblPr firstRow="1" firstCol="1" bandRow="1"/>
              <a:tblGrid>
                <a:gridCol w="531990"/>
                <a:gridCol w="6516000"/>
                <a:gridCol w="4644000"/>
              </a:tblGrid>
              <a:tr h="162637">
                <a:tc>
                  <a:txBody>
                    <a:bodyPr/>
                    <a:lstStyle/>
                    <a:p>
                      <a:pPr algn="ctr">
                        <a:lnSpc>
                          <a:spcPct val="115000"/>
                        </a:lnSpc>
                        <a:spcAft>
                          <a:spcPts val="0"/>
                        </a:spcAft>
                      </a:pPr>
                      <a:r>
                        <a:rPr lang="ru-RU" sz="1800" b="1" i="1" dirty="0">
                          <a:solidFill>
                            <a:srgbClr val="00000A"/>
                          </a:solidFill>
                          <a:effectLst/>
                          <a:latin typeface="Times New Roman" pitchFamily="18" charset="0"/>
                          <a:ea typeface="Times New Roman" panose="02020603050405020304" pitchFamily="18" charset="0"/>
                          <a:cs typeface="Times New Roman" pitchFamily="18" charset="0"/>
                        </a:rPr>
                        <a:t>№</a:t>
                      </a:r>
                      <a:endParaRPr lang="ru-RU" sz="1800" dirty="0">
                        <a:effectLst/>
                        <a:latin typeface="Times New Roman" pitchFamily="18" charset="0"/>
                        <a:ea typeface="Calibri" panose="020F0502020204030204" pitchFamily="34" charset="0"/>
                        <a:cs typeface="Times New Roman" pitchFamily="18" charset="0"/>
                      </a:endParaRP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800" b="1" i="1" dirty="0">
                          <a:solidFill>
                            <a:srgbClr val="00000A"/>
                          </a:solidFill>
                          <a:effectLst/>
                          <a:latin typeface="Times New Roman" pitchFamily="18" charset="0"/>
                          <a:ea typeface="Times New Roman" panose="02020603050405020304" pitchFamily="18" charset="0"/>
                          <a:cs typeface="Times New Roman" pitchFamily="18" charset="0"/>
                        </a:rPr>
                        <a:t>Мероприятие</a:t>
                      </a:r>
                      <a:endParaRPr lang="ru-RU" sz="1800" dirty="0">
                        <a:effectLst/>
                        <a:latin typeface="Times New Roman" pitchFamily="18" charset="0"/>
                        <a:ea typeface="Calibri" panose="020F0502020204030204" pitchFamily="34" charset="0"/>
                        <a:cs typeface="Times New Roman" pitchFamily="18" charset="0"/>
                      </a:endParaRP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1800" b="1" i="1">
                          <a:solidFill>
                            <a:srgbClr val="000000"/>
                          </a:solidFill>
                          <a:effectLst/>
                          <a:latin typeface="Times New Roman" pitchFamily="18" charset="0"/>
                          <a:ea typeface="Times New Roman" panose="02020603050405020304" pitchFamily="18" charset="0"/>
                          <a:cs typeface="Times New Roman" pitchFamily="18" charset="0"/>
                        </a:rPr>
                        <a:t>Дата и место проведения</a:t>
                      </a:r>
                      <a:endParaRPr lang="ru-RU" sz="1800">
                        <a:effectLst/>
                        <a:latin typeface="Times New Roman" pitchFamily="18" charset="0"/>
                        <a:ea typeface="Calibri" panose="020F0502020204030204" pitchFamily="34" charset="0"/>
                        <a:cs typeface="Times New Roman" pitchFamily="18" charset="0"/>
                      </a:endParaRP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429642">
                <a:tc>
                  <a:txBody>
                    <a:bodyPr/>
                    <a:lstStyle/>
                    <a:p>
                      <a:pPr algn="ctr"/>
                      <a:r>
                        <a:rPr lang="ru-RU" sz="1800" dirty="0" smtClean="0">
                          <a:latin typeface="Times New Roman" pitchFamily="18" charset="0"/>
                          <a:cs typeface="Times New Roman" pitchFamily="18" charset="0"/>
                        </a:rPr>
                        <a:t>1</a:t>
                      </a:r>
                      <a:endParaRPr lang="ru-RU" sz="1800" dirty="0">
                        <a:latin typeface="Times New Roman" pitchFamily="18" charset="0"/>
                        <a:cs typeface="Times New Roman" pitchFamily="18" charset="0"/>
                      </a:endParaRP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07000"/>
                        </a:lnSpc>
                        <a:spcAft>
                          <a:spcPts val="0"/>
                        </a:spcAft>
                      </a:pPr>
                      <a:r>
                        <a:rPr lang="ru-RU" sz="1800" dirty="0">
                          <a:effectLst/>
                          <a:latin typeface="Times New Roman" pitchFamily="18" charset="0"/>
                          <a:ea typeface="Calibri" panose="020F0502020204030204" pitchFamily="34" charset="0"/>
                          <a:cs typeface="Times New Roman" pitchFamily="18" charset="0"/>
                        </a:rPr>
                        <a:t>«Формирование функциональной грамотности в процессе обучения иностранному языку в школе».</a:t>
                      </a: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07000"/>
                        </a:lnSpc>
                        <a:spcAft>
                          <a:spcPts val="0"/>
                        </a:spcAft>
                      </a:pPr>
                      <a:r>
                        <a:rPr lang="ru-RU" sz="1800" b="1" i="1" u="sng" dirty="0">
                          <a:effectLst/>
                          <a:latin typeface="Times New Roman" panose="02020603050405020304" pitchFamily="18" charset="0"/>
                          <a:ea typeface="Times New Roman" panose="02020603050405020304" pitchFamily="18" charset="0"/>
                          <a:cs typeface="Times New Roman" panose="02020603050405020304" pitchFamily="18" charset="0"/>
                        </a:rPr>
                        <a:t>Октябрь</a:t>
                      </a:r>
                      <a:endParaRPr lang="ru-RU"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МБОУ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Заречненская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школа имени 126 ОГББО»</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429642">
                <a:tc>
                  <a:txBody>
                    <a:bodyPr/>
                    <a:lstStyle/>
                    <a:p>
                      <a:pPr algn="ctr"/>
                      <a:r>
                        <a:rPr lang="ru-RU" sz="1800" dirty="0" smtClean="0">
                          <a:latin typeface="Times New Roman" pitchFamily="18" charset="0"/>
                          <a:cs typeface="Times New Roman" pitchFamily="18" charset="0"/>
                        </a:rPr>
                        <a:t>2</a:t>
                      </a:r>
                      <a:endParaRPr lang="ru-RU" sz="1800" dirty="0">
                        <a:latin typeface="Times New Roman" pitchFamily="18" charset="0"/>
                        <a:cs typeface="Times New Roman" pitchFamily="18" charset="0"/>
                      </a:endParaRP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07000"/>
                        </a:lnSpc>
                        <a:spcAft>
                          <a:spcPts val="0"/>
                        </a:spcAft>
                      </a:pPr>
                      <a:r>
                        <a:rPr lang="ru-RU" sz="1800" dirty="0">
                          <a:effectLst/>
                          <a:latin typeface="Times New Roman" pitchFamily="18" charset="0"/>
                          <a:ea typeface="Calibri" panose="020F0502020204030204" pitchFamily="34" charset="0"/>
                          <a:cs typeface="Times New Roman" pitchFamily="18" charset="0"/>
                        </a:rPr>
                        <a:t>«Формирование функциональной грамотности в процессе обучения иностранному языку в школе».</a:t>
                      </a: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07000"/>
                        </a:lnSpc>
                        <a:spcAft>
                          <a:spcPts val="0"/>
                        </a:spcAft>
                      </a:pPr>
                      <a:r>
                        <a:rPr lang="ru-RU" sz="1800" b="1" i="1" u="sng" dirty="0">
                          <a:effectLst/>
                          <a:latin typeface="Times New Roman" panose="02020603050405020304" pitchFamily="18" charset="0"/>
                          <a:ea typeface="Times New Roman" panose="02020603050405020304" pitchFamily="18" charset="0"/>
                          <a:cs typeface="Times New Roman" panose="02020603050405020304" pitchFamily="18" charset="0"/>
                        </a:rPr>
                        <a:t>Ноябрь</a:t>
                      </a:r>
                      <a:r>
                        <a:rPr lang="ru-RU" sz="1800" u="sng"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МБОУ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Кольчугинская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школа № 2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крымскотатарским</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языком обучения»</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429642">
                <a:tc>
                  <a:txBody>
                    <a:bodyPr/>
                    <a:lstStyle/>
                    <a:p>
                      <a:pPr algn="ctr"/>
                      <a:r>
                        <a:rPr lang="ru-RU" sz="1800" dirty="0" smtClean="0">
                          <a:latin typeface="Times New Roman" pitchFamily="18" charset="0"/>
                          <a:cs typeface="Times New Roman" pitchFamily="18" charset="0"/>
                        </a:rPr>
                        <a:t>3</a:t>
                      </a:r>
                      <a:endParaRPr lang="ru-RU" sz="1800" dirty="0">
                        <a:latin typeface="Times New Roman" pitchFamily="18" charset="0"/>
                        <a:cs typeface="Times New Roman" pitchFamily="18" charset="0"/>
                      </a:endParaRP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07000"/>
                        </a:lnSpc>
                        <a:spcAft>
                          <a:spcPts val="0"/>
                        </a:spcAft>
                      </a:pPr>
                      <a:r>
                        <a:rPr lang="ru-RU" sz="1800" dirty="0">
                          <a:effectLst/>
                          <a:latin typeface="Times New Roman" pitchFamily="18" charset="0"/>
                          <a:ea typeface="Calibri" panose="020F0502020204030204" pitchFamily="34" charset="0"/>
                          <a:cs typeface="Times New Roman" pitchFamily="18" charset="0"/>
                        </a:rPr>
                        <a:t>«Формирование функциональной грамотности в процессе обучения иностранному языку в школе».</a:t>
                      </a: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07000"/>
                        </a:lnSpc>
                        <a:spcAft>
                          <a:spcPts val="0"/>
                        </a:spcAft>
                      </a:pPr>
                      <a:r>
                        <a:rPr lang="ru-RU" sz="1800" b="1" i="1" u="sng" dirty="0">
                          <a:effectLst/>
                          <a:latin typeface="Times New Roman" panose="02020603050405020304" pitchFamily="18" charset="0"/>
                          <a:ea typeface="Times New Roman" panose="02020603050405020304" pitchFamily="18" charset="0"/>
                          <a:cs typeface="Times New Roman" panose="02020603050405020304" pitchFamily="18" charset="0"/>
                        </a:rPr>
                        <a:t>Декабрь</a:t>
                      </a:r>
                      <a:endParaRPr lang="ru-RU"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МБОУ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Молодёжненская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школа № 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429642">
                <a:tc>
                  <a:txBody>
                    <a:bodyPr/>
                    <a:lstStyle/>
                    <a:p>
                      <a:pPr algn="ctr"/>
                      <a:r>
                        <a:rPr lang="ru-RU" sz="1800" dirty="0" smtClean="0">
                          <a:latin typeface="Times New Roman" pitchFamily="18" charset="0"/>
                          <a:cs typeface="Times New Roman" pitchFamily="18" charset="0"/>
                        </a:rPr>
                        <a:t>4</a:t>
                      </a:r>
                      <a:endParaRPr lang="ru-RU" sz="1800" dirty="0">
                        <a:latin typeface="Times New Roman" pitchFamily="18" charset="0"/>
                        <a:cs typeface="Times New Roman" pitchFamily="18" charset="0"/>
                      </a:endParaRP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07000"/>
                        </a:lnSpc>
                        <a:spcAft>
                          <a:spcPts val="0"/>
                        </a:spcAft>
                      </a:pPr>
                      <a:r>
                        <a:rPr lang="ru-RU" sz="1800" dirty="0">
                          <a:effectLst/>
                          <a:latin typeface="Times New Roman" pitchFamily="18" charset="0"/>
                          <a:ea typeface="Calibri" panose="020F0502020204030204" pitchFamily="34" charset="0"/>
                          <a:cs typeface="Times New Roman" pitchFamily="18" charset="0"/>
                        </a:rPr>
                        <a:t>«Формирование функциональной грамотности в процессе обучения иностранному языку в школе».</a:t>
                      </a: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07000"/>
                        </a:lnSpc>
                        <a:spcAft>
                          <a:spcPts val="0"/>
                        </a:spcAft>
                      </a:pPr>
                      <a:r>
                        <a:rPr lang="ru-RU" sz="1800" b="1" i="1" u="sng" dirty="0">
                          <a:effectLst/>
                          <a:latin typeface="Times New Roman" panose="02020603050405020304" pitchFamily="18" charset="0"/>
                          <a:ea typeface="Times New Roman" panose="02020603050405020304" pitchFamily="18" charset="0"/>
                          <a:cs typeface="Times New Roman" panose="02020603050405020304" pitchFamily="18" charset="0"/>
                        </a:rPr>
                        <a:t>Январь</a:t>
                      </a:r>
                      <a:endParaRPr lang="ru-RU"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МБОУ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Скворцовская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школа»</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429642">
                <a:tc>
                  <a:txBody>
                    <a:bodyPr/>
                    <a:lstStyle/>
                    <a:p>
                      <a:pPr algn="ctr"/>
                      <a:r>
                        <a:rPr lang="ru-RU" sz="1800" dirty="0" smtClean="0">
                          <a:latin typeface="Times New Roman" pitchFamily="18" charset="0"/>
                          <a:cs typeface="Times New Roman" pitchFamily="18" charset="0"/>
                        </a:rPr>
                        <a:t>5</a:t>
                      </a:r>
                      <a:endParaRPr lang="ru-RU" sz="1800" dirty="0">
                        <a:latin typeface="Times New Roman" pitchFamily="18" charset="0"/>
                        <a:cs typeface="Times New Roman" pitchFamily="18" charset="0"/>
                      </a:endParaRP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07000"/>
                        </a:lnSpc>
                        <a:spcAft>
                          <a:spcPts val="0"/>
                        </a:spcAft>
                      </a:pPr>
                      <a:r>
                        <a:rPr lang="ru-RU" sz="1800" dirty="0">
                          <a:effectLst/>
                          <a:latin typeface="Times New Roman" pitchFamily="18" charset="0"/>
                          <a:ea typeface="Calibri" panose="020F0502020204030204" pitchFamily="34" charset="0"/>
                          <a:cs typeface="Times New Roman" pitchFamily="18" charset="0"/>
                        </a:rPr>
                        <a:t>«Формирование функциональной грамотности в процессе обучения иностранному языку в школе».</a:t>
                      </a: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07000"/>
                        </a:lnSpc>
                        <a:spcAft>
                          <a:spcPts val="0"/>
                        </a:spcAft>
                      </a:pPr>
                      <a:r>
                        <a:rPr lang="ru-RU" sz="1800" b="1" i="1" u="sng" dirty="0">
                          <a:effectLst/>
                          <a:latin typeface="Times New Roman" panose="02020603050405020304" pitchFamily="18" charset="0"/>
                          <a:ea typeface="Times New Roman" panose="02020603050405020304" pitchFamily="18" charset="0"/>
                          <a:cs typeface="Times New Roman" panose="02020603050405020304" pitchFamily="18" charset="0"/>
                        </a:rPr>
                        <a:t>Февраль</a:t>
                      </a:r>
                      <a:endParaRPr lang="ru-RU"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МБОУ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Мирновская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школа № 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429642">
                <a:tc>
                  <a:txBody>
                    <a:bodyPr/>
                    <a:lstStyle/>
                    <a:p>
                      <a:pPr algn="ctr"/>
                      <a:r>
                        <a:rPr lang="ru-RU" sz="1800" dirty="0" smtClean="0">
                          <a:latin typeface="Times New Roman" pitchFamily="18" charset="0"/>
                          <a:cs typeface="Times New Roman" pitchFamily="18" charset="0"/>
                        </a:rPr>
                        <a:t>6</a:t>
                      </a:r>
                      <a:endParaRPr lang="ru-RU" sz="1800" dirty="0">
                        <a:latin typeface="Times New Roman" pitchFamily="18" charset="0"/>
                        <a:cs typeface="Times New Roman" pitchFamily="18" charset="0"/>
                      </a:endParaRP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07000"/>
                        </a:lnSpc>
                        <a:spcAft>
                          <a:spcPts val="0"/>
                        </a:spcAft>
                      </a:pPr>
                      <a:r>
                        <a:rPr lang="ru-RU" sz="1800" dirty="0">
                          <a:effectLst/>
                          <a:latin typeface="Times New Roman" pitchFamily="18" charset="0"/>
                          <a:ea typeface="Calibri" panose="020F0502020204030204" pitchFamily="34" charset="0"/>
                          <a:cs typeface="Times New Roman" pitchFamily="18" charset="0"/>
                        </a:rPr>
                        <a:t>«Формирование функциональной грамотности в процессе обучения иностранному языку в школе».</a:t>
                      </a: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07000"/>
                        </a:lnSpc>
                        <a:spcAft>
                          <a:spcPts val="0"/>
                        </a:spcAft>
                      </a:pPr>
                      <a:r>
                        <a:rPr lang="ru-RU" sz="1800" b="1" i="1" u="sng" dirty="0">
                          <a:effectLst/>
                          <a:latin typeface="Times New Roman" panose="02020603050405020304" pitchFamily="18" charset="0"/>
                          <a:ea typeface="Times New Roman" panose="02020603050405020304" pitchFamily="18" charset="0"/>
                          <a:cs typeface="Times New Roman" panose="02020603050405020304" pitchFamily="18" charset="0"/>
                        </a:rPr>
                        <a:t>Март</a:t>
                      </a:r>
                      <a:endParaRPr lang="ru-RU"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МБОУ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Урожайновская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школа им.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К.В.Варлыгина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429642">
                <a:tc>
                  <a:txBody>
                    <a:bodyPr/>
                    <a:lstStyle/>
                    <a:p>
                      <a:pPr algn="ctr"/>
                      <a:r>
                        <a:rPr lang="ru-RU" sz="1800" dirty="0" smtClean="0">
                          <a:latin typeface="Times New Roman" pitchFamily="18" charset="0"/>
                          <a:cs typeface="Times New Roman" pitchFamily="18" charset="0"/>
                        </a:rPr>
                        <a:t>7</a:t>
                      </a:r>
                      <a:endParaRPr lang="ru-RU" sz="1800" dirty="0">
                        <a:latin typeface="Times New Roman" pitchFamily="18" charset="0"/>
                        <a:cs typeface="Times New Roman" pitchFamily="18" charset="0"/>
                      </a:endParaRP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itchFamily="18" charset="0"/>
                          <a:ea typeface="Calibri" panose="020F0502020204030204" pitchFamily="34" charset="0"/>
                          <a:cs typeface="Times New Roman" pitchFamily="18" charset="0"/>
                        </a:rPr>
                        <a:t>«Формирование функциональной грамотности в процессе обучения иностранному языку в школе».</a:t>
                      </a:r>
                    </a:p>
                    <a:p>
                      <a:pPr>
                        <a:lnSpc>
                          <a:spcPct val="107000"/>
                        </a:lnSpc>
                        <a:spcAft>
                          <a:spcPts val="0"/>
                        </a:spcAft>
                      </a:pPr>
                      <a:endParaRPr lang="ru-RU" sz="1800" dirty="0">
                        <a:effectLst/>
                        <a:latin typeface="Times New Roman" pitchFamily="18" charset="0"/>
                        <a:ea typeface="Calibri" panose="020F0502020204030204" pitchFamily="34" charset="0"/>
                        <a:cs typeface="Times New Roman" pitchFamily="18" charset="0"/>
                      </a:endParaRPr>
                    </a:p>
                  </a:txBody>
                  <a:tcPr marL="31598" marR="5018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nSpc>
                          <a:spcPct val="107000"/>
                        </a:lnSpc>
                        <a:spcAft>
                          <a:spcPts val="0"/>
                        </a:spcAft>
                      </a:pPr>
                      <a:r>
                        <a:rPr lang="ru-RU" sz="1800" b="1" i="1" u="sng" dirty="0" smtClean="0">
                          <a:effectLst/>
                          <a:latin typeface="Times New Roman" panose="02020603050405020304" pitchFamily="18" charset="0"/>
                          <a:ea typeface="Calibri" panose="020F0502020204030204" pitchFamily="34" charset="0"/>
                          <a:cs typeface="Times New Roman" panose="02020603050405020304" pitchFamily="18" charset="0"/>
                        </a:rPr>
                        <a:t>Апрель</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МБОУ «</a:t>
                      </a:r>
                      <a:r>
                        <a:rPr lang="ru-RU" sz="1800" dirty="0" err="1" smtClean="0">
                          <a:effectLst/>
                          <a:latin typeface="Times New Roman" panose="02020603050405020304" pitchFamily="18" charset="0"/>
                          <a:ea typeface="Calibri" panose="020F0502020204030204" pitchFamily="34" charset="0"/>
                          <a:cs typeface="Times New Roman" panose="02020603050405020304" pitchFamily="18" charset="0"/>
                        </a:rPr>
                        <a:t>Кизиловская</a:t>
                      </a:r>
                      <a:r>
                        <a:rPr lang="ru-RU" sz="1800" dirty="0" smtClean="0">
                          <a:effectLst/>
                          <a:latin typeface="Times New Roman" panose="02020603050405020304" pitchFamily="18" charset="0"/>
                          <a:ea typeface="Calibri" panose="020F0502020204030204" pitchFamily="34" charset="0"/>
                          <a:cs typeface="Times New Roman" panose="02020603050405020304" pitchFamily="18" charset="0"/>
                        </a:rPr>
                        <a:t> начальная школа -  детский сад «Росинка»</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1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342964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nvPr>
        </p:nvGraphicFramePr>
        <p:xfrm>
          <a:off x="1959429" y="2186740"/>
          <a:ext cx="8609610" cy="2005249"/>
        </p:xfrm>
        <a:graphic>
          <a:graphicData uri="http://schemas.openxmlformats.org/drawingml/2006/table">
            <a:tbl>
              <a:tblPr/>
              <a:tblGrid>
                <a:gridCol w="5276632"/>
                <a:gridCol w="3332978"/>
              </a:tblGrid>
              <a:tr h="668417">
                <a:tc>
                  <a:txBody>
                    <a:bodyPr/>
                    <a:lstStyle/>
                    <a:p>
                      <a:pPr algn="ctr">
                        <a:lnSpc>
                          <a:spcPct val="107000"/>
                        </a:lnSpc>
                        <a:spcAft>
                          <a:spcPts val="0"/>
                        </a:spcAft>
                      </a:pPr>
                      <a:r>
                        <a:rPr lang="ru-RU" sz="2400" b="1" dirty="0" smtClean="0">
                          <a:solidFill>
                            <a:srgbClr val="00000A"/>
                          </a:solidFill>
                          <a:latin typeface="Times New Roman"/>
                          <a:ea typeface="Times New Roman"/>
                          <a:cs typeface="Times New Roman"/>
                        </a:rPr>
                        <a:t>1ый </a:t>
                      </a:r>
                      <a:r>
                        <a:rPr lang="ru-RU" sz="2400" b="1" dirty="0">
                          <a:solidFill>
                            <a:srgbClr val="00000A"/>
                          </a:solidFill>
                          <a:latin typeface="Times New Roman"/>
                          <a:ea typeface="Times New Roman"/>
                          <a:cs typeface="Times New Roman"/>
                        </a:rPr>
                        <a:t>понедельник каждого месяца</a:t>
                      </a:r>
                      <a:endParaRPr lang="ru-RU" sz="2000" b="1" dirty="0">
                        <a:latin typeface="Calibri"/>
                        <a:ea typeface="Calibri"/>
                        <a:cs typeface="Times New Roman"/>
                      </a:endParaRPr>
                    </a:p>
                  </a:txBody>
                  <a:tcPr marL="431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2400" b="1" dirty="0">
                          <a:solidFill>
                            <a:srgbClr val="00000A"/>
                          </a:solidFill>
                          <a:latin typeface="Times New Roman"/>
                          <a:ea typeface="Times New Roman"/>
                          <a:cs typeface="Times New Roman"/>
                        </a:rPr>
                        <a:t>ЦДЮТ</a:t>
                      </a:r>
                      <a:endParaRPr lang="ru-RU" sz="2000" b="1" dirty="0">
                        <a:latin typeface="Calibri"/>
                        <a:ea typeface="Calibri"/>
                        <a:cs typeface="Times New Roman"/>
                      </a:endParaRPr>
                    </a:p>
                  </a:txBody>
                  <a:tcPr marL="431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r h="1336832">
                <a:tc>
                  <a:txBody>
                    <a:bodyPr/>
                    <a:lstStyle/>
                    <a:p>
                      <a:pPr algn="ctr">
                        <a:lnSpc>
                          <a:spcPct val="107000"/>
                        </a:lnSpc>
                        <a:spcAft>
                          <a:spcPts val="0"/>
                        </a:spcAft>
                      </a:pPr>
                      <a:r>
                        <a:rPr lang="ru-RU" sz="2400" b="1" dirty="0">
                          <a:solidFill>
                            <a:srgbClr val="00000A"/>
                          </a:solidFill>
                          <a:latin typeface="Times New Roman"/>
                          <a:ea typeface="Times New Roman"/>
                          <a:cs typeface="Times New Roman"/>
                        </a:rPr>
                        <a:t>Электронная почта: </a:t>
                      </a:r>
                      <a:r>
                        <a:rPr lang="ru-RU" sz="2400" b="1" u="sng" dirty="0" err="1">
                          <a:solidFill>
                            <a:srgbClr val="0000FF"/>
                          </a:solidFill>
                          <a:latin typeface="Times New Roman"/>
                          <a:ea typeface="Times New Roman"/>
                          <a:cs typeface="Times New Roman"/>
                          <a:hlinkClick r:id="rId2"/>
                        </a:rPr>
                        <a:t>oxy_the_little@mail.ru</a:t>
                      </a:r>
                      <a:endParaRPr lang="ru-RU" sz="2000" b="1" dirty="0">
                        <a:latin typeface="Calibri"/>
                        <a:ea typeface="Calibri"/>
                        <a:cs typeface="Times New Roman"/>
                      </a:endParaRPr>
                    </a:p>
                  </a:txBody>
                  <a:tcPr marL="431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c>
                  <a:txBody>
                    <a:bodyPr/>
                    <a:lstStyle/>
                    <a:p>
                      <a:pPr algn="ctr">
                        <a:lnSpc>
                          <a:spcPct val="107000"/>
                        </a:lnSpc>
                        <a:spcAft>
                          <a:spcPts val="0"/>
                        </a:spcAft>
                      </a:pPr>
                      <a:r>
                        <a:rPr lang="ru-RU" sz="2400" b="1" dirty="0">
                          <a:solidFill>
                            <a:srgbClr val="00000A"/>
                          </a:solidFill>
                          <a:latin typeface="Times New Roman"/>
                          <a:ea typeface="Times New Roman"/>
                          <a:cs typeface="Times New Roman"/>
                        </a:rPr>
                        <a:t>+7(978) 02 03 453</a:t>
                      </a:r>
                      <a:endParaRPr lang="ru-RU" sz="2000" b="1" dirty="0">
                        <a:latin typeface="Calibri"/>
                        <a:ea typeface="Calibri"/>
                        <a:cs typeface="Times New Roman"/>
                      </a:endParaRPr>
                    </a:p>
                  </a:txBody>
                  <a:tcPr marL="43180" marR="68580"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solidFill>
                      <a:srgbClr val="FFFFFF"/>
                    </a:solidFill>
                  </a:tcPr>
                </a:tc>
              </a:tr>
            </a:tbl>
          </a:graphicData>
        </a:graphic>
      </p:graphicFrame>
      <p:sp>
        <p:nvSpPr>
          <p:cNvPr id="49153" name="Rectangle 1"/>
          <p:cNvSpPr>
            <a:spLocks noChangeArrowheads="1"/>
          </p:cNvSpPr>
          <p:nvPr/>
        </p:nvSpPr>
        <p:spPr bwMode="auto">
          <a:xfrm>
            <a:off x="1769424" y="440813"/>
            <a:ext cx="967839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zh-CN" sz="3200" b="1" i="1" u="none" strike="noStrike" cap="none" normalizeH="0" baseline="0" dirty="0" smtClean="0">
                <a:ln>
                  <a:noFill/>
                </a:ln>
                <a:solidFill>
                  <a:srgbClr val="00B05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Консультации для учителей</a:t>
            </a:r>
            <a:endParaRPr kumimoji="0" lang="ru-RU" altLang="zh-CN" sz="3200" b="1" i="1" u="none" strike="noStrike" cap="none" normalizeH="0" baseline="0" dirty="0" smtClean="0">
              <a:ln>
                <a:noFill/>
              </a:ln>
              <a:solidFill>
                <a:srgbClr val="00B050"/>
              </a:solidFill>
              <a:effectLst>
                <a:outerShdw blurRad="38100" dist="38100" dir="2700000" algn="tl">
                  <a:srgbClr val="000000">
                    <a:alpha val="43137"/>
                  </a:srgbClr>
                </a:outerShdw>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altLang="zh-CN" sz="4400" b="1" i="1" u="none" strike="noStrike" cap="none" normalizeH="0" baseline="0" dirty="0" smtClean="0">
              <a:ln>
                <a:noFill/>
              </a:ln>
              <a:solidFill>
                <a:srgbClr val="00B0F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429434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742950" y="1836160"/>
            <a:ext cx="10972800" cy="382156"/>
          </a:xfrm>
          <a:prstGeom prst="rect">
            <a:avLst/>
          </a:prstGeom>
        </p:spPr>
        <p:txBody>
          <a:bodyPr vert="horz" wrap="square" lIns="0" tIns="12700" rIns="0" bIns="0" rtlCol="0">
            <a:spAutoFit/>
          </a:bodyPr>
          <a:lstStyle/>
          <a:p>
            <a:pPr marL="12700" algn="ctr">
              <a:lnSpc>
                <a:spcPct val="100000"/>
              </a:lnSpc>
              <a:spcBef>
                <a:spcPts val="100"/>
              </a:spcBef>
            </a:pPr>
            <a:r>
              <a:rPr sz="2400" b="1" spc="-20" dirty="0">
                <a:solidFill>
                  <a:srgbClr val="001F5F"/>
                </a:solidFill>
                <a:latin typeface="Calibri"/>
                <a:cs typeface="Calibri"/>
              </a:rPr>
              <a:t>НОРМАТИВНО-ПРАВОВОЕ</a:t>
            </a:r>
            <a:r>
              <a:rPr sz="2400" b="1" spc="-95" dirty="0">
                <a:solidFill>
                  <a:srgbClr val="001F5F"/>
                </a:solidFill>
                <a:latin typeface="Calibri"/>
                <a:cs typeface="Calibri"/>
              </a:rPr>
              <a:t> </a:t>
            </a:r>
            <a:r>
              <a:rPr sz="2400" b="1" spc="-15" dirty="0">
                <a:solidFill>
                  <a:srgbClr val="001F5F"/>
                </a:solidFill>
                <a:latin typeface="Calibri"/>
                <a:cs typeface="Calibri"/>
              </a:rPr>
              <a:t>ОБЕСПЕЧЕНИЕ</a:t>
            </a:r>
            <a:endParaRPr sz="2400" b="1" dirty="0">
              <a:latin typeface="Calibri"/>
              <a:cs typeface="Calibri"/>
            </a:endParaRPr>
          </a:p>
        </p:txBody>
      </p:sp>
      <p:sp>
        <p:nvSpPr>
          <p:cNvPr id="2" name="Текст 1"/>
          <p:cNvSpPr>
            <a:spLocks noGrp="1"/>
          </p:cNvSpPr>
          <p:nvPr>
            <p:ph type="body" idx="1"/>
          </p:nvPr>
        </p:nvSpPr>
        <p:spPr>
          <a:xfrm>
            <a:off x="323859" y="2393352"/>
            <a:ext cx="5079991" cy="823912"/>
          </a:xfrm>
          <a:solidFill>
            <a:schemeClr val="accent1">
              <a:lumMod val="75000"/>
            </a:schemeClr>
          </a:solidFill>
        </p:spPr>
        <p:txBody>
          <a:bodyPr>
            <a:normAutofit fontScale="92500" lnSpcReduction="20000"/>
          </a:bodyPr>
          <a:lstStyle/>
          <a:p>
            <a:pPr algn="ctr"/>
            <a:r>
              <a:rPr lang="ru-RU" dirty="0" smtClean="0">
                <a:solidFill>
                  <a:schemeClr val="bg1"/>
                </a:solidFill>
              </a:rPr>
              <a:t>Обновленные ФГОС НОО, </a:t>
            </a:r>
          </a:p>
          <a:p>
            <a:pPr algn="ctr"/>
            <a:r>
              <a:rPr lang="ru-RU" dirty="0" smtClean="0">
                <a:solidFill>
                  <a:schemeClr val="bg1"/>
                </a:solidFill>
              </a:rPr>
              <a:t>ФГОС ООО, ФГОС СОО</a:t>
            </a:r>
            <a:endParaRPr lang="ru-RU" dirty="0">
              <a:solidFill>
                <a:schemeClr val="bg1"/>
              </a:solidFill>
            </a:endParaRPr>
          </a:p>
        </p:txBody>
      </p:sp>
      <p:sp>
        <p:nvSpPr>
          <p:cNvPr id="3" name="Объект 2"/>
          <p:cNvSpPr>
            <a:spLocks noGrp="1"/>
          </p:cNvSpPr>
          <p:nvPr>
            <p:ph sz="half" idx="2"/>
          </p:nvPr>
        </p:nvSpPr>
        <p:spPr>
          <a:xfrm>
            <a:off x="266700" y="3532716"/>
            <a:ext cx="5311775" cy="3086019"/>
          </a:xfrm>
          <a:solidFill>
            <a:schemeClr val="accent1">
              <a:lumMod val="40000"/>
              <a:lumOff val="60000"/>
            </a:schemeClr>
          </a:solidFill>
        </p:spPr>
        <p:txBody>
          <a:bodyPr>
            <a:normAutofit/>
          </a:bodyPr>
          <a:lstStyle/>
          <a:p>
            <a:endParaRPr lang="ru-RU" sz="4000" dirty="0" smtClean="0"/>
          </a:p>
          <a:p>
            <a:r>
              <a:rPr lang="ru-RU" sz="4000" b="1" dirty="0" smtClean="0"/>
              <a:t>2-4 классы</a:t>
            </a:r>
          </a:p>
          <a:p>
            <a:r>
              <a:rPr lang="ru-RU" sz="4000" b="1" dirty="0" smtClean="0"/>
              <a:t>5-7 классы</a:t>
            </a:r>
          </a:p>
          <a:p>
            <a:r>
              <a:rPr lang="ru-RU" sz="4000" b="1" dirty="0" smtClean="0"/>
              <a:t>10 класс</a:t>
            </a:r>
            <a:endParaRPr lang="ru-RU" sz="4000" b="1" dirty="0"/>
          </a:p>
        </p:txBody>
      </p:sp>
      <p:sp>
        <p:nvSpPr>
          <p:cNvPr id="4" name="Текст 3"/>
          <p:cNvSpPr>
            <a:spLocks noGrp="1"/>
          </p:cNvSpPr>
          <p:nvPr>
            <p:ph type="body" sz="quarter" idx="3"/>
          </p:nvPr>
        </p:nvSpPr>
        <p:spPr>
          <a:xfrm>
            <a:off x="6591300" y="2374302"/>
            <a:ext cx="5105400" cy="823912"/>
          </a:xfrm>
          <a:solidFill>
            <a:schemeClr val="accent1">
              <a:lumMod val="75000"/>
            </a:schemeClr>
          </a:solidFill>
        </p:spPr>
        <p:txBody>
          <a:bodyPr/>
          <a:lstStyle/>
          <a:p>
            <a:pPr algn="ctr"/>
            <a:r>
              <a:rPr lang="ru-RU" dirty="0" smtClean="0">
                <a:solidFill>
                  <a:schemeClr val="bg1"/>
                </a:solidFill>
              </a:rPr>
              <a:t>ФГОС ООО, ФГОС СОО</a:t>
            </a:r>
            <a:endParaRPr lang="ru-RU" dirty="0">
              <a:solidFill>
                <a:schemeClr val="bg1"/>
              </a:solidFill>
            </a:endParaRPr>
          </a:p>
        </p:txBody>
      </p:sp>
      <p:sp>
        <p:nvSpPr>
          <p:cNvPr id="7" name="Объект 6"/>
          <p:cNvSpPr>
            <a:spLocks noGrp="1"/>
          </p:cNvSpPr>
          <p:nvPr>
            <p:ph sz="quarter" idx="4"/>
          </p:nvPr>
        </p:nvSpPr>
        <p:spPr>
          <a:xfrm>
            <a:off x="6591300" y="3456516"/>
            <a:ext cx="5334000" cy="3086019"/>
          </a:xfrm>
          <a:solidFill>
            <a:schemeClr val="accent1">
              <a:lumMod val="40000"/>
              <a:lumOff val="60000"/>
            </a:schemeClr>
          </a:solidFill>
        </p:spPr>
        <p:txBody>
          <a:bodyPr>
            <a:normAutofit/>
          </a:bodyPr>
          <a:lstStyle/>
          <a:p>
            <a:endParaRPr lang="ru-RU" sz="4000" dirty="0" smtClean="0"/>
          </a:p>
          <a:p>
            <a:r>
              <a:rPr lang="ru-RU" sz="4000" b="1" dirty="0" smtClean="0"/>
              <a:t>8-9 классы</a:t>
            </a:r>
          </a:p>
          <a:p>
            <a:r>
              <a:rPr lang="ru-RU" sz="4000" b="1" dirty="0" smtClean="0"/>
              <a:t>11 класс</a:t>
            </a:r>
            <a:endParaRPr lang="ru-RU" sz="4000" b="1" dirty="0"/>
          </a:p>
        </p:txBody>
      </p:sp>
      <p:sp>
        <p:nvSpPr>
          <p:cNvPr id="4097" name="Rectangle 1"/>
          <p:cNvSpPr>
            <a:spLocks noChangeArrowheads="1"/>
          </p:cNvSpPr>
          <p:nvPr/>
        </p:nvSpPr>
        <p:spPr bwMode="auto">
          <a:xfrm>
            <a:off x="283778" y="0"/>
            <a:ext cx="11634953" cy="1877389"/>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outerShdw blurRad="38100" dist="38100" dir="2700000" algn="tl">
                    <a:srgbClr val="000000">
                      <a:alpha val="43137"/>
                    </a:srgbClr>
                  </a:outerShdw>
                </a:effectLst>
                <a:latin typeface="+mj-lt"/>
                <a:ea typeface="Times New Roman" pitchFamily="18" charset="0"/>
                <a:cs typeface="Times New Roman" pitchFamily="18" charset="0"/>
              </a:rPr>
              <a:t>Методические рекомендации</a:t>
            </a:r>
            <a:endParaRPr kumimoji="0" lang="ru-RU" sz="2800" b="1" i="1" u="none" strike="noStrike" cap="none" normalizeH="0" baseline="0" dirty="0" smtClean="0">
              <a:ln>
                <a:noFill/>
              </a:ln>
              <a:solidFill>
                <a:srgbClr val="C00000"/>
              </a:solidFill>
              <a:effectLst>
                <a:outerShdw blurRad="38100" dist="38100" dir="2700000" algn="tl">
                  <a:srgbClr val="000000">
                    <a:alpha val="43137"/>
                  </a:srgbClr>
                </a:outerShdw>
              </a:effectLst>
              <a:latin typeface="+mj-lt"/>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outerShdw blurRad="38100" dist="38100" dir="2700000" algn="tl">
                    <a:srgbClr val="000000">
                      <a:alpha val="43137"/>
                    </a:srgbClr>
                  </a:outerShdw>
                </a:effectLst>
                <a:latin typeface="+mj-lt"/>
                <a:ea typeface="Times New Roman" pitchFamily="18" charset="0"/>
                <a:cs typeface="Times New Roman" pitchFamily="18" charset="0"/>
              </a:rPr>
              <a:t>об особенностях преподавания иностранных языков </a:t>
            </a:r>
            <a:endParaRPr kumimoji="0" lang="ru-RU" sz="2800" b="1" i="1" u="none" strike="noStrike" cap="none" normalizeH="0" baseline="0" dirty="0" smtClean="0">
              <a:ln>
                <a:noFill/>
              </a:ln>
              <a:solidFill>
                <a:srgbClr val="C00000"/>
              </a:solidFill>
              <a:effectLst>
                <a:outerShdw blurRad="38100" dist="38100" dir="2700000" algn="tl">
                  <a:srgbClr val="000000">
                    <a:alpha val="43137"/>
                  </a:srgbClr>
                </a:outerShdw>
              </a:effectLst>
              <a:latin typeface="+mj-l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outerShdw blurRad="38100" dist="38100" dir="2700000" algn="tl">
                    <a:srgbClr val="000000">
                      <a:alpha val="43137"/>
                    </a:srgbClr>
                  </a:outerShdw>
                </a:effectLst>
                <a:latin typeface="+mj-lt"/>
                <a:ea typeface="Times New Roman" pitchFamily="18" charset="0"/>
                <a:cs typeface="Times New Roman" pitchFamily="18" charset="0"/>
              </a:rPr>
              <a:t>в общеобразовательных организациях Республики Крым в 2023/2024 учебном году</a:t>
            </a:r>
            <a:endParaRPr kumimoji="0" lang="ru-RU" sz="2800" b="1" i="1" u="none" strike="noStrike" cap="none" normalizeH="0" baseline="0" dirty="0" smtClean="0">
              <a:ln>
                <a:noFill/>
              </a:ln>
              <a:solidFill>
                <a:srgbClr val="C00000"/>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 xmlns:p14="http://schemas.microsoft.com/office/powerpoint/2010/main" val="1284786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63745" y="332656"/>
            <a:ext cx="9804472" cy="505267"/>
          </a:xfrm>
          <a:prstGeom prst="rect">
            <a:avLst/>
          </a:prstGeom>
        </p:spPr>
        <p:txBody>
          <a:bodyPr vert="horz" wrap="square" lIns="0" tIns="12700" rIns="0" bIns="0" rtlCol="0">
            <a:spAutoFit/>
          </a:bodyPr>
          <a:lstStyle/>
          <a:p>
            <a:pPr marL="12700">
              <a:lnSpc>
                <a:spcPct val="100000"/>
              </a:lnSpc>
              <a:spcBef>
                <a:spcPts val="100"/>
              </a:spcBef>
            </a:pPr>
            <a:r>
              <a:rPr sz="3200" spc="-20" dirty="0">
                <a:solidFill>
                  <a:srgbClr val="1F4E79"/>
                </a:solidFill>
                <a:latin typeface="Calibri"/>
                <a:cs typeface="Calibri"/>
              </a:rPr>
              <a:t>НОРМАТИВНЫЕ</a:t>
            </a:r>
            <a:r>
              <a:rPr sz="3200" spc="-95" dirty="0">
                <a:solidFill>
                  <a:srgbClr val="1F4E79"/>
                </a:solidFill>
                <a:latin typeface="Calibri"/>
                <a:cs typeface="Calibri"/>
              </a:rPr>
              <a:t> </a:t>
            </a:r>
            <a:r>
              <a:rPr sz="3200" spc="-10" dirty="0">
                <a:solidFill>
                  <a:srgbClr val="1F4E79"/>
                </a:solidFill>
                <a:latin typeface="Calibri"/>
                <a:cs typeface="Calibri"/>
              </a:rPr>
              <a:t>ДОКУМЕНТЫ</a:t>
            </a:r>
            <a:endParaRPr sz="3200" dirty="0">
              <a:latin typeface="Calibri"/>
              <a:cs typeface="Calibri"/>
            </a:endParaRPr>
          </a:p>
        </p:txBody>
      </p:sp>
      <p:pic>
        <p:nvPicPr>
          <p:cNvPr id="5" name="object 5"/>
          <p:cNvPicPr/>
          <p:nvPr/>
        </p:nvPicPr>
        <p:blipFill>
          <a:blip r:embed="rId2" cstate="print"/>
          <a:stretch>
            <a:fillRect/>
          </a:stretch>
        </p:blipFill>
        <p:spPr>
          <a:xfrm>
            <a:off x="9756681" y="5730168"/>
            <a:ext cx="655023" cy="653794"/>
          </a:xfrm>
          <a:prstGeom prst="rect">
            <a:avLst/>
          </a:prstGeom>
        </p:spPr>
      </p:pic>
      <p:grpSp>
        <p:nvGrpSpPr>
          <p:cNvPr id="2" name="object 6"/>
          <p:cNvGrpSpPr/>
          <p:nvPr/>
        </p:nvGrpSpPr>
        <p:grpSpPr>
          <a:xfrm>
            <a:off x="431371" y="742950"/>
            <a:ext cx="11379629" cy="5779423"/>
            <a:chOff x="586740" y="789431"/>
            <a:chExt cx="9261475" cy="6017260"/>
          </a:xfrm>
        </p:grpSpPr>
        <p:pic>
          <p:nvPicPr>
            <p:cNvPr id="7" name="object 7"/>
            <p:cNvPicPr/>
            <p:nvPr/>
          </p:nvPicPr>
          <p:blipFill>
            <a:blip r:embed="rId3" cstate="print"/>
            <a:stretch>
              <a:fillRect/>
            </a:stretch>
          </p:blipFill>
          <p:spPr>
            <a:xfrm>
              <a:off x="586740" y="789431"/>
              <a:ext cx="9260918" cy="5119067"/>
            </a:xfrm>
            <a:prstGeom prst="rect">
              <a:avLst/>
            </a:prstGeom>
          </p:spPr>
        </p:pic>
        <p:pic>
          <p:nvPicPr>
            <p:cNvPr id="8" name="object 8"/>
            <p:cNvPicPr/>
            <p:nvPr/>
          </p:nvPicPr>
          <p:blipFill>
            <a:blip r:embed="rId4" cstate="print"/>
            <a:stretch>
              <a:fillRect/>
            </a:stretch>
          </p:blipFill>
          <p:spPr>
            <a:xfrm>
              <a:off x="880872" y="2426208"/>
              <a:ext cx="2572511" cy="3433572"/>
            </a:xfrm>
            <a:prstGeom prst="rect">
              <a:avLst/>
            </a:prstGeom>
          </p:spPr>
        </p:pic>
        <p:pic>
          <p:nvPicPr>
            <p:cNvPr id="9" name="object 9"/>
            <p:cNvPicPr/>
            <p:nvPr/>
          </p:nvPicPr>
          <p:blipFill>
            <a:blip r:embed="rId5" cstate="print"/>
            <a:stretch>
              <a:fillRect/>
            </a:stretch>
          </p:blipFill>
          <p:spPr>
            <a:xfrm>
              <a:off x="6908292" y="2353056"/>
              <a:ext cx="2683763" cy="3480816"/>
            </a:xfrm>
            <a:prstGeom prst="rect">
              <a:avLst/>
            </a:prstGeom>
          </p:spPr>
        </p:pic>
        <p:pic>
          <p:nvPicPr>
            <p:cNvPr id="10" name="object 10"/>
            <p:cNvPicPr/>
            <p:nvPr/>
          </p:nvPicPr>
          <p:blipFill>
            <a:blip r:embed="rId6" cstate="print"/>
            <a:stretch>
              <a:fillRect/>
            </a:stretch>
          </p:blipFill>
          <p:spPr>
            <a:xfrm>
              <a:off x="1799843" y="5923786"/>
              <a:ext cx="880871" cy="882394"/>
            </a:xfrm>
            <a:prstGeom prst="rect">
              <a:avLst/>
            </a:prstGeom>
          </p:spPr>
        </p:pic>
        <p:pic>
          <p:nvPicPr>
            <p:cNvPr id="11" name="object 11"/>
            <p:cNvPicPr/>
            <p:nvPr/>
          </p:nvPicPr>
          <p:blipFill>
            <a:blip r:embed="rId7" cstate="print"/>
            <a:stretch>
              <a:fillRect/>
            </a:stretch>
          </p:blipFill>
          <p:spPr>
            <a:xfrm>
              <a:off x="4716185" y="6078640"/>
              <a:ext cx="648889" cy="648889"/>
            </a:xfrm>
            <a:prstGeom prst="rect">
              <a:avLst/>
            </a:prstGeom>
          </p:spPr>
        </p:pic>
        <p:pic>
          <p:nvPicPr>
            <p:cNvPr id="12" name="object 12"/>
            <p:cNvPicPr/>
            <p:nvPr/>
          </p:nvPicPr>
          <p:blipFill>
            <a:blip r:embed="rId8" cstate="print"/>
            <a:stretch>
              <a:fillRect/>
            </a:stretch>
          </p:blipFill>
          <p:spPr>
            <a:xfrm>
              <a:off x="3979163" y="2426208"/>
              <a:ext cx="2555747" cy="3357372"/>
            </a:xfrm>
            <a:prstGeom prst="rect">
              <a:avLst/>
            </a:prstGeom>
          </p:spPr>
        </p:pic>
      </p:grpSp>
    </p:spTree>
    <p:extLst>
      <p:ext uri="{BB962C8B-B14F-4D97-AF65-F5344CB8AC3E}">
        <p14:creationId xmlns="" xmlns:p14="http://schemas.microsoft.com/office/powerpoint/2010/main" val="2184069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283339"/>
            <a:ext cx="11525250" cy="6617196"/>
          </a:xfrm>
          <a:prstGeom prst="rect">
            <a:avLst/>
          </a:prstGeom>
        </p:spPr>
        <p:txBody>
          <a:bodyPr wrap="square">
            <a:spAutoFit/>
          </a:bodyPr>
          <a:lstStyle/>
          <a:p>
            <a:pPr lvl="0" algn="r"/>
            <a:r>
              <a:rPr lang="ru-RU" sz="2800" b="1" i="1" dirty="0" smtClean="0">
                <a:solidFill>
                  <a:srgbClr val="C00000"/>
                </a:solidFill>
                <a:effectLst>
                  <a:outerShdw blurRad="38100" dist="38100" dir="2700000" algn="tl">
                    <a:srgbClr val="000000">
                      <a:alpha val="43137"/>
                    </a:srgbClr>
                  </a:outerShdw>
                </a:effectLst>
              </a:rPr>
              <a:t>Деловая документация </a:t>
            </a:r>
          </a:p>
          <a:p>
            <a:pPr lvl="0" algn="r"/>
            <a:r>
              <a:rPr lang="ru-RU" sz="2800" b="1" i="1" dirty="0" smtClean="0">
                <a:solidFill>
                  <a:srgbClr val="C00000"/>
                </a:solidFill>
                <a:effectLst>
                  <a:outerShdw blurRad="38100" dist="38100" dir="2700000" algn="tl">
                    <a:srgbClr val="000000">
                      <a:alpha val="43137"/>
                    </a:srgbClr>
                  </a:outerShdw>
                </a:effectLst>
              </a:rPr>
              <a:t>учителя иностранного языка</a:t>
            </a:r>
          </a:p>
          <a:p>
            <a:pPr lvl="0" algn="r"/>
            <a:endParaRPr lang="ru-RU" sz="2800" b="1" i="1" dirty="0" smtClean="0">
              <a:solidFill>
                <a:srgbClr val="C00000"/>
              </a:solidFill>
              <a:effectLst>
                <a:outerShdw blurRad="38100" dist="38100" dir="2700000" algn="tl">
                  <a:srgbClr val="000000">
                    <a:alpha val="43137"/>
                  </a:srgbClr>
                </a:outerShdw>
              </a:effectLst>
            </a:endParaRPr>
          </a:p>
          <a:p>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Федеральные государственные образовательные стандарты (ФГОС)</a:t>
            </a:r>
            <a:r>
              <a:rPr lang="ru-RU" sz="2000" dirty="0" smtClean="0">
                <a:latin typeface="Times New Roman" pitchFamily="18" charset="0"/>
                <a:cs typeface="Times New Roman" pitchFamily="18" charset="0"/>
              </a:rPr>
              <a:t> – это совокупность требований, обязательных при реализации основных образовательных программ начального общего, основного общего, среднего (полного) общего, начального профессионального, среднего профессионального и высшего профессионального образования образовательными учреждениями, имеющими государственную аккредитацию.</a:t>
            </a:r>
            <a:r>
              <a:rPr lang="ru-RU" sz="2000" b="1" dirty="0" smtClean="0"/>
              <a:t> </a:t>
            </a:r>
          </a:p>
          <a:p>
            <a:endParaRPr lang="ru-RU" sz="2000" b="1" dirty="0" smtClean="0"/>
          </a:p>
          <a:p>
            <a:r>
              <a:rPr lang="ru-RU" sz="2000" b="1" dirty="0" smtClean="0">
                <a:latin typeface="Times New Roman" pitchFamily="18" charset="0"/>
                <a:cs typeface="Times New Roman" pitchFamily="18" charset="0"/>
              </a:rPr>
              <a:t>ФГОС</a:t>
            </a:r>
            <a:r>
              <a:rPr lang="ru-RU" sz="2000" dirty="0" smtClean="0">
                <a:latin typeface="Times New Roman" pitchFamily="18" charset="0"/>
                <a:cs typeface="Times New Roman" pitchFamily="18" charset="0"/>
              </a:rPr>
              <a:t> определяет требования к структуре рабочих программ учебных предметов, являющихся частью ООП (содержание, планируемые результаты, тематическое планирование с указанием количества часов, отводимых на освоение каждой темы).</a:t>
            </a:r>
          </a:p>
          <a:p>
            <a:endParaRPr lang="ru-RU" sz="2000" dirty="0" smtClean="0">
              <a:latin typeface="Times New Roman" pitchFamily="18" charset="0"/>
              <a:cs typeface="Times New Roman" pitchFamily="18" charset="0"/>
            </a:endParaRPr>
          </a:p>
          <a:p>
            <a:r>
              <a:rPr lang="ru-RU" sz="2000" i="1" dirty="0" smtClean="0">
                <a:latin typeface="Times New Roman" pitchFamily="18" charset="0"/>
                <a:cs typeface="Times New Roman" pitchFamily="18" charset="0"/>
              </a:rPr>
              <a:t>Если выявлены противоречия между ФГОС и 273-ФЗ, нужно руководствоваться законом «Об образовании в РФ», если есть противоречия в формулировках ФГОС и федеральных образовательных программ, то приоритетными будут требования ФГОС.  </a:t>
            </a:r>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1"/>
          <p:cNvSpPr>
            <a:spLocks noChangeArrowheads="1"/>
          </p:cNvSpPr>
          <p:nvPr/>
        </p:nvSpPr>
        <p:spPr bwMode="auto">
          <a:xfrm>
            <a:off x="415636" y="1412957"/>
            <a:ext cx="11542815"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Федеральная основная общеобразовательная программа (ФООП)</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учебно-методическая документация (федеральный учебный план, федеральный календарный учебный график, федеральные рабочие программы учебных предметов, курсов, дисциплин (модулей), иных компонентов, федеральная рабочая программа воспитания, федеральный календарный план воспитательной работы), определяющая единые для Российской Федерации базовые объём и содержание образования определённого уровня и (или) определённой направленности, планируемые результаты освоения образовательной программы (п. 10.1. ФЗ-273).</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449263" algn="just" fontAlgn="base">
              <a:spcBef>
                <a:spcPct val="0"/>
              </a:spcBef>
              <a:spcAft>
                <a:spcPct val="0"/>
              </a:spcAft>
            </a:pPr>
            <a:r>
              <a:rPr lang="ru-RU" sz="2000" dirty="0" smtClean="0">
                <a:latin typeface="Times New Roman" pitchFamily="18" charset="0"/>
                <a:cs typeface="Times New Roman" pitchFamily="18" charset="0"/>
              </a:rPr>
              <a:t>ФООП описывают единые для всей страны базовые объем и содержание образования, а также планируемые результаты освоения программы.</a:t>
            </a:r>
          </a:p>
          <a:p>
            <a:pPr lvl="0" indent="449263" algn="just" fontAlgn="base">
              <a:spcBef>
                <a:spcPct val="0"/>
              </a:spcBef>
              <a:spcAft>
                <a:spcPct val="0"/>
              </a:spcAf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1 сентября 2023 г. для обучающихся всех классов (с первого по одиннадцатый) всех образовательных организаций, реализующих образовательные программы начального общего, основного общего, среднего общего образования ((пункт 4 статьи 3 Федерального закона № 371-ФЗ) введение ФООП является обязательным.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5743699" y="291383"/>
            <a:ext cx="6096000" cy="954107"/>
          </a:xfrm>
          <a:prstGeom prst="rect">
            <a:avLst/>
          </a:prstGeom>
        </p:spPr>
        <p:txBody>
          <a:bodyPr>
            <a:spAutoFit/>
          </a:bodyPr>
          <a:lstStyle/>
          <a:p>
            <a:pPr lvl="0" algn="r"/>
            <a:r>
              <a:rPr lang="ru-RU" sz="2800" b="1" i="1" dirty="0" smtClean="0">
                <a:solidFill>
                  <a:srgbClr val="C00000"/>
                </a:solidFill>
                <a:effectLst>
                  <a:outerShdw blurRad="38100" dist="38100" dir="2700000" algn="tl">
                    <a:srgbClr val="000000">
                      <a:alpha val="43137"/>
                    </a:srgbClr>
                  </a:outerShdw>
                </a:effectLst>
              </a:rPr>
              <a:t>Деловая документация </a:t>
            </a:r>
          </a:p>
          <a:p>
            <a:pPr lvl="0" algn="r"/>
            <a:r>
              <a:rPr lang="ru-RU" sz="2800" b="1" i="1" dirty="0" smtClean="0">
                <a:solidFill>
                  <a:srgbClr val="C00000"/>
                </a:solidFill>
                <a:effectLst>
                  <a:outerShdw blurRad="38100" dist="38100" dir="2700000" algn="tl">
                    <a:srgbClr val="000000">
                      <a:alpha val="43137"/>
                    </a:srgbClr>
                  </a:outerShdw>
                </a:effectLst>
              </a:rPr>
              <a:t>учителя иностранного языка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0560" y="404664"/>
            <a:ext cx="10911840" cy="2232248"/>
          </a:xfrm>
        </p:spPr>
        <p:txBody>
          <a:bodyPr>
            <a:normAutofit fontScale="92500" lnSpcReduction="10000"/>
          </a:bodyPr>
          <a:lstStyle/>
          <a:p>
            <a:pPr algn="ctr">
              <a:buNone/>
            </a:pPr>
            <a:r>
              <a:rPr lang="ru-RU" b="1" dirty="0" smtClean="0">
                <a:latin typeface="Times New Roman" pitchFamily="18" charset="0"/>
                <a:cs typeface="Times New Roman" pitchFamily="18" charset="0"/>
              </a:rPr>
              <a:t>ПРИКАЗ </a:t>
            </a:r>
          </a:p>
          <a:p>
            <a:pPr algn="ctr">
              <a:buNone/>
            </a:pPr>
            <a:r>
              <a:rPr lang="ru-RU" b="1" dirty="0" smtClean="0">
                <a:latin typeface="Times New Roman" pitchFamily="18" charset="0"/>
                <a:cs typeface="Times New Roman" pitchFamily="18" charset="0"/>
              </a:rPr>
              <a:t>Министерства просвещения РФ</a:t>
            </a:r>
            <a:endParaRPr lang="ru-RU"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от 23 марта 2023г.N 196</a:t>
            </a:r>
            <a:endParaRPr lang="ru-RU"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«ОБ УТВЕРЖДЕНИИ ПОРЯДКА</a:t>
            </a:r>
            <a:endParaRPr lang="ru-RU"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ПРОВЕДЕНИЯ АТТЕСТАЦИИ ПЕДАГОГИЧЕСКИХ РАБОТНИКОВОРГАНИЗАЦИЙ, ОСУЩЕСТВЛЯЮЩИХ ОБРАЗОВАТЕЛЬНУЮ ДЕЯТЕЛЬНОСТЬ»</a:t>
            </a:r>
          </a:p>
          <a:p>
            <a:endParaRPr lang="ru-RU" dirty="0"/>
          </a:p>
        </p:txBody>
      </p:sp>
      <p:sp>
        <p:nvSpPr>
          <p:cNvPr id="4" name="Прямоугольник 3"/>
          <p:cNvSpPr/>
          <p:nvPr/>
        </p:nvSpPr>
        <p:spPr>
          <a:xfrm>
            <a:off x="315309" y="2564904"/>
            <a:ext cx="11666483" cy="4739759"/>
          </a:xfrm>
          <a:prstGeom prst="rect">
            <a:avLst/>
          </a:prstGeom>
        </p:spPr>
        <p:txBody>
          <a:bodyPr wrap="square">
            <a:spAutoFit/>
          </a:bodyPr>
          <a:lstStyle/>
          <a:p>
            <a:pPr algn="ctr">
              <a:buNone/>
            </a:pPr>
            <a:r>
              <a:rPr lang="ru-RU" b="1" dirty="0" smtClean="0">
                <a:solidFill>
                  <a:srgbClr val="C00000"/>
                </a:solidFill>
                <a:latin typeface="Times New Roman" pitchFamily="18" charset="0"/>
                <a:cs typeface="Times New Roman" pitchFamily="18" charset="0"/>
              </a:rPr>
              <a:t>п.2</a:t>
            </a:r>
          </a:p>
          <a:p>
            <a:pPr algn="just"/>
            <a:r>
              <a:rPr lang="ru-RU" sz="2000" dirty="0" smtClean="0">
                <a:latin typeface="Times New Roman" pitchFamily="18" charset="0"/>
                <a:cs typeface="Times New Roman" pitchFamily="18" charset="0"/>
              </a:rPr>
              <a:t>Квалификационные категории, установленные до вступления в силу настоящего приказа, </a:t>
            </a:r>
            <a:r>
              <a:rPr lang="ru-RU" sz="2000" b="1" dirty="0" smtClean="0">
                <a:latin typeface="Times New Roman" pitchFamily="18" charset="0"/>
                <a:cs typeface="Times New Roman" pitchFamily="18" charset="0"/>
              </a:rPr>
              <a:t>сохраняются в течение срока</a:t>
            </a:r>
            <a:r>
              <a:rPr lang="ru-RU" sz="2000" dirty="0" smtClean="0">
                <a:latin typeface="Times New Roman" pitchFamily="18" charset="0"/>
                <a:cs typeface="Times New Roman" pitchFamily="18" charset="0"/>
              </a:rPr>
              <a:t>, на который они были установлены.</a:t>
            </a:r>
          </a:p>
          <a:p>
            <a:pPr algn="ctr"/>
            <a:r>
              <a:rPr lang="ru-RU" sz="2000" b="1" dirty="0" smtClean="0">
                <a:solidFill>
                  <a:srgbClr val="C00000"/>
                </a:solidFill>
                <a:latin typeface="Times New Roman" pitchFamily="18" charset="0"/>
                <a:cs typeface="Times New Roman" pitchFamily="18" charset="0"/>
              </a:rPr>
              <a:t>п.3</a:t>
            </a:r>
          </a:p>
          <a:p>
            <a:pPr algn="just"/>
            <a:r>
              <a:rPr lang="ru-RU" sz="2000" b="1" dirty="0" smtClean="0">
                <a:latin typeface="Times New Roman" pitchFamily="18" charset="0"/>
                <a:cs typeface="Times New Roman" pitchFamily="18" charset="0"/>
              </a:rPr>
              <a:t>Признать утратившими силу</a:t>
            </a:r>
            <a:r>
              <a:rPr lang="ru-RU" sz="2000" dirty="0" smtClean="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приказ Министерства образования и науки РФ от 07.04.2014 №276  «Об утверждении Порядка проведения аттестации педагогических работников организаций, осуществляющих образовательную деятельность»;</a:t>
            </a:r>
          </a:p>
          <a:p>
            <a:pPr algn="just"/>
            <a:r>
              <a:rPr lang="ru-RU" sz="2000" dirty="0" smtClean="0">
                <a:latin typeface="Times New Roman" pitchFamily="18" charset="0"/>
                <a:cs typeface="Times New Roman" pitchFamily="18" charset="0"/>
              </a:rPr>
              <a:t>приказ Министерства просвещения РФ от 23.12.2020 №767 «О внесении изменений в Порядок проведения аттестации педагогических работников организаций, осуществляющих образовательную деятельность, утвержденный приказом Министерства образования и науки РФ от 07.04.2014 №276 ».</a:t>
            </a:r>
          </a:p>
          <a:p>
            <a:pPr algn="ctr"/>
            <a:r>
              <a:rPr lang="ru-RU" sz="2000" b="1" dirty="0" smtClean="0">
                <a:solidFill>
                  <a:srgbClr val="C00000"/>
                </a:solidFill>
                <a:latin typeface="Times New Roman" pitchFamily="18" charset="0"/>
                <a:cs typeface="Times New Roman" pitchFamily="18" charset="0"/>
              </a:rPr>
              <a:t>п.4</a:t>
            </a:r>
          </a:p>
          <a:p>
            <a:pPr algn="just"/>
            <a:r>
              <a:rPr lang="ru-RU" sz="2000" dirty="0" smtClean="0">
                <a:latin typeface="Times New Roman" pitchFamily="18" charset="0"/>
                <a:cs typeface="Times New Roman" pitchFamily="18" charset="0"/>
              </a:rPr>
              <a:t>Настоящий приказ </a:t>
            </a:r>
            <a:r>
              <a:rPr lang="ru-RU" sz="2000" b="1" dirty="0" smtClean="0">
                <a:latin typeface="Times New Roman" pitchFamily="18" charset="0"/>
                <a:cs typeface="Times New Roman" pitchFamily="18" charset="0"/>
              </a:rPr>
              <a:t>вступает в силу с 1 сентября 2023 </a:t>
            </a:r>
            <a:r>
              <a:rPr lang="ru-RU" sz="2000" dirty="0" smtClean="0">
                <a:latin typeface="Times New Roman" pitchFamily="18" charset="0"/>
                <a:cs typeface="Times New Roman" pitchFamily="18" charset="0"/>
              </a:rPr>
              <a:t>и действует до 31  августа 2029.</a:t>
            </a:r>
          </a:p>
          <a:p>
            <a:pPr algn="ctr"/>
            <a:endParaRPr lang="ru-RU" sz="1600" b="1" dirty="0" smtClean="0">
              <a:solidFill>
                <a:srgbClr val="C00000"/>
              </a:solidFill>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174" y="1281177"/>
            <a:ext cx="11665528" cy="6186309"/>
          </a:xfrm>
          <a:prstGeom prst="rect">
            <a:avLst/>
          </a:prstGeom>
        </p:spPr>
        <p:txBody>
          <a:bodyPr wrap="square">
            <a:spAutoFit/>
          </a:bodyPr>
          <a:lstStyle/>
          <a:p>
            <a:pPr lvl="0"/>
            <a:r>
              <a:rPr lang="ru-RU" sz="2400" b="1" dirty="0" smtClean="0">
                <a:effectLst>
                  <a:outerShdw blurRad="38100" dist="38100" dir="2700000" algn="tl">
                    <a:srgbClr val="000000">
                      <a:alpha val="43137"/>
                    </a:srgbClr>
                  </a:outerShdw>
                </a:effectLst>
                <a:latin typeface="Times New Roman" pitchFamily="18" charset="0"/>
                <a:cs typeface="Times New Roman" pitchFamily="18" charset="0"/>
              </a:rPr>
              <a:t>Федеральные рабочие программы (ФРП) </a:t>
            </a:r>
            <a:r>
              <a:rPr lang="ru-RU" sz="2400" dirty="0" smtClean="0">
                <a:latin typeface="Times New Roman" pitchFamily="18" charset="0"/>
                <a:cs typeface="Times New Roman" pitchFamily="18" charset="0"/>
              </a:rPr>
              <a:t>— часть федеральной основной общеобразовательной программы (ФОП). </a:t>
            </a:r>
          </a:p>
          <a:p>
            <a:pPr lvl="0"/>
            <a:endParaRPr lang="ru-RU" sz="2400" dirty="0" smtClean="0">
              <a:latin typeface="Times New Roman" pitchFamily="18" charset="0"/>
              <a:cs typeface="Times New Roman" pitchFamily="18" charset="0"/>
            </a:endParaRPr>
          </a:p>
          <a:p>
            <a:pPr lvl="0">
              <a:buFont typeface="Arial" pitchFamily="34" charset="0"/>
              <a:buChar char="•"/>
            </a:pPr>
            <a:r>
              <a:rPr lang="ru-RU" sz="2000" dirty="0" smtClean="0">
                <a:latin typeface="Times New Roman" pitchFamily="18" charset="0"/>
                <a:cs typeface="Times New Roman" pitchFamily="18" charset="0"/>
              </a:rPr>
              <a:t> Федеральная рабочая программа </a:t>
            </a:r>
            <a:r>
              <a:rPr lang="ru-RU" sz="2000" u="sng" dirty="0" smtClean="0">
                <a:latin typeface="Times New Roman" pitchFamily="18" charset="0"/>
                <a:cs typeface="Times New Roman" pitchFamily="18" charset="0"/>
              </a:rPr>
              <a:t>начального</a:t>
            </a:r>
            <a:r>
              <a:rPr lang="ru-RU" sz="2000" dirty="0" smtClean="0">
                <a:latin typeface="Times New Roman" pitchFamily="18" charset="0"/>
                <a:cs typeface="Times New Roman" pitchFamily="18" charset="0"/>
              </a:rPr>
              <a:t> общего образования Английский язык (для 2-4 классов образовательных организаций) (одобрена решением федерального учебно-методического объединения по общему образованию, протокол от 27.09.2021 г. № 3/21). </a:t>
            </a:r>
            <a:r>
              <a:rPr lang="ru-RU" sz="2000" u="sng" dirty="0" smtClean="0">
                <a:latin typeface="Times New Roman" pitchFamily="18" charset="0"/>
                <a:cs typeface="Times New Roman" pitchFamily="18" charset="0"/>
                <a:hlinkClick r:id="rId2"/>
              </a:rPr>
              <a:t>https://edsoo.ru/Rabochie_programmi_po_uc.htm</a:t>
            </a:r>
            <a:r>
              <a:rPr lang="ru-RU" sz="2000" dirty="0" smtClean="0">
                <a:latin typeface="Times New Roman" pitchFamily="18" charset="0"/>
                <a:cs typeface="Times New Roman" pitchFamily="18" charset="0"/>
              </a:rPr>
              <a:t>    </a:t>
            </a:r>
          </a:p>
          <a:p>
            <a:pPr>
              <a:buFont typeface="Arial" pitchFamily="34" charset="0"/>
              <a:buChar char="•"/>
            </a:pPr>
            <a:r>
              <a:rPr lang="ru-RU" sz="2000" dirty="0" smtClean="0"/>
              <a:t> </a:t>
            </a:r>
            <a:r>
              <a:rPr lang="ru-RU" sz="2000" dirty="0" smtClean="0">
                <a:latin typeface="Times New Roman" pitchFamily="18" charset="0"/>
                <a:cs typeface="Times New Roman" pitchFamily="18" charset="0"/>
              </a:rPr>
              <a:t>Федеральная рабочая программа </a:t>
            </a:r>
            <a:r>
              <a:rPr lang="ru-RU" sz="2000" u="sng" dirty="0" smtClean="0">
                <a:latin typeface="Times New Roman" pitchFamily="18" charset="0"/>
                <a:cs typeface="Times New Roman" pitchFamily="18" charset="0"/>
              </a:rPr>
              <a:t>основного</a:t>
            </a:r>
            <a:r>
              <a:rPr lang="ru-RU" sz="2000" dirty="0" smtClean="0">
                <a:latin typeface="Times New Roman" pitchFamily="18" charset="0"/>
                <a:cs typeface="Times New Roman" pitchFamily="18" charset="0"/>
              </a:rPr>
              <a:t> общего образования Английский язык (для 5-9 классов образовательных организаций) (одобрена решением федерального учебно-методического объединения по общему образованию, протокол от 27.09.2021 г. № 3/21). </a:t>
            </a:r>
            <a:r>
              <a:rPr lang="ru-RU" sz="2000" u="sng" dirty="0" smtClean="0">
                <a:latin typeface="Times New Roman" pitchFamily="18" charset="0"/>
                <a:cs typeface="Times New Roman" pitchFamily="18" charset="0"/>
                <a:hlinkClick r:id="rId3"/>
              </a:rPr>
              <a:t>https://fgosreestr.ru/poop/federalnaia-obrazovatelnaia-programma-osnovnogo-obshchego-obrazovaniia-utverzhdena-prikazom-minprosveshcheniia-rossii-ot-18-05-2023-pod-370</a:t>
            </a:r>
            <a:r>
              <a:rPr lang="ru-RU" sz="2000" dirty="0" smtClean="0">
                <a:latin typeface="Times New Roman" pitchFamily="18" charset="0"/>
                <a:cs typeface="Times New Roman" pitchFamily="18" charset="0"/>
              </a:rPr>
              <a:t>  </a:t>
            </a:r>
          </a:p>
          <a:p>
            <a:pPr>
              <a:buFont typeface="Arial" pitchFamily="34" charset="0"/>
              <a:buChar char="•"/>
            </a:pPr>
            <a:r>
              <a:rPr lang="ru-RU" sz="2000" dirty="0" smtClean="0"/>
              <a:t> </a:t>
            </a:r>
            <a:r>
              <a:rPr lang="ru-RU" sz="2000" dirty="0" smtClean="0">
                <a:latin typeface="Times New Roman" pitchFamily="18" charset="0"/>
                <a:cs typeface="Times New Roman" pitchFamily="18" charset="0"/>
              </a:rPr>
              <a:t>Федеральная рабочая программа </a:t>
            </a:r>
            <a:r>
              <a:rPr lang="ru-RU" sz="2000" u="sng" dirty="0" smtClean="0">
                <a:latin typeface="Times New Roman" pitchFamily="18" charset="0"/>
                <a:cs typeface="Times New Roman" pitchFamily="18" charset="0"/>
              </a:rPr>
              <a:t>среднего</a:t>
            </a:r>
            <a:r>
              <a:rPr lang="ru-RU" sz="2000" dirty="0" smtClean="0">
                <a:latin typeface="Times New Roman" pitchFamily="18" charset="0"/>
                <a:cs typeface="Times New Roman" pitchFamily="18" charset="0"/>
              </a:rPr>
              <a:t> общего образования Английский язык. Базовый уровень (для 10-11 классов образовательных организаций) (одобрена решением федерального учебно-методического объединения по общему образованию, протокол от 14.10.2022 г. № 8/22). </a:t>
            </a:r>
            <a:r>
              <a:rPr lang="ru-RU" sz="2000" u="sng" dirty="0" smtClean="0">
                <a:latin typeface="Times New Roman" pitchFamily="18" charset="0"/>
                <a:cs typeface="Times New Roman" pitchFamily="18" charset="0"/>
                <a:hlinkClick r:id="rId4"/>
              </a:rPr>
              <a:t>https://fgosreestr.ru/poop/federalnaia-obrazovatelnaia-programma-srednego-obshchego-obrazovaniia-utverzhdena-prikazom-minprosveshcheniia-rossii-ot-18-05-2023-pod-371</a:t>
            </a:r>
            <a:endParaRPr lang="ru-RU" sz="2000" dirty="0" smtClean="0">
              <a:latin typeface="Times New Roman" pitchFamily="18" charset="0"/>
              <a:cs typeface="Times New Roman" pitchFamily="18" charset="0"/>
            </a:endParaRPr>
          </a:p>
          <a:p>
            <a:pPr lvl="0">
              <a:buFont typeface="Arial" pitchFamily="34" charset="0"/>
              <a:buChar char="•"/>
            </a:pPr>
            <a:endParaRPr lang="ru-RU" sz="20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
        <p:nvSpPr>
          <p:cNvPr id="3" name="Прямоугольник 2"/>
          <p:cNvSpPr/>
          <p:nvPr/>
        </p:nvSpPr>
        <p:spPr>
          <a:xfrm>
            <a:off x="5814950" y="148879"/>
            <a:ext cx="6096000" cy="954107"/>
          </a:xfrm>
          <a:prstGeom prst="rect">
            <a:avLst/>
          </a:prstGeom>
        </p:spPr>
        <p:txBody>
          <a:bodyPr>
            <a:spAutoFit/>
          </a:bodyPr>
          <a:lstStyle/>
          <a:p>
            <a:pPr lvl="0" algn="r"/>
            <a:r>
              <a:rPr lang="ru-RU" sz="2800" b="1" i="1" dirty="0" smtClean="0">
                <a:solidFill>
                  <a:srgbClr val="C00000"/>
                </a:solidFill>
                <a:effectLst>
                  <a:outerShdw blurRad="38100" dist="38100" dir="2700000" algn="tl">
                    <a:srgbClr val="000000">
                      <a:alpha val="43137"/>
                    </a:srgbClr>
                  </a:outerShdw>
                </a:effectLst>
              </a:rPr>
              <a:t>Деловая документация </a:t>
            </a:r>
          </a:p>
          <a:p>
            <a:pPr lvl="0" algn="r"/>
            <a:r>
              <a:rPr lang="ru-RU" sz="2800" b="1" i="1" dirty="0" smtClean="0">
                <a:solidFill>
                  <a:srgbClr val="C00000"/>
                </a:solidFill>
                <a:effectLst>
                  <a:outerShdw blurRad="38100" dist="38100" dir="2700000" algn="tl">
                    <a:srgbClr val="000000">
                      <a:alpha val="43137"/>
                    </a:srgbClr>
                  </a:outerShdw>
                </a:effectLst>
              </a:rPr>
              <a:t>учителя иностранного языка</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046638" y="463698"/>
            <a:ext cx="9959316" cy="3503010"/>
          </a:xfrm>
          <a:prstGeom prst="rect">
            <a:avLst/>
          </a:prstGeom>
        </p:spPr>
        <p:txBody>
          <a:bodyPr vert="horz" wrap="square" lIns="0" tIns="12700" rIns="0" bIns="0" rtlCol="0">
            <a:spAutoFit/>
          </a:bodyPr>
          <a:lstStyle/>
          <a:p>
            <a:pPr lvl="0"/>
            <a:r>
              <a:rPr lang="ru-RU" sz="2800" b="1" i="1" dirty="0" smtClean="0">
                <a:solidFill>
                  <a:srgbClr val="C00000"/>
                </a:solidFill>
                <a:effectLst>
                  <a:outerShdw blurRad="38100" dist="38100" dir="2700000" algn="tl">
                    <a:srgbClr val="000000">
                      <a:alpha val="43137"/>
                    </a:srgbClr>
                  </a:outerShdw>
                </a:effectLst>
              </a:rPr>
              <a:t>Деловая документация </a:t>
            </a:r>
            <a:br>
              <a:rPr lang="ru-RU" sz="2800" b="1" i="1" dirty="0" smtClean="0">
                <a:solidFill>
                  <a:srgbClr val="C00000"/>
                </a:solidFill>
                <a:effectLst>
                  <a:outerShdw blurRad="38100" dist="38100" dir="2700000" algn="tl">
                    <a:srgbClr val="000000">
                      <a:alpha val="43137"/>
                    </a:srgbClr>
                  </a:outerShdw>
                </a:effectLst>
              </a:rPr>
            </a:br>
            <a:r>
              <a:rPr lang="ru-RU" sz="2800" b="1" i="1" dirty="0" smtClean="0">
                <a:solidFill>
                  <a:srgbClr val="C00000"/>
                </a:solidFill>
                <a:effectLst>
                  <a:outerShdw blurRad="38100" dist="38100" dir="2700000" algn="tl">
                    <a:srgbClr val="000000">
                      <a:alpha val="43137"/>
                    </a:srgbClr>
                  </a:outerShdw>
                </a:effectLst>
              </a:rPr>
              <a:t>учителя иностранного языка</a:t>
            </a:r>
            <a:br>
              <a:rPr lang="ru-RU" sz="2800" b="1" i="1" dirty="0" smtClean="0">
                <a:solidFill>
                  <a:srgbClr val="C00000"/>
                </a:solidFill>
                <a:effectLst>
                  <a:outerShdw blurRad="38100" dist="38100" dir="2700000" algn="tl">
                    <a:srgbClr val="000000">
                      <a:alpha val="43137"/>
                    </a:srgbClr>
                  </a:outerShdw>
                </a:effectLst>
              </a:rPr>
            </a:br>
            <a:r>
              <a:rPr lang="ru-RU" sz="2800" b="1" i="1" dirty="0" smtClean="0">
                <a:solidFill>
                  <a:srgbClr val="C00000"/>
                </a:solidFill>
                <a:effectLst>
                  <a:outerShdw blurRad="38100" dist="38100" dir="2700000" algn="tl">
                    <a:srgbClr val="000000">
                      <a:alpha val="43137"/>
                    </a:srgbClr>
                  </a:outerShdw>
                </a:effectLst>
              </a:rPr>
              <a:t/>
            </a:r>
            <a:br>
              <a:rPr lang="ru-RU" sz="2800" b="1" i="1" dirty="0" smtClean="0">
                <a:solidFill>
                  <a:srgbClr val="C00000"/>
                </a:solidFill>
                <a:effectLst>
                  <a:outerShdw blurRad="38100" dist="38100" dir="2700000" algn="tl">
                    <a:srgbClr val="000000">
                      <a:alpha val="43137"/>
                    </a:srgbClr>
                  </a:outerShdw>
                </a:effectLst>
              </a:rPr>
            </a:br>
            <a:r>
              <a:rPr lang="ru-RU" sz="2800" b="1" i="1" dirty="0" smtClean="0">
                <a:solidFill>
                  <a:srgbClr val="C00000"/>
                </a:solidFill>
                <a:effectLst>
                  <a:outerShdw blurRad="38100" dist="38100" dir="2700000" algn="tl">
                    <a:srgbClr val="000000">
                      <a:alpha val="43137"/>
                    </a:srgbClr>
                  </a:outerShdw>
                </a:effectLst>
              </a:rPr>
              <a:t/>
            </a:r>
            <a:br>
              <a:rPr lang="ru-RU" sz="2800" b="1" i="1" dirty="0" smtClean="0">
                <a:solidFill>
                  <a:srgbClr val="C00000"/>
                </a:solidFill>
                <a:effectLst>
                  <a:outerShdw blurRad="38100" dist="38100" dir="2700000" algn="tl">
                    <a:srgbClr val="000000">
                      <a:alpha val="43137"/>
                    </a:srgbClr>
                  </a:outerShdw>
                </a:effectLst>
              </a:rPr>
            </a:br>
            <a:r>
              <a:rPr lang="ru-RU" sz="2800" b="1" i="1" dirty="0" smtClean="0">
                <a:solidFill>
                  <a:srgbClr val="C00000"/>
                </a:solidFill>
                <a:effectLst>
                  <a:outerShdw blurRad="38100" dist="38100" dir="2700000" algn="tl">
                    <a:srgbClr val="000000">
                      <a:alpha val="43137"/>
                    </a:srgbClr>
                  </a:outerShdw>
                </a:effectLst>
              </a:rPr>
              <a:t/>
            </a:r>
            <a:br>
              <a:rPr lang="ru-RU" sz="2800" b="1" i="1" dirty="0" smtClean="0">
                <a:solidFill>
                  <a:srgbClr val="C00000"/>
                </a:solidFill>
                <a:effectLst>
                  <a:outerShdw blurRad="38100" dist="38100" dir="2700000" algn="tl">
                    <a:srgbClr val="000000">
                      <a:alpha val="43137"/>
                    </a:srgbClr>
                  </a:outerShdw>
                </a:effectLst>
              </a:rPr>
            </a:br>
            <a:r>
              <a:rPr lang="ru-RU" sz="2800" b="1" i="1" dirty="0" smtClean="0">
                <a:solidFill>
                  <a:srgbClr val="C00000"/>
                </a:solidFill>
                <a:effectLst>
                  <a:outerShdw blurRad="38100" dist="38100" dir="2700000" algn="tl">
                    <a:srgbClr val="000000">
                      <a:alpha val="43137"/>
                    </a:srgbClr>
                  </a:outerShdw>
                </a:effectLst>
              </a:rPr>
              <a:t/>
            </a:r>
            <a:br>
              <a:rPr lang="ru-RU" sz="2800" b="1" i="1" dirty="0" smtClean="0">
                <a:solidFill>
                  <a:srgbClr val="C00000"/>
                </a:solidFill>
                <a:effectLst>
                  <a:outerShdw blurRad="38100" dist="38100" dir="2700000" algn="tl">
                    <a:srgbClr val="000000">
                      <a:alpha val="43137"/>
                    </a:srgbClr>
                  </a:outerShdw>
                </a:effectLst>
              </a:rPr>
            </a:br>
            <a:r>
              <a:rPr lang="ru-RU" sz="2800" b="1" i="1" dirty="0" smtClean="0">
                <a:solidFill>
                  <a:srgbClr val="C00000"/>
                </a:solidFill>
                <a:effectLst>
                  <a:outerShdw blurRad="38100" dist="38100" dir="2700000" algn="tl">
                    <a:srgbClr val="000000">
                      <a:alpha val="43137"/>
                    </a:srgbClr>
                  </a:outerShdw>
                </a:effectLst>
              </a:rPr>
              <a:t/>
            </a:r>
            <a:br>
              <a:rPr lang="ru-RU" sz="2800" b="1" i="1" dirty="0" smtClean="0">
                <a:solidFill>
                  <a:srgbClr val="C00000"/>
                </a:solidFill>
                <a:effectLst>
                  <a:outerShdw blurRad="38100" dist="38100" dir="2700000" algn="tl">
                    <a:srgbClr val="000000">
                      <a:alpha val="43137"/>
                    </a:srgbClr>
                  </a:outerShdw>
                </a:effectLst>
              </a:rPr>
            </a:br>
            <a:r>
              <a:rPr sz="2800" b="1" i="1" spc="-25" dirty="0" smtClean="0">
                <a:solidFill>
                  <a:srgbClr val="C00000"/>
                </a:solidFill>
                <a:effectLst>
                  <a:outerShdw blurRad="38100" dist="38100" dir="2700000" algn="tl">
                    <a:srgbClr val="000000">
                      <a:alpha val="43137"/>
                    </a:srgbClr>
                  </a:outerShdw>
                </a:effectLst>
                <a:cs typeface="Calibri"/>
              </a:rPr>
              <a:t>РАБОЧИЕ</a:t>
            </a:r>
            <a:r>
              <a:rPr sz="2800" b="1" i="1" spc="-30" dirty="0" smtClean="0">
                <a:solidFill>
                  <a:srgbClr val="C00000"/>
                </a:solidFill>
                <a:effectLst>
                  <a:outerShdw blurRad="38100" dist="38100" dir="2700000" algn="tl">
                    <a:srgbClr val="000000">
                      <a:alpha val="43137"/>
                    </a:srgbClr>
                  </a:outerShdw>
                </a:effectLst>
                <a:cs typeface="Calibri"/>
              </a:rPr>
              <a:t> </a:t>
            </a:r>
            <a:r>
              <a:rPr sz="2800" b="1" i="1" spc="-20" dirty="0">
                <a:solidFill>
                  <a:srgbClr val="C00000"/>
                </a:solidFill>
                <a:effectLst>
                  <a:outerShdw blurRad="38100" dist="38100" dir="2700000" algn="tl">
                    <a:srgbClr val="000000">
                      <a:alpha val="43137"/>
                    </a:srgbClr>
                  </a:outerShdw>
                </a:effectLst>
                <a:cs typeface="Calibri"/>
              </a:rPr>
              <a:t>ПРОГРАММЫ</a:t>
            </a:r>
            <a:r>
              <a:rPr sz="2800" b="1" i="1" spc="-35" dirty="0">
                <a:solidFill>
                  <a:srgbClr val="C00000"/>
                </a:solidFill>
                <a:effectLst>
                  <a:outerShdw blurRad="38100" dist="38100" dir="2700000" algn="tl">
                    <a:srgbClr val="000000">
                      <a:alpha val="43137"/>
                    </a:srgbClr>
                  </a:outerShdw>
                </a:effectLst>
                <a:cs typeface="Calibri"/>
              </a:rPr>
              <a:t> </a:t>
            </a:r>
            <a:r>
              <a:rPr lang="en-US" sz="2800" b="1" i="1" spc="-35" dirty="0" smtClean="0">
                <a:solidFill>
                  <a:srgbClr val="C00000"/>
                </a:solidFill>
                <a:effectLst>
                  <a:outerShdw blurRad="38100" dist="38100" dir="2700000" algn="tl">
                    <a:srgbClr val="000000">
                      <a:alpha val="43137"/>
                    </a:srgbClr>
                  </a:outerShdw>
                </a:effectLst>
                <a:cs typeface="Calibri"/>
              </a:rPr>
              <a:t/>
            </a:r>
            <a:br>
              <a:rPr lang="en-US" sz="2800" b="1" i="1" spc="-35" dirty="0" smtClean="0">
                <a:solidFill>
                  <a:srgbClr val="C00000"/>
                </a:solidFill>
                <a:effectLst>
                  <a:outerShdw blurRad="38100" dist="38100" dir="2700000" algn="tl">
                    <a:srgbClr val="000000">
                      <a:alpha val="43137"/>
                    </a:srgbClr>
                  </a:outerShdw>
                </a:effectLst>
                <a:cs typeface="Calibri"/>
              </a:rPr>
            </a:br>
            <a:r>
              <a:rPr sz="2800" b="1" i="1" dirty="0" smtClean="0">
                <a:solidFill>
                  <a:srgbClr val="C00000"/>
                </a:solidFill>
                <a:effectLst>
                  <a:outerShdw blurRad="38100" dist="38100" dir="2700000" algn="tl">
                    <a:srgbClr val="000000">
                      <a:alpha val="43137"/>
                    </a:srgbClr>
                  </a:outerShdw>
                </a:effectLst>
                <a:cs typeface="Calibri"/>
              </a:rPr>
              <a:t>ПО</a:t>
            </a:r>
            <a:r>
              <a:rPr sz="2800" b="1" i="1" spc="-20" dirty="0" smtClean="0">
                <a:solidFill>
                  <a:srgbClr val="C00000"/>
                </a:solidFill>
                <a:effectLst>
                  <a:outerShdw blurRad="38100" dist="38100" dir="2700000" algn="tl">
                    <a:srgbClr val="000000">
                      <a:alpha val="43137"/>
                    </a:srgbClr>
                  </a:outerShdw>
                </a:effectLst>
                <a:cs typeface="Calibri"/>
              </a:rPr>
              <a:t> </a:t>
            </a:r>
            <a:r>
              <a:rPr sz="2800" b="1" i="1" spc="-5" dirty="0">
                <a:solidFill>
                  <a:srgbClr val="C00000"/>
                </a:solidFill>
                <a:effectLst>
                  <a:outerShdw blurRad="38100" dist="38100" dir="2700000" algn="tl">
                    <a:srgbClr val="000000">
                      <a:alpha val="43137"/>
                    </a:srgbClr>
                  </a:outerShdw>
                </a:effectLst>
                <a:cs typeface="Calibri"/>
              </a:rPr>
              <a:t>УЧЕБНЫМ</a:t>
            </a:r>
            <a:r>
              <a:rPr sz="2800" b="1" i="1" dirty="0">
                <a:solidFill>
                  <a:srgbClr val="C00000"/>
                </a:solidFill>
                <a:effectLst>
                  <a:outerShdw blurRad="38100" dist="38100" dir="2700000" algn="tl">
                    <a:srgbClr val="000000">
                      <a:alpha val="43137"/>
                    </a:srgbClr>
                  </a:outerShdw>
                </a:effectLst>
                <a:cs typeface="Calibri"/>
              </a:rPr>
              <a:t> </a:t>
            </a:r>
            <a:r>
              <a:rPr sz="2800" b="1" i="1" spc="-30" dirty="0">
                <a:solidFill>
                  <a:srgbClr val="C00000"/>
                </a:solidFill>
                <a:effectLst>
                  <a:outerShdw blurRad="38100" dist="38100" dir="2700000" algn="tl">
                    <a:srgbClr val="000000">
                      <a:alpha val="43137"/>
                    </a:srgbClr>
                  </a:outerShdw>
                </a:effectLst>
                <a:cs typeface="Calibri"/>
              </a:rPr>
              <a:t>ПРЕДМЕТАМ</a:t>
            </a:r>
            <a:endParaRPr sz="2800" b="1" i="1" dirty="0">
              <a:solidFill>
                <a:srgbClr val="C00000"/>
              </a:solidFill>
              <a:effectLst>
                <a:outerShdw blurRad="38100" dist="38100" dir="2700000" algn="tl">
                  <a:srgbClr val="000000">
                    <a:alpha val="43137"/>
                  </a:srgbClr>
                </a:outerShdw>
              </a:effectLst>
              <a:cs typeface="Calibri"/>
            </a:endParaRPr>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493" t="10636" r="21058" b="4142"/>
          <a:stretch/>
        </p:blipFill>
        <p:spPr bwMode="auto">
          <a:xfrm>
            <a:off x="166255" y="1330037"/>
            <a:ext cx="7196447" cy="51657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48903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0613" y="681246"/>
            <a:ext cx="8610600" cy="1293028"/>
          </a:xfrm>
        </p:spPr>
        <p:txBody>
          <a:bodyPr>
            <a:noAutofit/>
          </a:bodyPr>
          <a:lstStyle/>
          <a:p>
            <a:pPr lvl="0"/>
            <a:r>
              <a:rPr lang="ru-RU" sz="2800" b="1" i="1" dirty="0" smtClean="0">
                <a:solidFill>
                  <a:srgbClr val="C00000"/>
                </a:solidFill>
                <a:effectLst>
                  <a:outerShdw blurRad="38100" dist="38100" dir="2700000" algn="tl">
                    <a:srgbClr val="000000">
                      <a:alpha val="43137"/>
                    </a:srgbClr>
                  </a:outerShdw>
                </a:effectLst>
              </a:rPr>
              <a:t>Деловая документация </a:t>
            </a:r>
            <a:br>
              <a:rPr lang="ru-RU" sz="2800" b="1" i="1" dirty="0" smtClean="0">
                <a:solidFill>
                  <a:srgbClr val="C00000"/>
                </a:solidFill>
                <a:effectLst>
                  <a:outerShdw blurRad="38100" dist="38100" dir="2700000" algn="tl">
                    <a:srgbClr val="000000">
                      <a:alpha val="43137"/>
                    </a:srgbClr>
                  </a:outerShdw>
                </a:effectLst>
              </a:rPr>
            </a:br>
            <a:r>
              <a:rPr lang="ru-RU" sz="2800" b="1" i="1" dirty="0" smtClean="0">
                <a:solidFill>
                  <a:srgbClr val="C00000"/>
                </a:solidFill>
                <a:effectLst>
                  <a:outerShdw blurRad="38100" dist="38100" dir="2700000" algn="tl">
                    <a:srgbClr val="000000">
                      <a:alpha val="43137"/>
                    </a:srgbClr>
                  </a:outerShdw>
                </a:effectLst>
              </a:rPr>
              <a:t>учителя иностранного языка</a:t>
            </a:r>
            <a:br>
              <a:rPr lang="ru-RU" sz="2800" b="1" i="1" dirty="0" smtClean="0">
                <a:solidFill>
                  <a:srgbClr val="C00000"/>
                </a:solidFill>
                <a:effectLst>
                  <a:outerShdw blurRad="38100" dist="38100" dir="2700000" algn="tl">
                    <a:srgbClr val="000000">
                      <a:alpha val="43137"/>
                    </a:srgbClr>
                  </a:outerShdw>
                </a:effectLst>
              </a:rPr>
            </a:br>
            <a:r>
              <a:rPr lang="ru-RU" sz="2800" b="1" i="1" dirty="0" smtClean="0">
                <a:solidFill>
                  <a:srgbClr val="C00000"/>
                </a:solidFill>
                <a:effectLst>
                  <a:outerShdw blurRad="38100" dist="38100" dir="2700000" algn="tl">
                    <a:srgbClr val="000000">
                      <a:alpha val="43137"/>
                    </a:srgbClr>
                  </a:outerShdw>
                </a:effectLst>
              </a:rPr>
              <a:t/>
            </a:r>
            <a:br>
              <a:rPr lang="ru-RU" sz="2800" b="1" i="1" dirty="0" smtClean="0">
                <a:solidFill>
                  <a:srgbClr val="C00000"/>
                </a:solidFill>
                <a:effectLst>
                  <a:outerShdw blurRad="38100" dist="38100" dir="2700000" algn="tl">
                    <a:srgbClr val="000000">
                      <a:alpha val="43137"/>
                    </a:srgbClr>
                  </a:outerShdw>
                </a:effectLst>
              </a:rPr>
            </a:br>
            <a:r>
              <a:rPr lang="ru-RU" sz="2800" b="1" i="1" dirty="0" smtClean="0">
                <a:solidFill>
                  <a:srgbClr val="C00000"/>
                </a:solidFill>
                <a:effectLst>
                  <a:outerShdw blurRad="38100" dist="38100" dir="2700000" algn="tl">
                    <a:srgbClr val="000000">
                      <a:alpha val="43137"/>
                    </a:srgbClr>
                  </a:outerShdw>
                </a:effectLst>
              </a:rPr>
              <a:t/>
            </a:r>
            <a:br>
              <a:rPr lang="ru-RU" sz="2800" b="1" i="1" dirty="0" smtClean="0">
                <a:solidFill>
                  <a:srgbClr val="C00000"/>
                </a:solidFill>
                <a:effectLst>
                  <a:outerShdw blurRad="38100" dist="38100" dir="2700000" algn="tl">
                    <a:srgbClr val="000000">
                      <a:alpha val="43137"/>
                    </a:srgbClr>
                  </a:outerShdw>
                </a:effectLst>
              </a:rPr>
            </a:br>
            <a:r>
              <a:rPr lang="ru-RU" sz="2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Федеральная рабочая программа </a:t>
            </a:r>
            <a:br>
              <a:rPr lang="ru-RU" sz="2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(ФРП)</a:t>
            </a:r>
            <a:endParaRPr lang="ru-RU"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9760" t="17188" r="29256" b="4956"/>
          <a:stretch/>
        </p:blipFill>
        <p:spPr bwMode="auto">
          <a:xfrm>
            <a:off x="170114" y="1580543"/>
            <a:ext cx="4800533" cy="508883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9755" t="22457" r="29145" b="31525"/>
          <a:stretch/>
        </p:blipFill>
        <p:spPr bwMode="auto">
          <a:xfrm>
            <a:off x="5447676" y="2500245"/>
            <a:ext cx="6574863" cy="410445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69461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1"/>
          <p:cNvSpPr>
            <a:spLocks noChangeArrowheads="1"/>
          </p:cNvSpPr>
          <p:nvPr/>
        </p:nvSpPr>
        <p:spPr bwMode="auto">
          <a:xfrm>
            <a:off x="178129" y="1341707"/>
            <a:ext cx="11827823"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Рабочая программа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документ образовательной организации, определяющий объём, порядок, содержание изучения и преподавания учебного предмета, курса, а также требования к результатам освоения обучающимися основной образовательной программы в соответствии с ФГОС и ФООП соответствующего уровня образования. </a:t>
            </a:r>
          </a:p>
          <a:p>
            <a:pPr indent="449263" algn="just" fontAlgn="base">
              <a:spcBef>
                <a:spcPct val="0"/>
              </a:spcBef>
              <a:spcAft>
                <a:spcPct val="0"/>
              </a:spcAft>
            </a:pP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indent="449263" algn="just" fontAlgn="base">
              <a:spcBef>
                <a:spcPct val="0"/>
              </a:spcBef>
              <a:spcAft>
                <a:spcPct val="0"/>
              </a:spcAft>
            </a:pPr>
            <a:r>
              <a:rPr lang="ru-RU" sz="2000" b="1" dirty="0" smtClean="0">
                <a:latin typeface="Times New Roman" pitchFamily="18" charset="0"/>
                <a:cs typeface="Times New Roman" pitchFamily="18" charset="0"/>
              </a:rPr>
              <a:t>Тематическое планирование - </a:t>
            </a:r>
            <a:r>
              <a:rPr lang="ru-RU" sz="2000" dirty="0" smtClean="0">
                <a:latin typeface="Times New Roman" pitchFamily="18" charset="0"/>
                <a:cs typeface="Times New Roman" pitchFamily="18" charset="0"/>
              </a:rPr>
              <a:t>форму и содержание берём полностью из федеральной рабочей программы по предмету. Добавляем только в </a:t>
            </a:r>
            <a:r>
              <a:rPr lang="ru-RU" sz="2000" i="1" dirty="0" smtClean="0">
                <a:latin typeface="Times New Roman" pitchFamily="18" charset="0"/>
                <a:cs typeface="Times New Roman" pitchFamily="18" charset="0"/>
              </a:rPr>
              <a:t>обязательном порядке</a:t>
            </a:r>
            <a:r>
              <a:rPr lang="ru-RU" sz="2000" dirty="0" smtClean="0">
                <a:latin typeface="Times New Roman" pitchFamily="18" charset="0"/>
                <a:cs typeface="Times New Roman" pitchFamily="18" charset="0"/>
              </a:rPr>
              <a:t> графу с ЭОР/ЦОР, где необходимо указать какие электронные ресурсы и для изучения каких тем вы планируете использовать.</a:t>
            </a:r>
            <a:r>
              <a:rPr lang="ru-RU" sz="2000" dirty="0" smtClean="0"/>
              <a:t> </a:t>
            </a:r>
          </a:p>
          <a:p>
            <a:pPr indent="449263" algn="just" fontAlgn="base">
              <a:spcBef>
                <a:spcPct val="0"/>
              </a:spcBef>
              <a:spcAft>
                <a:spcPct val="0"/>
              </a:spcAft>
            </a:pPr>
            <a:endParaRPr lang="ru-RU" sz="2000" dirty="0" smtClean="0"/>
          </a:p>
          <a:p>
            <a:pPr indent="449263" fontAlgn="base">
              <a:spcBef>
                <a:spcPct val="0"/>
              </a:spcBef>
              <a:spcAft>
                <a:spcPct val="0"/>
              </a:spcAft>
            </a:pPr>
            <a:r>
              <a:rPr lang="ru-RU" sz="2000" dirty="0" smtClean="0">
                <a:latin typeface="Times New Roman" pitchFamily="18" charset="0"/>
                <a:cs typeface="Times New Roman" pitchFamily="18" charset="0"/>
              </a:rPr>
              <a:t>При подборе электронных ресурсов можно опираться на федеральный перечень электронных образовательных ресурсов, допущенных к использованию. </a:t>
            </a:r>
            <a:r>
              <a:rPr lang="ru-RU" sz="2000" u="sng" dirty="0" smtClean="0">
                <a:latin typeface="Times New Roman" pitchFamily="18" charset="0"/>
                <a:cs typeface="Times New Roman" pitchFamily="18" charset="0"/>
                <a:hlinkClick r:id="rId2"/>
              </a:rPr>
              <a:t>https://edsoo.ru/Prikaz_Ministerstva_prosvescheniya_Rossijskoj_Federacii_ot_02_08_2022_653_Ob_utverzhdenii_federalnogo_perechnya_elektronnih_obrazo.htm</a:t>
            </a:r>
            <a:r>
              <a:rPr lang="ru-RU" sz="2000" dirty="0" smtClean="0">
                <a:latin typeface="Times New Roman" pitchFamily="18" charset="0"/>
                <a:cs typeface="Times New Roman" pitchFamily="18" charset="0"/>
              </a:rPr>
              <a:t>  </a:t>
            </a:r>
          </a:p>
          <a:p>
            <a:pPr indent="449263" algn="just" fontAlgn="base">
              <a:spcBef>
                <a:spcPct val="0"/>
              </a:spcBef>
              <a:spcAft>
                <a:spcPct val="0"/>
              </a:spcAft>
            </a:pPr>
            <a:endParaRPr lang="ru-RU" sz="2000" dirty="0" smtClean="0">
              <a:latin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5791200" y="178130"/>
            <a:ext cx="6096000" cy="954107"/>
          </a:xfrm>
          <a:prstGeom prst="rect">
            <a:avLst/>
          </a:prstGeom>
        </p:spPr>
        <p:txBody>
          <a:bodyPr>
            <a:spAutoFit/>
          </a:bodyPr>
          <a:lstStyle/>
          <a:p>
            <a:pPr lvl="0" algn="r"/>
            <a:r>
              <a:rPr lang="ru-RU" sz="2800" b="1" i="1" dirty="0" smtClean="0">
                <a:solidFill>
                  <a:srgbClr val="C00000"/>
                </a:solidFill>
                <a:effectLst>
                  <a:outerShdw blurRad="38100" dist="38100" dir="2700000" algn="tl">
                    <a:srgbClr val="000000">
                      <a:alpha val="43137"/>
                    </a:srgbClr>
                  </a:outerShdw>
                </a:effectLst>
              </a:rPr>
              <a:t>Деловая документация </a:t>
            </a:r>
          </a:p>
          <a:p>
            <a:pPr lvl="0" algn="r"/>
            <a:r>
              <a:rPr lang="ru-RU" sz="2800" b="1" i="1" dirty="0" smtClean="0">
                <a:solidFill>
                  <a:srgbClr val="C00000"/>
                </a:solidFill>
                <a:effectLst>
                  <a:outerShdw blurRad="38100" dist="38100" dir="2700000" algn="tl">
                    <a:srgbClr val="000000">
                      <a:alpha val="43137"/>
                    </a:srgbClr>
                  </a:outerShdw>
                </a:effectLst>
              </a:rPr>
              <a:t>учителя иностранного языка</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18067" y="386386"/>
            <a:ext cx="6096000" cy="954107"/>
          </a:xfrm>
          <a:prstGeom prst="rect">
            <a:avLst/>
          </a:prstGeom>
        </p:spPr>
        <p:txBody>
          <a:bodyPr>
            <a:spAutoFit/>
          </a:bodyPr>
          <a:lstStyle/>
          <a:p>
            <a:pPr lvl="0" algn="r"/>
            <a:r>
              <a:rPr lang="ru-RU" sz="2800" b="1" i="1" dirty="0" smtClean="0">
                <a:solidFill>
                  <a:srgbClr val="C00000"/>
                </a:solidFill>
                <a:effectLst>
                  <a:outerShdw blurRad="38100" dist="38100" dir="2700000" algn="tl">
                    <a:srgbClr val="000000">
                      <a:alpha val="43137"/>
                    </a:srgbClr>
                  </a:outerShdw>
                </a:effectLst>
              </a:rPr>
              <a:t>Деловая документация </a:t>
            </a:r>
          </a:p>
          <a:p>
            <a:pPr lvl="0" algn="r"/>
            <a:r>
              <a:rPr lang="ru-RU" sz="2800" b="1" i="1" dirty="0" smtClean="0">
                <a:solidFill>
                  <a:srgbClr val="C00000"/>
                </a:solidFill>
                <a:effectLst>
                  <a:outerShdw blurRad="38100" dist="38100" dir="2700000" algn="tl">
                    <a:srgbClr val="000000">
                      <a:alpha val="43137"/>
                    </a:srgbClr>
                  </a:outerShdw>
                </a:effectLst>
              </a:rPr>
              <a:t>учителя иностранного языка</a:t>
            </a:r>
          </a:p>
        </p:txBody>
      </p:sp>
      <p:sp>
        <p:nvSpPr>
          <p:cNvPr id="216065" name="Rectangle 1"/>
          <p:cNvSpPr>
            <a:spLocks noChangeArrowheads="1"/>
          </p:cNvSpPr>
          <p:nvPr/>
        </p:nvSpPr>
        <p:spPr bwMode="auto">
          <a:xfrm>
            <a:off x="190005" y="1386967"/>
            <a:ext cx="11697195"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fontAlgn="base">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Календарно-тематическое планирование (КТП)</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разрабатывается каждым учителем самостоятельно на основе тематического планирования и рабочих программ по иностранному языку. </a:t>
            </a:r>
          </a:p>
          <a:p>
            <a:pPr indent="450850" fontAlgn="base">
              <a:spcBef>
                <a:spcPct val="0"/>
              </a:spcBef>
              <a:spcAft>
                <a:spcPct val="0"/>
              </a:spcAft>
            </a:pPr>
            <a:endParaRPr lang="ru-RU" sz="2000" dirty="0" smtClean="0">
              <a:latin typeface="Times New Roman" pitchFamily="18" charset="0"/>
              <a:cs typeface="Times New Roman" pitchFamily="18" charset="0"/>
            </a:endParaRPr>
          </a:p>
          <a:p>
            <a:pPr indent="450850" fontAlgn="base">
              <a:spcBef>
                <a:spcPct val="0"/>
              </a:spcBef>
              <a:spcAft>
                <a:spcPct val="0"/>
              </a:spcAft>
            </a:pPr>
            <a:r>
              <a:rPr lang="ru-RU" sz="2000" i="1" dirty="0" smtClean="0">
                <a:latin typeface="Times New Roman" pitchFamily="18" charset="0"/>
                <a:cs typeface="Times New Roman" pitchFamily="18" charset="0"/>
              </a:rPr>
              <a:t>Рекомендуемая форма календарно-тематического плана</a:t>
            </a:r>
            <a:endParaRPr lang="ru-RU" sz="3200" dirty="0" smtClean="0">
              <a:latin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70262" y="2882584"/>
          <a:ext cx="11652564" cy="3161955"/>
        </p:xfrm>
        <a:graphic>
          <a:graphicData uri="http://schemas.openxmlformats.org/drawingml/2006/table">
            <a:tbl>
              <a:tblPr/>
              <a:tblGrid>
                <a:gridCol w="485524"/>
                <a:gridCol w="960568"/>
                <a:gridCol w="990841"/>
                <a:gridCol w="1327330"/>
                <a:gridCol w="1327330"/>
                <a:gridCol w="1474035"/>
                <a:gridCol w="1321509"/>
                <a:gridCol w="1092137"/>
                <a:gridCol w="1393697"/>
                <a:gridCol w="1279593"/>
              </a:tblGrid>
              <a:tr h="427934">
                <a:tc>
                  <a:txBody>
                    <a:bodyPr/>
                    <a:lstStyle/>
                    <a:p>
                      <a:pPr>
                        <a:spcAft>
                          <a:spcPts val="0"/>
                        </a:spcAft>
                      </a:pPr>
                      <a:r>
                        <a:rPr lang="ru-RU" sz="1400" b="1" dirty="0">
                          <a:latin typeface="Times New Roman"/>
                          <a:ea typeface="Calibri"/>
                          <a:cs typeface="Times New Roman"/>
                        </a:rPr>
                        <a:t>№</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smtClean="0">
                          <a:latin typeface="Times New Roman"/>
                          <a:ea typeface="Calibri"/>
                          <a:cs typeface="Times New Roman"/>
                        </a:rPr>
                        <a:t>Дата </a:t>
                      </a:r>
                      <a:r>
                        <a:rPr lang="ru-RU" sz="1400" b="1" dirty="0">
                          <a:latin typeface="Times New Roman"/>
                          <a:ea typeface="Calibri"/>
                          <a:cs typeface="Times New Roman"/>
                        </a:rPr>
                        <a:t>по плану</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a:latin typeface="Times New Roman"/>
                          <a:ea typeface="Calibri"/>
                          <a:cs typeface="Times New Roman"/>
                        </a:rPr>
                        <a:t>Дата по факту</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latin typeface="Times New Roman"/>
                          <a:ea typeface="Calibri"/>
                          <a:cs typeface="Times New Roman"/>
                        </a:rPr>
                        <a:t>Тема урока</a:t>
                      </a:r>
                      <a:r>
                        <a:rPr lang="ru-RU" sz="1400" b="1" dirty="0" smtClean="0">
                          <a:latin typeface="Times New Roman"/>
                          <a:ea typeface="Calibri"/>
                          <a:cs typeface="Times New Roman"/>
                        </a:rPr>
                        <a:t>/</a:t>
                      </a:r>
                    </a:p>
                    <a:p>
                      <a:pPr>
                        <a:spcAft>
                          <a:spcPts val="0"/>
                        </a:spcAft>
                      </a:pPr>
                      <a:r>
                        <a:rPr lang="ru-RU" sz="1400" b="1" dirty="0" smtClean="0">
                          <a:latin typeface="Times New Roman"/>
                          <a:ea typeface="Calibri"/>
                          <a:cs typeface="Times New Roman"/>
                        </a:rPr>
                        <a:t>контроля</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a:latin typeface="Times New Roman"/>
                          <a:ea typeface="Calibri"/>
                          <a:cs typeface="Times New Roman"/>
                        </a:rPr>
                        <a:t>Аудирование</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a:latin typeface="Times New Roman"/>
                          <a:ea typeface="Calibri"/>
                          <a:cs typeface="Times New Roman"/>
                        </a:rPr>
                        <a:t>Чтение</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a:latin typeface="Times New Roman"/>
                          <a:ea typeface="Calibri"/>
                          <a:cs typeface="Times New Roman"/>
                        </a:rPr>
                        <a:t>Говорение</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a:latin typeface="Times New Roman"/>
                          <a:ea typeface="Calibri"/>
                          <a:cs typeface="Times New Roman"/>
                        </a:rPr>
                        <a:t>Письмо</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a:latin typeface="Times New Roman"/>
                          <a:ea typeface="Calibri"/>
                          <a:cs typeface="Times New Roman"/>
                        </a:rPr>
                        <a:t>Лексика</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a:latin typeface="Times New Roman"/>
                          <a:ea typeface="Calibri"/>
                          <a:cs typeface="Times New Roman"/>
                        </a:rPr>
                        <a:t>Грамматика</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021">
                <a:tc>
                  <a:txBody>
                    <a:bodyPr/>
                    <a:lstStyle/>
                    <a:p>
                      <a:pPr>
                        <a:lnSpc>
                          <a:spcPct val="115000"/>
                        </a:lnSpc>
                        <a:spcAft>
                          <a:spcPts val="0"/>
                        </a:spcAft>
                      </a:pPr>
                      <a:r>
                        <a:rPr lang="ru-RU" sz="1400">
                          <a:latin typeface="Times New Roman"/>
                          <a:ea typeface="Times New Roman"/>
                          <a:cs typeface="Times New Roman"/>
                        </a:rPr>
                        <a:t>1</a:t>
                      </a:r>
                      <a:endParaRPr lang="ru-RU"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15.09</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15.09</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Моя семья</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упр.5 стр.9 (с полным пониманием)</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упр. 1,2 стр. 8 (ознакомительное и поисковое)</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Обучение диалогической речи (диалог-расспрос) упр.4 </a:t>
                      </a:r>
                      <a:r>
                        <a:rPr lang="ru-RU" sz="1400" dirty="0" err="1">
                          <a:latin typeface="Times New Roman"/>
                          <a:ea typeface="Times New Roman"/>
                          <a:cs typeface="Times New Roman"/>
                        </a:rPr>
                        <a:t>стр</a:t>
                      </a:r>
                      <a:r>
                        <a:rPr lang="ru-RU" sz="1400" dirty="0">
                          <a:latin typeface="Times New Roman"/>
                          <a:ea typeface="Times New Roman"/>
                          <a:cs typeface="Times New Roman"/>
                        </a:rPr>
                        <a:t> 9</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Орфография (словарный диктант), упр.6 стр9 (</a:t>
                      </a:r>
                      <a:r>
                        <a:rPr lang="ru-RU" sz="1400" dirty="0" err="1">
                          <a:latin typeface="Times New Roman"/>
                          <a:ea typeface="Times New Roman"/>
                          <a:cs typeface="Times New Roman"/>
                        </a:rPr>
                        <a:t>пис</a:t>
                      </a:r>
                      <a:r>
                        <a:rPr lang="ru-RU" sz="1400" dirty="0">
                          <a:latin typeface="Times New Roman"/>
                          <a:ea typeface="Times New Roman"/>
                          <a:cs typeface="Times New Roman"/>
                        </a:rPr>
                        <a:t>.)</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Times New Roman"/>
                          <a:ea typeface="Times New Roman"/>
                          <a:cs typeface="Times New Roman"/>
                        </a:rPr>
                        <a:t>Uncle</a:t>
                      </a:r>
                      <a:r>
                        <a:rPr lang="ru-RU" sz="1400" dirty="0">
                          <a:latin typeface="Times New Roman"/>
                          <a:ea typeface="Times New Roman"/>
                          <a:cs typeface="Times New Roman"/>
                        </a:rPr>
                        <a:t>, </a:t>
                      </a:r>
                      <a:r>
                        <a:rPr lang="en-US" sz="1400" dirty="0">
                          <a:latin typeface="Times New Roman"/>
                          <a:ea typeface="Times New Roman"/>
                          <a:cs typeface="Times New Roman"/>
                        </a:rPr>
                        <a:t>aunt</a:t>
                      </a:r>
                      <a:r>
                        <a:rPr lang="ru-RU" sz="1400" dirty="0">
                          <a:latin typeface="Times New Roman"/>
                          <a:ea typeface="Times New Roman"/>
                          <a:cs typeface="Times New Roman"/>
                        </a:rPr>
                        <a:t>, </a:t>
                      </a:r>
                      <a:r>
                        <a:rPr lang="en-US" sz="1400" dirty="0">
                          <a:latin typeface="Times New Roman"/>
                          <a:ea typeface="Times New Roman"/>
                          <a:cs typeface="Times New Roman"/>
                        </a:rPr>
                        <a:t>cousin</a:t>
                      </a:r>
                      <a:r>
                        <a:rPr lang="ru-RU" sz="1400" dirty="0">
                          <a:latin typeface="Times New Roman"/>
                          <a:ea typeface="Times New Roman"/>
                          <a:cs typeface="Times New Roman"/>
                        </a:rPr>
                        <a:t>, </a:t>
                      </a:r>
                      <a:r>
                        <a:rPr lang="en-US" sz="1400" dirty="0">
                          <a:latin typeface="Times New Roman"/>
                          <a:ea typeface="Times New Roman"/>
                          <a:cs typeface="Times New Roman"/>
                        </a:rPr>
                        <a:t>kind</a:t>
                      </a:r>
                      <a:r>
                        <a:rPr lang="ru-RU" sz="1400" dirty="0">
                          <a:latin typeface="Times New Roman"/>
                          <a:ea typeface="Times New Roman"/>
                          <a:cs typeface="Times New Roman"/>
                        </a:rPr>
                        <a:t>, </a:t>
                      </a:r>
                      <a:r>
                        <a:rPr lang="en-US" sz="1400" dirty="0">
                          <a:latin typeface="Times New Roman"/>
                          <a:ea typeface="Times New Roman"/>
                          <a:cs typeface="Times New Roman"/>
                        </a:rPr>
                        <a:t>slim </a:t>
                      </a:r>
                      <a:r>
                        <a:rPr lang="ru-RU" sz="1400" i="1" dirty="0">
                          <a:latin typeface="Times New Roman"/>
                          <a:ea typeface="Times New Roman"/>
                          <a:cs typeface="Times New Roman"/>
                        </a:rPr>
                        <a:t>(минимум 5 новых слов на каждом уроке)</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Times New Roman"/>
                          <a:cs typeface="Times New Roman"/>
                        </a:rPr>
                        <a:t>Предлоги места </a:t>
                      </a:r>
                      <a:r>
                        <a:rPr lang="en-US" sz="1400" dirty="0">
                          <a:latin typeface="Times New Roman"/>
                          <a:ea typeface="Times New Roman"/>
                          <a:cs typeface="Times New Roman"/>
                        </a:rPr>
                        <a:t>in</a:t>
                      </a:r>
                      <a:r>
                        <a:rPr lang="ru-RU" sz="1400" dirty="0">
                          <a:latin typeface="Times New Roman"/>
                          <a:ea typeface="Times New Roman"/>
                          <a:cs typeface="Times New Roman"/>
                        </a:rPr>
                        <a:t>, </a:t>
                      </a:r>
                      <a:r>
                        <a:rPr lang="en-US" sz="1400" dirty="0">
                          <a:latin typeface="Times New Roman"/>
                          <a:ea typeface="Times New Roman"/>
                          <a:cs typeface="Times New Roman"/>
                        </a:rPr>
                        <a:t>on</a:t>
                      </a:r>
                      <a:r>
                        <a:rPr lang="ru-RU" sz="1400" dirty="0">
                          <a:latin typeface="Times New Roman"/>
                          <a:ea typeface="Times New Roman"/>
                          <a:cs typeface="Times New Roman"/>
                        </a:rPr>
                        <a:t>, </a:t>
                      </a:r>
                      <a:r>
                        <a:rPr lang="en-US" sz="1400" dirty="0">
                          <a:latin typeface="Times New Roman"/>
                          <a:ea typeface="Times New Roman"/>
                          <a:cs typeface="Times New Roman"/>
                        </a:rPr>
                        <a:t>under</a:t>
                      </a:r>
                      <a:r>
                        <a:rPr lang="ru-RU" sz="1400" dirty="0">
                          <a:latin typeface="Times New Roman"/>
                          <a:ea typeface="Times New Roman"/>
                          <a:cs typeface="Times New Roman"/>
                        </a:rPr>
                        <a:t>, </a:t>
                      </a:r>
                      <a:r>
                        <a:rPr lang="en-US" sz="1400" dirty="0">
                          <a:latin typeface="Times New Roman"/>
                          <a:ea typeface="Times New Roman"/>
                          <a:cs typeface="Times New Roman"/>
                        </a:rPr>
                        <a:t>behind</a:t>
                      </a:r>
                      <a:r>
                        <a:rPr lang="ru-RU" sz="1400" dirty="0">
                          <a:latin typeface="Times New Roman"/>
                          <a:ea typeface="Times New Roman"/>
                          <a:cs typeface="Times New Roman"/>
                        </a:rPr>
                        <a:t>, </a:t>
                      </a:r>
                      <a:r>
                        <a:rPr lang="en-US" sz="1400" dirty="0">
                          <a:latin typeface="Times New Roman"/>
                          <a:ea typeface="Times New Roman"/>
                          <a:cs typeface="Times New Roman"/>
                        </a:rPr>
                        <a:t>Present Continuous </a:t>
                      </a:r>
                      <a:r>
                        <a:rPr lang="ru-RU" sz="1400" i="1" dirty="0">
                          <a:latin typeface="Times New Roman"/>
                          <a:ea typeface="Times New Roman"/>
                          <a:cs typeface="Times New Roman"/>
                        </a:rPr>
                        <a:t>(указываем всю грамматику, которая задействована на уроке)</a:t>
                      </a:r>
                      <a:endParaRPr lang="ru-RU"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55574" y="398261"/>
            <a:ext cx="6096000" cy="830997"/>
          </a:xfrm>
          <a:prstGeom prst="rect">
            <a:avLst/>
          </a:prstGeom>
        </p:spPr>
        <p:txBody>
          <a:bodyPr>
            <a:spAutoFit/>
          </a:bodyPr>
          <a:lstStyle/>
          <a:p>
            <a:pPr lvl="0" algn="r"/>
            <a:r>
              <a:rPr lang="ru-RU" sz="2400" b="1" i="1" dirty="0" smtClean="0">
                <a:solidFill>
                  <a:srgbClr val="C00000"/>
                </a:solidFill>
                <a:effectLst>
                  <a:outerShdw blurRad="38100" dist="38100" dir="2700000" algn="tl">
                    <a:srgbClr val="000000">
                      <a:alpha val="43137"/>
                    </a:srgbClr>
                  </a:outerShdw>
                </a:effectLst>
              </a:rPr>
              <a:t>Деловая документация </a:t>
            </a:r>
          </a:p>
          <a:p>
            <a:pPr lvl="0" algn="r"/>
            <a:r>
              <a:rPr lang="ru-RU" sz="2400" b="1" i="1" dirty="0" smtClean="0">
                <a:solidFill>
                  <a:srgbClr val="C00000"/>
                </a:solidFill>
                <a:effectLst>
                  <a:outerShdw blurRad="38100" dist="38100" dir="2700000" algn="tl">
                    <a:srgbClr val="000000">
                      <a:alpha val="43137"/>
                    </a:srgbClr>
                  </a:outerShdw>
                </a:effectLst>
              </a:rPr>
              <a:t>учителя иностранного языка</a:t>
            </a:r>
          </a:p>
        </p:txBody>
      </p:sp>
      <p:sp>
        <p:nvSpPr>
          <p:cNvPr id="217089" name="Rectangle 1"/>
          <p:cNvSpPr>
            <a:spLocks noChangeArrowheads="1"/>
          </p:cNvSpPr>
          <p:nvPr/>
        </p:nvSpPr>
        <p:spPr bwMode="auto">
          <a:xfrm>
            <a:off x="213756" y="1426521"/>
            <a:ext cx="11792198"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180975" algn="l"/>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Поурочный план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является документом для учителя, регламентирующим деятельность учителя и обучаемых на уроке.</a:t>
            </a:r>
          </a:p>
          <a:p>
            <a:pPr marL="0" marR="0" lvl="0" indent="450850" algn="l" defTabSz="914400" rtl="0" eaLnBrk="1" fontAlgn="base" latinLnBrk="0" hangingPunct="1">
              <a:lnSpc>
                <a:spcPct val="100000"/>
              </a:lnSpc>
              <a:spcBef>
                <a:spcPct val="0"/>
              </a:spcBef>
              <a:spcAft>
                <a:spcPct val="0"/>
              </a:spcAft>
              <a:buClrTx/>
              <a:buSzTx/>
              <a:buFontTx/>
              <a:buNone/>
              <a:tabLst>
                <a:tab pos="180975" algn="l"/>
              </a:tabLst>
            </a:pP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indent="450850" eaLnBrk="0" fontAlgn="base" hangingPunct="0">
              <a:spcBef>
                <a:spcPct val="0"/>
              </a:spcBef>
              <a:spcAft>
                <a:spcPct val="0"/>
              </a:spcAft>
              <a:tabLst>
                <a:tab pos="180975"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соответствии с Федеральным законом РФ от 29.12.2012 N 273-ФЗ «Об образовании в Российской Федерации» образовательная организация (школа) самостоятельно разрабатывает и утверждает «Положение о поурочном планировании», в котором закрепляются требования об обязательном наличие поурочного плана на каждом уроке.</a:t>
            </a:r>
          </a:p>
          <a:p>
            <a:pPr indent="450850" eaLnBrk="0" fontAlgn="base" hangingPunct="0">
              <a:spcBef>
                <a:spcPct val="0"/>
              </a:spcBef>
              <a:spcAft>
                <a:spcPct val="0"/>
              </a:spcAft>
              <a:tabLst>
                <a:tab pos="180975" algn="l"/>
              </a:tabLst>
            </a:pPr>
            <a:endParaRPr lang="ru-RU" sz="2000" dirty="0" smtClean="0">
              <a:latin typeface="Times New Roman" pitchFamily="18" charset="0"/>
              <a:ea typeface="Times New Roman" pitchFamily="18" charset="0"/>
              <a:cs typeface="Times New Roman" pitchFamily="18" charset="0"/>
            </a:endParaRPr>
          </a:p>
          <a:p>
            <a:pPr indent="450850" eaLnBrk="0" fontAlgn="base" hangingPunct="0">
              <a:spcBef>
                <a:spcPct val="0"/>
              </a:spcBef>
              <a:spcAft>
                <a:spcPct val="0"/>
              </a:spcAft>
              <a:tabLst>
                <a:tab pos="180975"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2000" dirty="0" smtClean="0">
                <a:latin typeface="Times New Roman" pitchFamily="18" charset="0"/>
                <a:cs typeface="Times New Roman" pitchFamily="18" charset="0"/>
              </a:rPr>
              <a:t>Структура и содержание поурочного плана (технологической карты) должны строго соответствовать «Положению о поурочном плане учителя» образовательной организации и «Инструкции по ведению деловой документации в общеобразовательных учреждениях Республики Крым» Приказ </a:t>
            </a:r>
            <a:r>
              <a:rPr lang="ru-RU" sz="2000" dirty="0" smtClean="0">
                <a:latin typeface="Times New Roman" pitchFamily="18" charset="0"/>
                <a:cs typeface="Times New Roman" pitchFamily="18" charset="0"/>
                <a:hlinkClick r:id="rId2"/>
              </a:rPr>
              <a:t>№1018 от 11.06.2021</a:t>
            </a:r>
            <a:r>
              <a:rPr lang="ru-RU" sz="2000" dirty="0" smtClean="0">
                <a:latin typeface="Times New Roman" pitchFamily="18" charset="0"/>
                <a:cs typeface="Times New Roman" pitchFamily="18" charset="0"/>
              </a:rPr>
              <a:t>.</a:t>
            </a:r>
            <a:endParaRPr lang="ru-RU" sz="3200" dirty="0" smtClean="0">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tab pos="180975" algn="l"/>
              </a:tabLst>
            </a:pP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399" t="17011" r="50251" b="10335"/>
          <a:stretch/>
        </p:blipFill>
        <p:spPr bwMode="auto">
          <a:xfrm>
            <a:off x="0" y="0"/>
            <a:ext cx="5925858" cy="66247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8320" t="55046" r="50630" b="19882"/>
          <a:stretch/>
        </p:blipFill>
        <p:spPr bwMode="auto">
          <a:xfrm>
            <a:off x="6032665" y="166402"/>
            <a:ext cx="5854535" cy="2016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0682" t="16772" r="8342" b="63605"/>
          <a:stretch/>
        </p:blipFill>
        <p:spPr bwMode="auto">
          <a:xfrm>
            <a:off x="5985164" y="2256902"/>
            <a:ext cx="5795158" cy="18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50917" t="66338" r="8220" b="10357"/>
          <a:stretch/>
        </p:blipFill>
        <p:spPr bwMode="auto">
          <a:xfrm>
            <a:off x="6163294" y="4638551"/>
            <a:ext cx="5652092" cy="18842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53989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1"/>
          <p:cNvSpPr>
            <a:spLocks noChangeArrowheads="1"/>
          </p:cNvSpPr>
          <p:nvPr/>
        </p:nvSpPr>
        <p:spPr bwMode="auto">
          <a:xfrm>
            <a:off x="4750129" y="310205"/>
            <a:ext cx="713707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1275" algn="ctr" defTabSz="914400" rtl="0" eaLnBrk="1" fontAlgn="base" latinLnBrk="0" hangingPunct="1">
              <a:lnSpc>
                <a:spcPct val="100000"/>
              </a:lnSpc>
              <a:spcBef>
                <a:spcPct val="0"/>
              </a:spcBef>
              <a:spcAft>
                <a:spcPct val="0"/>
              </a:spcAft>
              <a:buClrTx/>
              <a:buSzTx/>
              <a:tabLst>
                <a:tab pos="180975" algn="l"/>
              </a:tabLst>
            </a:pPr>
            <a:r>
              <a:rPr kumimoji="0" lang="ru-RU" sz="2800" b="1" i="1" u="none" strike="noStrike" cap="none" normalizeH="0" baseline="0" dirty="0" smtClean="0">
                <a:ln>
                  <a:noFill/>
                </a:ln>
                <a:solidFill>
                  <a:srgbClr val="C00000"/>
                </a:solidFill>
                <a:effectLst>
                  <a:outerShdw blurRad="38100" dist="38100" dir="2700000" algn="tl">
                    <a:srgbClr val="000000">
                      <a:alpha val="43137"/>
                    </a:srgbClr>
                  </a:outerShdw>
                </a:effectLst>
                <a:latin typeface="+mj-lt"/>
                <a:ea typeface="Times New Roman" pitchFamily="18" charset="0"/>
                <a:cs typeface="Times New Roman" pitchFamily="18" charset="0"/>
              </a:rPr>
              <a:t>Выполнение практической части программы </a:t>
            </a:r>
            <a:endParaRPr kumimoji="0" lang="ru-RU" sz="4000" b="0" i="1" u="none" strike="noStrike" cap="none" normalizeH="0" baseline="0" dirty="0" smtClean="0">
              <a:ln>
                <a:noFill/>
              </a:ln>
              <a:solidFill>
                <a:srgbClr val="C00000"/>
              </a:solidFill>
              <a:effectLst>
                <a:outerShdw blurRad="38100" dist="38100" dir="2700000" algn="tl">
                  <a:srgbClr val="000000">
                    <a:alpha val="43137"/>
                  </a:srgbClr>
                </a:outerShdw>
              </a:effectLst>
              <a:latin typeface="+mj-lt"/>
              <a:cs typeface="Arial" pitchFamily="34" charset="0"/>
            </a:endParaRPr>
          </a:p>
        </p:txBody>
      </p:sp>
      <p:sp>
        <p:nvSpPr>
          <p:cNvPr id="220162" name="Rectangle 2"/>
          <p:cNvSpPr>
            <a:spLocks noChangeArrowheads="1"/>
          </p:cNvSpPr>
          <p:nvPr/>
        </p:nvSpPr>
        <p:spPr bwMode="auto">
          <a:xfrm>
            <a:off x="166255" y="1427228"/>
            <a:ext cx="11839699"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tabLst>
                <a:tab pos="180975" algn="l"/>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 оценочным процедурам в рамках изучения предмета «Иностранный язык» относится только </a:t>
            </a:r>
            <a:r>
              <a:rPr kumimoji="0" lang="ru-RU"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контрольная работа по окончании изучения раздела</a:t>
            </a: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Количество контрольных работ в течение четверти определено в тематическом планировании.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indent="450850" algn="just" fontAlgn="base">
              <a:spcBef>
                <a:spcPct val="0"/>
              </a:spcBef>
              <a:spcAft>
                <a:spcPct val="0"/>
              </a:spcAft>
              <a:tabLst>
                <a:tab pos="180975"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Контрольная работа по разделу проводится в течении всего урока (40-45 мин).</a:t>
            </a:r>
            <a:r>
              <a:rPr lang="ru-RU" sz="3200" dirty="0" smtClean="0"/>
              <a:t> </a:t>
            </a:r>
          </a:p>
          <a:p>
            <a:pPr indent="450850" algn="just" fontAlgn="base">
              <a:spcBef>
                <a:spcPct val="0"/>
              </a:spcBef>
              <a:spcAft>
                <a:spcPct val="0"/>
              </a:spcAft>
              <a:tabLst>
                <a:tab pos="180975" algn="l"/>
              </a:tabLst>
            </a:pPr>
            <a:r>
              <a:rPr lang="ru-RU" sz="2000" dirty="0" smtClean="0">
                <a:latin typeface="Times New Roman" pitchFamily="18" charset="0"/>
                <a:cs typeface="Times New Roman" pitchFamily="18" charset="0"/>
              </a:rPr>
              <a:t>В каждой учебной четверти рекомендовано провести практическую проверку </a:t>
            </a:r>
            <a:r>
              <a:rPr lang="ru-RU" sz="2000" i="1" dirty="0" smtClean="0">
                <a:latin typeface="Times New Roman" pitchFamily="18" charset="0"/>
                <a:cs typeface="Times New Roman" pitchFamily="18" charset="0"/>
              </a:rPr>
              <a:t>одного из четырех видов речевой </a:t>
            </a:r>
            <a:r>
              <a:rPr lang="ru-RU" sz="2000" dirty="0" smtClean="0">
                <a:latin typeface="Times New Roman" pitchFamily="18" charset="0"/>
                <a:cs typeface="Times New Roman" pitchFamily="18" charset="0"/>
              </a:rPr>
              <a:t>деятельности</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(чтение – 1 четверть, </a:t>
            </a:r>
            <a:r>
              <a:rPr lang="ru-RU" sz="2000" dirty="0" err="1" smtClean="0">
                <a:latin typeface="Times New Roman" pitchFamily="18" charset="0"/>
                <a:cs typeface="Times New Roman" pitchFamily="18" charset="0"/>
              </a:rPr>
              <a:t>аудирование</a:t>
            </a:r>
            <a:r>
              <a:rPr lang="ru-RU" sz="2000" dirty="0" smtClean="0">
                <a:latin typeface="Times New Roman" pitchFamily="18" charset="0"/>
                <a:cs typeface="Times New Roman" pitchFamily="18" charset="0"/>
              </a:rPr>
              <a:t> – 2 четверть, говорение – 3 четверть, письмо - 4 четверть). Длительность проведения практической проверки –20 минут по одному из видов речевой деятельности на уроке, на проверку говорения отводится отдельный урок. </a:t>
            </a:r>
          </a:p>
          <a:p>
            <a:pPr marL="0" marR="0" lvl="0" indent="450850" algn="just" defTabSz="914400" rtl="0" eaLnBrk="1" fontAlgn="base" latinLnBrk="0" hangingPunct="1">
              <a:lnSpc>
                <a:spcPct val="100000"/>
              </a:lnSpc>
              <a:spcBef>
                <a:spcPct val="0"/>
              </a:spcBef>
              <a:spcAft>
                <a:spcPct val="0"/>
              </a:spcAft>
              <a:buClrTx/>
              <a:buSzTx/>
              <a:buFontTx/>
              <a:buNone/>
              <a:tabLst>
                <a:tab pos="180975" algn="l"/>
              </a:tabLst>
            </a:pP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94833" y="4643151"/>
          <a:ext cx="11497364" cy="630936"/>
        </p:xfrm>
        <a:graphic>
          <a:graphicData uri="http://schemas.openxmlformats.org/drawingml/2006/table">
            <a:tbl>
              <a:tblPr/>
              <a:tblGrid>
                <a:gridCol w="1000333"/>
                <a:gridCol w="6331132"/>
                <a:gridCol w="4165899"/>
              </a:tblGrid>
              <a:tr h="231619">
                <a:tc>
                  <a:txBody>
                    <a:bodyPr/>
                    <a:lstStyle/>
                    <a:p>
                      <a:pPr algn="just">
                        <a:lnSpc>
                          <a:spcPct val="115000"/>
                        </a:lnSpc>
                        <a:spcAft>
                          <a:spcPts val="0"/>
                        </a:spcAft>
                      </a:pPr>
                      <a:r>
                        <a:rPr lang="ru-RU" sz="1800" dirty="0">
                          <a:latin typeface="Times New Roman"/>
                          <a:ea typeface="Times New Roman"/>
                          <a:cs typeface="Times New Roman"/>
                        </a:rPr>
                        <a:t>15.09</a:t>
                      </a:r>
                      <a:endParaRPr lang="ru-RU"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ru-RU" sz="1800" dirty="0">
                          <a:latin typeface="Times New Roman"/>
                          <a:ea typeface="Times New Roman"/>
                          <a:cs typeface="Times New Roman"/>
                        </a:rPr>
                        <a:t>Школьные принадлежности. Чтение</a:t>
                      </a:r>
                      <a:endParaRPr lang="ru-RU"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800" dirty="0">
                          <a:latin typeface="Times New Roman"/>
                          <a:ea typeface="Times New Roman"/>
                          <a:cs typeface="Times New Roman"/>
                        </a:rPr>
                        <a:t>Упр. 2; стр. 3 (выучить слова наизусть)</a:t>
                      </a:r>
                      <a:endParaRPr lang="ru-RU" sz="2400" dirty="0">
                        <a:latin typeface="Calibri"/>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1619">
                <a:tc>
                  <a:txBody>
                    <a:bodyPr/>
                    <a:lstStyle/>
                    <a:p>
                      <a:pPr algn="just">
                        <a:lnSpc>
                          <a:spcPct val="115000"/>
                        </a:lnSpc>
                        <a:spcAft>
                          <a:spcPts val="0"/>
                        </a:spcAft>
                      </a:pPr>
                      <a:r>
                        <a:rPr lang="ru-RU" sz="1800">
                          <a:latin typeface="Times New Roman"/>
                          <a:ea typeface="Times New Roman"/>
                          <a:cs typeface="Times New Roman"/>
                        </a:rPr>
                        <a:t>25.09</a:t>
                      </a:r>
                      <a:endParaRPr lang="ru-RU"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ru-RU" sz="1800" dirty="0">
                          <a:latin typeface="Times New Roman"/>
                          <a:ea typeface="Times New Roman"/>
                          <a:cs typeface="Times New Roman"/>
                        </a:rPr>
                        <a:t>Контрольная работа по разделу «Мир вокруг меня»</a:t>
                      </a:r>
                      <a:endParaRPr lang="ru-RU"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800" dirty="0">
                          <a:latin typeface="Times New Roman"/>
                          <a:ea typeface="Times New Roman"/>
                          <a:cs typeface="Times New Roman"/>
                        </a:rPr>
                        <a:t>Повторить лексику по теме</a:t>
                      </a:r>
                      <a:endParaRPr lang="ru-RU" sz="2400" dirty="0">
                        <a:latin typeface="Calibri"/>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4441" y="1479782"/>
            <a:ext cx="11582400" cy="3785652"/>
          </a:xfrm>
          <a:prstGeom prst="rect">
            <a:avLst/>
          </a:prstGeom>
        </p:spPr>
        <p:txBody>
          <a:bodyPr wrap="square">
            <a:spAutoFit/>
          </a:bodyPr>
          <a:lstStyle/>
          <a:p>
            <a:r>
              <a:rPr lang="ru-RU" sz="2000" dirty="0" smtClean="0">
                <a:latin typeface="Times New Roman" pitchFamily="18" charset="0"/>
                <a:cs typeface="Times New Roman" pitchFamily="18" charset="0"/>
              </a:rPr>
              <a:t>Все записи в тетрадях обучающиеся должны проводить с соблюдением следующих требований: записывать дату выполнения работы (число и месяц). Дата в тетрадях по иностранным языкам записывается, так как это принято в странах изучаемых языков. </a:t>
            </a:r>
          </a:p>
          <a:p>
            <a:endParaRPr lang="ru-RU" sz="2000" dirty="0" smtClean="0">
              <a:latin typeface="Times New Roman" pitchFamily="18" charset="0"/>
              <a:cs typeface="Times New Roman" pitchFamily="18" charset="0"/>
            </a:endParaRPr>
          </a:p>
          <a:p>
            <a:pPr algn="ctr"/>
            <a:r>
              <a:rPr lang="en-US" sz="2000" i="1" dirty="0" smtClean="0"/>
              <a:t>Monday, the first of October</a:t>
            </a:r>
            <a:endParaRPr lang="ru-RU" sz="2000" i="1" dirty="0" smtClean="0"/>
          </a:p>
          <a:p>
            <a:pPr algn="ctr"/>
            <a:r>
              <a:rPr lang="en-US" sz="2000" i="1" dirty="0" smtClean="0"/>
              <a:t>Class work</a:t>
            </a:r>
            <a:endParaRPr lang="ru-RU" sz="2000" i="1" dirty="0" smtClean="0"/>
          </a:p>
          <a:p>
            <a:pPr algn="ctr"/>
            <a:r>
              <a:rPr lang="en-US" sz="2000" i="1" dirty="0" smtClean="0"/>
              <a:t>Ex</a:t>
            </a:r>
            <a:r>
              <a:rPr lang="ru-RU" sz="2000" i="1" dirty="0" smtClean="0"/>
              <a:t>.5 </a:t>
            </a:r>
            <a:r>
              <a:rPr lang="en-US" sz="2000" i="1" dirty="0" smtClean="0"/>
              <a:t>p</a:t>
            </a:r>
            <a:r>
              <a:rPr lang="ru-RU" sz="2000" i="1" dirty="0" smtClean="0"/>
              <a:t>. 11</a:t>
            </a:r>
          </a:p>
          <a:p>
            <a:pPr algn="ctr"/>
            <a:endParaRPr lang="ru-RU" sz="2000" i="1" dirty="0" smtClean="0"/>
          </a:p>
          <a:p>
            <a:r>
              <a:rPr lang="ru-RU" sz="2000" dirty="0" smtClean="0">
                <a:latin typeface="Times New Roman" pitchFamily="18" charset="0"/>
                <a:cs typeface="Times New Roman" pitchFamily="18" charset="0"/>
              </a:rPr>
              <a:t>Тетради и словари подписываются на иностранном языке, который изучается.</a:t>
            </a:r>
          </a:p>
          <a:p>
            <a:pPr algn="ctr"/>
            <a:endParaRPr lang="ru-RU" sz="2000" i="1" dirty="0" smtClean="0"/>
          </a:p>
          <a:p>
            <a:pPr algn="ctr"/>
            <a:endParaRPr lang="ru-RU" sz="2000" i="1" dirty="0" smtClean="0"/>
          </a:p>
          <a:p>
            <a:endParaRPr lang="ru-RU" sz="2000" dirty="0">
              <a:latin typeface="Times New Roman" pitchFamily="18" charset="0"/>
              <a:cs typeface="Times New Roman" pitchFamily="18" charset="0"/>
            </a:endParaRPr>
          </a:p>
        </p:txBody>
      </p:sp>
      <p:sp>
        <p:nvSpPr>
          <p:cNvPr id="3" name="Прямоугольник 2"/>
          <p:cNvSpPr/>
          <p:nvPr/>
        </p:nvSpPr>
        <p:spPr>
          <a:xfrm>
            <a:off x="4564111" y="390775"/>
            <a:ext cx="7244261" cy="954107"/>
          </a:xfrm>
          <a:prstGeom prst="rect">
            <a:avLst/>
          </a:prstGeom>
        </p:spPr>
        <p:txBody>
          <a:bodyPr wrap="square">
            <a:spAutoFit/>
          </a:bodyPr>
          <a:lstStyle/>
          <a:p>
            <a:pPr lvl="0" indent="41275" algn="r" fontAlgn="base">
              <a:spcBef>
                <a:spcPct val="0"/>
              </a:spcBef>
              <a:spcAft>
                <a:spcPct val="0"/>
              </a:spcAft>
              <a:tabLst>
                <a:tab pos="180975" algn="l"/>
              </a:tabLst>
            </a:pPr>
            <a:r>
              <a:rPr lang="ru-RU" sz="2800" b="1" i="1" dirty="0" smtClean="0">
                <a:solidFill>
                  <a:srgbClr val="C00000"/>
                </a:solidFill>
                <a:effectLst>
                  <a:outerShdw blurRad="38100" dist="38100" dir="2700000" algn="tl">
                    <a:srgbClr val="000000">
                      <a:alpha val="43137"/>
                    </a:srgbClr>
                  </a:outerShdw>
                </a:effectLst>
                <a:ea typeface="Times New Roman" pitchFamily="18" charset="0"/>
                <a:cs typeface="Times New Roman" pitchFamily="18" charset="0"/>
              </a:rPr>
              <a:t>Выполнение практической части программы </a:t>
            </a:r>
            <a:endParaRPr lang="ru-RU" sz="4000" i="1" dirty="0" smtClean="0">
              <a:solidFill>
                <a:srgbClr val="C00000"/>
              </a:solidFill>
              <a:effectLst>
                <a:outerShdw blurRad="38100" dist="38100" dir="2700000" algn="tl">
                  <a:srgbClr val="000000">
                    <a:alpha val="43137"/>
                  </a:srgbClr>
                </a:outerShdw>
              </a:effectLst>
              <a:cs typeface="Arial" pitchFamily="34" charset="0"/>
            </a:endParaRPr>
          </a:p>
        </p:txBody>
      </p:sp>
      <p:graphicFrame>
        <p:nvGraphicFramePr>
          <p:cNvPr id="5" name="Таблица 4"/>
          <p:cNvGraphicFramePr>
            <a:graphicFrameLocks noGrp="1"/>
          </p:cNvGraphicFramePr>
          <p:nvPr/>
        </p:nvGraphicFramePr>
        <p:xfrm>
          <a:off x="351155" y="4758347"/>
          <a:ext cx="11425686" cy="1682496"/>
        </p:xfrm>
        <a:graphic>
          <a:graphicData uri="http://schemas.openxmlformats.org/drawingml/2006/table">
            <a:tbl>
              <a:tblPr/>
              <a:tblGrid>
                <a:gridCol w="4059539"/>
                <a:gridCol w="3597870"/>
                <a:gridCol w="3768277"/>
              </a:tblGrid>
              <a:tr h="367258">
                <a:tc>
                  <a:txBody>
                    <a:bodyPr/>
                    <a:lstStyle/>
                    <a:p>
                      <a:pPr marL="90170" algn="ctr">
                        <a:lnSpc>
                          <a:spcPct val="115000"/>
                        </a:lnSpc>
                        <a:spcAft>
                          <a:spcPts val="0"/>
                        </a:spcAft>
                      </a:pPr>
                      <a:r>
                        <a:rPr lang="ru-RU" sz="2400" dirty="0" err="1">
                          <a:latin typeface="Times New Roman"/>
                          <a:ea typeface="Times New Roman"/>
                          <a:cs typeface="Times New Roman"/>
                        </a:rPr>
                        <a:t>English</a:t>
                      </a:r>
                      <a:endParaRPr lang="ru-RU" sz="2000" dirty="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marL="90170" algn="ctr">
                        <a:lnSpc>
                          <a:spcPct val="115000"/>
                        </a:lnSpc>
                        <a:spcAft>
                          <a:spcPts val="0"/>
                        </a:spcAft>
                      </a:pPr>
                      <a:r>
                        <a:rPr lang="ru-RU" sz="2400" dirty="0" err="1">
                          <a:latin typeface="Times New Roman"/>
                          <a:ea typeface="Times New Roman"/>
                          <a:cs typeface="Times New Roman"/>
                        </a:rPr>
                        <a:t>Français</a:t>
                      </a:r>
                      <a:endParaRPr lang="ru-RU" sz="2000" dirty="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marL="90170" algn="ctr">
                        <a:lnSpc>
                          <a:spcPct val="115000"/>
                        </a:lnSpc>
                        <a:spcAft>
                          <a:spcPts val="0"/>
                        </a:spcAft>
                      </a:pPr>
                      <a:r>
                        <a:rPr lang="ru-RU" sz="2400">
                          <a:latin typeface="Times New Roman"/>
                          <a:ea typeface="Times New Roman"/>
                          <a:cs typeface="Times New Roman"/>
                        </a:rPr>
                        <a:t>Deutsch</a:t>
                      </a:r>
                      <a:endParaRPr lang="ru-RU" sz="2000">
                        <a:latin typeface="Calibri"/>
                        <a:ea typeface="Calibri"/>
                        <a:cs typeface="Times New Roman"/>
                      </a:endParaRPr>
                    </a:p>
                  </a:txBody>
                  <a:tcPr marL="68580" marR="68580" marT="0" marB="0">
                    <a:lnL>
                      <a:noFill/>
                    </a:lnL>
                    <a:lnR>
                      <a:noFill/>
                    </a:lnR>
                    <a:lnT>
                      <a:noFill/>
                    </a:lnT>
                    <a:lnB>
                      <a:noFill/>
                    </a:lnB>
                    <a:solidFill>
                      <a:srgbClr val="FFFFFF"/>
                    </a:solidFill>
                  </a:tcPr>
                </a:tc>
              </a:tr>
              <a:tr h="367258">
                <a:tc>
                  <a:txBody>
                    <a:bodyPr/>
                    <a:lstStyle/>
                    <a:p>
                      <a:pPr marL="90170" algn="ctr">
                        <a:lnSpc>
                          <a:spcPct val="115000"/>
                        </a:lnSpc>
                        <a:spcAft>
                          <a:spcPts val="0"/>
                        </a:spcAft>
                      </a:pPr>
                      <a:r>
                        <a:rPr lang="ru-RU" sz="2400">
                          <a:latin typeface="Times New Roman"/>
                          <a:ea typeface="Times New Roman"/>
                          <a:cs typeface="Times New Roman"/>
                        </a:rPr>
                        <a:t>Galina Sedova</a:t>
                      </a:r>
                      <a:endParaRPr lang="ru-RU" sz="20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marL="90170" algn="ctr">
                        <a:lnSpc>
                          <a:spcPct val="115000"/>
                        </a:lnSpc>
                        <a:spcAft>
                          <a:spcPts val="0"/>
                        </a:spcAft>
                      </a:pPr>
                      <a:r>
                        <a:rPr lang="ru-RU" sz="2400" dirty="0" err="1">
                          <a:latin typeface="Times New Roman"/>
                          <a:ea typeface="Times New Roman"/>
                          <a:cs typeface="Times New Roman"/>
                        </a:rPr>
                        <a:t>Svetlana</a:t>
                      </a:r>
                      <a:r>
                        <a:rPr lang="ru-RU" sz="2400" dirty="0">
                          <a:latin typeface="Times New Roman"/>
                          <a:ea typeface="Times New Roman"/>
                          <a:cs typeface="Times New Roman"/>
                        </a:rPr>
                        <a:t> </a:t>
                      </a:r>
                      <a:r>
                        <a:rPr lang="ru-RU" sz="2400" dirty="0" err="1">
                          <a:latin typeface="Times New Roman"/>
                          <a:ea typeface="Times New Roman"/>
                          <a:cs typeface="Times New Roman"/>
                        </a:rPr>
                        <a:t>Ivanova</a:t>
                      </a:r>
                      <a:endParaRPr lang="ru-RU" sz="2000" dirty="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marL="90170" algn="ctr">
                        <a:lnSpc>
                          <a:spcPct val="115000"/>
                        </a:lnSpc>
                        <a:spcAft>
                          <a:spcPts val="0"/>
                        </a:spcAft>
                      </a:pPr>
                      <a:r>
                        <a:rPr lang="ru-RU" sz="2400">
                          <a:latin typeface="Times New Roman"/>
                          <a:ea typeface="Times New Roman"/>
                          <a:cs typeface="Times New Roman"/>
                        </a:rPr>
                        <a:t>Anna Petrova</a:t>
                      </a:r>
                      <a:endParaRPr lang="ru-RU" sz="2000">
                        <a:latin typeface="Calibri"/>
                        <a:ea typeface="Calibri"/>
                        <a:cs typeface="Times New Roman"/>
                      </a:endParaRPr>
                    </a:p>
                  </a:txBody>
                  <a:tcPr marL="68580" marR="68580" marT="0" marB="0">
                    <a:lnL>
                      <a:noFill/>
                    </a:lnL>
                    <a:lnR>
                      <a:noFill/>
                    </a:lnR>
                    <a:lnT>
                      <a:noFill/>
                    </a:lnT>
                    <a:lnB>
                      <a:noFill/>
                    </a:lnB>
                    <a:solidFill>
                      <a:srgbClr val="FFFFFF"/>
                    </a:solidFill>
                  </a:tcPr>
                </a:tc>
              </a:tr>
              <a:tr h="367258">
                <a:tc>
                  <a:txBody>
                    <a:bodyPr/>
                    <a:lstStyle/>
                    <a:p>
                      <a:pPr marL="90170" algn="ctr">
                        <a:lnSpc>
                          <a:spcPct val="115000"/>
                        </a:lnSpc>
                        <a:spcAft>
                          <a:spcPts val="0"/>
                        </a:spcAft>
                      </a:pPr>
                      <a:r>
                        <a:rPr lang="ru-RU" sz="2400">
                          <a:latin typeface="Times New Roman"/>
                          <a:ea typeface="Times New Roman"/>
                          <a:cs typeface="Times New Roman"/>
                        </a:rPr>
                        <a:t>Form 3-B</a:t>
                      </a:r>
                      <a:endParaRPr lang="ru-RU" sz="20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marL="90170" algn="ctr">
                        <a:lnSpc>
                          <a:spcPct val="115000"/>
                        </a:lnSpc>
                        <a:spcAft>
                          <a:spcPts val="0"/>
                        </a:spcAft>
                      </a:pPr>
                      <a:r>
                        <a:rPr lang="ru-RU" sz="2400" dirty="0" err="1">
                          <a:latin typeface="Times New Roman"/>
                          <a:ea typeface="Times New Roman"/>
                          <a:cs typeface="Times New Roman"/>
                        </a:rPr>
                        <a:t>classe</a:t>
                      </a:r>
                      <a:r>
                        <a:rPr lang="ru-RU" sz="2400" dirty="0">
                          <a:latin typeface="Times New Roman"/>
                          <a:ea typeface="Times New Roman"/>
                          <a:cs typeface="Times New Roman"/>
                        </a:rPr>
                        <a:t> </a:t>
                      </a:r>
                      <a:r>
                        <a:rPr lang="ru-RU" sz="2400" dirty="0" err="1">
                          <a:latin typeface="Times New Roman"/>
                          <a:ea typeface="Times New Roman"/>
                          <a:cs typeface="Times New Roman"/>
                        </a:rPr>
                        <a:t>de</a:t>
                      </a:r>
                      <a:r>
                        <a:rPr lang="ru-RU" sz="2400" dirty="0">
                          <a:latin typeface="Times New Roman"/>
                          <a:ea typeface="Times New Roman"/>
                          <a:cs typeface="Times New Roman"/>
                        </a:rPr>
                        <a:t> 7ème-A</a:t>
                      </a:r>
                      <a:endParaRPr lang="ru-RU" sz="2000" dirty="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marL="90170" algn="ctr">
                        <a:lnSpc>
                          <a:spcPct val="115000"/>
                        </a:lnSpc>
                        <a:spcAft>
                          <a:spcPts val="0"/>
                        </a:spcAft>
                      </a:pPr>
                      <a:r>
                        <a:rPr lang="ru-RU" sz="2400" dirty="0" err="1">
                          <a:latin typeface="Times New Roman"/>
                          <a:ea typeface="Times New Roman"/>
                          <a:cs typeface="Times New Roman"/>
                        </a:rPr>
                        <a:t>Klasse</a:t>
                      </a:r>
                      <a:r>
                        <a:rPr lang="ru-RU" sz="2400" dirty="0">
                          <a:latin typeface="Times New Roman"/>
                          <a:ea typeface="Times New Roman"/>
                          <a:cs typeface="Times New Roman"/>
                        </a:rPr>
                        <a:t> 5-B</a:t>
                      </a:r>
                      <a:endParaRPr lang="ru-RU" sz="2000" dirty="0">
                        <a:latin typeface="Calibri"/>
                        <a:ea typeface="Calibri"/>
                        <a:cs typeface="Times New Roman"/>
                      </a:endParaRPr>
                    </a:p>
                  </a:txBody>
                  <a:tcPr marL="68580" marR="68580" marT="0" marB="0">
                    <a:lnL>
                      <a:noFill/>
                    </a:lnL>
                    <a:lnR>
                      <a:noFill/>
                    </a:lnR>
                    <a:lnT>
                      <a:noFill/>
                    </a:lnT>
                    <a:lnB>
                      <a:noFill/>
                    </a:lnB>
                    <a:solidFill>
                      <a:srgbClr val="FFFFFF"/>
                    </a:solidFill>
                  </a:tcPr>
                </a:tc>
              </a:tr>
              <a:tr h="367258">
                <a:tc>
                  <a:txBody>
                    <a:bodyPr/>
                    <a:lstStyle/>
                    <a:p>
                      <a:pPr marL="90170" algn="ctr">
                        <a:lnSpc>
                          <a:spcPct val="115000"/>
                        </a:lnSpc>
                        <a:spcAft>
                          <a:spcPts val="0"/>
                        </a:spcAft>
                      </a:pPr>
                      <a:r>
                        <a:rPr lang="ru-RU" sz="2400" dirty="0" err="1">
                          <a:latin typeface="Times New Roman"/>
                          <a:ea typeface="Times New Roman"/>
                          <a:cs typeface="Times New Roman"/>
                        </a:rPr>
                        <a:t>School</a:t>
                      </a:r>
                      <a:r>
                        <a:rPr lang="ru-RU" sz="2400" dirty="0">
                          <a:latin typeface="Times New Roman"/>
                          <a:ea typeface="Times New Roman"/>
                          <a:cs typeface="Times New Roman"/>
                        </a:rPr>
                        <a:t> N 20</a:t>
                      </a:r>
                      <a:endParaRPr lang="ru-RU" sz="2000" dirty="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marL="90170" algn="ctr">
                        <a:lnSpc>
                          <a:spcPct val="115000"/>
                        </a:lnSpc>
                        <a:spcAft>
                          <a:spcPts val="0"/>
                        </a:spcAft>
                      </a:pPr>
                      <a:r>
                        <a:rPr lang="ru-RU" sz="2400">
                          <a:latin typeface="Times New Roman"/>
                          <a:ea typeface="Times New Roman"/>
                          <a:cs typeface="Times New Roman"/>
                        </a:rPr>
                        <a:t>école № 20</a:t>
                      </a:r>
                      <a:endParaRPr lang="ru-RU" sz="20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marL="90170" algn="ctr">
                        <a:lnSpc>
                          <a:spcPct val="115000"/>
                        </a:lnSpc>
                        <a:spcAft>
                          <a:spcPts val="0"/>
                        </a:spcAft>
                      </a:pPr>
                      <a:r>
                        <a:rPr lang="ru-RU" sz="2400" dirty="0" err="1">
                          <a:latin typeface="Times New Roman"/>
                          <a:ea typeface="Times New Roman"/>
                          <a:cs typeface="Times New Roman"/>
                        </a:rPr>
                        <a:t>Schule</a:t>
                      </a:r>
                      <a:r>
                        <a:rPr lang="ru-RU" sz="2400" dirty="0">
                          <a:latin typeface="Times New Roman"/>
                          <a:ea typeface="Times New Roman"/>
                          <a:cs typeface="Times New Roman"/>
                        </a:rPr>
                        <a:t> </a:t>
                      </a:r>
                      <a:r>
                        <a:rPr lang="ru-RU" sz="2400" dirty="0" err="1">
                          <a:latin typeface="Times New Roman"/>
                          <a:ea typeface="Times New Roman"/>
                          <a:cs typeface="Times New Roman"/>
                        </a:rPr>
                        <a:t>Nr</a:t>
                      </a:r>
                      <a:r>
                        <a:rPr lang="ru-RU" sz="2400" dirty="0">
                          <a:latin typeface="Times New Roman"/>
                          <a:ea typeface="Times New Roman"/>
                          <a:cs typeface="Times New Roman"/>
                        </a:rPr>
                        <a:t>. 20</a:t>
                      </a:r>
                      <a:endParaRPr lang="ru-RU" sz="2000" dirty="0">
                        <a:latin typeface="Calibri"/>
                        <a:ea typeface="Calibri"/>
                        <a:cs typeface="Times New Roman"/>
                      </a:endParaRPr>
                    </a:p>
                  </a:txBody>
                  <a:tcPr marL="68580" marR="68580" marT="0" marB="0">
                    <a:lnL>
                      <a:noFill/>
                    </a:lnL>
                    <a:lnR>
                      <a:noFill/>
                    </a:lnR>
                    <a:lnT>
                      <a:noFill/>
                    </a:lnT>
                    <a:lnB>
                      <a:noFill/>
                    </a:lnB>
                    <a:solidFill>
                      <a:srgbClr val="FFFFFF"/>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Пользователь\Documents\Без имени 1.jpg"/>
          <p:cNvPicPr>
            <a:picLocks noChangeAspect="1" noChangeArrowheads="1"/>
          </p:cNvPicPr>
          <p:nvPr/>
        </p:nvPicPr>
        <p:blipFill>
          <a:blip r:embed="rId2" cstate="print"/>
          <a:srcRect/>
          <a:stretch>
            <a:fillRect/>
          </a:stretch>
        </p:blipFill>
        <p:spPr bwMode="auto">
          <a:xfrm>
            <a:off x="0" y="1995488"/>
            <a:ext cx="7425724" cy="277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6" descr="C:\Users\Пользователь\Documents\Без имени.jpg"/>
          <p:cNvPicPr>
            <a:picLocks noChangeAspect="1" noChangeArrowheads="1"/>
          </p:cNvPicPr>
          <p:nvPr/>
        </p:nvPicPr>
        <p:blipFill>
          <a:blip r:embed="rId3" cstate="print"/>
          <a:srcRect/>
          <a:stretch>
            <a:fillRect/>
          </a:stretch>
        </p:blipFill>
        <p:spPr bwMode="auto">
          <a:xfrm>
            <a:off x="7579601" y="321878"/>
            <a:ext cx="4325572" cy="324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2248" y="530352"/>
            <a:ext cx="11745311" cy="6139008"/>
          </a:xfrm>
        </p:spPr>
        <p:txBody>
          <a:bodyPr>
            <a:normAutofit fontScale="92500" lnSpcReduction="20000"/>
          </a:bodyPr>
          <a:lstStyle/>
          <a:p>
            <a:pPr algn="ctr">
              <a:buNone/>
            </a:pPr>
            <a:r>
              <a:rPr lang="ru-RU" sz="3200" b="1" dirty="0" smtClean="0">
                <a:latin typeface="Times New Roman" pitchFamily="18" charset="0"/>
                <a:cs typeface="Times New Roman" pitchFamily="18" charset="0"/>
              </a:rPr>
              <a:t>Аттестация педагогических работников в целях установления квалификационной категории </a:t>
            </a:r>
          </a:p>
          <a:p>
            <a:pPr algn="ctr">
              <a:buNone/>
            </a:pPr>
            <a:r>
              <a:rPr lang="ru-RU" sz="3200" b="1" dirty="0" smtClean="0">
                <a:latin typeface="Times New Roman" pitchFamily="18" charset="0"/>
                <a:cs typeface="Times New Roman" pitchFamily="18" charset="0"/>
              </a:rPr>
              <a:t>«педагог-методист» или «педагог-наставник»</a:t>
            </a:r>
          </a:p>
          <a:p>
            <a:pPr algn="ctr">
              <a:buNone/>
            </a:pPr>
            <a:r>
              <a:rPr lang="ru-RU" sz="2400" b="1" dirty="0" smtClean="0">
                <a:solidFill>
                  <a:srgbClr val="C00000"/>
                </a:solidFill>
                <a:latin typeface="Times New Roman" pitchFamily="18" charset="0"/>
                <a:cs typeface="Times New Roman" pitchFamily="18" charset="0"/>
              </a:rPr>
              <a:t>п.34</a:t>
            </a:r>
          </a:p>
          <a:p>
            <a:pPr>
              <a:buNone/>
            </a:pPr>
            <a:r>
              <a:rPr lang="ru-RU" sz="2400" dirty="0" smtClean="0">
                <a:latin typeface="Times New Roman" pitchFamily="18" charset="0"/>
                <a:cs typeface="Times New Roman" pitchFamily="18" charset="0"/>
              </a:rPr>
              <a:t>      Аттестация  в целях установления квалификационной категории «педагог-методист» или «педагог-наставник» проводится по желанию педагогических работников. К указанной аттестации допускаются педагогические работники, </a:t>
            </a:r>
            <a:r>
              <a:rPr lang="ru-RU" sz="2400" b="1" dirty="0" smtClean="0">
                <a:latin typeface="Times New Roman" pitchFamily="18" charset="0"/>
                <a:cs typeface="Times New Roman" pitchFamily="18" charset="0"/>
              </a:rPr>
              <a:t>имеющие высшую квалификационную категорию.</a:t>
            </a:r>
          </a:p>
          <a:p>
            <a:pPr algn="ctr">
              <a:buNone/>
            </a:pPr>
            <a:r>
              <a:rPr lang="ru-RU" sz="2400" b="1" dirty="0" smtClean="0">
                <a:solidFill>
                  <a:srgbClr val="C00000"/>
                </a:solidFill>
                <a:latin typeface="Times New Roman" pitchFamily="18" charset="0"/>
                <a:cs typeface="Times New Roman" pitchFamily="18" charset="0"/>
              </a:rPr>
              <a:t>п.34</a:t>
            </a:r>
          </a:p>
          <a:p>
            <a:pPr algn="just">
              <a:buNone/>
            </a:pP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К заявлению </a:t>
            </a:r>
            <a:r>
              <a:rPr lang="ru-RU" sz="2400" dirty="0" smtClean="0">
                <a:latin typeface="Times New Roman" pitchFamily="18" charset="0"/>
                <a:cs typeface="Times New Roman" pitchFamily="18" charset="0"/>
              </a:rPr>
              <a:t>в аттестационную комиссию </a:t>
            </a:r>
            <a:r>
              <a:rPr lang="ru-RU" sz="2400" b="1" dirty="0" smtClean="0">
                <a:latin typeface="Times New Roman" pitchFamily="18" charset="0"/>
                <a:cs typeface="Times New Roman" pitchFamily="18" charset="0"/>
              </a:rPr>
              <a:t>прилагается  ходатайство работодателя</a:t>
            </a:r>
            <a:r>
              <a:rPr lang="ru-RU" sz="2400" dirty="0" smtClean="0">
                <a:latin typeface="Times New Roman" pitchFamily="18" charset="0"/>
                <a:cs typeface="Times New Roman" pitchFamily="18" charset="0"/>
              </a:rPr>
              <a:t>, характеризующее  деятельность педагогического работника, направленную на совершенствование методической работы или наставничества. </a:t>
            </a:r>
            <a:r>
              <a:rPr lang="ru-RU" sz="2400" b="1" dirty="0" smtClean="0">
                <a:latin typeface="Times New Roman" pitchFamily="18" charset="0"/>
                <a:cs typeface="Times New Roman" pitchFamily="18" charset="0"/>
              </a:rPr>
              <a:t>Ходатайство работодателя формируется на основе решения педагогического совета организации</a:t>
            </a:r>
            <a:r>
              <a:rPr lang="ru-RU" sz="2400" dirty="0" smtClean="0">
                <a:latin typeface="Times New Roman" pitchFamily="18" charset="0"/>
                <a:cs typeface="Times New Roman" pitchFamily="18" charset="0"/>
              </a:rPr>
              <a:t>, на котором рассматривалась деятельность педагогического работника, согласованного с  выборным органом первичной профсоюзной организации.</a:t>
            </a:r>
          </a:p>
          <a:p>
            <a:pPr algn="ctr">
              <a:buNone/>
            </a:pPr>
            <a:r>
              <a:rPr lang="ru-RU" sz="2400" b="1" dirty="0" smtClean="0">
                <a:solidFill>
                  <a:srgbClr val="C00000"/>
                </a:solidFill>
                <a:latin typeface="Times New Roman" pitchFamily="18" charset="0"/>
                <a:cs typeface="Times New Roman" pitchFamily="18" charset="0"/>
              </a:rPr>
              <a:t>п.50</a:t>
            </a:r>
          </a:p>
          <a:p>
            <a:pPr marL="265176" lvl="1" indent="-265176">
              <a:buSzPct val="80000"/>
              <a:buNone/>
            </a:pPr>
            <a:r>
              <a:rPr lang="ru-RU" sz="2400" b="1" dirty="0" smtClean="0">
                <a:solidFill>
                  <a:srgbClr val="C00000"/>
                </a:solidFill>
                <a:latin typeface="Times New Roman" pitchFamily="18" charset="0"/>
                <a:cs typeface="Times New Roman" pitchFamily="18" charset="0"/>
              </a:rPr>
              <a:t>     </a:t>
            </a:r>
            <a:r>
              <a:rPr lang="ru-RU" sz="2400" b="1" dirty="0" smtClean="0">
                <a:solidFill>
                  <a:srgbClr val="000000"/>
                </a:solidFill>
                <a:latin typeface="Times New Roman" pitchFamily="18" charset="0"/>
                <a:ea typeface="Times New Roman" pitchFamily="18" charset="0"/>
                <a:cs typeface="Times New Roman" pitchFamily="18" charset="0"/>
              </a:rPr>
              <a:t>Квалификационная категория «педагог-методист» </a:t>
            </a:r>
            <a:r>
              <a:rPr lang="ru-RU" sz="2400" dirty="0" smtClean="0">
                <a:solidFill>
                  <a:srgbClr val="000000"/>
                </a:solidFill>
                <a:latin typeface="Times New Roman" pitchFamily="18" charset="0"/>
                <a:ea typeface="Times New Roman" pitchFamily="18" charset="0"/>
                <a:cs typeface="Times New Roman" pitchFamily="18" charset="0"/>
              </a:rPr>
              <a:t>устанавливается педагогическим работникам на основе следующих показателей деятельности, не входящей в должностные обязанности по занимаемой в организации должности:</a:t>
            </a:r>
            <a:endParaRPr lang="ru-RU" sz="2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pPr algn="just">
              <a:buNone/>
            </a:pPr>
            <a:endParaRPr lang="ru-RU" sz="1600" dirty="0" smtClean="0">
              <a:latin typeface="Times New Roman" pitchFamily="18" charset="0"/>
              <a:cs typeface="Times New Roman" pitchFamily="18" charset="0"/>
            </a:endParaRPr>
          </a:p>
          <a:p>
            <a:pPr algn="ctr">
              <a:buNone/>
            </a:pPr>
            <a:endParaRPr lang="ru-RU" sz="1900" b="1" dirty="0" smtClean="0">
              <a:solidFill>
                <a:srgbClr val="C00000"/>
              </a:solidFill>
              <a:latin typeface="Times New Roman" pitchFamily="18" charset="0"/>
              <a:cs typeface="Times New Roman" pitchFamily="18" charset="0"/>
            </a:endParaRPr>
          </a:p>
          <a:p>
            <a:pPr algn="ctr">
              <a:buNone/>
            </a:pPr>
            <a:endParaRPr lang="ru-RU" sz="1400" dirty="0" smtClean="0">
              <a:latin typeface="Times New Roman" pitchFamily="18" charset="0"/>
              <a:cs typeface="Times New Roman" pitchFamily="18" charset="0"/>
            </a:endParaRPr>
          </a:p>
          <a:p>
            <a:pPr>
              <a:buNone/>
            </a:pPr>
            <a:endParaRPr lang="ru-RU" sz="1400" b="1" dirty="0" smtClean="0">
              <a:latin typeface="Times New Roman" pitchFamily="18" charset="0"/>
              <a:cs typeface="Times New Roman" pitchFamily="18" charset="0"/>
            </a:endParaRPr>
          </a:p>
          <a:p>
            <a:pPr>
              <a:buNone/>
            </a:pPr>
            <a:endParaRPr lang="ru-RU" sz="1800" b="1" dirty="0" smtClean="0">
              <a:solidFill>
                <a:srgbClr val="C00000"/>
              </a:solidFill>
              <a:latin typeface="Times New Roman" pitchFamily="18" charset="0"/>
              <a:cs typeface="Times New Roman" pitchFamily="18" charset="0"/>
            </a:endParaRPr>
          </a:p>
          <a:p>
            <a:pPr algn="ctr">
              <a:buNone/>
            </a:pPr>
            <a:endParaRPr lang="ru-RU" sz="2400" b="1" dirty="0" smtClean="0">
              <a:latin typeface="Times New Roman" pitchFamily="18" charset="0"/>
              <a:cs typeface="Times New Roman" pitchFamily="18" charset="0"/>
            </a:endParaRPr>
          </a:p>
          <a:p>
            <a:pPr algn="ctr">
              <a:buNone/>
            </a:pPr>
            <a:endParaRPr lang="ru-RU" sz="2400" b="1" dirty="0" smtClean="0">
              <a:latin typeface="Times New Roman" pitchFamily="18" charset="0"/>
              <a:cs typeface="Times New Roman" pitchFamily="18" charset="0"/>
            </a:endParaRPr>
          </a:p>
          <a:p>
            <a:pPr algn="ctr">
              <a:buNone/>
            </a:pPr>
            <a:endParaRPr lang="ru-RU"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2247" y="1248629"/>
            <a:ext cx="11745311" cy="5246764"/>
          </a:xfrm>
        </p:spPr>
        <p:txBody>
          <a:bodyPr>
            <a:normAutofit lnSpcReduction="10000"/>
          </a:bodyPr>
          <a:lstStyle/>
          <a:p>
            <a:pPr marL="0" lvl="0" indent="450850" algn="just" eaLnBrk="0" fontAlgn="base" hangingPunct="0">
              <a:spcBef>
                <a:spcPct val="0"/>
              </a:spcBef>
              <a:spcAft>
                <a:spcPct val="0"/>
              </a:spcAft>
              <a:buClrTx/>
              <a:buSzTx/>
              <a:buFont typeface="Wingdings" pitchFamily="2" charset="2"/>
              <a:buChar char="ü"/>
            </a:pPr>
            <a:r>
              <a:rPr lang="ru-RU" sz="2800" dirty="0" smtClean="0">
                <a:solidFill>
                  <a:srgbClr val="000000"/>
                </a:solidFill>
                <a:latin typeface="Times New Roman" pitchFamily="18" charset="0"/>
                <a:ea typeface="Times New Roman" pitchFamily="18" charset="0"/>
                <a:cs typeface="Times New Roman" pitchFamily="18" charset="0"/>
              </a:rPr>
              <a:t>руководства 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a:t>
            </a:r>
          </a:p>
          <a:p>
            <a:pPr marL="0" lvl="0" indent="450850" algn="just" eaLnBrk="0" fontAlgn="base" hangingPunct="0">
              <a:spcBef>
                <a:spcPct val="0"/>
              </a:spcBef>
              <a:spcAft>
                <a:spcPct val="0"/>
              </a:spcAft>
              <a:buClrTx/>
              <a:buSzTx/>
              <a:buFont typeface="Wingdings" pitchFamily="2" charset="2"/>
              <a:buChar char="ü"/>
            </a:pPr>
            <a:r>
              <a:rPr lang="ru-RU" sz="2800" dirty="0" smtClean="0">
                <a:solidFill>
                  <a:srgbClr val="000000"/>
                </a:solidFill>
                <a:latin typeface="Times New Roman" pitchFamily="18" charset="0"/>
                <a:ea typeface="Times New Roman" pitchFamily="18" charset="0"/>
                <a:cs typeface="Times New Roman" pitchFamily="18" charset="0"/>
              </a:rPr>
              <a:t> руководства разработкой программно-методического сопровождения образовательного процесса, в том числе методического сопровождения реализации инновационных образовательных программ и проектов в образовательной организации;</a:t>
            </a:r>
          </a:p>
          <a:p>
            <a:pPr marL="0" lvl="0" indent="450850" algn="just" eaLnBrk="0" fontAlgn="base" hangingPunct="0">
              <a:spcBef>
                <a:spcPct val="0"/>
              </a:spcBef>
              <a:spcAft>
                <a:spcPct val="0"/>
              </a:spcAft>
              <a:buClrTx/>
              <a:buSzTx/>
              <a:buFont typeface="Wingdings" pitchFamily="2" charset="2"/>
              <a:buChar char="ü"/>
            </a:pPr>
            <a:r>
              <a:rPr lang="ru-RU" sz="2800" dirty="0" smtClean="0">
                <a:solidFill>
                  <a:srgbClr val="000000"/>
                </a:solidFill>
                <a:latin typeface="Times New Roman" pitchFamily="18" charset="0"/>
                <a:ea typeface="Times New Roman" pitchFamily="18" charset="0"/>
                <a:cs typeface="Times New Roman" pitchFamily="18" charset="0"/>
              </a:rPr>
              <a:t> методической поддержки педагогических работников образовательной организации при подготовке к участию в профессиональных конкурсах;</a:t>
            </a:r>
          </a:p>
          <a:p>
            <a:pPr marL="0" lvl="0" indent="450850" algn="just" eaLnBrk="0" fontAlgn="base" hangingPunct="0">
              <a:spcBef>
                <a:spcPct val="0"/>
              </a:spcBef>
              <a:spcAft>
                <a:spcPct val="0"/>
              </a:spcAft>
              <a:buClrTx/>
              <a:buSzTx/>
              <a:buFont typeface="Wingdings" pitchFamily="2" charset="2"/>
              <a:buChar char="ü"/>
            </a:pPr>
            <a:r>
              <a:rPr lang="ru-RU" sz="2800" dirty="0" smtClean="0">
                <a:solidFill>
                  <a:srgbClr val="000000"/>
                </a:solidFill>
                <a:latin typeface="Times New Roman" pitchFamily="18" charset="0"/>
                <a:ea typeface="Times New Roman" pitchFamily="18" charset="0"/>
                <a:cs typeface="Times New Roman" pitchFamily="18" charset="0"/>
              </a:rPr>
              <a:t> участия в методической поддержке (сопровождении) педагогических работников образовательной организации, направленной на их профессиональное развитие, преодоление профессиональных дефицитов;</a:t>
            </a:r>
          </a:p>
          <a:p>
            <a:pPr marL="0" lvl="0" indent="450850" algn="just" eaLnBrk="0" fontAlgn="base" hangingPunct="0">
              <a:spcBef>
                <a:spcPct val="0"/>
              </a:spcBef>
              <a:spcAft>
                <a:spcPct val="0"/>
              </a:spcAft>
              <a:buClrTx/>
              <a:buSzTx/>
              <a:buFont typeface="Wingdings" pitchFamily="2" charset="2"/>
              <a:buChar char="ü"/>
            </a:pPr>
            <a:r>
              <a:rPr lang="ru-RU" sz="2800" dirty="0" smtClean="0">
                <a:solidFill>
                  <a:srgbClr val="000000"/>
                </a:solidFill>
                <a:latin typeface="Times New Roman" pitchFamily="18" charset="0"/>
                <a:ea typeface="Times New Roman" pitchFamily="18" charset="0"/>
                <a:cs typeface="Times New Roman" pitchFamily="18" charset="0"/>
              </a:rPr>
              <a:t> передачи опыта по применению в образовательной организации авторский учебных и (или) учебно-методических разработок.</a:t>
            </a:r>
            <a:endParaRPr lang="ru-RU" sz="4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5310" y="867104"/>
            <a:ext cx="11587656" cy="5770180"/>
          </a:xfrm>
        </p:spPr>
        <p:txBody>
          <a:bodyPr>
            <a:normAutofit lnSpcReduction="10000"/>
          </a:bodyPr>
          <a:lstStyle/>
          <a:p>
            <a:pPr algn="ctr">
              <a:buNone/>
            </a:pPr>
            <a:r>
              <a:rPr lang="ru-RU" sz="2600" b="1" dirty="0" smtClean="0">
                <a:solidFill>
                  <a:srgbClr val="C00000"/>
                </a:solidFill>
                <a:latin typeface="Times New Roman" pitchFamily="18" charset="0"/>
                <a:cs typeface="Times New Roman" pitchFamily="18" charset="0"/>
              </a:rPr>
              <a:t>п.51</a:t>
            </a:r>
          </a:p>
          <a:p>
            <a:pPr lvl="1" algn="just" fontAlgn="base">
              <a:buNone/>
            </a:pPr>
            <a:r>
              <a:rPr lang="ru-RU" sz="2600" b="1" dirty="0" smtClean="0">
                <a:latin typeface="Times New Roman" pitchFamily="18" charset="0"/>
                <a:cs typeface="Times New Roman" pitchFamily="18" charset="0"/>
              </a:rPr>
              <a:t>    Квалификационная категория «педагог-наставник» </a:t>
            </a:r>
            <a:r>
              <a:rPr lang="ru-RU" sz="2600" dirty="0" smtClean="0">
                <a:latin typeface="Times New Roman" pitchFamily="18" charset="0"/>
                <a:cs typeface="Times New Roman" pitchFamily="18" charset="0"/>
              </a:rPr>
              <a:t>устанавливается педагогическим работникам на основе следующих показателей деятельности, не входящей в должностные обязанности по занимаемой в организации должности:</a:t>
            </a:r>
          </a:p>
          <a:p>
            <a:r>
              <a:rPr lang="ru-RU" sz="2600" dirty="0" smtClean="0">
                <a:latin typeface="Times New Roman" pitchFamily="18" charset="0"/>
                <a:cs typeface="Times New Roman" pitchFamily="18" charset="0"/>
              </a:rPr>
              <a:t>руководства практической подготовкой студентов, обучающихся по образовательным программам среднего профессионального образования и (или) образовательным программам высшего образования;</a:t>
            </a:r>
          </a:p>
          <a:p>
            <a:r>
              <a:rPr lang="ru-RU" sz="2600" dirty="0" smtClean="0">
                <a:latin typeface="Times New Roman" pitchFamily="18" charset="0"/>
                <a:cs typeface="Times New Roman" pitchFamily="18" charset="0"/>
              </a:rPr>
              <a:t> наставничества в отношении педагогических работников образовательной организации, активного сопровождения их профессионального развития в образовательной организации;</a:t>
            </a:r>
          </a:p>
          <a:p>
            <a:r>
              <a:rPr lang="ru-RU" sz="2600" dirty="0" smtClean="0">
                <a:latin typeface="Times New Roman" pitchFamily="18" charset="0"/>
                <a:cs typeface="Times New Roman" pitchFamily="18" charset="0"/>
              </a:rPr>
              <a:t>содействия в подготовке педагогических работников, в том числе из числа молодых специалистов, к участию в конкурсах профессионального (педагогического) мастерства;</a:t>
            </a:r>
          </a:p>
          <a:p>
            <a:r>
              <a:rPr lang="ru-RU" sz="2600" dirty="0" smtClean="0">
                <a:latin typeface="Times New Roman" pitchFamily="18" charset="0"/>
                <a:cs typeface="Times New Roman" pitchFamily="18" charset="0"/>
              </a:rPr>
              <a:t> распространения авторских подходов и методических разработок в области наставнической деятельности в образовательной организации.</a:t>
            </a:r>
          </a:p>
          <a:p>
            <a:pPr algn="ctr"/>
            <a:endParaRPr lang="ru-RU" sz="1800" b="1" dirty="0" smtClean="0">
              <a:solidFill>
                <a:srgbClr val="C00000"/>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print"/>
          <a:srcRect l="24811" t="14862" r="24011" b="5667"/>
          <a:stretch>
            <a:fillRect/>
          </a:stretch>
        </p:blipFill>
        <p:spPr bwMode="auto">
          <a:xfrm>
            <a:off x="1103446" y="188639"/>
            <a:ext cx="9697077" cy="6432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68014" y="1024767"/>
          <a:ext cx="11587655" cy="4980196"/>
        </p:xfrm>
        <a:graphic>
          <a:graphicData uri="http://schemas.openxmlformats.org/drawingml/2006/table">
            <a:tbl>
              <a:tblPr/>
              <a:tblGrid>
                <a:gridCol w="4525149"/>
                <a:gridCol w="3531253"/>
                <a:gridCol w="3531253"/>
              </a:tblGrid>
              <a:tr h="426694">
                <a:tc>
                  <a:txBody>
                    <a:bodyPr/>
                    <a:lstStyle/>
                    <a:p>
                      <a:pPr algn="ctr">
                        <a:lnSpc>
                          <a:spcPct val="115000"/>
                        </a:lnSpc>
                        <a:spcAft>
                          <a:spcPts val="0"/>
                        </a:spcAft>
                      </a:pPr>
                      <a:r>
                        <a:rPr lang="ru-RU" sz="1800" dirty="0">
                          <a:latin typeface="Times New Roman"/>
                          <a:ea typeface="Times New Roman"/>
                          <a:cs typeface="Times New Roman"/>
                        </a:rPr>
                        <a:t>Педагогические работники</a:t>
                      </a:r>
                      <a:endParaRPr lang="ru-RU" sz="28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spcAft>
                          <a:spcPts val="0"/>
                        </a:spcAft>
                      </a:pPr>
                      <a:r>
                        <a:rPr lang="ru-RU" sz="1800" dirty="0">
                          <a:latin typeface="Times New Roman"/>
                          <a:ea typeface="Times New Roman"/>
                          <a:cs typeface="Times New Roman"/>
                        </a:rPr>
                        <a:t>Количество баллов</a:t>
                      </a:r>
                      <a:endParaRPr lang="ru-RU" sz="2800" dirty="0">
                        <a:latin typeface="Times New Roman"/>
                        <a:ea typeface="Times New Roman"/>
                        <a:cs typeface="Times New Roman"/>
                      </a:endParaRPr>
                    </a:p>
                    <a:p>
                      <a:pPr algn="ctr">
                        <a:lnSpc>
                          <a:spcPct val="115000"/>
                        </a:lnSpc>
                        <a:spcAft>
                          <a:spcPts val="0"/>
                        </a:spcAft>
                      </a:pPr>
                      <a:r>
                        <a:rPr lang="ru-RU" sz="1800" dirty="0">
                          <a:latin typeface="Times New Roman"/>
                          <a:ea typeface="Times New Roman"/>
                          <a:cs typeface="Times New Roman"/>
                        </a:rPr>
                        <a:t>на первую квалификационную категорию</a:t>
                      </a:r>
                      <a:endParaRPr lang="ru-RU" sz="28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algn="ctr">
                        <a:lnSpc>
                          <a:spcPct val="115000"/>
                        </a:lnSpc>
                        <a:spcAft>
                          <a:spcPts val="0"/>
                        </a:spcAft>
                      </a:pPr>
                      <a:r>
                        <a:rPr lang="ru-RU" sz="1800" dirty="0">
                          <a:latin typeface="Times New Roman"/>
                          <a:ea typeface="Times New Roman"/>
                          <a:cs typeface="Times New Roman"/>
                        </a:rPr>
                        <a:t>Количество баллов</a:t>
                      </a:r>
                      <a:endParaRPr lang="ru-RU" sz="2800" dirty="0">
                        <a:latin typeface="Times New Roman"/>
                        <a:ea typeface="Times New Roman"/>
                        <a:cs typeface="Times New Roman"/>
                      </a:endParaRPr>
                    </a:p>
                    <a:p>
                      <a:pPr algn="ctr">
                        <a:lnSpc>
                          <a:spcPct val="115000"/>
                        </a:lnSpc>
                        <a:spcAft>
                          <a:spcPts val="0"/>
                        </a:spcAft>
                      </a:pPr>
                      <a:r>
                        <a:rPr lang="ru-RU" sz="1800" dirty="0">
                          <a:latin typeface="Times New Roman"/>
                          <a:ea typeface="Times New Roman"/>
                          <a:cs typeface="Times New Roman"/>
                        </a:rPr>
                        <a:t>на высшую квалификационную категорию</a:t>
                      </a:r>
                      <a:endParaRPr lang="ru-RU" sz="2800" dirty="0">
                        <a:latin typeface="Times New Roman"/>
                        <a:ea typeface="Times New Roman"/>
                        <a:cs typeface="Times New Roman"/>
                      </a:endParaRPr>
                    </a:p>
                  </a:txBody>
                  <a:tcPr marL="0" marR="0" marT="0" marB="0" anchor="ctr">
                    <a:lnL>
                      <a:noFill/>
                    </a:lnL>
                    <a:lnR>
                      <a:noFill/>
                    </a:lnR>
                    <a:lnT>
                      <a:noFill/>
                    </a:lnT>
                    <a:lnB>
                      <a:noFill/>
                    </a:lnB>
                  </a:tcPr>
                </a:tc>
              </a:tr>
              <a:tr h="213347">
                <a:tc>
                  <a:txBody>
                    <a:bodyPr/>
                    <a:lstStyle/>
                    <a:p>
                      <a:pPr algn="just">
                        <a:lnSpc>
                          <a:spcPct val="115000"/>
                        </a:lnSpc>
                        <a:spcAft>
                          <a:spcPts val="0"/>
                        </a:spcAft>
                      </a:pPr>
                      <a:r>
                        <a:rPr lang="ru-RU" sz="1800" strike="sngStrike" dirty="0">
                          <a:latin typeface="Times New Roman"/>
                          <a:ea typeface="Times New Roman"/>
                          <a:cs typeface="Times New Roman"/>
                        </a:rPr>
                        <a:t>Учитель  предметов, входящих в перечень ЕГЭ и ГИА</a:t>
                      </a:r>
                      <a:endParaRPr lang="ru-RU" sz="28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strike="sngStrike">
                          <a:latin typeface="Times New Roman"/>
                          <a:ea typeface="Times New Roman"/>
                          <a:cs typeface="Times New Roman"/>
                        </a:rPr>
                        <a:t>от 220                                до 400</a:t>
                      </a:r>
                      <a:endParaRPr lang="ru-RU" sz="280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strike="sngStrike">
                          <a:latin typeface="Times New Roman"/>
                          <a:ea typeface="Times New Roman"/>
                          <a:cs typeface="Times New Roman"/>
                        </a:rPr>
                        <a:t>    400                                и выше</a:t>
                      </a:r>
                      <a:endParaRPr lang="ru-RU" sz="2800">
                        <a:latin typeface="Times New Roman"/>
                        <a:ea typeface="Times New Roman"/>
                        <a:cs typeface="Times New Roman"/>
                      </a:endParaRPr>
                    </a:p>
                  </a:txBody>
                  <a:tcPr marL="0" marR="0" marT="0" marB="0" anchor="ctr">
                    <a:lnL>
                      <a:noFill/>
                    </a:lnL>
                    <a:lnR>
                      <a:noFill/>
                    </a:lnR>
                    <a:lnT>
                      <a:noFill/>
                    </a:lnT>
                    <a:lnB>
                      <a:noFill/>
                    </a:lnB>
                  </a:tcPr>
                </a:tc>
              </a:tr>
              <a:tr h="213347">
                <a:tc>
                  <a:txBody>
                    <a:bodyPr/>
                    <a:lstStyle/>
                    <a:p>
                      <a:pPr algn="just">
                        <a:lnSpc>
                          <a:spcPct val="115000"/>
                        </a:lnSpc>
                        <a:spcAft>
                          <a:spcPts val="0"/>
                        </a:spcAft>
                      </a:pPr>
                      <a:r>
                        <a:rPr lang="ru-RU" sz="1800" dirty="0">
                          <a:latin typeface="Times New Roman"/>
                          <a:ea typeface="Times New Roman"/>
                          <a:cs typeface="Times New Roman"/>
                        </a:rPr>
                        <a:t>Учитель начальных классов</a:t>
                      </a:r>
                      <a:endParaRPr lang="ru-RU" sz="28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от 120                                до 300</a:t>
                      </a:r>
                      <a:endParaRPr lang="ru-RU" sz="280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    300                                 и выше</a:t>
                      </a:r>
                      <a:endParaRPr lang="ru-RU" sz="2800">
                        <a:latin typeface="Times New Roman"/>
                        <a:ea typeface="Times New Roman"/>
                        <a:cs typeface="Times New Roman"/>
                      </a:endParaRPr>
                    </a:p>
                  </a:txBody>
                  <a:tcPr marL="0" marR="0" marT="0" marB="0" anchor="ctr">
                    <a:lnL>
                      <a:noFill/>
                    </a:lnL>
                    <a:lnR>
                      <a:noFill/>
                    </a:lnR>
                    <a:lnT>
                      <a:noFill/>
                    </a:lnT>
                    <a:lnB>
                      <a:noFill/>
                    </a:lnB>
                  </a:tcPr>
                </a:tc>
              </a:tr>
              <a:tr h="563644">
                <a:tc>
                  <a:txBody>
                    <a:bodyPr/>
                    <a:lstStyle/>
                    <a:p>
                      <a:pPr algn="just">
                        <a:lnSpc>
                          <a:spcPct val="115000"/>
                        </a:lnSpc>
                        <a:spcAft>
                          <a:spcPts val="0"/>
                        </a:spcAft>
                      </a:pPr>
                      <a:r>
                        <a:rPr lang="ru-RU" sz="1800" dirty="0">
                          <a:highlight>
                            <a:srgbClr val="FFFF00"/>
                          </a:highlight>
                          <a:latin typeface="Times New Roman"/>
                          <a:ea typeface="Times New Roman"/>
                          <a:cs typeface="Times New Roman"/>
                        </a:rPr>
                        <a:t>Учитель прочих предметов</a:t>
                      </a:r>
                      <a:endParaRPr lang="ru-RU" sz="28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a:highlight>
                            <a:srgbClr val="FFFF00"/>
                          </a:highlight>
                          <a:latin typeface="Times New Roman"/>
                          <a:ea typeface="Times New Roman"/>
                          <a:cs typeface="Times New Roman"/>
                        </a:rPr>
                        <a:t>от 180                                до 350</a:t>
                      </a:r>
                      <a:endParaRPr lang="ru-RU" sz="280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a:highlight>
                            <a:srgbClr val="FFFF00"/>
                          </a:highlight>
                          <a:latin typeface="Times New Roman"/>
                          <a:ea typeface="Times New Roman"/>
                          <a:cs typeface="Times New Roman"/>
                        </a:rPr>
                        <a:t>    350                                 и выше</a:t>
                      </a:r>
                      <a:endParaRPr lang="ru-RU" sz="2800">
                        <a:latin typeface="Times New Roman"/>
                        <a:ea typeface="Times New Roman"/>
                        <a:cs typeface="Times New Roman"/>
                      </a:endParaRPr>
                    </a:p>
                  </a:txBody>
                  <a:tcPr marL="0" marR="0" marT="0" marB="0" anchor="ctr">
                    <a:lnL>
                      <a:noFill/>
                    </a:lnL>
                    <a:lnR>
                      <a:noFill/>
                    </a:lnR>
                    <a:lnT>
                      <a:noFill/>
                    </a:lnT>
                    <a:lnB>
                      <a:noFill/>
                    </a:lnB>
                  </a:tcPr>
                </a:tc>
              </a:tr>
              <a:tr h="426694">
                <a:tc>
                  <a:txBody>
                    <a:bodyPr/>
                    <a:lstStyle/>
                    <a:p>
                      <a:pPr algn="just">
                        <a:lnSpc>
                          <a:spcPct val="115000"/>
                        </a:lnSpc>
                        <a:spcAft>
                          <a:spcPts val="0"/>
                        </a:spcAft>
                      </a:pPr>
                      <a:r>
                        <a:rPr lang="ru-RU" sz="1800" dirty="0">
                          <a:latin typeface="Times New Roman"/>
                          <a:ea typeface="Times New Roman"/>
                          <a:cs typeface="Times New Roman"/>
                        </a:rPr>
                        <a:t>Учитель (заместитель руководителя и /или руководитель образовательной организации)</a:t>
                      </a:r>
                      <a:endParaRPr lang="ru-RU" sz="28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от 120                                до  250</a:t>
                      </a:r>
                      <a:endParaRPr lang="ru-RU" sz="280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    250                                и выше</a:t>
                      </a:r>
                      <a:endParaRPr lang="ru-RU" sz="2800">
                        <a:latin typeface="Times New Roman"/>
                        <a:ea typeface="Times New Roman"/>
                        <a:cs typeface="Times New Roman"/>
                      </a:endParaRPr>
                    </a:p>
                  </a:txBody>
                  <a:tcPr marL="0" marR="0" marT="0" marB="0" anchor="ctr">
                    <a:lnL>
                      <a:noFill/>
                    </a:lnL>
                    <a:lnR>
                      <a:noFill/>
                    </a:lnR>
                    <a:lnT>
                      <a:noFill/>
                    </a:lnT>
                    <a:lnB>
                      <a:noFill/>
                    </a:lnB>
                  </a:tcPr>
                </a:tc>
              </a:tr>
              <a:tr h="426694">
                <a:tc>
                  <a:txBody>
                    <a:bodyPr/>
                    <a:lstStyle/>
                    <a:p>
                      <a:pPr algn="just">
                        <a:lnSpc>
                          <a:spcPct val="115000"/>
                        </a:lnSpc>
                        <a:spcAft>
                          <a:spcPts val="0"/>
                        </a:spcAft>
                      </a:pPr>
                      <a:r>
                        <a:rPr lang="ru-RU" sz="1800" dirty="0">
                          <a:latin typeface="Times New Roman"/>
                          <a:ea typeface="Times New Roman"/>
                          <a:cs typeface="Times New Roman"/>
                        </a:rPr>
                        <a:t>Учитель (только домашнее обучение, центр образования)</a:t>
                      </a:r>
                      <a:endParaRPr lang="ru-RU" sz="28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от 120                                до 250</a:t>
                      </a:r>
                      <a:endParaRPr lang="ru-RU" sz="280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     250                               и выше</a:t>
                      </a:r>
                      <a:endParaRPr lang="ru-RU" sz="2800">
                        <a:latin typeface="Times New Roman"/>
                        <a:ea typeface="Times New Roman"/>
                        <a:cs typeface="Times New Roman"/>
                      </a:endParaRPr>
                    </a:p>
                  </a:txBody>
                  <a:tcPr marL="0" marR="0" marT="0" marB="0" anchor="ctr">
                    <a:lnL>
                      <a:noFill/>
                    </a:lnL>
                    <a:lnR>
                      <a:noFill/>
                    </a:lnR>
                    <a:lnT>
                      <a:noFill/>
                    </a:lnT>
                    <a:lnB>
                      <a:noFill/>
                    </a:lnB>
                  </a:tcPr>
                </a:tc>
              </a:tr>
              <a:tr h="426694">
                <a:tc>
                  <a:txBody>
                    <a:bodyPr/>
                    <a:lstStyle/>
                    <a:p>
                      <a:pPr algn="just">
                        <a:lnSpc>
                          <a:spcPct val="115000"/>
                        </a:lnSpc>
                        <a:spcAft>
                          <a:spcPts val="0"/>
                        </a:spcAft>
                      </a:pPr>
                      <a:r>
                        <a:rPr lang="ru-RU" sz="1800" dirty="0">
                          <a:latin typeface="Times New Roman"/>
                          <a:ea typeface="Times New Roman"/>
                          <a:cs typeface="Times New Roman"/>
                        </a:rPr>
                        <a:t>Учитель специального (коррекционного) образовательного учреждения (I-VII вида)</a:t>
                      </a:r>
                      <a:endParaRPr lang="ru-RU" sz="28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dirty="0">
                          <a:latin typeface="Times New Roman"/>
                          <a:ea typeface="Times New Roman"/>
                          <a:cs typeface="Times New Roman"/>
                        </a:rPr>
                        <a:t>от  125                               до 250</a:t>
                      </a:r>
                      <a:endParaRPr lang="ru-RU" sz="28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a:latin typeface="Times New Roman"/>
                          <a:ea typeface="Times New Roman"/>
                          <a:cs typeface="Times New Roman"/>
                        </a:rPr>
                        <a:t>     250                                и выше</a:t>
                      </a:r>
                      <a:endParaRPr lang="ru-RU" sz="2800">
                        <a:latin typeface="Times New Roman"/>
                        <a:ea typeface="Times New Roman"/>
                        <a:cs typeface="Times New Roman"/>
                      </a:endParaRPr>
                    </a:p>
                  </a:txBody>
                  <a:tcPr marL="0" marR="0" marT="0" marB="0" anchor="ctr">
                    <a:lnL>
                      <a:noFill/>
                    </a:lnL>
                    <a:lnR>
                      <a:noFill/>
                    </a:lnR>
                    <a:lnT>
                      <a:noFill/>
                    </a:lnT>
                    <a:lnB>
                      <a:noFill/>
                    </a:lnB>
                  </a:tcPr>
                </a:tc>
              </a:tr>
              <a:tr h="426694">
                <a:tc>
                  <a:txBody>
                    <a:bodyPr/>
                    <a:lstStyle/>
                    <a:p>
                      <a:pPr algn="just">
                        <a:lnSpc>
                          <a:spcPct val="115000"/>
                        </a:lnSpc>
                        <a:spcAft>
                          <a:spcPts val="0"/>
                        </a:spcAft>
                      </a:pPr>
                      <a:r>
                        <a:rPr lang="ru-RU" sz="1800">
                          <a:latin typeface="Times New Roman"/>
                          <a:ea typeface="Times New Roman"/>
                          <a:cs typeface="Times New Roman"/>
                        </a:rPr>
                        <a:t>Учитель специального (коррекционного) образовательного учреждения (VIII вида)</a:t>
                      </a:r>
                      <a:endParaRPr lang="ru-RU" sz="280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dirty="0">
                          <a:latin typeface="Times New Roman"/>
                          <a:ea typeface="Times New Roman"/>
                          <a:cs typeface="Times New Roman"/>
                        </a:rPr>
                        <a:t>от  115                                до 250</a:t>
                      </a:r>
                      <a:endParaRPr lang="ru-RU" sz="28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algn="just">
                        <a:lnSpc>
                          <a:spcPct val="115000"/>
                        </a:lnSpc>
                        <a:spcAft>
                          <a:spcPts val="0"/>
                        </a:spcAft>
                      </a:pPr>
                      <a:r>
                        <a:rPr lang="ru-RU" sz="1800" dirty="0">
                          <a:latin typeface="Times New Roman"/>
                          <a:ea typeface="Times New Roman"/>
                          <a:cs typeface="Times New Roman"/>
                        </a:rPr>
                        <a:t>     250                                и выше</a:t>
                      </a:r>
                      <a:endParaRPr lang="ru-RU" sz="2800" dirty="0">
                        <a:latin typeface="Times New Roman"/>
                        <a:ea typeface="Times New Roman"/>
                        <a:cs typeface="Times New Roman"/>
                      </a:endParaRPr>
                    </a:p>
                  </a:txBody>
                  <a:tcPr marL="0" marR="0" marT="0" marB="0" anchor="ctr">
                    <a:lnL>
                      <a:noFill/>
                    </a:lnL>
                    <a:lnR>
                      <a:noFill/>
                    </a:lnR>
                    <a:lnT>
                      <a:noFill/>
                    </a:lnT>
                    <a:lnB>
                      <a:noFill/>
                    </a:lnB>
                  </a:tcPr>
                </a:tc>
              </a:tr>
            </a:tbl>
          </a:graphicData>
        </a:graphic>
      </p:graphicFrame>
      <p:sp>
        <p:nvSpPr>
          <p:cNvPr id="9217" name="Rectangle 1"/>
          <p:cNvSpPr>
            <a:spLocks noChangeArrowheads="1"/>
          </p:cNvSpPr>
          <p:nvPr/>
        </p:nvSpPr>
        <p:spPr bwMode="auto">
          <a:xfrm>
            <a:off x="2370109" y="312324"/>
            <a:ext cx="745178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Сумма баллов для определения квалификационной категории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2.xml><?xml version="1.0" encoding="utf-8"?>
<a:theme xmlns:a="http://schemas.openxmlformats.org/drawingml/2006/main" name="1_След самолета">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3.xml><?xml version="1.0" encoding="utf-8"?>
<a:theme xmlns:a="http://schemas.openxmlformats.org/drawingml/2006/main" name="2_След самолета">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4.xml><?xml version="1.0" encoding="utf-8"?>
<a:theme xmlns:a="http://schemas.openxmlformats.org/drawingml/2006/main" name="3_След самолета">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5.xml><?xml version="1.0" encoding="utf-8"?>
<a:theme xmlns:a="http://schemas.openxmlformats.org/drawingml/2006/main" name="4_След самолета">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6.xml><?xml version="1.0" encoding="utf-8"?>
<a:theme xmlns:a="http://schemas.openxmlformats.org/drawingml/2006/main" name="5_След самолета">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7.xml><?xml version="1.0" encoding="utf-8"?>
<a:theme xmlns:a="http://schemas.openxmlformats.org/drawingml/2006/main" name="6_След самолета">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8.xml><?xml version="1.0" encoding="utf-8"?>
<a:theme xmlns:a="http://schemas.openxmlformats.org/drawingml/2006/main" name="7_След самолета">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9.xml><?xml version="1.0" encoding="utf-8"?>
<a:theme xmlns:a="http://schemas.openxmlformats.org/drawingml/2006/main" name="8_След самолета">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otalTime>633</TotalTime>
  <Words>4319</Words>
  <Application>Microsoft Office PowerPoint</Application>
  <PresentationFormat>Произвольный</PresentationFormat>
  <Paragraphs>1244</Paragraphs>
  <Slides>49</Slides>
  <Notes>0</Notes>
  <HiddenSlides>0</HiddenSlides>
  <MMClips>1</MMClips>
  <ScaleCrop>false</ScaleCrop>
  <HeadingPairs>
    <vt:vector size="4" baseType="variant">
      <vt:variant>
        <vt:lpstr>Тема</vt:lpstr>
      </vt:variant>
      <vt:variant>
        <vt:i4>9</vt:i4>
      </vt:variant>
      <vt:variant>
        <vt:lpstr>Заголовки слайдов</vt:lpstr>
      </vt:variant>
      <vt:variant>
        <vt:i4>49</vt:i4>
      </vt:variant>
    </vt:vector>
  </HeadingPairs>
  <TitlesOfParts>
    <vt:vector size="58" baseType="lpstr">
      <vt:lpstr>След самолета</vt:lpstr>
      <vt:lpstr>1_След самолета</vt:lpstr>
      <vt:lpstr>2_След самолета</vt:lpstr>
      <vt:lpstr>3_След самолета</vt:lpstr>
      <vt:lpstr>4_След самолета</vt:lpstr>
      <vt:lpstr>5_След самолета</vt:lpstr>
      <vt:lpstr>6_След самолета</vt:lpstr>
      <vt:lpstr>7_След самолета</vt:lpstr>
      <vt:lpstr>8_След самолета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План  работы на 2023/2024 учебный год </vt:lpstr>
      <vt:lpstr>Слайд 30</vt:lpstr>
      <vt:lpstr>Слайд 31</vt:lpstr>
      <vt:lpstr>Слайд 32</vt:lpstr>
      <vt:lpstr>Слайд 33</vt:lpstr>
      <vt:lpstr>Слайд 34</vt:lpstr>
      <vt:lpstr>Слайд 35</vt:lpstr>
      <vt:lpstr>НОРМАТИВНО-ПРАВОВОЕ ОБЕСПЕЧЕНИЕ</vt:lpstr>
      <vt:lpstr>НОРМАТИВНЫЕ ДОКУМЕНТЫ</vt:lpstr>
      <vt:lpstr>Слайд 38</vt:lpstr>
      <vt:lpstr>Слайд 39</vt:lpstr>
      <vt:lpstr>Слайд 40</vt:lpstr>
      <vt:lpstr>Деловая документация  учителя иностранного языка      РАБОЧИЕ ПРОГРАММЫ  ПО УЧЕБНЫМ ПРЕДМЕТАМ</vt:lpstr>
      <vt:lpstr>Деловая документация  учителя иностранного языка   Федеральная рабочая программа  (ФРП)</vt:lpstr>
      <vt:lpstr>Слайд 43</vt:lpstr>
      <vt:lpstr>Слайд 44</vt:lpstr>
      <vt:lpstr>Слайд 45</vt:lpstr>
      <vt:lpstr>Слайд 46</vt:lpstr>
      <vt:lpstr>Слайд 47</vt:lpstr>
      <vt:lpstr>Слайд 48</vt:lpstr>
      <vt:lpstr>Слайд 49</vt:lpstr>
    </vt:vector>
  </TitlesOfParts>
  <Company>DEXP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София</dc:creator>
  <cp:lastModifiedBy>Пользователь</cp:lastModifiedBy>
  <cp:revision>55</cp:revision>
  <dcterms:created xsi:type="dcterms:W3CDTF">2023-08-16T09:13:49Z</dcterms:created>
  <dcterms:modified xsi:type="dcterms:W3CDTF">2023-08-23T14:18:44Z</dcterms:modified>
</cp:coreProperties>
</file>