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31"/>
  </p:notesMasterIdLst>
  <p:sldIdLst>
    <p:sldId id="256" r:id="rId2"/>
    <p:sldId id="272" r:id="rId3"/>
    <p:sldId id="269" r:id="rId4"/>
    <p:sldId id="257" r:id="rId5"/>
    <p:sldId id="282" r:id="rId6"/>
    <p:sldId id="283" r:id="rId7"/>
    <p:sldId id="284" r:id="rId8"/>
    <p:sldId id="285" r:id="rId9"/>
    <p:sldId id="280" r:id="rId10"/>
    <p:sldId id="290" r:id="rId11"/>
    <p:sldId id="286" r:id="rId12"/>
    <p:sldId id="289" r:id="rId13"/>
    <p:sldId id="291" r:id="rId14"/>
    <p:sldId id="287" r:id="rId15"/>
    <p:sldId id="292" r:id="rId16"/>
    <p:sldId id="288" r:id="rId17"/>
    <p:sldId id="258" r:id="rId18"/>
    <p:sldId id="277" r:id="rId19"/>
    <p:sldId id="265" r:id="rId20"/>
    <p:sldId id="259" r:id="rId21"/>
    <p:sldId id="261" r:id="rId22"/>
    <p:sldId id="262" r:id="rId23"/>
    <p:sldId id="263" r:id="rId24"/>
    <p:sldId id="264" r:id="rId25"/>
    <p:sldId id="266" r:id="rId26"/>
    <p:sldId id="271" r:id="rId27"/>
    <p:sldId id="267" r:id="rId28"/>
    <p:sldId id="268" r:id="rId29"/>
    <p:sldId id="260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44" d="100"/>
          <a:sy n="44" d="100"/>
        </p:scale>
        <p:origin x="-2136" y="-6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6C30F8-4C11-417C-A8C8-F04BA54B5F22}" type="doc">
      <dgm:prSet loTypeId="urn:microsoft.com/office/officeart/2005/8/layout/default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9444292-1CBF-4B7B-ACCC-71D218F612B7}">
      <dgm:prSet phldrT="[Текст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CD7D26BE-D614-4E0C-99B4-1BD120B58882}" type="parTrans" cxnId="{8F8025FA-AFFE-4D90-8DB0-CD354D35568D}">
      <dgm:prSet/>
      <dgm:spPr/>
      <dgm:t>
        <a:bodyPr/>
        <a:lstStyle/>
        <a:p>
          <a:endParaRPr lang="ru-RU"/>
        </a:p>
      </dgm:t>
    </dgm:pt>
    <dgm:pt modelId="{AC0C9C21-F7F6-4019-A857-008237A000B6}" type="sibTrans" cxnId="{8F8025FA-AFFE-4D90-8DB0-CD354D35568D}">
      <dgm:prSet/>
      <dgm:spPr/>
      <dgm:t>
        <a:bodyPr/>
        <a:lstStyle/>
        <a:p>
          <a:endParaRPr lang="ru-RU"/>
        </a:p>
      </dgm:t>
    </dgm:pt>
    <dgm:pt modelId="{00017067-59F1-4A99-96E0-6F0134E0A8C3}">
      <dgm:prSet phldrT="[Текст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407E95CF-9E9A-4218-9895-DF0E2B5EAAD7}" type="parTrans" cxnId="{A3C4A600-57C0-46FE-889D-BDA780F5AC41}">
      <dgm:prSet/>
      <dgm:spPr/>
      <dgm:t>
        <a:bodyPr/>
        <a:lstStyle/>
        <a:p>
          <a:endParaRPr lang="ru-RU"/>
        </a:p>
      </dgm:t>
    </dgm:pt>
    <dgm:pt modelId="{FC04599B-1BDA-4E0F-A249-993FAD64360D}" type="sibTrans" cxnId="{A3C4A600-57C0-46FE-889D-BDA780F5AC41}">
      <dgm:prSet/>
      <dgm:spPr/>
      <dgm:t>
        <a:bodyPr/>
        <a:lstStyle/>
        <a:p>
          <a:endParaRPr lang="ru-RU"/>
        </a:p>
      </dgm:t>
    </dgm:pt>
    <dgm:pt modelId="{1AA022EF-5EBD-4BCC-A974-6E76A0F9F680}">
      <dgm:prSet phldrT="[Текст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02EF66CB-5C9C-4EB4-8C69-1B3CE5A02EAE}" type="parTrans" cxnId="{86D67AA2-F4A5-404D-B01E-3BA45CD6C405}">
      <dgm:prSet/>
      <dgm:spPr/>
      <dgm:t>
        <a:bodyPr/>
        <a:lstStyle/>
        <a:p>
          <a:endParaRPr lang="ru-RU"/>
        </a:p>
      </dgm:t>
    </dgm:pt>
    <dgm:pt modelId="{73DF8E8B-6BE1-48BE-81B8-B7DB27085A7A}" type="sibTrans" cxnId="{86D67AA2-F4A5-404D-B01E-3BA45CD6C405}">
      <dgm:prSet/>
      <dgm:spPr/>
      <dgm:t>
        <a:bodyPr/>
        <a:lstStyle/>
        <a:p>
          <a:endParaRPr lang="ru-RU"/>
        </a:p>
      </dgm:t>
    </dgm:pt>
    <dgm:pt modelId="{3BEBC1DC-80C5-4A84-BA37-61A3B9ECF815}">
      <dgm:prSet phldrT="[Текст]" phldr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E4D82EDF-2349-4D87-9A71-14728D98E8B6}" type="parTrans" cxnId="{D9E14AFE-B0C9-4463-856E-B8C5CE830106}">
      <dgm:prSet/>
      <dgm:spPr/>
      <dgm:t>
        <a:bodyPr/>
        <a:lstStyle/>
        <a:p>
          <a:endParaRPr lang="ru-RU"/>
        </a:p>
      </dgm:t>
    </dgm:pt>
    <dgm:pt modelId="{BC0EAD5E-9140-4DEA-8FE6-E45FA359A8E9}" type="sibTrans" cxnId="{D9E14AFE-B0C9-4463-856E-B8C5CE830106}">
      <dgm:prSet/>
      <dgm:spPr/>
      <dgm:t>
        <a:bodyPr/>
        <a:lstStyle/>
        <a:p>
          <a:endParaRPr lang="ru-RU"/>
        </a:p>
      </dgm:t>
    </dgm:pt>
    <dgm:pt modelId="{9B94ACC0-81F7-4D5E-A008-8DA5CF3C2854}">
      <dgm:prSet phldrT="[Текст]"/>
      <dgm:spPr/>
      <dgm:t>
        <a:bodyPr/>
        <a:lstStyle/>
        <a:p>
          <a:r>
            <a:rPr lang="ru-RU" dirty="0" smtClean="0"/>
            <a:t>Виды чтения</a:t>
          </a:r>
          <a:endParaRPr lang="ru-RU" dirty="0"/>
        </a:p>
      </dgm:t>
    </dgm:pt>
    <dgm:pt modelId="{C56B0D38-9756-4E62-BE56-82E1F1D081B3}" type="parTrans" cxnId="{4E595693-A098-4488-8EFE-114739433FB2}">
      <dgm:prSet/>
      <dgm:spPr/>
      <dgm:t>
        <a:bodyPr/>
        <a:lstStyle/>
        <a:p>
          <a:endParaRPr lang="ru-RU"/>
        </a:p>
      </dgm:t>
    </dgm:pt>
    <dgm:pt modelId="{FFBE580B-158F-4C5E-9BEB-D3F4993CC209}" type="sibTrans" cxnId="{4E595693-A098-4488-8EFE-114739433FB2}">
      <dgm:prSet/>
      <dgm:spPr/>
      <dgm:t>
        <a:bodyPr/>
        <a:lstStyle/>
        <a:p>
          <a:endParaRPr lang="ru-RU"/>
        </a:p>
      </dgm:t>
    </dgm:pt>
    <dgm:pt modelId="{4401A942-9731-4C21-BE28-29B3774FFF6A}" type="pres">
      <dgm:prSet presAssocID="{556C30F8-4C11-417C-A8C8-F04BA54B5F2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2458069-F729-444A-B07C-4A95CAE19961}" type="pres">
      <dgm:prSet presAssocID="{B9444292-1CBF-4B7B-ACCC-71D218F612B7}" presName="node" presStyleLbl="node1" presStyleIdx="0" presStyleCnt="5" custScaleX="121380" custScaleY="127682" custLinFactX="31847" custLinFactNeighborX="100000" custLinFactNeighborY="102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755BC4-C8FB-42BC-B7FC-0750B82805A2}" type="pres">
      <dgm:prSet presAssocID="{AC0C9C21-F7F6-4019-A857-008237A000B6}" presName="sibTrans" presStyleCnt="0"/>
      <dgm:spPr/>
    </dgm:pt>
    <dgm:pt modelId="{1B9B3ECD-CD1C-4E9D-A3AC-8A1EBB040593}" type="pres">
      <dgm:prSet presAssocID="{00017067-59F1-4A99-96E0-6F0134E0A8C3}" presName="node" presStyleLbl="node1" presStyleIdx="1" presStyleCnt="5" custScaleX="122742" custScaleY="121435" custLinFactX="-43104" custLinFactNeighborX="-100000" custLinFactNeighborY="31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C951C2-AEB6-46F6-801C-6C18A62488B9}" type="pres">
      <dgm:prSet presAssocID="{FC04599B-1BDA-4E0F-A249-993FAD64360D}" presName="sibTrans" presStyleCnt="0"/>
      <dgm:spPr/>
    </dgm:pt>
    <dgm:pt modelId="{0136E093-7698-407A-8562-082AFDA2F7F4}" type="pres">
      <dgm:prSet presAssocID="{1AA022EF-5EBD-4BCC-A974-6E76A0F9F680}" presName="node" presStyleLbl="node1" presStyleIdx="2" presStyleCnt="5" custScaleX="118613" custScaleY="111336" custLinFactNeighborX="-12081" custLinFactNeighborY="139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7E11A7-D9BD-4D0B-A9DB-650A149E0ECD}" type="pres">
      <dgm:prSet presAssocID="{73DF8E8B-6BE1-48BE-81B8-B7DB27085A7A}" presName="sibTrans" presStyleCnt="0"/>
      <dgm:spPr/>
    </dgm:pt>
    <dgm:pt modelId="{40A5054D-E092-425F-A895-BC74E5B1CF16}" type="pres">
      <dgm:prSet presAssocID="{3BEBC1DC-80C5-4A84-BA37-61A3B9ECF815}" presName="node" presStyleLbl="node1" presStyleIdx="3" presStyleCnt="5" custScaleX="120010" custScaleY="118482" custLinFactNeighborX="5270" custLinFactNeighborY="134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264EDC-4BFB-406F-86E3-BA770B46ACAC}" type="pres">
      <dgm:prSet presAssocID="{BC0EAD5E-9140-4DEA-8FE6-E45FA359A8E9}" presName="sibTrans" presStyleCnt="0"/>
      <dgm:spPr/>
    </dgm:pt>
    <dgm:pt modelId="{F660A7D9-6795-4786-874A-A377D327A5C4}" type="pres">
      <dgm:prSet presAssocID="{9B94ACC0-81F7-4D5E-A008-8DA5CF3C2854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9E14AFE-B0C9-4463-856E-B8C5CE830106}" srcId="{556C30F8-4C11-417C-A8C8-F04BA54B5F22}" destId="{3BEBC1DC-80C5-4A84-BA37-61A3B9ECF815}" srcOrd="3" destOrd="0" parTransId="{E4D82EDF-2349-4D87-9A71-14728D98E8B6}" sibTransId="{BC0EAD5E-9140-4DEA-8FE6-E45FA359A8E9}"/>
    <dgm:cxn modelId="{86D67AA2-F4A5-404D-B01E-3BA45CD6C405}" srcId="{556C30F8-4C11-417C-A8C8-F04BA54B5F22}" destId="{1AA022EF-5EBD-4BCC-A974-6E76A0F9F680}" srcOrd="2" destOrd="0" parTransId="{02EF66CB-5C9C-4EB4-8C69-1B3CE5A02EAE}" sibTransId="{73DF8E8B-6BE1-48BE-81B8-B7DB27085A7A}"/>
    <dgm:cxn modelId="{4E595693-A098-4488-8EFE-114739433FB2}" srcId="{556C30F8-4C11-417C-A8C8-F04BA54B5F22}" destId="{9B94ACC0-81F7-4D5E-A008-8DA5CF3C2854}" srcOrd="4" destOrd="0" parTransId="{C56B0D38-9756-4E62-BE56-82E1F1D081B3}" sibTransId="{FFBE580B-158F-4C5E-9BEB-D3F4993CC209}"/>
    <dgm:cxn modelId="{A3C4A600-57C0-46FE-889D-BDA780F5AC41}" srcId="{556C30F8-4C11-417C-A8C8-F04BA54B5F22}" destId="{00017067-59F1-4A99-96E0-6F0134E0A8C3}" srcOrd="1" destOrd="0" parTransId="{407E95CF-9E9A-4218-9895-DF0E2B5EAAD7}" sibTransId="{FC04599B-1BDA-4E0F-A249-993FAD64360D}"/>
    <dgm:cxn modelId="{A9C8FCA2-9215-48DD-9106-0D1BBA20CEEF}" type="presOf" srcId="{B9444292-1CBF-4B7B-ACCC-71D218F612B7}" destId="{62458069-F729-444A-B07C-4A95CAE19961}" srcOrd="0" destOrd="0" presId="urn:microsoft.com/office/officeart/2005/8/layout/default#1"/>
    <dgm:cxn modelId="{434E7780-B5E2-4A3D-A80D-F0ABFC95E231}" type="presOf" srcId="{9B94ACC0-81F7-4D5E-A008-8DA5CF3C2854}" destId="{F660A7D9-6795-4786-874A-A377D327A5C4}" srcOrd="0" destOrd="0" presId="urn:microsoft.com/office/officeart/2005/8/layout/default#1"/>
    <dgm:cxn modelId="{F76BBE5C-E45F-4CED-9C91-A0A232F41DE8}" type="presOf" srcId="{1AA022EF-5EBD-4BCC-A974-6E76A0F9F680}" destId="{0136E093-7698-407A-8562-082AFDA2F7F4}" srcOrd="0" destOrd="0" presId="urn:microsoft.com/office/officeart/2005/8/layout/default#1"/>
    <dgm:cxn modelId="{08A506A3-C6C1-434C-A262-9F1D3011B327}" type="presOf" srcId="{3BEBC1DC-80C5-4A84-BA37-61A3B9ECF815}" destId="{40A5054D-E092-425F-A895-BC74E5B1CF16}" srcOrd="0" destOrd="0" presId="urn:microsoft.com/office/officeart/2005/8/layout/default#1"/>
    <dgm:cxn modelId="{8F8025FA-AFFE-4D90-8DB0-CD354D35568D}" srcId="{556C30F8-4C11-417C-A8C8-F04BA54B5F22}" destId="{B9444292-1CBF-4B7B-ACCC-71D218F612B7}" srcOrd="0" destOrd="0" parTransId="{CD7D26BE-D614-4E0C-99B4-1BD120B58882}" sibTransId="{AC0C9C21-F7F6-4019-A857-008237A000B6}"/>
    <dgm:cxn modelId="{BD29623D-F5B6-448B-9A5D-AA9892B32653}" type="presOf" srcId="{556C30F8-4C11-417C-A8C8-F04BA54B5F22}" destId="{4401A942-9731-4C21-BE28-29B3774FFF6A}" srcOrd="0" destOrd="0" presId="urn:microsoft.com/office/officeart/2005/8/layout/default#1"/>
    <dgm:cxn modelId="{66F385BF-4079-4631-AFA4-FDCD05FBAC66}" type="presOf" srcId="{00017067-59F1-4A99-96E0-6F0134E0A8C3}" destId="{1B9B3ECD-CD1C-4E9D-A3AC-8A1EBB040593}" srcOrd="0" destOrd="0" presId="urn:microsoft.com/office/officeart/2005/8/layout/default#1"/>
    <dgm:cxn modelId="{928EB60F-E48C-4999-920E-B8F9C1204570}" type="presParOf" srcId="{4401A942-9731-4C21-BE28-29B3774FFF6A}" destId="{62458069-F729-444A-B07C-4A95CAE19961}" srcOrd="0" destOrd="0" presId="urn:microsoft.com/office/officeart/2005/8/layout/default#1"/>
    <dgm:cxn modelId="{EBB86036-5AAC-4E6E-BA8A-660CF01414AA}" type="presParOf" srcId="{4401A942-9731-4C21-BE28-29B3774FFF6A}" destId="{B1755BC4-C8FB-42BC-B7FC-0750B82805A2}" srcOrd="1" destOrd="0" presId="urn:microsoft.com/office/officeart/2005/8/layout/default#1"/>
    <dgm:cxn modelId="{522E4767-4CA3-489D-906B-88109303C7AF}" type="presParOf" srcId="{4401A942-9731-4C21-BE28-29B3774FFF6A}" destId="{1B9B3ECD-CD1C-4E9D-A3AC-8A1EBB040593}" srcOrd="2" destOrd="0" presId="urn:microsoft.com/office/officeart/2005/8/layout/default#1"/>
    <dgm:cxn modelId="{6AB2F9A7-5652-4B5D-B6CE-11D2B13D20B4}" type="presParOf" srcId="{4401A942-9731-4C21-BE28-29B3774FFF6A}" destId="{FDC951C2-AEB6-46F6-801C-6C18A62488B9}" srcOrd="3" destOrd="0" presId="urn:microsoft.com/office/officeart/2005/8/layout/default#1"/>
    <dgm:cxn modelId="{D680BE67-BA47-45DD-A35B-3D6EDE934E0F}" type="presParOf" srcId="{4401A942-9731-4C21-BE28-29B3774FFF6A}" destId="{0136E093-7698-407A-8562-082AFDA2F7F4}" srcOrd="4" destOrd="0" presId="urn:microsoft.com/office/officeart/2005/8/layout/default#1"/>
    <dgm:cxn modelId="{D6D77076-1F15-4D31-A119-E708BA1E26F1}" type="presParOf" srcId="{4401A942-9731-4C21-BE28-29B3774FFF6A}" destId="{E97E11A7-D9BD-4D0B-A9DB-650A149E0ECD}" srcOrd="5" destOrd="0" presId="urn:microsoft.com/office/officeart/2005/8/layout/default#1"/>
    <dgm:cxn modelId="{4720CA0F-5D8C-4C3B-8E62-7E5825EC856B}" type="presParOf" srcId="{4401A942-9731-4C21-BE28-29B3774FFF6A}" destId="{40A5054D-E092-425F-A895-BC74E5B1CF16}" srcOrd="6" destOrd="0" presId="urn:microsoft.com/office/officeart/2005/8/layout/default#1"/>
    <dgm:cxn modelId="{6CCF8F31-2259-4FD1-962D-6C7C1A0A93CA}" type="presParOf" srcId="{4401A942-9731-4C21-BE28-29B3774FFF6A}" destId="{BD264EDC-4BFB-406F-86E3-BA770B46ACAC}" srcOrd="7" destOrd="0" presId="urn:microsoft.com/office/officeart/2005/8/layout/default#1"/>
    <dgm:cxn modelId="{11F573BD-85A2-407B-85EE-F440E360FE83}" type="presParOf" srcId="{4401A942-9731-4C21-BE28-29B3774FFF6A}" destId="{F660A7D9-6795-4786-874A-A377D327A5C4}" srcOrd="8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76F9470-BB29-452E-B332-759D90F9097F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46F33E4-9C32-4D8A-969A-2B2ACCF51E64}">
      <dgm:prSet phldrT="[Текст]"/>
      <dgm:spPr/>
      <dgm:t>
        <a:bodyPr/>
        <a:lstStyle/>
        <a:p>
          <a:r>
            <a:rPr lang="ru-RU" b="1" dirty="0" smtClean="0">
              <a:solidFill>
                <a:srgbClr val="FFC000"/>
              </a:solidFill>
            </a:rPr>
            <a:t>Форматы текстов</a:t>
          </a:r>
          <a:endParaRPr lang="ru-RU" b="1" dirty="0">
            <a:solidFill>
              <a:srgbClr val="FFC000"/>
            </a:solidFill>
          </a:endParaRPr>
        </a:p>
      </dgm:t>
    </dgm:pt>
    <dgm:pt modelId="{AA85CC58-8B7C-44DC-AC56-AA19A2AB9D95}" type="parTrans" cxnId="{C2EAD2A0-A3D2-46A5-AC5C-9DBA9EE8C35A}">
      <dgm:prSet/>
      <dgm:spPr/>
      <dgm:t>
        <a:bodyPr/>
        <a:lstStyle/>
        <a:p>
          <a:endParaRPr lang="ru-RU"/>
        </a:p>
      </dgm:t>
    </dgm:pt>
    <dgm:pt modelId="{FA683D9A-8DA0-4EBC-AAE1-F58D52F0C59D}" type="sibTrans" cxnId="{C2EAD2A0-A3D2-46A5-AC5C-9DBA9EE8C35A}">
      <dgm:prSet/>
      <dgm:spPr/>
      <dgm:t>
        <a:bodyPr/>
        <a:lstStyle/>
        <a:p>
          <a:endParaRPr lang="ru-RU"/>
        </a:p>
      </dgm:t>
    </dgm:pt>
    <dgm:pt modelId="{3DF2859E-E220-4DBB-BCCB-F28427ACC641}">
      <dgm:prSet phldrT="[Текст]"/>
      <dgm:spPr/>
      <dgm:t>
        <a:bodyPr/>
        <a:lstStyle/>
        <a:p>
          <a:r>
            <a:rPr lang="ru-RU" i="1" dirty="0" err="1" smtClean="0"/>
            <a:t>Несплошные</a:t>
          </a:r>
          <a:r>
            <a:rPr lang="ru-RU" dirty="0" smtClean="0"/>
            <a:t> </a:t>
          </a:r>
          <a:endParaRPr lang="ru-RU" dirty="0"/>
        </a:p>
      </dgm:t>
    </dgm:pt>
    <dgm:pt modelId="{E11D3622-24A2-4BFF-A4BB-16FA1CE6E359}" type="parTrans" cxnId="{78C8C16A-1B3D-437C-BB6A-36E633EF024C}">
      <dgm:prSet/>
      <dgm:spPr/>
      <dgm:t>
        <a:bodyPr/>
        <a:lstStyle/>
        <a:p>
          <a:endParaRPr lang="ru-RU"/>
        </a:p>
      </dgm:t>
    </dgm:pt>
    <dgm:pt modelId="{280F0BDC-82D9-4F4C-9EA1-FA470304EE3D}" type="sibTrans" cxnId="{78C8C16A-1B3D-437C-BB6A-36E633EF024C}">
      <dgm:prSet/>
      <dgm:spPr/>
      <dgm:t>
        <a:bodyPr/>
        <a:lstStyle/>
        <a:p>
          <a:endParaRPr lang="ru-RU"/>
        </a:p>
      </dgm:t>
    </dgm:pt>
    <dgm:pt modelId="{C5AED881-2D14-478B-99C3-3B65D1E66EBD}">
      <dgm:prSet phldrT="[Текст]"/>
      <dgm:spPr/>
      <dgm:t>
        <a:bodyPr/>
        <a:lstStyle/>
        <a:p>
          <a:r>
            <a:rPr lang="ru-RU" i="1" dirty="0" smtClean="0"/>
            <a:t>Смешанные </a:t>
          </a:r>
          <a:endParaRPr lang="ru-RU" i="1" dirty="0"/>
        </a:p>
      </dgm:t>
    </dgm:pt>
    <dgm:pt modelId="{BBC3714B-5A79-4443-9EFB-BD3A71743B10}" type="parTrans" cxnId="{18E39E15-5592-4E4D-BA7C-7C7CD0367DFA}">
      <dgm:prSet/>
      <dgm:spPr/>
      <dgm:t>
        <a:bodyPr/>
        <a:lstStyle/>
        <a:p>
          <a:endParaRPr lang="ru-RU"/>
        </a:p>
      </dgm:t>
    </dgm:pt>
    <dgm:pt modelId="{A1A74311-BFFF-485F-AF35-4EA533690EB0}" type="sibTrans" cxnId="{18E39E15-5592-4E4D-BA7C-7C7CD0367DFA}">
      <dgm:prSet/>
      <dgm:spPr/>
      <dgm:t>
        <a:bodyPr/>
        <a:lstStyle/>
        <a:p>
          <a:endParaRPr lang="ru-RU"/>
        </a:p>
      </dgm:t>
    </dgm:pt>
    <dgm:pt modelId="{7C601A4D-8341-49BD-B7E8-FED008B03F99}">
      <dgm:prSet phldrT="[Текст]"/>
      <dgm:spPr/>
      <dgm:t>
        <a:bodyPr/>
        <a:lstStyle/>
        <a:p>
          <a:r>
            <a:rPr lang="ru-RU" i="1" dirty="0" smtClean="0"/>
            <a:t>Составные</a:t>
          </a:r>
          <a:endParaRPr lang="ru-RU" i="1" dirty="0"/>
        </a:p>
      </dgm:t>
    </dgm:pt>
    <dgm:pt modelId="{827B4D07-246A-441A-85CA-3B52E9088E00}" type="parTrans" cxnId="{5F757F6F-C294-42E4-A5F2-703CF7AE34A0}">
      <dgm:prSet/>
      <dgm:spPr/>
      <dgm:t>
        <a:bodyPr/>
        <a:lstStyle/>
        <a:p>
          <a:endParaRPr lang="ru-RU"/>
        </a:p>
      </dgm:t>
    </dgm:pt>
    <dgm:pt modelId="{5CAA575E-9650-4A8D-A052-6C09E9558DAE}" type="sibTrans" cxnId="{5F757F6F-C294-42E4-A5F2-703CF7AE34A0}">
      <dgm:prSet/>
      <dgm:spPr/>
      <dgm:t>
        <a:bodyPr/>
        <a:lstStyle/>
        <a:p>
          <a:endParaRPr lang="ru-RU"/>
        </a:p>
      </dgm:t>
    </dgm:pt>
    <dgm:pt modelId="{1554E1C9-F261-4F2E-A2FD-896CF3A5E6A0}" type="asst">
      <dgm:prSet phldrT="[Текст]"/>
      <dgm:spPr/>
      <dgm:t>
        <a:bodyPr/>
        <a:lstStyle/>
        <a:p>
          <a:r>
            <a:rPr lang="ru-RU" i="1" dirty="0" smtClean="0"/>
            <a:t>Сплошные </a:t>
          </a:r>
          <a:endParaRPr lang="ru-RU" i="1" dirty="0"/>
        </a:p>
      </dgm:t>
    </dgm:pt>
    <dgm:pt modelId="{2F33D6C0-3F13-4C7B-AC26-CDA6BDD8510E}" type="sibTrans" cxnId="{08D59CD7-EF10-4CC9-A231-37F5CA3FA48A}">
      <dgm:prSet/>
      <dgm:spPr/>
      <dgm:t>
        <a:bodyPr/>
        <a:lstStyle/>
        <a:p>
          <a:endParaRPr lang="ru-RU"/>
        </a:p>
      </dgm:t>
    </dgm:pt>
    <dgm:pt modelId="{54F4E14D-5DE9-4B82-AE43-57510BB6F4E7}" type="parTrans" cxnId="{08D59CD7-EF10-4CC9-A231-37F5CA3FA48A}">
      <dgm:prSet/>
      <dgm:spPr/>
      <dgm:t>
        <a:bodyPr/>
        <a:lstStyle/>
        <a:p>
          <a:endParaRPr lang="ru-RU"/>
        </a:p>
      </dgm:t>
    </dgm:pt>
    <dgm:pt modelId="{723B0146-3E64-4E4F-93BA-1F964D38606F}" type="pres">
      <dgm:prSet presAssocID="{F76F9470-BB29-452E-B332-759D90F9097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C9878C9-BFB8-4F07-8907-684319333863}" type="pres">
      <dgm:prSet presAssocID="{C46F33E4-9C32-4D8A-969A-2B2ACCF51E64}" presName="hierRoot1" presStyleCnt="0">
        <dgm:presLayoutVars>
          <dgm:hierBranch val="init"/>
        </dgm:presLayoutVars>
      </dgm:prSet>
      <dgm:spPr/>
    </dgm:pt>
    <dgm:pt modelId="{083A9A43-16F5-4B94-8F0B-A205309E776F}" type="pres">
      <dgm:prSet presAssocID="{C46F33E4-9C32-4D8A-969A-2B2ACCF51E64}" presName="rootComposite1" presStyleCnt="0"/>
      <dgm:spPr/>
    </dgm:pt>
    <dgm:pt modelId="{6A0A96E0-8A0E-4C5F-9E0F-3492FA948DB6}" type="pres">
      <dgm:prSet presAssocID="{C46F33E4-9C32-4D8A-969A-2B2ACCF51E64}" presName="rootText1" presStyleLbl="node0" presStyleIdx="0" presStyleCnt="1" custScaleX="126195" custLinFactNeighborX="2307" custLinFactNeighborY="-3243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0A5B668-7EC8-4591-A776-5AEE8978F2BA}" type="pres">
      <dgm:prSet presAssocID="{C46F33E4-9C32-4D8A-969A-2B2ACCF51E64}" presName="rootConnector1" presStyleLbl="node1" presStyleIdx="0" presStyleCnt="0"/>
      <dgm:spPr/>
      <dgm:t>
        <a:bodyPr/>
        <a:lstStyle/>
        <a:p>
          <a:endParaRPr lang="ru-RU"/>
        </a:p>
      </dgm:t>
    </dgm:pt>
    <dgm:pt modelId="{1761F897-C227-462E-839C-6E283B7624F5}" type="pres">
      <dgm:prSet presAssocID="{C46F33E4-9C32-4D8A-969A-2B2ACCF51E64}" presName="hierChild2" presStyleCnt="0"/>
      <dgm:spPr/>
    </dgm:pt>
    <dgm:pt modelId="{8DA8D30D-7A3E-4188-9FC9-163A8FB0ABDE}" type="pres">
      <dgm:prSet presAssocID="{E11D3622-24A2-4BFF-A4BB-16FA1CE6E359}" presName="Name37" presStyleLbl="parChTrans1D2" presStyleIdx="0" presStyleCnt="4"/>
      <dgm:spPr/>
      <dgm:t>
        <a:bodyPr/>
        <a:lstStyle/>
        <a:p>
          <a:endParaRPr lang="ru-RU"/>
        </a:p>
      </dgm:t>
    </dgm:pt>
    <dgm:pt modelId="{FEF5C225-23C5-423D-8E56-1878BD755990}" type="pres">
      <dgm:prSet presAssocID="{3DF2859E-E220-4DBB-BCCB-F28427ACC641}" presName="hierRoot2" presStyleCnt="0">
        <dgm:presLayoutVars>
          <dgm:hierBranch val="init"/>
        </dgm:presLayoutVars>
      </dgm:prSet>
      <dgm:spPr/>
    </dgm:pt>
    <dgm:pt modelId="{73F0018A-8E92-47F3-B289-4401FEF2FF30}" type="pres">
      <dgm:prSet presAssocID="{3DF2859E-E220-4DBB-BCCB-F28427ACC641}" presName="rootComposite" presStyleCnt="0"/>
      <dgm:spPr/>
    </dgm:pt>
    <dgm:pt modelId="{1684BAF7-32BA-4510-8D04-3E7645290265}" type="pres">
      <dgm:prSet presAssocID="{3DF2859E-E220-4DBB-BCCB-F28427ACC641}" presName="rootText" presStyleLbl="node2" presStyleIdx="0" presStyleCnt="3" custLinFactNeighborX="22853" custLinFactNeighborY="1574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C2CD500-1E96-4CD1-BB95-206C1194B180}" type="pres">
      <dgm:prSet presAssocID="{3DF2859E-E220-4DBB-BCCB-F28427ACC641}" presName="rootConnector" presStyleLbl="node2" presStyleIdx="0" presStyleCnt="3"/>
      <dgm:spPr/>
      <dgm:t>
        <a:bodyPr/>
        <a:lstStyle/>
        <a:p>
          <a:endParaRPr lang="ru-RU"/>
        </a:p>
      </dgm:t>
    </dgm:pt>
    <dgm:pt modelId="{7DA7865F-14B7-4086-BA83-46B26774673F}" type="pres">
      <dgm:prSet presAssocID="{3DF2859E-E220-4DBB-BCCB-F28427ACC641}" presName="hierChild4" presStyleCnt="0"/>
      <dgm:spPr/>
    </dgm:pt>
    <dgm:pt modelId="{9A0C9D56-B9EC-4AEC-A4C4-8DAADC3053A6}" type="pres">
      <dgm:prSet presAssocID="{3DF2859E-E220-4DBB-BCCB-F28427ACC641}" presName="hierChild5" presStyleCnt="0"/>
      <dgm:spPr/>
    </dgm:pt>
    <dgm:pt modelId="{92B1AD4E-9633-45E1-AD50-4D23831E5DDD}" type="pres">
      <dgm:prSet presAssocID="{BBC3714B-5A79-4443-9EFB-BD3A71743B10}" presName="Name37" presStyleLbl="parChTrans1D2" presStyleIdx="1" presStyleCnt="4"/>
      <dgm:spPr/>
      <dgm:t>
        <a:bodyPr/>
        <a:lstStyle/>
        <a:p>
          <a:endParaRPr lang="ru-RU"/>
        </a:p>
      </dgm:t>
    </dgm:pt>
    <dgm:pt modelId="{2A3AF6DF-7BF5-48FC-8A93-F9308DBAE8C9}" type="pres">
      <dgm:prSet presAssocID="{C5AED881-2D14-478B-99C3-3B65D1E66EBD}" presName="hierRoot2" presStyleCnt="0">
        <dgm:presLayoutVars>
          <dgm:hierBranch val="init"/>
        </dgm:presLayoutVars>
      </dgm:prSet>
      <dgm:spPr/>
    </dgm:pt>
    <dgm:pt modelId="{B9EFF1CE-2238-486F-80F0-CE59A2702F97}" type="pres">
      <dgm:prSet presAssocID="{C5AED881-2D14-478B-99C3-3B65D1E66EBD}" presName="rootComposite" presStyleCnt="0"/>
      <dgm:spPr/>
    </dgm:pt>
    <dgm:pt modelId="{7C591E28-0C89-4CBC-AA96-D32BA18DDA28}" type="pres">
      <dgm:prSet presAssocID="{C5AED881-2D14-478B-99C3-3B65D1E66EBD}" presName="rootText" presStyleLbl="node2" presStyleIdx="1" presStyleCnt="3" custLinFactNeighborX="90404" custLinFactNeighborY="1035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6062EFF-7945-4290-80BC-5A29F6DA48B4}" type="pres">
      <dgm:prSet presAssocID="{C5AED881-2D14-478B-99C3-3B65D1E66EBD}" presName="rootConnector" presStyleLbl="node2" presStyleIdx="1" presStyleCnt="3"/>
      <dgm:spPr/>
      <dgm:t>
        <a:bodyPr/>
        <a:lstStyle/>
        <a:p>
          <a:endParaRPr lang="ru-RU"/>
        </a:p>
      </dgm:t>
    </dgm:pt>
    <dgm:pt modelId="{4F722549-D27A-4020-B13D-193EEA0CC31E}" type="pres">
      <dgm:prSet presAssocID="{C5AED881-2D14-478B-99C3-3B65D1E66EBD}" presName="hierChild4" presStyleCnt="0"/>
      <dgm:spPr/>
    </dgm:pt>
    <dgm:pt modelId="{37A3B8BE-F23C-4130-82FF-C387B1179E31}" type="pres">
      <dgm:prSet presAssocID="{C5AED881-2D14-478B-99C3-3B65D1E66EBD}" presName="hierChild5" presStyleCnt="0"/>
      <dgm:spPr/>
    </dgm:pt>
    <dgm:pt modelId="{E0C5E623-14E6-45B6-B175-0D4F9C60B138}" type="pres">
      <dgm:prSet presAssocID="{827B4D07-246A-441A-85CA-3B52E9088E00}" presName="Name37" presStyleLbl="parChTrans1D2" presStyleIdx="2" presStyleCnt="4"/>
      <dgm:spPr/>
      <dgm:t>
        <a:bodyPr/>
        <a:lstStyle/>
        <a:p>
          <a:endParaRPr lang="ru-RU"/>
        </a:p>
      </dgm:t>
    </dgm:pt>
    <dgm:pt modelId="{2FECCD6B-7D36-47A9-A8EF-3189C5380013}" type="pres">
      <dgm:prSet presAssocID="{7C601A4D-8341-49BD-B7E8-FED008B03F99}" presName="hierRoot2" presStyleCnt="0">
        <dgm:presLayoutVars>
          <dgm:hierBranch val="init"/>
        </dgm:presLayoutVars>
      </dgm:prSet>
      <dgm:spPr/>
    </dgm:pt>
    <dgm:pt modelId="{AF724A75-A2CB-4140-ADD5-8979537AC219}" type="pres">
      <dgm:prSet presAssocID="{7C601A4D-8341-49BD-B7E8-FED008B03F99}" presName="rootComposite" presStyleCnt="0"/>
      <dgm:spPr/>
    </dgm:pt>
    <dgm:pt modelId="{5244F57D-20A1-4DA9-8AC1-A7D5C56BFCEB}" type="pres">
      <dgm:prSet presAssocID="{7C601A4D-8341-49BD-B7E8-FED008B03F99}" presName="rootText" presStyleLbl="node2" presStyleIdx="2" presStyleCnt="3" custLinFactY="-72807" custLinFactNeighborX="-11741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596AF69-A181-4F8B-8815-DC8312447FA1}" type="pres">
      <dgm:prSet presAssocID="{7C601A4D-8341-49BD-B7E8-FED008B03F99}" presName="rootConnector" presStyleLbl="node2" presStyleIdx="2" presStyleCnt="3"/>
      <dgm:spPr/>
      <dgm:t>
        <a:bodyPr/>
        <a:lstStyle/>
        <a:p>
          <a:endParaRPr lang="ru-RU"/>
        </a:p>
      </dgm:t>
    </dgm:pt>
    <dgm:pt modelId="{793B7500-FDF9-49C1-9D4B-86A6E443F46E}" type="pres">
      <dgm:prSet presAssocID="{7C601A4D-8341-49BD-B7E8-FED008B03F99}" presName="hierChild4" presStyleCnt="0"/>
      <dgm:spPr/>
    </dgm:pt>
    <dgm:pt modelId="{2E5DEE49-5AB9-4ADE-A698-9012A433161C}" type="pres">
      <dgm:prSet presAssocID="{7C601A4D-8341-49BD-B7E8-FED008B03F99}" presName="hierChild5" presStyleCnt="0"/>
      <dgm:spPr/>
    </dgm:pt>
    <dgm:pt modelId="{23CE975C-AF86-4419-AFED-CE78DB601565}" type="pres">
      <dgm:prSet presAssocID="{C46F33E4-9C32-4D8A-969A-2B2ACCF51E64}" presName="hierChild3" presStyleCnt="0"/>
      <dgm:spPr/>
    </dgm:pt>
    <dgm:pt modelId="{E0B97910-C4F5-47B3-98FF-A22A08DAF758}" type="pres">
      <dgm:prSet presAssocID="{54F4E14D-5DE9-4B82-AE43-57510BB6F4E7}" presName="Name111" presStyleLbl="parChTrans1D2" presStyleIdx="3" presStyleCnt="4"/>
      <dgm:spPr/>
      <dgm:t>
        <a:bodyPr/>
        <a:lstStyle/>
        <a:p>
          <a:endParaRPr lang="ru-RU"/>
        </a:p>
      </dgm:t>
    </dgm:pt>
    <dgm:pt modelId="{C2D7CB7B-60C7-4005-8105-B723E9C38931}" type="pres">
      <dgm:prSet presAssocID="{1554E1C9-F261-4F2E-A2FD-896CF3A5E6A0}" presName="hierRoot3" presStyleCnt="0">
        <dgm:presLayoutVars>
          <dgm:hierBranch val="init"/>
        </dgm:presLayoutVars>
      </dgm:prSet>
      <dgm:spPr/>
    </dgm:pt>
    <dgm:pt modelId="{610983FD-B4D7-4F75-827E-013559F894F4}" type="pres">
      <dgm:prSet presAssocID="{1554E1C9-F261-4F2E-A2FD-896CF3A5E6A0}" presName="rootComposite3" presStyleCnt="0"/>
      <dgm:spPr/>
    </dgm:pt>
    <dgm:pt modelId="{BD49EADF-6C1A-4080-AF22-31303E27D4BE}" type="pres">
      <dgm:prSet presAssocID="{1554E1C9-F261-4F2E-A2FD-896CF3A5E6A0}" presName="rootText3" presStyleLbl="asst1" presStyleIdx="0" presStyleCnt="1" custLinFactNeighborX="-45727" custLinFactNeighborY="-2003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2586679-8F4D-417C-ACF1-26BEC89DC11D}" type="pres">
      <dgm:prSet presAssocID="{1554E1C9-F261-4F2E-A2FD-896CF3A5E6A0}" presName="rootConnector3" presStyleLbl="asst1" presStyleIdx="0" presStyleCnt="1"/>
      <dgm:spPr/>
      <dgm:t>
        <a:bodyPr/>
        <a:lstStyle/>
        <a:p>
          <a:endParaRPr lang="ru-RU"/>
        </a:p>
      </dgm:t>
    </dgm:pt>
    <dgm:pt modelId="{5BC9FFF7-3D65-4824-AF82-2AFBD81633CB}" type="pres">
      <dgm:prSet presAssocID="{1554E1C9-F261-4F2E-A2FD-896CF3A5E6A0}" presName="hierChild6" presStyleCnt="0"/>
      <dgm:spPr/>
    </dgm:pt>
    <dgm:pt modelId="{BB04C897-4339-4ABA-9388-537134F11C01}" type="pres">
      <dgm:prSet presAssocID="{1554E1C9-F261-4F2E-A2FD-896CF3A5E6A0}" presName="hierChild7" presStyleCnt="0"/>
      <dgm:spPr/>
    </dgm:pt>
  </dgm:ptLst>
  <dgm:cxnLst>
    <dgm:cxn modelId="{B7042B5C-0D91-43F0-9840-5E2B77EE018C}" type="presOf" srcId="{BBC3714B-5A79-4443-9EFB-BD3A71743B10}" destId="{92B1AD4E-9633-45E1-AD50-4D23831E5DDD}" srcOrd="0" destOrd="0" presId="urn:microsoft.com/office/officeart/2005/8/layout/orgChart1"/>
    <dgm:cxn modelId="{5F757F6F-C294-42E4-A5F2-703CF7AE34A0}" srcId="{C46F33E4-9C32-4D8A-969A-2B2ACCF51E64}" destId="{7C601A4D-8341-49BD-B7E8-FED008B03F99}" srcOrd="3" destOrd="0" parTransId="{827B4D07-246A-441A-85CA-3B52E9088E00}" sibTransId="{5CAA575E-9650-4A8D-A052-6C09E9558DAE}"/>
    <dgm:cxn modelId="{08D59CD7-EF10-4CC9-A231-37F5CA3FA48A}" srcId="{C46F33E4-9C32-4D8A-969A-2B2ACCF51E64}" destId="{1554E1C9-F261-4F2E-A2FD-896CF3A5E6A0}" srcOrd="0" destOrd="0" parTransId="{54F4E14D-5DE9-4B82-AE43-57510BB6F4E7}" sibTransId="{2F33D6C0-3F13-4C7B-AC26-CDA6BDD8510E}"/>
    <dgm:cxn modelId="{6676C98E-E9AC-41AA-AF32-D797295F4AB8}" type="presOf" srcId="{3DF2859E-E220-4DBB-BCCB-F28427ACC641}" destId="{1C2CD500-1E96-4CD1-BB95-206C1194B180}" srcOrd="1" destOrd="0" presId="urn:microsoft.com/office/officeart/2005/8/layout/orgChart1"/>
    <dgm:cxn modelId="{86CAB332-1A3C-4A10-9EF1-B422351F8035}" type="presOf" srcId="{E11D3622-24A2-4BFF-A4BB-16FA1CE6E359}" destId="{8DA8D30D-7A3E-4188-9FC9-163A8FB0ABDE}" srcOrd="0" destOrd="0" presId="urn:microsoft.com/office/officeart/2005/8/layout/orgChart1"/>
    <dgm:cxn modelId="{7D8AE687-1CA5-46A3-BE55-A7F849743FF2}" type="presOf" srcId="{C5AED881-2D14-478B-99C3-3B65D1E66EBD}" destId="{7C591E28-0C89-4CBC-AA96-D32BA18DDA28}" srcOrd="0" destOrd="0" presId="urn:microsoft.com/office/officeart/2005/8/layout/orgChart1"/>
    <dgm:cxn modelId="{18E39E15-5592-4E4D-BA7C-7C7CD0367DFA}" srcId="{C46F33E4-9C32-4D8A-969A-2B2ACCF51E64}" destId="{C5AED881-2D14-478B-99C3-3B65D1E66EBD}" srcOrd="2" destOrd="0" parTransId="{BBC3714B-5A79-4443-9EFB-BD3A71743B10}" sibTransId="{A1A74311-BFFF-485F-AF35-4EA533690EB0}"/>
    <dgm:cxn modelId="{BFB004EF-BD7F-4FAA-B6F6-E6CDE2786CD4}" type="presOf" srcId="{1554E1C9-F261-4F2E-A2FD-896CF3A5E6A0}" destId="{B2586679-8F4D-417C-ACF1-26BEC89DC11D}" srcOrd="1" destOrd="0" presId="urn:microsoft.com/office/officeart/2005/8/layout/orgChart1"/>
    <dgm:cxn modelId="{B13F26D6-354E-4411-8F6C-7027858ABF52}" type="presOf" srcId="{C5AED881-2D14-478B-99C3-3B65D1E66EBD}" destId="{56062EFF-7945-4290-80BC-5A29F6DA48B4}" srcOrd="1" destOrd="0" presId="urn:microsoft.com/office/officeart/2005/8/layout/orgChart1"/>
    <dgm:cxn modelId="{FC4DC7BC-8CF7-44F8-8227-FD13F96084B0}" type="presOf" srcId="{1554E1C9-F261-4F2E-A2FD-896CF3A5E6A0}" destId="{BD49EADF-6C1A-4080-AF22-31303E27D4BE}" srcOrd="0" destOrd="0" presId="urn:microsoft.com/office/officeart/2005/8/layout/orgChart1"/>
    <dgm:cxn modelId="{932CA2EC-E93D-4F2F-8708-203A01A9BFF0}" type="presOf" srcId="{C46F33E4-9C32-4D8A-969A-2B2ACCF51E64}" destId="{C0A5B668-7EC8-4591-A776-5AEE8978F2BA}" srcOrd="1" destOrd="0" presId="urn:microsoft.com/office/officeart/2005/8/layout/orgChart1"/>
    <dgm:cxn modelId="{BAA7B653-A423-43EE-97CE-0F795C1C33A8}" type="presOf" srcId="{3DF2859E-E220-4DBB-BCCB-F28427ACC641}" destId="{1684BAF7-32BA-4510-8D04-3E7645290265}" srcOrd="0" destOrd="0" presId="urn:microsoft.com/office/officeart/2005/8/layout/orgChart1"/>
    <dgm:cxn modelId="{94B65944-4F7A-4AD4-A740-CCAF8AEF92E2}" type="presOf" srcId="{827B4D07-246A-441A-85CA-3B52E9088E00}" destId="{E0C5E623-14E6-45B6-B175-0D4F9C60B138}" srcOrd="0" destOrd="0" presId="urn:microsoft.com/office/officeart/2005/8/layout/orgChart1"/>
    <dgm:cxn modelId="{E760761C-7A43-4863-A3CC-C63E5744A489}" type="presOf" srcId="{7C601A4D-8341-49BD-B7E8-FED008B03F99}" destId="{F596AF69-A181-4F8B-8815-DC8312447FA1}" srcOrd="1" destOrd="0" presId="urn:microsoft.com/office/officeart/2005/8/layout/orgChart1"/>
    <dgm:cxn modelId="{8861981B-139E-42B6-91E9-DF358ED3705D}" type="presOf" srcId="{F76F9470-BB29-452E-B332-759D90F9097F}" destId="{723B0146-3E64-4E4F-93BA-1F964D38606F}" srcOrd="0" destOrd="0" presId="urn:microsoft.com/office/officeart/2005/8/layout/orgChart1"/>
    <dgm:cxn modelId="{229A1881-5FB0-4BCB-934E-7F12F141CA57}" type="presOf" srcId="{54F4E14D-5DE9-4B82-AE43-57510BB6F4E7}" destId="{E0B97910-C4F5-47B3-98FF-A22A08DAF758}" srcOrd="0" destOrd="0" presId="urn:microsoft.com/office/officeart/2005/8/layout/orgChart1"/>
    <dgm:cxn modelId="{6A5A9D10-4B0C-467B-8B57-DD7273D25E14}" type="presOf" srcId="{C46F33E4-9C32-4D8A-969A-2B2ACCF51E64}" destId="{6A0A96E0-8A0E-4C5F-9E0F-3492FA948DB6}" srcOrd="0" destOrd="0" presId="urn:microsoft.com/office/officeart/2005/8/layout/orgChart1"/>
    <dgm:cxn modelId="{C2EAD2A0-A3D2-46A5-AC5C-9DBA9EE8C35A}" srcId="{F76F9470-BB29-452E-B332-759D90F9097F}" destId="{C46F33E4-9C32-4D8A-969A-2B2ACCF51E64}" srcOrd="0" destOrd="0" parTransId="{AA85CC58-8B7C-44DC-AC56-AA19A2AB9D95}" sibTransId="{FA683D9A-8DA0-4EBC-AAE1-F58D52F0C59D}"/>
    <dgm:cxn modelId="{78C8C16A-1B3D-437C-BB6A-36E633EF024C}" srcId="{C46F33E4-9C32-4D8A-969A-2B2ACCF51E64}" destId="{3DF2859E-E220-4DBB-BCCB-F28427ACC641}" srcOrd="1" destOrd="0" parTransId="{E11D3622-24A2-4BFF-A4BB-16FA1CE6E359}" sibTransId="{280F0BDC-82D9-4F4C-9EA1-FA470304EE3D}"/>
    <dgm:cxn modelId="{9BE78D55-475D-45EE-B238-8A7431D2CB9A}" type="presOf" srcId="{7C601A4D-8341-49BD-B7E8-FED008B03F99}" destId="{5244F57D-20A1-4DA9-8AC1-A7D5C56BFCEB}" srcOrd="0" destOrd="0" presId="urn:microsoft.com/office/officeart/2005/8/layout/orgChart1"/>
    <dgm:cxn modelId="{635714B4-BE0A-462A-B539-42778F5C5FA7}" type="presParOf" srcId="{723B0146-3E64-4E4F-93BA-1F964D38606F}" destId="{FC9878C9-BFB8-4F07-8907-684319333863}" srcOrd="0" destOrd="0" presId="urn:microsoft.com/office/officeart/2005/8/layout/orgChart1"/>
    <dgm:cxn modelId="{73C218F5-C5CB-409C-8591-89D47EEF2705}" type="presParOf" srcId="{FC9878C9-BFB8-4F07-8907-684319333863}" destId="{083A9A43-16F5-4B94-8F0B-A205309E776F}" srcOrd="0" destOrd="0" presId="urn:microsoft.com/office/officeart/2005/8/layout/orgChart1"/>
    <dgm:cxn modelId="{0F7E5D98-5CD2-4A2D-A194-5B109D8B2A44}" type="presParOf" srcId="{083A9A43-16F5-4B94-8F0B-A205309E776F}" destId="{6A0A96E0-8A0E-4C5F-9E0F-3492FA948DB6}" srcOrd="0" destOrd="0" presId="urn:microsoft.com/office/officeart/2005/8/layout/orgChart1"/>
    <dgm:cxn modelId="{035B7D7D-C365-4499-AFB7-2A5F38C1FD29}" type="presParOf" srcId="{083A9A43-16F5-4B94-8F0B-A205309E776F}" destId="{C0A5B668-7EC8-4591-A776-5AEE8978F2BA}" srcOrd="1" destOrd="0" presId="urn:microsoft.com/office/officeart/2005/8/layout/orgChart1"/>
    <dgm:cxn modelId="{77DEB176-0945-4410-A802-275B4A21A229}" type="presParOf" srcId="{FC9878C9-BFB8-4F07-8907-684319333863}" destId="{1761F897-C227-462E-839C-6E283B7624F5}" srcOrd="1" destOrd="0" presId="urn:microsoft.com/office/officeart/2005/8/layout/orgChart1"/>
    <dgm:cxn modelId="{5DC8418F-599E-4467-8974-D3B1EEB5F712}" type="presParOf" srcId="{1761F897-C227-462E-839C-6E283B7624F5}" destId="{8DA8D30D-7A3E-4188-9FC9-163A8FB0ABDE}" srcOrd="0" destOrd="0" presId="urn:microsoft.com/office/officeart/2005/8/layout/orgChart1"/>
    <dgm:cxn modelId="{1F7361C0-7943-46A7-85A9-F89CBD5F65F5}" type="presParOf" srcId="{1761F897-C227-462E-839C-6E283B7624F5}" destId="{FEF5C225-23C5-423D-8E56-1878BD755990}" srcOrd="1" destOrd="0" presId="urn:microsoft.com/office/officeart/2005/8/layout/orgChart1"/>
    <dgm:cxn modelId="{CA2DDBCE-FAB8-4513-9A3B-84F03A7CA67E}" type="presParOf" srcId="{FEF5C225-23C5-423D-8E56-1878BD755990}" destId="{73F0018A-8E92-47F3-B289-4401FEF2FF30}" srcOrd="0" destOrd="0" presId="urn:microsoft.com/office/officeart/2005/8/layout/orgChart1"/>
    <dgm:cxn modelId="{9E6A15F8-B1B9-4604-89A9-50DAAA8FB1CE}" type="presParOf" srcId="{73F0018A-8E92-47F3-B289-4401FEF2FF30}" destId="{1684BAF7-32BA-4510-8D04-3E7645290265}" srcOrd="0" destOrd="0" presId="urn:microsoft.com/office/officeart/2005/8/layout/orgChart1"/>
    <dgm:cxn modelId="{0DC14A8E-A05F-42A8-B4EC-B10B258A69AA}" type="presParOf" srcId="{73F0018A-8E92-47F3-B289-4401FEF2FF30}" destId="{1C2CD500-1E96-4CD1-BB95-206C1194B180}" srcOrd="1" destOrd="0" presId="urn:microsoft.com/office/officeart/2005/8/layout/orgChart1"/>
    <dgm:cxn modelId="{CAAB4F7D-07DD-4BB7-96B7-87862364CED8}" type="presParOf" srcId="{FEF5C225-23C5-423D-8E56-1878BD755990}" destId="{7DA7865F-14B7-4086-BA83-46B26774673F}" srcOrd="1" destOrd="0" presId="urn:microsoft.com/office/officeart/2005/8/layout/orgChart1"/>
    <dgm:cxn modelId="{31067276-558E-4EEF-A476-F18542D79271}" type="presParOf" srcId="{FEF5C225-23C5-423D-8E56-1878BD755990}" destId="{9A0C9D56-B9EC-4AEC-A4C4-8DAADC3053A6}" srcOrd="2" destOrd="0" presId="urn:microsoft.com/office/officeart/2005/8/layout/orgChart1"/>
    <dgm:cxn modelId="{851DE6C0-A0C5-4E45-A828-DAF0BA492A93}" type="presParOf" srcId="{1761F897-C227-462E-839C-6E283B7624F5}" destId="{92B1AD4E-9633-45E1-AD50-4D23831E5DDD}" srcOrd="2" destOrd="0" presId="urn:microsoft.com/office/officeart/2005/8/layout/orgChart1"/>
    <dgm:cxn modelId="{82872A28-F700-4C7B-8E37-D919F8C69845}" type="presParOf" srcId="{1761F897-C227-462E-839C-6E283B7624F5}" destId="{2A3AF6DF-7BF5-48FC-8A93-F9308DBAE8C9}" srcOrd="3" destOrd="0" presId="urn:microsoft.com/office/officeart/2005/8/layout/orgChart1"/>
    <dgm:cxn modelId="{18DD5E72-21B7-4E48-847A-D9CC9A9E93C4}" type="presParOf" srcId="{2A3AF6DF-7BF5-48FC-8A93-F9308DBAE8C9}" destId="{B9EFF1CE-2238-486F-80F0-CE59A2702F97}" srcOrd="0" destOrd="0" presId="urn:microsoft.com/office/officeart/2005/8/layout/orgChart1"/>
    <dgm:cxn modelId="{678873A8-2AEC-43CC-87E6-19B815CE765E}" type="presParOf" srcId="{B9EFF1CE-2238-486F-80F0-CE59A2702F97}" destId="{7C591E28-0C89-4CBC-AA96-D32BA18DDA28}" srcOrd="0" destOrd="0" presId="urn:microsoft.com/office/officeart/2005/8/layout/orgChart1"/>
    <dgm:cxn modelId="{AF51A8B9-50C5-471D-A51B-245DB84AA586}" type="presParOf" srcId="{B9EFF1CE-2238-486F-80F0-CE59A2702F97}" destId="{56062EFF-7945-4290-80BC-5A29F6DA48B4}" srcOrd="1" destOrd="0" presId="urn:microsoft.com/office/officeart/2005/8/layout/orgChart1"/>
    <dgm:cxn modelId="{8764BB31-54D9-4E85-A2B2-FCAC90DBB04D}" type="presParOf" srcId="{2A3AF6DF-7BF5-48FC-8A93-F9308DBAE8C9}" destId="{4F722549-D27A-4020-B13D-193EEA0CC31E}" srcOrd="1" destOrd="0" presId="urn:microsoft.com/office/officeart/2005/8/layout/orgChart1"/>
    <dgm:cxn modelId="{4057B431-F52F-4BFE-979A-2807BAF33EC1}" type="presParOf" srcId="{2A3AF6DF-7BF5-48FC-8A93-F9308DBAE8C9}" destId="{37A3B8BE-F23C-4130-82FF-C387B1179E31}" srcOrd="2" destOrd="0" presId="urn:microsoft.com/office/officeart/2005/8/layout/orgChart1"/>
    <dgm:cxn modelId="{08562041-8079-4FD8-8399-55A0FECA9D1F}" type="presParOf" srcId="{1761F897-C227-462E-839C-6E283B7624F5}" destId="{E0C5E623-14E6-45B6-B175-0D4F9C60B138}" srcOrd="4" destOrd="0" presId="urn:microsoft.com/office/officeart/2005/8/layout/orgChart1"/>
    <dgm:cxn modelId="{BB48F932-1D07-4304-BB15-CC027B1B6793}" type="presParOf" srcId="{1761F897-C227-462E-839C-6E283B7624F5}" destId="{2FECCD6B-7D36-47A9-A8EF-3189C5380013}" srcOrd="5" destOrd="0" presId="urn:microsoft.com/office/officeart/2005/8/layout/orgChart1"/>
    <dgm:cxn modelId="{20D4CD55-09CF-4D4C-B081-BE62600946DB}" type="presParOf" srcId="{2FECCD6B-7D36-47A9-A8EF-3189C5380013}" destId="{AF724A75-A2CB-4140-ADD5-8979537AC219}" srcOrd="0" destOrd="0" presId="urn:microsoft.com/office/officeart/2005/8/layout/orgChart1"/>
    <dgm:cxn modelId="{2A90D8C1-776A-4123-9D5D-6FA16178E72F}" type="presParOf" srcId="{AF724A75-A2CB-4140-ADD5-8979537AC219}" destId="{5244F57D-20A1-4DA9-8AC1-A7D5C56BFCEB}" srcOrd="0" destOrd="0" presId="urn:microsoft.com/office/officeart/2005/8/layout/orgChart1"/>
    <dgm:cxn modelId="{DCDDE5F6-43C2-44CE-B1DB-D91CCE8C16BD}" type="presParOf" srcId="{AF724A75-A2CB-4140-ADD5-8979537AC219}" destId="{F596AF69-A181-4F8B-8815-DC8312447FA1}" srcOrd="1" destOrd="0" presId="urn:microsoft.com/office/officeart/2005/8/layout/orgChart1"/>
    <dgm:cxn modelId="{94F47AC8-5920-46B9-9EE0-6903638BE806}" type="presParOf" srcId="{2FECCD6B-7D36-47A9-A8EF-3189C5380013}" destId="{793B7500-FDF9-49C1-9D4B-86A6E443F46E}" srcOrd="1" destOrd="0" presId="urn:microsoft.com/office/officeart/2005/8/layout/orgChart1"/>
    <dgm:cxn modelId="{064F695C-3D5E-44D3-87BA-177C45438E9D}" type="presParOf" srcId="{2FECCD6B-7D36-47A9-A8EF-3189C5380013}" destId="{2E5DEE49-5AB9-4ADE-A698-9012A433161C}" srcOrd="2" destOrd="0" presId="urn:microsoft.com/office/officeart/2005/8/layout/orgChart1"/>
    <dgm:cxn modelId="{3C8B15CE-AD4E-441A-B00F-3E94DA3574E1}" type="presParOf" srcId="{FC9878C9-BFB8-4F07-8907-684319333863}" destId="{23CE975C-AF86-4419-AFED-CE78DB601565}" srcOrd="2" destOrd="0" presId="urn:microsoft.com/office/officeart/2005/8/layout/orgChart1"/>
    <dgm:cxn modelId="{6B55BFBE-15A7-44BF-B094-52ED56943401}" type="presParOf" srcId="{23CE975C-AF86-4419-AFED-CE78DB601565}" destId="{E0B97910-C4F5-47B3-98FF-A22A08DAF758}" srcOrd="0" destOrd="0" presId="urn:microsoft.com/office/officeart/2005/8/layout/orgChart1"/>
    <dgm:cxn modelId="{503B9A81-E612-431D-9F5A-9C6C1E3FB873}" type="presParOf" srcId="{23CE975C-AF86-4419-AFED-CE78DB601565}" destId="{C2D7CB7B-60C7-4005-8105-B723E9C38931}" srcOrd="1" destOrd="0" presId="urn:microsoft.com/office/officeart/2005/8/layout/orgChart1"/>
    <dgm:cxn modelId="{AE7EE7B1-DECD-4242-AEC6-F27F7E26BAD6}" type="presParOf" srcId="{C2D7CB7B-60C7-4005-8105-B723E9C38931}" destId="{610983FD-B4D7-4F75-827E-013559F894F4}" srcOrd="0" destOrd="0" presId="urn:microsoft.com/office/officeart/2005/8/layout/orgChart1"/>
    <dgm:cxn modelId="{774556C3-09AF-459A-AD26-3135FB138FF2}" type="presParOf" srcId="{610983FD-B4D7-4F75-827E-013559F894F4}" destId="{BD49EADF-6C1A-4080-AF22-31303E27D4BE}" srcOrd="0" destOrd="0" presId="urn:microsoft.com/office/officeart/2005/8/layout/orgChart1"/>
    <dgm:cxn modelId="{064368CE-E539-4FEC-AB25-D57C0BB72E0B}" type="presParOf" srcId="{610983FD-B4D7-4F75-827E-013559F894F4}" destId="{B2586679-8F4D-417C-ACF1-26BEC89DC11D}" srcOrd="1" destOrd="0" presId="urn:microsoft.com/office/officeart/2005/8/layout/orgChart1"/>
    <dgm:cxn modelId="{FB2730D8-5573-4EAD-9349-67AAE4ACA6BE}" type="presParOf" srcId="{C2D7CB7B-60C7-4005-8105-B723E9C38931}" destId="{5BC9FFF7-3D65-4824-AF82-2AFBD81633CB}" srcOrd="1" destOrd="0" presId="urn:microsoft.com/office/officeart/2005/8/layout/orgChart1"/>
    <dgm:cxn modelId="{DDA051A0-3C6D-4422-8D9A-63211F6973E1}" type="presParOf" srcId="{C2D7CB7B-60C7-4005-8105-B723E9C38931}" destId="{BB04C897-4339-4ABA-9388-537134F11C0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458069-F729-444A-B07C-4A95CAE19961}">
      <dsp:nvSpPr>
        <dsp:cNvPr id="0" name=""/>
        <dsp:cNvSpPr/>
      </dsp:nvSpPr>
      <dsp:spPr>
        <a:xfrm>
          <a:off x="4716025" y="188634"/>
          <a:ext cx="3652694" cy="2305404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300" kern="1200" dirty="0"/>
        </a:p>
      </dsp:txBody>
      <dsp:txXfrm>
        <a:off x="4716025" y="188634"/>
        <a:ext cx="3652694" cy="2305404"/>
      </dsp:txXfrm>
    </dsp:sp>
    <dsp:sp modelId="{1B9B3ECD-CD1C-4E9D-A3AC-8A1EBB040593}">
      <dsp:nvSpPr>
        <dsp:cNvPr id="0" name=""/>
        <dsp:cNvSpPr/>
      </dsp:nvSpPr>
      <dsp:spPr>
        <a:xfrm>
          <a:off x="395536" y="116637"/>
          <a:ext cx="3693680" cy="2192609"/>
        </a:xfrm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300" kern="1200" dirty="0"/>
        </a:p>
      </dsp:txBody>
      <dsp:txXfrm>
        <a:off x="395536" y="116637"/>
        <a:ext cx="3693680" cy="2192609"/>
      </dsp:txXfrm>
    </dsp:sp>
    <dsp:sp modelId="{0136E093-7698-407A-8562-082AFDA2F7F4}">
      <dsp:nvSpPr>
        <dsp:cNvPr id="0" name=""/>
        <dsp:cNvSpPr/>
      </dsp:nvSpPr>
      <dsp:spPr>
        <a:xfrm>
          <a:off x="467534" y="2924953"/>
          <a:ext cx="3569426" cy="2010263"/>
        </a:xfrm>
        <a:prstGeom prst="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300" kern="1200" dirty="0"/>
        </a:p>
      </dsp:txBody>
      <dsp:txXfrm>
        <a:off x="467534" y="2924953"/>
        <a:ext cx="3569426" cy="2010263"/>
      </dsp:txXfrm>
    </dsp:sp>
    <dsp:sp modelId="{40A5054D-E092-425F-A895-BC74E5B1CF16}">
      <dsp:nvSpPr>
        <dsp:cNvPr id="0" name=""/>
        <dsp:cNvSpPr/>
      </dsp:nvSpPr>
      <dsp:spPr>
        <a:xfrm>
          <a:off x="4860035" y="2852928"/>
          <a:ext cx="3611466" cy="2139290"/>
        </a:xfrm>
        <a:prstGeom prst="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300" kern="1200" dirty="0"/>
        </a:p>
      </dsp:txBody>
      <dsp:txXfrm>
        <a:off x="4860035" y="2852928"/>
        <a:ext cx="3611466" cy="2139290"/>
      </dsp:txXfrm>
    </dsp:sp>
    <dsp:sp modelId="{F660A7D9-6795-4786-874A-A377D327A5C4}">
      <dsp:nvSpPr>
        <dsp:cNvPr id="0" name=""/>
        <dsp:cNvSpPr/>
      </dsp:nvSpPr>
      <dsp:spPr>
        <a:xfrm>
          <a:off x="3067347" y="5049486"/>
          <a:ext cx="3009304" cy="180558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300" kern="1200" dirty="0" smtClean="0"/>
            <a:t>Виды чтения</a:t>
          </a:r>
          <a:endParaRPr lang="ru-RU" sz="5300" kern="1200" dirty="0"/>
        </a:p>
      </dsp:txBody>
      <dsp:txXfrm>
        <a:off x="3067347" y="5049486"/>
        <a:ext cx="3009304" cy="18055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CDAD1E-442C-4C9C-9BDB-DFA27D342E13}" type="datetimeFigureOut">
              <a:rPr lang="ru-RU" smtClean="0"/>
              <a:t>01.11.2023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35CAA6-8D4A-4D40-8C47-29A46437AF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690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01.11.2023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01.11.2023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476672"/>
            <a:ext cx="7731172" cy="5040560"/>
          </a:xfrm>
        </p:spPr>
        <p:txBody>
          <a:bodyPr>
            <a:noAutofit/>
          </a:bodyPr>
          <a:lstStyle/>
          <a:p>
            <a:r>
              <a:rPr lang="uk-UA" sz="3600" b="1" dirty="0" err="1" smtClean="0">
                <a:solidFill>
                  <a:srgbClr val="FFC000"/>
                </a:solidFill>
                <a:effectLst/>
                <a:latin typeface="+mn-lt"/>
                <a:ea typeface="Batang" pitchFamily="18" charset="-127"/>
              </a:rPr>
              <a:t>Использование</a:t>
            </a:r>
            <a:r>
              <a:rPr lang="uk-UA" sz="3600" b="1" dirty="0" smtClean="0">
                <a:solidFill>
                  <a:srgbClr val="FFC000"/>
                </a:solidFill>
                <a:effectLst/>
                <a:latin typeface="+mn-lt"/>
                <a:ea typeface="Batang" pitchFamily="18" charset="-127"/>
              </a:rPr>
              <a:t> </a:t>
            </a:r>
            <a:r>
              <a:rPr lang="uk-UA" sz="3600" b="1" dirty="0" err="1" smtClean="0">
                <a:solidFill>
                  <a:srgbClr val="FFC000"/>
                </a:solidFill>
                <a:effectLst/>
                <a:latin typeface="+mn-lt"/>
                <a:ea typeface="Batang" pitchFamily="18" charset="-127"/>
              </a:rPr>
              <a:t>учебника</a:t>
            </a:r>
            <a:r>
              <a:rPr lang="uk-UA" sz="3600" b="1" dirty="0" smtClean="0">
                <a:solidFill>
                  <a:srgbClr val="FFC000"/>
                </a:solidFill>
                <a:effectLst/>
                <a:latin typeface="+mn-lt"/>
                <a:ea typeface="Batang" pitchFamily="18" charset="-127"/>
              </a:rPr>
              <a:t> «</a:t>
            </a:r>
            <a:r>
              <a:rPr lang="en-US" sz="3600" b="1" dirty="0" smtClean="0">
                <a:solidFill>
                  <a:srgbClr val="FFC000"/>
                </a:solidFill>
                <a:effectLst/>
                <a:latin typeface="+mn-lt"/>
                <a:ea typeface="Batang" pitchFamily="18" charset="-127"/>
              </a:rPr>
              <a:t>Spotlight</a:t>
            </a:r>
            <a:r>
              <a:rPr lang="ru-RU" sz="3600" b="1" dirty="0" smtClean="0">
                <a:solidFill>
                  <a:srgbClr val="FFC000"/>
                </a:solidFill>
                <a:effectLst/>
                <a:latin typeface="+mn-lt"/>
                <a:ea typeface="Batang" pitchFamily="18" charset="-127"/>
              </a:rPr>
              <a:t>» </a:t>
            </a:r>
            <a:r>
              <a:rPr lang="en-US" sz="3600" b="1" dirty="0" smtClean="0">
                <a:solidFill>
                  <a:srgbClr val="FFC000"/>
                </a:solidFill>
                <a:effectLst/>
                <a:latin typeface="+mn-lt"/>
                <a:ea typeface="Batang" pitchFamily="18" charset="-127"/>
              </a:rPr>
              <a:t> </a:t>
            </a:r>
            <a:r>
              <a:rPr lang="uk-UA" sz="3600" b="1" dirty="0" err="1" smtClean="0">
                <a:solidFill>
                  <a:srgbClr val="FFC000"/>
                </a:solidFill>
                <a:effectLst/>
                <a:latin typeface="+mn-lt"/>
                <a:ea typeface="Batang" pitchFamily="18" charset="-127"/>
              </a:rPr>
              <a:t>как</a:t>
            </a:r>
            <a:r>
              <a:rPr lang="uk-UA" sz="3600" b="1" dirty="0" smtClean="0">
                <a:solidFill>
                  <a:srgbClr val="FFC000"/>
                </a:solidFill>
                <a:effectLst/>
                <a:latin typeface="+mn-lt"/>
                <a:ea typeface="Batang" pitchFamily="18" charset="-127"/>
              </a:rPr>
              <a:t> </a:t>
            </a:r>
            <a:r>
              <a:rPr lang="uk-UA" sz="3600" b="1" dirty="0" err="1" smtClean="0">
                <a:solidFill>
                  <a:srgbClr val="FFC000"/>
                </a:solidFill>
                <a:effectLst/>
                <a:latin typeface="+mn-lt"/>
                <a:ea typeface="Batang" pitchFamily="18" charset="-127"/>
              </a:rPr>
              <a:t>инструмента</a:t>
            </a:r>
            <a:r>
              <a:rPr lang="uk-UA" sz="3600" b="1" dirty="0" smtClean="0">
                <a:solidFill>
                  <a:srgbClr val="FFC000"/>
                </a:solidFill>
                <a:effectLst/>
                <a:latin typeface="+mn-lt"/>
                <a:ea typeface="Batang" pitchFamily="18" charset="-127"/>
              </a:rPr>
              <a:t> ф</a:t>
            </a:r>
            <a:r>
              <a:rPr lang="ru-RU" sz="3600" b="1" dirty="0" err="1" smtClean="0">
                <a:solidFill>
                  <a:srgbClr val="FFC000"/>
                </a:solidFill>
                <a:effectLst/>
                <a:latin typeface="+mn-lt"/>
                <a:ea typeface="Batang" pitchFamily="18" charset="-127"/>
              </a:rPr>
              <a:t>ормирования</a:t>
            </a:r>
            <a:r>
              <a:rPr lang="ru-RU" sz="3600" b="1" dirty="0" smtClean="0">
                <a:solidFill>
                  <a:srgbClr val="FFC000"/>
                </a:solidFill>
                <a:effectLst/>
                <a:latin typeface="+mn-lt"/>
                <a:ea typeface="Batang" pitchFamily="18" charset="-127"/>
              </a:rPr>
              <a:t> </a:t>
            </a:r>
            <a:r>
              <a:rPr lang="ru-RU" sz="3600" b="1" smtClean="0">
                <a:solidFill>
                  <a:srgbClr val="FFC000"/>
                </a:solidFill>
                <a:effectLst/>
                <a:latin typeface="+mn-lt"/>
                <a:ea typeface="Batang" pitchFamily="18" charset="-127"/>
              </a:rPr>
              <a:t>читательской </a:t>
            </a:r>
            <a:r>
              <a:rPr lang="ru-RU" sz="3600" b="1" smtClean="0">
                <a:solidFill>
                  <a:srgbClr val="FFC000"/>
                </a:solidFill>
                <a:effectLst/>
                <a:latin typeface="+mn-lt"/>
                <a:ea typeface="Batang" pitchFamily="18" charset="-127"/>
              </a:rPr>
              <a:t>грамотности</a:t>
            </a:r>
            <a:br>
              <a:rPr lang="ru-RU" sz="3600" b="1" smtClean="0">
                <a:solidFill>
                  <a:srgbClr val="FFC000"/>
                </a:solidFill>
                <a:effectLst/>
                <a:latin typeface="+mn-lt"/>
                <a:ea typeface="Batang" pitchFamily="18" charset="-127"/>
              </a:rPr>
            </a:br>
            <a:r>
              <a:rPr lang="ru-RU" sz="3600" b="1">
                <a:solidFill>
                  <a:srgbClr val="FFC000"/>
                </a:solidFill>
                <a:effectLst/>
                <a:latin typeface="+mn-lt"/>
                <a:ea typeface="Batang" pitchFamily="18" charset="-127"/>
              </a:rPr>
              <a:t/>
            </a:r>
            <a:br>
              <a:rPr lang="ru-RU" sz="3600" b="1">
                <a:solidFill>
                  <a:srgbClr val="FFC000"/>
                </a:solidFill>
                <a:effectLst/>
                <a:latin typeface="+mn-lt"/>
                <a:ea typeface="Batang" pitchFamily="18" charset="-127"/>
              </a:rPr>
            </a:br>
            <a:r>
              <a:rPr lang="ru-RU" sz="3600" b="1" dirty="0" smtClean="0">
                <a:solidFill>
                  <a:srgbClr val="FFC000"/>
                </a:solidFill>
                <a:effectLst/>
                <a:latin typeface="+mn-lt"/>
                <a:ea typeface="Batang" pitchFamily="18" charset="-127"/>
              </a:rPr>
              <a:t/>
            </a:r>
            <a:br>
              <a:rPr lang="ru-RU" sz="3600" b="1" dirty="0" smtClean="0">
                <a:solidFill>
                  <a:srgbClr val="FFC000"/>
                </a:solidFill>
                <a:effectLst/>
                <a:latin typeface="+mn-lt"/>
                <a:ea typeface="Batang" pitchFamily="18" charset="-127"/>
              </a:rPr>
            </a:br>
            <a:r>
              <a:rPr lang="ru-RU" sz="3600" b="1" dirty="0">
                <a:solidFill>
                  <a:srgbClr val="FFC000"/>
                </a:solidFill>
                <a:effectLst/>
                <a:latin typeface="+mn-lt"/>
                <a:ea typeface="Batang" pitchFamily="18" charset="-127"/>
              </a:rPr>
              <a:t/>
            </a:r>
            <a:br>
              <a:rPr lang="ru-RU" sz="3600" b="1" dirty="0">
                <a:solidFill>
                  <a:srgbClr val="FFC000"/>
                </a:solidFill>
                <a:effectLst/>
                <a:latin typeface="+mn-lt"/>
                <a:ea typeface="Batang" pitchFamily="18" charset="-127"/>
              </a:rPr>
            </a:br>
            <a:r>
              <a:rPr lang="ru-RU" sz="2000" b="1" dirty="0" smtClean="0">
                <a:solidFill>
                  <a:srgbClr val="FFC000"/>
                </a:solidFill>
                <a:effectLst/>
                <a:latin typeface="+mn-lt"/>
                <a:ea typeface="Batang" pitchFamily="18" charset="-127"/>
              </a:rPr>
              <a:t>Подготовила: Горблянская С.В., учитель английского языка МБОУ «Винницкая школа»</a:t>
            </a:r>
            <a:endParaRPr lang="ru-RU" sz="2000" b="1" dirty="0">
              <a:solidFill>
                <a:srgbClr val="FFC000"/>
              </a:solidFill>
              <a:effectLst/>
              <a:latin typeface="+mn-lt"/>
              <a:ea typeface="Batang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1700808"/>
            <a:ext cx="8964487" cy="4968553"/>
          </a:xfrm>
        </p:spPr>
        <p:txBody>
          <a:bodyPr>
            <a:noAutofit/>
          </a:bodyPr>
          <a:lstStyle/>
          <a:p>
            <a:r>
              <a:rPr lang="ru-RU" sz="1400" b="1" dirty="0" err="1" smtClean="0"/>
              <a:t>Предтекстовый</a:t>
            </a:r>
            <a:r>
              <a:rPr lang="ru-RU" sz="1400" b="1" dirty="0" smtClean="0"/>
              <a:t> этап</a:t>
            </a:r>
            <a:r>
              <a:rPr lang="ru-RU" sz="1400" dirty="0" smtClean="0"/>
              <a:t>: прочитайте опорные слова и </a:t>
            </a:r>
            <a:r>
              <a:rPr lang="ru-RU" sz="1400" dirty="0"/>
              <a:t>словосочетания текста и назовите его тему;</a:t>
            </a:r>
            <a:br>
              <a:rPr lang="ru-RU" sz="1400" dirty="0"/>
            </a:br>
            <a:r>
              <a:rPr lang="ru-RU" sz="1400" dirty="0"/>
              <a:t>выпишите </a:t>
            </a:r>
            <a:r>
              <a:rPr lang="ru-RU" sz="1400" dirty="0" err="1" smtClean="0"/>
              <a:t>ключевы</a:t>
            </a:r>
            <a:r>
              <a:rPr lang="ru-RU" sz="1400" dirty="0" smtClean="0"/>
              <a:t> </a:t>
            </a:r>
            <a:r>
              <a:rPr lang="ru-RU" sz="1400" dirty="0" err="1" smtClean="0"/>
              <a:t>еслова</a:t>
            </a:r>
            <a:r>
              <a:rPr lang="ru-RU" sz="1400" dirty="0" smtClean="0"/>
              <a:t> </a:t>
            </a:r>
            <a:r>
              <a:rPr lang="ru-RU" sz="1400" dirty="0"/>
              <a:t>и словосочетания, составляющие тематическую основу текста;</a:t>
            </a:r>
            <a:br>
              <a:rPr lang="ru-RU" sz="1400" dirty="0"/>
            </a:br>
            <a:r>
              <a:rPr lang="ru-RU" sz="1400" dirty="0"/>
              <a:t>составьте цепочку из основных фактов текста, в которой ключевые слова были бы связаны по смыслу;</a:t>
            </a:r>
            <a:br>
              <a:rPr lang="ru-RU" sz="1400" dirty="0"/>
            </a:br>
            <a:r>
              <a:rPr lang="ru-RU" sz="1400" dirty="0"/>
              <a:t>назовите предложение, которое служит для связи смысловых частей текста;</a:t>
            </a:r>
            <a:br>
              <a:rPr lang="ru-RU" sz="1400" dirty="0"/>
            </a:br>
            <a:r>
              <a:rPr lang="ru-RU" sz="1400" dirty="0"/>
              <a:t>прочтите абзац и постарайтесь понять его без словаря;</a:t>
            </a:r>
            <a:br>
              <a:rPr lang="ru-RU" sz="1400" dirty="0"/>
            </a:br>
            <a:r>
              <a:rPr lang="ru-RU" sz="1400" dirty="0"/>
              <a:t>разделите текст на вводную часть (зачин), информационную (основную) часть и заключительную (концовку);</a:t>
            </a:r>
            <a:br>
              <a:rPr lang="ru-RU" sz="1400" dirty="0"/>
            </a:br>
            <a:r>
              <a:rPr lang="ru-RU" sz="1400" dirty="0"/>
              <a:t>попробуйте определить тему текста по иллюстрации (чертежу);</a:t>
            </a:r>
            <a:br>
              <a:rPr lang="ru-RU" sz="1400" dirty="0"/>
            </a:br>
            <a:r>
              <a:rPr lang="ru-RU" sz="1400" dirty="0"/>
              <a:t>скажите, о чем, судя по заглавию (рисункам, графикам и концовке), может идти речь в данном тексте; прочтите текст, найдите подтверждение или опровержение вашему предложению.</a:t>
            </a:r>
            <a:br>
              <a:rPr lang="ru-RU" sz="1400" dirty="0"/>
            </a:br>
            <a:r>
              <a:rPr lang="ru-RU" sz="1400" b="1" dirty="0"/>
              <a:t>Текстовый </a:t>
            </a:r>
            <a:r>
              <a:rPr lang="ru-RU" sz="1400" b="1" dirty="0" smtClean="0"/>
              <a:t>этап:</a:t>
            </a:r>
            <a:r>
              <a:rPr lang="ru-RU" sz="1400" dirty="0" smtClean="0"/>
              <a:t> прочтите </a:t>
            </a:r>
            <a:r>
              <a:rPr lang="ru-RU" sz="1400" dirty="0"/>
              <a:t>первый абзац текста и найдите в нем предложение, содержащее основную информацию;</a:t>
            </a:r>
            <a:br>
              <a:rPr lang="ru-RU" sz="1400" dirty="0"/>
            </a:br>
            <a:r>
              <a:rPr lang="ru-RU" sz="1400" dirty="0"/>
              <a:t>назовите основные проблемы, затронутые в тексте;</a:t>
            </a:r>
            <a:br>
              <a:rPr lang="ru-RU" sz="1400" dirty="0"/>
            </a:br>
            <a:r>
              <a:rPr lang="ru-RU" sz="1400" dirty="0"/>
              <a:t>найдите главные факты текста;</a:t>
            </a:r>
            <a:br>
              <a:rPr lang="ru-RU" sz="1400" dirty="0"/>
            </a:br>
            <a:r>
              <a:rPr lang="ru-RU" sz="1400" dirty="0"/>
              <a:t>расположите следующие предложения текста в логической последовательности;</a:t>
            </a:r>
            <a:br>
              <a:rPr lang="ru-RU" sz="1400" dirty="0"/>
            </a:br>
            <a:r>
              <a:rPr lang="ru-RU" sz="1400" dirty="0"/>
              <a:t>составьте список вопросов к тексту;</a:t>
            </a:r>
            <a:br>
              <a:rPr lang="ru-RU" sz="1400" dirty="0"/>
            </a:br>
            <a:r>
              <a:rPr lang="ru-RU" sz="1400" dirty="0"/>
              <a:t>подготовьте план пересказа текста;</a:t>
            </a:r>
            <a:br>
              <a:rPr lang="ru-RU" sz="1400" dirty="0"/>
            </a:br>
            <a:r>
              <a:rPr lang="ru-RU" sz="1400" dirty="0"/>
              <a:t>подтвердите достоверность суждений о …;</a:t>
            </a:r>
            <a:br>
              <a:rPr lang="ru-RU" sz="1400" dirty="0"/>
            </a:br>
            <a:r>
              <a:rPr lang="ru-RU" sz="1400" dirty="0"/>
              <a:t>поясните главную мысль текста своими словами;</a:t>
            </a:r>
            <a:br>
              <a:rPr lang="ru-RU" sz="1400" dirty="0"/>
            </a:br>
            <a:r>
              <a:rPr lang="ru-RU" sz="1400" b="1" dirty="0" err="1"/>
              <a:t>Послетекстовый</a:t>
            </a:r>
            <a:r>
              <a:rPr lang="ru-RU" sz="1400" b="1" dirty="0"/>
              <a:t> </a:t>
            </a:r>
            <a:r>
              <a:rPr lang="ru-RU" sz="1400" b="1" dirty="0" smtClean="0"/>
              <a:t>этап:</a:t>
            </a:r>
            <a:r>
              <a:rPr lang="ru-RU" sz="1400" dirty="0" smtClean="0"/>
              <a:t> прочтите </a:t>
            </a:r>
            <a:r>
              <a:rPr lang="ru-RU" sz="1400" dirty="0"/>
              <a:t>текст и выразите свое согласие (несогласие) с приведенными ниже утверждениями;</a:t>
            </a:r>
            <a:br>
              <a:rPr lang="ru-RU" sz="1400" dirty="0"/>
            </a:br>
            <a:r>
              <a:rPr lang="ru-RU" sz="1400" dirty="0"/>
              <a:t>ответьте на вопросы по тексту;</a:t>
            </a:r>
            <a:br>
              <a:rPr lang="ru-RU" sz="1400" dirty="0"/>
            </a:br>
            <a:r>
              <a:rPr lang="ru-RU" sz="1400" dirty="0"/>
              <a:t>перескажите текст на родном языке;</a:t>
            </a:r>
            <a:br>
              <a:rPr lang="ru-RU" sz="1400" dirty="0"/>
            </a:br>
            <a:r>
              <a:rPr lang="ru-RU" sz="1400" dirty="0"/>
              <a:t>выразите свое отношение к прочитанному;</a:t>
            </a:r>
            <a:br>
              <a:rPr lang="ru-RU" sz="1400" dirty="0"/>
            </a:br>
            <a:r>
              <a:rPr lang="ru-RU" sz="1400" dirty="0" smtClean="0"/>
              <a:t>.</a:t>
            </a:r>
            <a:endParaRPr lang="ru-RU" sz="14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/>
              <a:t>ОБУЧЕНИЕ </a:t>
            </a:r>
            <a:r>
              <a:rPr lang="ru-RU" sz="2800" dirty="0" smtClean="0"/>
              <a:t>ОЗНАКОМИТЕЛЬНОМУ, ПРОСМОТРОВОМУ  </a:t>
            </a:r>
            <a:r>
              <a:rPr lang="ru-RU" sz="2800" dirty="0"/>
              <a:t>ЧТЕНИЮ</a:t>
            </a:r>
          </a:p>
        </p:txBody>
      </p:sp>
    </p:spTree>
    <p:extLst>
      <p:ext uri="{BB962C8B-B14F-4D97-AF65-F5344CB8AC3E}">
        <p14:creationId xmlns:p14="http://schemas.microsoft.com/office/powerpoint/2010/main" val="36450153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dirty="0" smtClean="0"/>
              <a:t>Просмотровое чтение</a:t>
            </a:r>
            <a:endParaRPr lang="ru-RU" sz="4400" dirty="0"/>
          </a:p>
        </p:txBody>
      </p:sp>
      <p:pic>
        <p:nvPicPr>
          <p:cNvPr id="1026" name="Picture 2" descr="C:\Users\Светлана\Desktop\d5e3d80f30ebfcd98e600379f049968d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060848"/>
            <a:ext cx="3228604" cy="458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224" y="2031112"/>
            <a:ext cx="3219199" cy="4566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731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Ознакомительное чтение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204864"/>
            <a:ext cx="3067533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183136"/>
            <a:ext cx="3108465" cy="441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146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93021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sz="2500" b="1" dirty="0" err="1" smtClean="0">
                <a:solidFill>
                  <a:srgbClr val="000000"/>
                </a:solidFill>
              </a:rPr>
              <a:t>Предтекстовый</a:t>
            </a:r>
            <a:r>
              <a:rPr lang="ru-RU" sz="2500" b="1" dirty="0" smtClean="0">
                <a:solidFill>
                  <a:srgbClr val="000000"/>
                </a:solidFill>
              </a:rPr>
              <a:t> этап:</a:t>
            </a:r>
          </a:p>
          <a:p>
            <a:pPr marL="0" indent="0">
              <a:buNone/>
            </a:pPr>
            <a:r>
              <a:rPr lang="ru-RU" sz="2500" dirty="0" smtClean="0">
                <a:solidFill>
                  <a:srgbClr val="000000"/>
                </a:solidFill>
              </a:rPr>
              <a:t>Выполните частичный перевод предложений на родной язык.</a:t>
            </a:r>
            <a:br>
              <a:rPr lang="ru-RU" sz="2500" dirty="0" smtClean="0">
                <a:solidFill>
                  <a:srgbClr val="000000"/>
                </a:solidFill>
              </a:rPr>
            </a:br>
            <a:r>
              <a:rPr lang="ru-RU" sz="2500" dirty="0" smtClean="0">
                <a:solidFill>
                  <a:srgbClr val="000000"/>
                </a:solidFill>
              </a:rPr>
              <a:t>Найдите существительное (прилагательное, глагол) в</a:t>
            </a:r>
          </a:p>
          <a:p>
            <a:pPr marL="0" indent="0">
              <a:buNone/>
            </a:pPr>
            <a:r>
              <a:rPr lang="ru-RU" sz="2500" dirty="0" smtClean="0">
                <a:solidFill>
                  <a:srgbClr val="000000"/>
                </a:solidFill>
              </a:rPr>
              <a:t>каждой группе слов.</a:t>
            </a:r>
            <a:br>
              <a:rPr lang="ru-RU" sz="2500" dirty="0" smtClean="0">
                <a:solidFill>
                  <a:srgbClr val="000000"/>
                </a:solidFill>
              </a:rPr>
            </a:br>
            <a:r>
              <a:rPr lang="ru-RU" sz="2500" dirty="0" smtClean="0">
                <a:solidFill>
                  <a:srgbClr val="000000"/>
                </a:solidFill>
              </a:rPr>
              <a:t>Назовите слово, с которым ассоциируются все слова данного тематического ряда.</a:t>
            </a:r>
            <a:br>
              <a:rPr lang="ru-RU" sz="2500" dirty="0" smtClean="0">
                <a:solidFill>
                  <a:srgbClr val="000000"/>
                </a:solidFill>
              </a:rPr>
            </a:br>
            <a:r>
              <a:rPr lang="ru-RU" sz="2500" dirty="0" smtClean="0">
                <a:solidFill>
                  <a:srgbClr val="000000"/>
                </a:solidFill>
              </a:rPr>
              <a:t>Найдите в тексте и выпишите существительные, образованные от глагола (прилагательного).</a:t>
            </a:r>
            <a:br>
              <a:rPr lang="ru-RU" sz="2500" dirty="0" smtClean="0">
                <a:solidFill>
                  <a:srgbClr val="000000"/>
                </a:solidFill>
              </a:rPr>
            </a:br>
            <a:r>
              <a:rPr lang="ru-RU" sz="2500" dirty="0" smtClean="0">
                <a:solidFill>
                  <a:srgbClr val="000000"/>
                </a:solidFill>
              </a:rPr>
              <a:t>Выберите предложения, содержащие пассивный залог (сложное дополнение и т.д.), объясните по каким признакам вы установили грамматическую форму.</a:t>
            </a:r>
            <a:br>
              <a:rPr lang="ru-RU" sz="2500" dirty="0" smtClean="0">
                <a:solidFill>
                  <a:srgbClr val="000000"/>
                </a:solidFill>
              </a:rPr>
            </a:br>
            <a:r>
              <a:rPr lang="ru-RU" sz="2500" dirty="0" smtClean="0">
                <a:solidFill>
                  <a:srgbClr val="000000"/>
                </a:solidFill>
              </a:rPr>
              <a:t>Назовите исходную форму данных слов.</a:t>
            </a:r>
            <a:br>
              <a:rPr lang="ru-RU" sz="2500" dirty="0" smtClean="0">
                <a:solidFill>
                  <a:srgbClr val="000000"/>
                </a:solidFill>
              </a:rPr>
            </a:br>
            <a:r>
              <a:rPr lang="ru-RU" sz="2500" b="1" dirty="0" smtClean="0">
                <a:solidFill>
                  <a:srgbClr val="000000"/>
                </a:solidFill>
              </a:rPr>
              <a:t>Текстовый этап</a:t>
            </a:r>
            <a:r>
              <a:rPr lang="ru-RU" sz="2500" dirty="0" smtClean="0">
                <a:solidFill>
                  <a:srgbClr val="000000"/>
                </a:solidFill>
              </a:rPr>
              <a:t/>
            </a:r>
            <a:br>
              <a:rPr lang="ru-RU" sz="2500" dirty="0" smtClean="0">
                <a:solidFill>
                  <a:srgbClr val="000000"/>
                </a:solidFill>
              </a:rPr>
            </a:br>
            <a:r>
              <a:rPr lang="ru-RU" sz="2500" dirty="0" smtClean="0">
                <a:solidFill>
                  <a:srgbClr val="000000"/>
                </a:solidFill>
              </a:rPr>
              <a:t>прочтите текст и перечислите вопросы, освещаемые в нем;</a:t>
            </a:r>
            <a:br>
              <a:rPr lang="ru-RU" sz="2500" dirty="0" smtClean="0">
                <a:solidFill>
                  <a:srgbClr val="000000"/>
                </a:solidFill>
              </a:rPr>
            </a:br>
            <a:r>
              <a:rPr lang="ru-RU" sz="2500" dirty="0" smtClean="0">
                <a:solidFill>
                  <a:srgbClr val="000000"/>
                </a:solidFill>
              </a:rPr>
              <a:t>прочтите текст и расположите пункты плана согласно логике повествования;</a:t>
            </a:r>
            <a:br>
              <a:rPr lang="ru-RU" sz="2500" dirty="0" smtClean="0">
                <a:solidFill>
                  <a:srgbClr val="000000"/>
                </a:solidFill>
              </a:rPr>
            </a:br>
            <a:r>
              <a:rPr lang="ru-RU" sz="2500" dirty="0" smtClean="0">
                <a:solidFill>
                  <a:srgbClr val="000000"/>
                </a:solidFill>
              </a:rPr>
              <a:t>прочтите вслух все глаголы, передающие динамику повествования;</a:t>
            </a:r>
            <a:br>
              <a:rPr lang="ru-RU" sz="2500" dirty="0" smtClean="0">
                <a:solidFill>
                  <a:srgbClr val="000000"/>
                </a:solidFill>
              </a:rPr>
            </a:br>
            <a:r>
              <a:rPr lang="ru-RU" sz="2500" dirty="0" smtClean="0">
                <a:solidFill>
                  <a:srgbClr val="000000"/>
                </a:solidFill>
              </a:rPr>
              <a:t>выберите из данного абзаца прилагательные и наречия, которые служат для описания…;</a:t>
            </a:r>
            <a:br>
              <a:rPr lang="ru-RU" sz="2500" dirty="0" smtClean="0">
                <a:solidFill>
                  <a:srgbClr val="000000"/>
                </a:solidFill>
              </a:rPr>
            </a:br>
            <a:r>
              <a:rPr lang="ru-RU" sz="2500" dirty="0" smtClean="0">
                <a:solidFill>
                  <a:srgbClr val="000000"/>
                </a:solidFill>
              </a:rPr>
              <a:t>прочтите текст и передайте его основную идею несколькими предложениями.</a:t>
            </a:r>
            <a:br>
              <a:rPr lang="ru-RU" sz="2500" dirty="0" smtClean="0">
                <a:solidFill>
                  <a:srgbClr val="000000"/>
                </a:solidFill>
              </a:rPr>
            </a:br>
            <a:r>
              <a:rPr lang="ru-RU" sz="2500" b="1" dirty="0" err="1" smtClean="0">
                <a:solidFill>
                  <a:srgbClr val="000000"/>
                </a:solidFill>
              </a:rPr>
              <a:t>Послетекстовый</a:t>
            </a:r>
            <a:r>
              <a:rPr lang="ru-RU" sz="2500" b="1" dirty="0" smtClean="0">
                <a:solidFill>
                  <a:srgbClr val="000000"/>
                </a:solidFill>
              </a:rPr>
              <a:t> этап</a:t>
            </a:r>
            <a:r>
              <a:rPr lang="ru-RU" sz="2500" dirty="0" smtClean="0">
                <a:solidFill>
                  <a:srgbClr val="000000"/>
                </a:solidFill>
              </a:rPr>
              <a:t/>
            </a:r>
            <a:br>
              <a:rPr lang="ru-RU" sz="2500" dirty="0" smtClean="0">
                <a:solidFill>
                  <a:srgbClr val="000000"/>
                </a:solidFill>
              </a:rPr>
            </a:br>
            <a:r>
              <a:rPr lang="ru-RU" sz="2500" dirty="0" smtClean="0">
                <a:solidFill>
                  <a:srgbClr val="000000"/>
                </a:solidFill>
              </a:rPr>
              <a:t>используя материал текста, ответьте на вопросы;</a:t>
            </a:r>
            <a:br>
              <a:rPr lang="ru-RU" sz="2500" dirty="0" smtClean="0">
                <a:solidFill>
                  <a:srgbClr val="000000"/>
                </a:solidFill>
              </a:rPr>
            </a:br>
            <a:r>
              <a:rPr lang="ru-RU" sz="2500" dirty="0" smtClean="0">
                <a:solidFill>
                  <a:srgbClr val="000000"/>
                </a:solidFill>
              </a:rPr>
              <a:t>расположите предложения в той последовательности, в которой они даны в тексте;</a:t>
            </a:r>
            <a:br>
              <a:rPr lang="ru-RU" sz="2500" dirty="0" smtClean="0">
                <a:solidFill>
                  <a:srgbClr val="000000"/>
                </a:solidFill>
              </a:rPr>
            </a:br>
            <a:r>
              <a:rPr lang="ru-RU" sz="2500" dirty="0" smtClean="0">
                <a:solidFill>
                  <a:srgbClr val="000000"/>
                </a:solidFill>
              </a:rPr>
              <a:t>используя факты из текста, расскажите о …;</a:t>
            </a:r>
            <a:br>
              <a:rPr lang="ru-RU" sz="2500" dirty="0" smtClean="0">
                <a:solidFill>
                  <a:srgbClr val="000000"/>
                </a:solidFill>
              </a:rPr>
            </a:br>
            <a:r>
              <a:rPr lang="ru-RU" sz="2500" dirty="0" smtClean="0">
                <a:solidFill>
                  <a:srgbClr val="000000"/>
                </a:solidFill>
              </a:rPr>
              <a:t>перескажите текст, используя план и выписанные словосочетания;</a:t>
            </a:r>
            <a:br>
              <a:rPr lang="ru-RU" sz="2500" dirty="0" smtClean="0">
                <a:solidFill>
                  <a:srgbClr val="000000"/>
                </a:solidFill>
              </a:rPr>
            </a:br>
            <a:r>
              <a:rPr lang="ru-RU" sz="2500" dirty="0" smtClean="0">
                <a:solidFill>
                  <a:srgbClr val="000000"/>
                </a:solidFill>
              </a:rPr>
              <a:t>охарактеризуйте персонажей (время действия) своими словами;</a:t>
            </a:r>
            <a:br>
              <a:rPr lang="ru-RU" sz="2500" dirty="0" smtClean="0">
                <a:solidFill>
                  <a:srgbClr val="000000"/>
                </a:solidFill>
              </a:rPr>
            </a:br>
            <a:r>
              <a:rPr lang="ru-RU" sz="2500" dirty="0" smtClean="0">
                <a:solidFill>
                  <a:srgbClr val="000000"/>
                </a:solidFill>
              </a:rPr>
              <a:t>выразите свое отношение к прочитанному;</a:t>
            </a:r>
            <a:br>
              <a:rPr lang="ru-RU" sz="2500" dirty="0" smtClean="0">
                <a:solidFill>
                  <a:srgbClr val="000000"/>
                </a:solidFill>
              </a:rPr>
            </a:br>
            <a:r>
              <a:rPr lang="ru-RU" sz="2500" dirty="0" smtClean="0">
                <a:solidFill>
                  <a:srgbClr val="000000"/>
                </a:solidFill>
              </a:rPr>
              <a:t>прочтите про себя текст и выделите то новое, что вы узнали из него;</a:t>
            </a:r>
            <a:br>
              <a:rPr lang="ru-RU" sz="2500" dirty="0" smtClean="0">
                <a:solidFill>
                  <a:srgbClr val="000000"/>
                </a:solidFill>
              </a:rPr>
            </a:br>
            <a:r>
              <a:rPr lang="ru-RU" sz="2500" dirty="0" smtClean="0">
                <a:solidFill>
                  <a:srgbClr val="000000"/>
                </a:solidFill>
              </a:rPr>
              <a:t>составьте аннотацию к тексту.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8490" y="188640"/>
            <a:ext cx="7756263" cy="1435766"/>
          </a:xfrm>
        </p:spPr>
        <p:txBody>
          <a:bodyPr/>
          <a:lstStyle/>
          <a:p>
            <a:r>
              <a:rPr lang="ru-RU" sz="2800" dirty="0" smtClean="0"/>
              <a:t>ОБУЧЕНИЕ ИЗУЧАЮЩЕМУ ЧТЕНИЮ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5613582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Изучающее чтение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060848"/>
            <a:ext cx="3168352" cy="4566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939" y="2060848"/>
            <a:ext cx="3229395" cy="4581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9728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1329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 err="1"/>
              <a:t>Предтекстовый</a:t>
            </a:r>
            <a:r>
              <a:rPr lang="ru-RU" sz="1800" b="1" dirty="0"/>
              <a:t> этап</a:t>
            </a:r>
            <a:br>
              <a:rPr lang="ru-RU" sz="1800" b="1" dirty="0"/>
            </a:br>
            <a:r>
              <a:rPr lang="ru-RU" sz="1800" dirty="0"/>
              <a:t>установите, есть ли </a:t>
            </a:r>
            <a:r>
              <a:rPr lang="ru-RU" sz="1800" dirty="0" smtClean="0"/>
              <a:t>часть, в </a:t>
            </a:r>
            <a:r>
              <a:rPr lang="ru-RU" sz="1800" dirty="0"/>
              <a:t>которой перечисляются основные темы </a:t>
            </a:r>
            <a:r>
              <a:rPr lang="ru-RU" sz="1800" dirty="0" smtClean="0"/>
              <a:t>статьи;</a:t>
            </a:r>
            <a:br>
              <a:rPr lang="ru-RU" sz="1800" dirty="0" smtClean="0"/>
            </a:br>
            <a:r>
              <a:rPr lang="ru-RU" sz="1800" dirty="0" smtClean="0"/>
              <a:t>найдите </a:t>
            </a:r>
            <a:r>
              <a:rPr lang="ru-RU" sz="1800" dirty="0"/>
              <a:t>в</a:t>
            </a:r>
          </a:p>
          <a:p>
            <a:pPr marL="0" indent="0">
              <a:buNone/>
            </a:pPr>
            <a:r>
              <a:rPr lang="ru-RU" sz="1800" dirty="0"/>
              <a:t>конце вводного раздела статьи перечень вопросов, освещаемых в ней;</a:t>
            </a:r>
            <a:br>
              <a:rPr lang="ru-RU" sz="1800" dirty="0"/>
            </a:br>
            <a:r>
              <a:rPr lang="ru-RU" sz="1800" b="1" dirty="0"/>
              <a:t>Текстовый этап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>просмотрите текст и скажите, для какой категории читателей он может представлять интерес и почему;</a:t>
            </a:r>
            <a:br>
              <a:rPr lang="ru-RU" sz="1800" dirty="0"/>
            </a:br>
            <a:r>
              <a:rPr lang="ru-RU" sz="1800" dirty="0"/>
              <a:t>скажите, какому из указанных вопросов уделяется в статье особое внимание;</a:t>
            </a:r>
            <a:br>
              <a:rPr lang="ru-RU" sz="1800" dirty="0"/>
            </a:br>
            <a:r>
              <a:rPr lang="ru-RU" sz="1800" dirty="0"/>
              <a:t>отметьте в тексте места, дающие ответы на предложенные вопросы;</a:t>
            </a:r>
            <a:br>
              <a:rPr lang="ru-RU" sz="1800" dirty="0"/>
            </a:br>
            <a:r>
              <a:rPr lang="ru-RU" sz="1800" b="1" dirty="0" err="1"/>
              <a:t>Послетекстовый</a:t>
            </a:r>
            <a:r>
              <a:rPr lang="ru-RU" sz="1800" b="1" dirty="0"/>
              <a:t> этап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>зачитайте из текста факты, которые относятся к теме…;</a:t>
            </a:r>
            <a:br>
              <a:rPr lang="ru-RU" sz="1800" dirty="0"/>
            </a:br>
            <a:r>
              <a:rPr lang="ru-RU" sz="1800" dirty="0"/>
              <a:t>подчеркните в тексте определение (вывод, термин).</a:t>
            </a:r>
            <a:br>
              <a:rPr lang="ru-RU" sz="1800" dirty="0"/>
            </a:br>
            <a:r>
              <a:rPr lang="ru-RU" sz="1800" dirty="0"/>
              <a:t>При обнаружении искомой информации цель поискового чтения достигнута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/>
              <a:t>ОБУЧЕНИЕ ПОИСКОВОМУ </a:t>
            </a:r>
            <a:r>
              <a:rPr lang="ru-RU" sz="2800" dirty="0" smtClean="0"/>
              <a:t>ЧТЕНИЮ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95612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ea typeface="Calibri"/>
              </a:rPr>
              <a:t>Поисковое </a:t>
            </a:r>
            <a:r>
              <a:rPr lang="ru-RU" dirty="0">
                <a:ea typeface="Calibri"/>
              </a:rPr>
              <a:t>чтение 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204864"/>
            <a:ext cx="3147177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060848"/>
            <a:ext cx="3240360" cy="4596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24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4294967295"/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1950" y="1079502"/>
            <a:ext cx="5048250" cy="4041775"/>
          </a:xfrm>
        </p:spPr>
        <p:txBody>
          <a:bodyPr>
            <a:noAutofit/>
          </a:bodyPr>
          <a:lstStyle/>
          <a:p>
            <a:r>
              <a:rPr lang="ru-RU" sz="2400" b="1" i="1" dirty="0" smtClean="0"/>
              <a:t>Сплошные тексты</a:t>
            </a:r>
            <a:r>
              <a:rPr lang="ru-RU" sz="2400" dirty="0" smtClean="0"/>
              <a:t>. (без визуальных изображений)</a:t>
            </a:r>
          </a:p>
          <a:p>
            <a:r>
              <a:rPr lang="ru-RU" sz="2400" b="1" i="1" dirty="0" err="1" smtClean="0"/>
              <a:t>Несплошные</a:t>
            </a:r>
            <a:r>
              <a:rPr lang="ru-RU" sz="2400" b="1" i="1" dirty="0" smtClean="0"/>
              <a:t> тексты</a:t>
            </a:r>
            <a:endParaRPr lang="ru-RU" sz="2400" dirty="0" smtClean="0"/>
          </a:p>
          <a:p>
            <a:pPr>
              <a:buNone/>
            </a:pPr>
            <a:r>
              <a:rPr lang="ru-RU" sz="2400" dirty="0" smtClean="0"/>
              <a:t>    (таблицы, диаграммы, объявления, расписания)</a:t>
            </a:r>
          </a:p>
          <a:p>
            <a:r>
              <a:rPr lang="ru-RU" sz="2400" b="1" i="1" dirty="0" smtClean="0"/>
              <a:t>Смешанные тексты </a:t>
            </a:r>
          </a:p>
          <a:p>
            <a:pPr>
              <a:buNone/>
            </a:pPr>
            <a:r>
              <a:rPr lang="ru-RU" sz="2400" dirty="0" smtClean="0"/>
              <a:t>     (совмещают сплошные и </a:t>
            </a:r>
            <a:r>
              <a:rPr lang="ru-RU" sz="2400" dirty="0" err="1" smtClean="0"/>
              <a:t>несплошные</a:t>
            </a:r>
            <a:r>
              <a:rPr lang="ru-RU" sz="2400" dirty="0" smtClean="0"/>
              <a:t> )</a:t>
            </a:r>
          </a:p>
          <a:p>
            <a:r>
              <a:rPr lang="ru-RU" sz="2400" b="1" i="1" dirty="0" smtClean="0"/>
              <a:t>Составные тексты </a:t>
            </a:r>
          </a:p>
          <a:p>
            <a:pPr>
              <a:buNone/>
            </a:pPr>
            <a:r>
              <a:rPr lang="ru-RU" sz="2400" dirty="0" smtClean="0"/>
              <a:t>   (несколько текстов разных по формату, но одинаковых по теме)</a:t>
            </a: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10795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Форматы текстов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2050" name="Picture 2" descr="Пластиковая декорация СТОПКА КНИГ, 35*28см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"/>
          <a:stretch/>
        </p:blipFill>
        <p:spPr bwMode="auto">
          <a:xfrm>
            <a:off x="5686425" y="1509316"/>
            <a:ext cx="3038475" cy="4720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417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11560" y="0"/>
            <a:ext cx="2709937" cy="742404"/>
          </a:xfrm>
        </p:spPr>
        <p:txBody>
          <a:bodyPr>
            <a:normAutofit/>
          </a:bodyPr>
          <a:lstStyle/>
          <a:p>
            <a:pPr algn="ctr"/>
            <a:r>
              <a:rPr lang="ru-RU" sz="2800" b="0" dirty="0" smtClean="0"/>
              <a:t>1 группа</a:t>
            </a:r>
            <a:endParaRPr lang="ru-RU" sz="2800" b="0" dirty="0"/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3707903" y="1"/>
          <a:ext cx="5436097" cy="68579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244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2382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05983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961631">
                <a:tc>
                  <a:txBody>
                    <a:bodyPr/>
                    <a:lstStyle/>
                    <a:p>
                      <a:r>
                        <a:rPr lang="ru-RU" dirty="0" smtClean="0"/>
                        <a:t>№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rgbClr val="7030A0"/>
                          </a:solidFill>
                        </a:rPr>
                        <a:t>Модуль</a:t>
                      </a:r>
                    </a:p>
                    <a:p>
                      <a:endParaRPr lang="ru-RU" sz="20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 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Extensive reading</a:t>
                      </a:r>
                      <a:endParaRPr lang="ru-RU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61631"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7030A0"/>
                          </a:solidFill>
                        </a:rPr>
                        <a:t>Тема</a:t>
                      </a:r>
                      <a:endParaRPr lang="ru-RU" sz="20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Кентервильское</a:t>
                      </a:r>
                      <a:endParaRPr lang="ru-RU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 приведение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61631"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7030A0"/>
                          </a:solidFill>
                        </a:rPr>
                        <a:t>Формат текста</a:t>
                      </a:r>
                      <a:endParaRPr lang="ru-RU" sz="20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Сплошной</a:t>
                      </a:r>
                      <a:r>
                        <a:rPr lang="ru-RU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088209"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7030A0"/>
                          </a:solidFill>
                        </a:rPr>
                        <a:t>Группа читательских умений</a:t>
                      </a:r>
                      <a:endParaRPr lang="ru-RU" sz="20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Ориентация в содержании текста </a:t>
                      </a:r>
                      <a:endParaRPr lang="ru-RU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961631"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7030A0"/>
                          </a:solidFill>
                        </a:rPr>
                        <a:t>Стратегии </a:t>
                      </a:r>
                      <a:endParaRPr lang="ru-RU" sz="20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Ознакомительное</a:t>
                      </a:r>
                      <a:r>
                        <a:rPr lang="ru-RU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чтение</a:t>
                      </a:r>
                    </a:p>
                    <a:p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(понимание основного содержания текста)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923264">
                <a:tc>
                  <a:txBody>
                    <a:bodyPr/>
                    <a:lstStyle/>
                    <a:p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7030A0"/>
                          </a:solidFill>
                        </a:rPr>
                        <a:t>Формируемые умения</a:t>
                      </a:r>
                      <a:endParaRPr lang="ru-RU" sz="20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устанавливать логическую последовательность основных фактов текста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 l="24391" t="9620" r="22490"/>
          <a:stretch>
            <a:fillRect/>
          </a:stretch>
        </p:blipFill>
        <p:spPr bwMode="auto">
          <a:xfrm>
            <a:off x="0" y="1052736"/>
            <a:ext cx="3635896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«</a:t>
            </a:r>
            <a:r>
              <a:rPr lang="ru-RU" b="1" i="1" dirty="0" smtClean="0">
                <a:solidFill>
                  <a:srgbClr val="7030A0"/>
                </a:solidFill>
              </a:rPr>
              <a:t>Функционально грамотный человек </a:t>
            </a:r>
            <a:r>
              <a:rPr lang="ru-RU" dirty="0" smtClean="0">
                <a:solidFill>
                  <a:schemeClr val="tx1"/>
                </a:solidFill>
              </a:rPr>
              <a:t>способен использовать все постоянно приобретаемые в течение жизни знания, умения и навыки для решения максимально широкого диапазона жизненных задач в различных сферах человеческой деятельности, общения и социальных отношений»</a:t>
            </a:r>
          </a:p>
          <a:p>
            <a:pPr algn="r">
              <a:buNone/>
            </a:pPr>
            <a:r>
              <a:rPr lang="ru-RU" dirty="0" smtClean="0"/>
              <a:t>А.А. Леонтьев</a:t>
            </a:r>
          </a:p>
          <a:p>
            <a:pPr algn="r">
              <a:buNone/>
            </a:pPr>
            <a:r>
              <a:rPr lang="ru-RU" dirty="0" smtClean="0"/>
              <a:t>(филолог, лингвист, автор монографии </a:t>
            </a:r>
          </a:p>
          <a:p>
            <a:pPr algn="r">
              <a:buNone/>
            </a:pPr>
            <a:r>
              <a:rPr lang="ru-RU" dirty="0" smtClean="0"/>
              <a:t>«Язык, речь, речевая деятельность»)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Цитаты и определения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332656"/>
            <a:ext cx="2853953" cy="670396"/>
          </a:xfrm>
        </p:spPr>
        <p:txBody>
          <a:bodyPr>
            <a:normAutofit/>
          </a:bodyPr>
          <a:lstStyle/>
          <a:p>
            <a:pPr algn="ctr"/>
            <a:r>
              <a:rPr lang="ru-RU" sz="2800" b="0" dirty="0" smtClean="0"/>
              <a:t>1 группа</a:t>
            </a:r>
            <a:endParaRPr lang="ru-RU" sz="2800" b="0" dirty="0"/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3575050" y="1"/>
          <a:ext cx="5568949" cy="70027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349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8963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91581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961632">
                <a:tc>
                  <a:txBody>
                    <a:bodyPr/>
                    <a:lstStyle/>
                    <a:p>
                      <a:r>
                        <a:rPr lang="ru-RU" dirty="0" smtClean="0"/>
                        <a:t>№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rgbClr val="7030A0"/>
                          </a:solidFill>
                        </a:rPr>
                        <a:t>Модуль</a:t>
                      </a:r>
                    </a:p>
                    <a:p>
                      <a:endParaRPr lang="ru-RU" sz="20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61632"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7030A0"/>
                          </a:solidFill>
                        </a:rPr>
                        <a:t>Тема</a:t>
                      </a:r>
                      <a:endParaRPr lang="ru-RU" sz="20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Times New Roman" pitchFamily="18" charset="0"/>
                          <a:cs typeface="Times New Roman" pitchFamily="18" charset="0"/>
                        </a:rPr>
                        <a:t>DVD</a:t>
                      </a:r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-мания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61632"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7030A0"/>
                          </a:solidFill>
                        </a:rPr>
                        <a:t>Формат текста</a:t>
                      </a:r>
                      <a:endParaRPr lang="ru-RU" sz="20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Сплошной</a:t>
                      </a:r>
                      <a:r>
                        <a:rPr lang="ru-RU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61632"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7030A0"/>
                          </a:solidFill>
                        </a:rPr>
                        <a:t>Группа читательских умений</a:t>
                      </a:r>
                      <a:endParaRPr lang="ru-RU" sz="20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Преобразование и интерпретация текста 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088209"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7030A0"/>
                          </a:solidFill>
                        </a:rPr>
                        <a:t>Стратегии </a:t>
                      </a:r>
                      <a:endParaRPr lang="ru-RU" sz="20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Ознакомительное</a:t>
                      </a:r>
                      <a:r>
                        <a:rPr lang="ru-RU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чтение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(понимание основного содержания текста)</a:t>
                      </a:r>
                      <a:endParaRPr lang="ru-RU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923263">
                <a:tc>
                  <a:txBody>
                    <a:bodyPr/>
                    <a:lstStyle/>
                    <a:p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7030A0"/>
                          </a:solidFill>
                        </a:rPr>
                        <a:t>Формируемые умения</a:t>
                      </a:r>
                      <a:endParaRPr lang="ru-RU" sz="20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оценивать прочитанное, сопоставлять факты в рамках различных культур.</a:t>
                      </a:r>
                    </a:p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7"/>
          <p:cNvPicPr/>
          <p:nvPr/>
        </p:nvPicPr>
        <p:blipFill>
          <a:blip r:embed="rId2" cstate="print"/>
          <a:srcRect l="29738" t="12752" r="21775"/>
          <a:stretch>
            <a:fillRect/>
          </a:stretch>
        </p:blipFill>
        <p:spPr bwMode="auto">
          <a:xfrm>
            <a:off x="0" y="1052736"/>
            <a:ext cx="3563888" cy="580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260648"/>
            <a:ext cx="2781945" cy="814412"/>
          </a:xfrm>
        </p:spPr>
        <p:txBody>
          <a:bodyPr>
            <a:normAutofit/>
          </a:bodyPr>
          <a:lstStyle/>
          <a:p>
            <a:pPr algn="ctr"/>
            <a:r>
              <a:rPr lang="ru-RU" sz="2800" b="0" dirty="0" smtClean="0"/>
              <a:t>1 группа </a:t>
            </a:r>
            <a:endParaRPr lang="ru-RU" sz="2800" b="0" dirty="0"/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3563888" y="0"/>
          <a:ext cx="5580112" cy="72241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442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2434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39133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53841">
                <a:tc>
                  <a:txBody>
                    <a:bodyPr/>
                    <a:lstStyle/>
                    <a:p>
                      <a:r>
                        <a:rPr lang="ru-RU" dirty="0" smtClean="0"/>
                        <a:t>№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7030A0"/>
                          </a:solidFill>
                        </a:rPr>
                        <a:t>Модуль</a:t>
                      </a:r>
                      <a:endParaRPr lang="ru-RU" sz="20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7с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43703"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7030A0"/>
                          </a:solidFill>
                        </a:rPr>
                        <a:t>Тема</a:t>
                      </a:r>
                      <a:endParaRPr lang="ru-RU" sz="20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 вершине рейтингов популярности!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43703"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7030A0"/>
                          </a:solidFill>
                        </a:rPr>
                        <a:t>Формат текста</a:t>
                      </a:r>
                      <a:endParaRPr lang="ru-RU" sz="20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Сплошной</a:t>
                      </a:r>
                      <a:r>
                        <a:rPr lang="ru-RU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241466"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7030A0"/>
                          </a:solidFill>
                        </a:rPr>
                        <a:t>Группа читательских умений</a:t>
                      </a:r>
                      <a:endParaRPr lang="ru-RU" sz="20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Преобразование и интерпретация текста 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381163"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7030A0"/>
                          </a:solidFill>
                        </a:rPr>
                        <a:t>Стратегии </a:t>
                      </a:r>
                      <a:endParaRPr lang="ru-RU" sz="20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Ознакомительное</a:t>
                      </a:r>
                      <a:r>
                        <a:rPr lang="ru-RU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чтение (</a:t>
                      </a:r>
                      <a:r>
                        <a:rPr lang="ru-RU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понимание основного содержания текста)</a:t>
                      </a:r>
                      <a:endParaRPr lang="ru-RU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194125">
                <a:tc>
                  <a:txBody>
                    <a:bodyPr/>
                    <a:lstStyle/>
                    <a:p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7030A0"/>
                          </a:solidFill>
                        </a:rPr>
                        <a:t>Формируемые умения</a:t>
                      </a:r>
                      <a:endParaRPr lang="ru-RU" sz="20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Tx/>
                        <a:buChar char="-"/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вычленять причинно-следственные связи в тексте;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интерпретировать прочитанное — выражать своё мнение, соотносить со своим опытом</a:t>
                      </a:r>
                      <a:r>
                        <a:rPr lang="ru-RU" sz="1800" b="1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 основе его информационной переработки.</a:t>
                      </a:r>
                    </a:p>
                    <a:p>
                      <a:pPr>
                        <a:buFontTx/>
                        <a:buChar char="-"/>
                      </a:pPr>
                      <a:endParaRPr lang="ru-RU" sz="1800" b="1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 l="27937" t="15660" r="22124" b="3722"/>
          <a:stretch>
            <a:fillRect/>
          </a:stretch>
        </p:blipFill>
        <p:spPr bwMode="auto">
          <a:xfrm>
            <a:off x="0" y="1196752"/>
            <a:ext cx="3538266" cy="5256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0"/>
            <a:ext cx="2792289" cy="730002"/>
          </a:xfrm>
        </p:spPr>
        <p:txBody>
          <a:bodyPr>
            <a:normAutofit/>
          </a:bodyPr>
          <a:lstStyle/>
          <a:p>
            <a:pPr algn="ctr"/>
            <a:r>
              <a:rPr lang="ru-RU" sz="2800" b="0" dirty="0" smtClean="0"/>
              <a:t>2 группа</a:t>
            </a:r>
            <a:endParaRPr lang="ru-RU" sz="2800" b="0" dirty="0"/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3575050" y="-2"/>
          <a:ext cx="5568950" cy="68717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349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8963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91581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687259">
                <a:tc>
                  <a:txBody>
                    <a:bodyPr/>
                    <a:lstStyle/>
                    <a:p>
                      <a:r>
                        <a:rPr lang="ru-RU" dirty="0" smtClean="0"/>
                        <a:t>№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rgbClr val="7030A0"/>
                          </a:solidFill>
                        </a:rPr>
                        <a:t> Модуль</a:t>
                      </a:r>
                    </a:p>
                    <a:p>
                      <a:endParaRPr lang="ru-RU" sz="20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en-US" b="1" dirty="0" smtClean="0">
                          <a:latin typeface="Times New Roman" pitchFamily="18" charset="0"/>
                          <a:cs typeface="Times New Roman" pitchFamily="18" charset="0"/>
                        </a:rPr>
                        <a:t>d</a:t>
                      </a:r>
                      <a:r>
                        <a:rPr lang="en-US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76339"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7030A0"/>
                          </a:solidFill>
                        </a:rPr>
                        <a:t>Тема</a:t>
                      </a:r>
                      <a:endParaRPr lang="ru-RU" sz="20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Достопримечательности Британских островов</a:t>
                      </a:r>
                      <a:endParaRPr lang="ru-RU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17115"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7030A0"/>
                          </a:solidFill>
                        </a:rPr>
                        <a:t>Формат текста</a:t>
                      </a:r>
                      <a:endParaRPr lang="ru-RU" sz="20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Несплошной</a:t>
                      </a:r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126730"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7030A0"/>
                          </a:solidFill>
                        </a:rPr>
                        <a:t>Группа читательских умений</a:t>
                      </a:r>
                      <a:endParaRPr lang="ru-RU" sz="20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Ориентация в логико-смысловой структуре текста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96060"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7030A0"/>
                          </a:solidFill>
                        </a:rPr>
                        <a:t>Стратегии </a:t>
                      </a:r>
                      <a:endParaRPr lang="ru-RU" sz="20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Просмотровое чтение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454498">
                <a:tc>
                  <a:txBody>
                    <a:bodyPr/>
                    <a:lstStyle/>
                    <a:p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7030A0"/>
                          </a:solidFill>
                        </a:rPr>
                        <a:t>Формируемые умения</a:t>
                      </a:r>
                      <a:endParaRPr lang="ru-RU" sz="20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— устанавливать логическую последовательность основных фактов текста</a:t>
                      </a:r>
                    </a:p>
                    <a:p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-определять тему, основное содержание текста по заголовку</a:t>
                      </a:r>
                    </a:p>
                    <a:p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 l="24731" t="17897" r="21766" b="21208"/>
          <a:stretch>
            <a:fillRect/>
          </a:stretch>
        </p:blipFill>
        <p:spPr bwMode="auto">
          <a:xfrm>
            <a:off x="1" y="1052736"/>
            <a:ext cx="3491880" cy="58052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0"/>
            <a:ext cx="2853953" cy="526380"/>
          </a:xfrm>
        </p:spPr>
        <p:txBody>
          <a:bodyPr>
            <a:normAutofit/>
          </a:bodyPr>
          <a:lstStyle/>
          <a:p>
            <a:pPr algn="ctr"/>
            <a:r>
              <a:rPr lang="ru-RU" sz="2800" b="0" dirty="0" smtClean="0"/>
              <a:t>2 группа</a:t>
            </a:r>
            <a:endParaRPr lang="ru-RU" sz="2800" b="0" dirty="0"/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3575050" y="1"/>
          <a:ext cx="5568950" cy="6857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349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2959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27585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732045">
                <a:tc>
                  <a:txBody>
                    <a:bodyPr/>
                    <a:lstStyle/>
                    <a:p>
                      <a:r>
                        <a:rPr lang="ru-RU" dirty="0" smtClean="0"/>
                        <a:t>№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7030A0"/>
                          </a:solidFill>
                        </a:rPr>
                        <a:t>Модуль</a:t>
                      </a:r>
                    </a:p>
                    <a:p>
                      <a:endParaRPr lang="ru-RU" sz="20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en-US" b="1" dirty="0" smtClean="0"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59613"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rgbClr val="7030A0"/>
                          </a:solidFill>
                        </a:rPr>
                        <a:t>Тема</a:t>
                      </a:r>
                      <a:endParaRPr lang="ru-RU" sz="20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Телевизионные</a:t>
                      </a:r>
                      <a:r>
                        <a:rPr lang="ru-RU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программы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138500"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rgbClr val="7030A0"/>
                          </a:solidFill>
                        </a:rPr>
                        <a:t>Формат текста</a:t>
                      </a:r>
                      <a:endParaRPr lang="ru-RU" sz="20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Несплошной</a:t>
                      </a:r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288357"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rgbClr val="7030A0"/>
                          </a:solidFill>
                        </a:rPr>
                        <a:t>Группа читательских умений</a:t>
                      </a:r>
                      <a:endParaRPr lang="ru-RU" sz="20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Преобразование и интерпретация текста 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57806"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rgbClr val="7030A0"/>
                          </a:solidFill>
                        </a:rPr>
                        <a:t>Стратегии </a:t>
                      </a:r>
                      <a:endParaRPr lang="ru-RU" sz="20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Просмотровое чтение</a:t>
                      </a:r>
                      <a:endParaRPr lang="ru-RU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381677">
                <a:tc>
                  <a:txBody>
                    <a:bodyPr/>
                    <a:lstStyle/>
                    <a:p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rgbClr val="7030A0"/>
                          </a:solidFill>
                        </a:rPr>
                        <a:t>Формируемые умения</a:t>
                      </a:r>
                      <a:endParaRPr lang="ru-RU" sz="20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интерпретировать прочитанное — выражать своё мнение, соотносить со своим опытом, полно и точно понимая текст на основе его информационной переработки.</a:t>
                      </a:r>
                      <a:endParaRPr lang="ru-RU" sz="18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 l="52758" t="35682" r="22200" b="33311"/>
          <a:stretch>
            <a:fillRect/>
          </a:stretch>
        </p:blipFill>
        <p:spPr bwMode="auto">
          <a:xfrm>
            <a:off x="179512" y="620688"/>
            <a:ext cx="3320918" cy="35261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/>
          <p:nvPr/>
        </p:nvPicPr>
        <p:blipFill>
          <a:blip r:embed="rId3" cstate="print"/>
          <a:srcRect l="25005" t="23646" r="48985" b="47403"/>
          <a:stretch>
            <a:fillRect/>
          </a:stretch>
        </p:blipFill>
        <p:spPr bwMode="auto">
          <a:xfrm>
            <a:off x="179512" y="4262862"/>
            <a:ext cx="3320918" cy="25951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0"/>
            <a:ext cx="2853953" cy="52638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3 группа</a:t>
            </a:r>
            <a:endParaRPr lang="ru-RU" sz="2800" dirty="0"/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3575051" y="0"/>
          <a:ext cx="5568949" cy="6857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349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1762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98782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979714">
                <a:tc>
                  <a:txBody>
                    <a:bodyPr/>
                    <a:lstStyle/>
                    <a:p>
                      <a:r>
                        <a:rPr lang="ru-RU" dirty="0" smtClean="0"/>
                        <a:t>№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Модуль</a:t>
                      </a:r>
                      <a:endParaRPr lang="ru-RU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lang="en-US" b="1" dirty="0" smtClean="0">
                          <a:latin typeface="Times New Roman" pitchFamily="18" charset="0"/>
                          <a:cs typeface="Times New Roman" pitchFamily="18" charset="0"/>
                        </a:rPr>
                        <a:t> extensive reading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79714"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Тема</a:t>
                      </a:r>
                      <a:endParaRPr lang="ru-RU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Пищевая цепочка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79714"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Формат текста</a:t>
                      </a:r>
                      <a:endParaRPr lang="ru-RU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Смешанный 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79714"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Группа читательских умений</a:t>
                      </a:r>
                      <a:endParaRPr lang="ru-RU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Оценка информации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979714"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Стратегии </a:t>
                      </a:r>
                      <a:endParaRPr lang="ru-RU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Изучающее</a:t>
                      </a:r>
                      <a:r>
                        <a:rPr lang="ru-RU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959428">
                <a:tc>
                  <a:txBody>
                    <a:bodyPr/>
                    <a:lstStyle/>
                    <a:p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Формируемые умения</a:t>
                      </a:r>
                      <a:endParaRPr lang="ru-RU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кратко и логично излагать содержание текста;</a:t>
                      </a:r>
                    </a:p>
                    <a:p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анализировать структуру и смысл отдельных частей текста 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 l="24391" t="13184" r="24514" b="3271"/>
          <a:stretch>
            <a:fillRect/>
          </a:stretch>
        </p:blipFill>
        <p:spPr bwMode="auto">
          <a:xfrm>
            <a:off x="0" y="836712"/>
            <a:ext cx="3635896" cy="602128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3528" y="188640"/>
            <a:ext cx="2925961" cy="382364"/>
          </a:xfrm>
        </p:spPr>
        <p:txBody>
          <a:bodyPr>
            <a:noAutofit/>
          </a:bodyPr>
          <a:lstStyle/>
          <a:p>
            <a:pPr algn="ctr"/>
            <a:r>
              <a:rPr lang="ru-RU" sz="2800" b="0" dirty="0" smtClean="0"/>
              <a:t>3 группа</a:t>
            </a:r>
            <a:endParaRPr lang="ru-RU" sz="2800" b="0" dirty="0"/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3575050" y="1"/>
          <a:ext cx="5568950" cy="68810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349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4562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05983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937295">
                <a:tc>
                  <a:txBody>
                    <a:bodyPr/>
                    <a:lstStyle/>
                    <a:p>
                      <a:r>
                        <a:rPr lang="ru-RU" dirty="0" smtClean="0"/>
                        <a:t>№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7030A0"/>
                          </a:solidFill>
                        </a:rPr>
                        <a:t>Модуль</a:t>
                      </a:r>
                      <a:endParaRPr lang="ru-RU" sz="20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r>
                        <a:rPr lang="en-US" b="1" dirty="0" smtClean="0"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37295"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7030A0"/>
                          </a:solidFill>
                        </a:rPr>
                        <a:t>Тема</a:t>
                      </a:r>
                      <a:endParaRPr lang="ru-RU" sz="20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«Чем могу помочь?»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37295"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7030A0"/>
                          </a:solidFill>
                        </a:rPr>
                        <a:t>Формат текста</a:t>
                      </a:r>
                      <a:endParaRPr lang="ru-RU" sz="20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Смешанный 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95282"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7030A0"/>
                          </a:solidFill>
                        </a:rPr>
                        <a:t>Группа читательских умений</a:t>
                      </a:r>
                      <a:endParaRPr lang="ru-RU" sz="20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Преобразование и интерпретация текста 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176243"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7030A0"/>
                          </a:solidFill>
                        </a:rPr>
                        <a:t>Стратегии </a:t>
                      </a:r>
                      <a:endParaRPr lang="ru-RU" sz="20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Изучающее (с полным пониманием информации</a:t>
                      </a:r>
                      <a:r>
                        <a:rPr lang="ru-RU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текста)</a:t>
                      </a:r>
                      <a:endParaRPr lang="ru-RU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874590">
                <a:tc>
                  <a:txBody>
                    <a:bodyPr/>
                    <a:lstStyle/>
                    <a:p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7030A0"/>
                          </a:solidFill>
                        </a:rPr>
                        <a:t>Формируемые умения</a:t>
                      </a:r>
                      <a:endParaRPr lang="ru-RU" sz="20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устанавливать логическую последовательность основных фактов текста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7"/>
          <p:cNvPicPr/>
          <p:nvPr/>
        </p:nvPicPr>
        <p:blipFill>
          <a:blip r:embed="rId2" cstate="print"/>
          <a:srcRect l="24391" t="11186" r="25526" b="5955"/>
          <a:stretch>
            <a:fillRect/>
          </a:stretch>
        </p:blipFill>
        <p:spPr bwMode="auto">
          <a:xfrm>
            <a:off x="0" y="764704"/>
            <a:ext cx="3563888" cy="58326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188640"/>
            <a:ext cx="2997969" cy="526380"/>
          </a:xfrm>
        </p:spPr>
        <p:txBody>
          <a:bodyPr>
            <a:normAutofit/>
          </a:bodyPr>
          <a:lstStyle/>
          <a:p>
            <a:pPr algn="ctr"/>
            <a:r>
              <a:rPr lang="ru-RU" sz="2800" b="0" dirty="0" smtClean="0"/>
              <a:t>3 группа</a:t>
            </a:r>
            <a:endParaRPr lang="ru-RU" sz="2800" b="0" dirty="0"/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3635896" y="1"/>
          <a:ext cx="5508104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84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5204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09762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635904">
                <a:tc>
                  <a:txBody>
                    <a:bodyPr/>
                    <a:lstStyle/>
                    <a:p>
                      <a:r>
                        <a:rPr lang="ru-RU" dirty="0" smtClean="0"/>
                        <a:t>№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7030A0"/>
                          </a:solidFill>
                        </a:rPr>
                        <a:t>Модуль</a:t>
                      </a:r>
                      <a:endParaRPr lang="ru-RU" sz="20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18008"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7030A0"/>
                          </a:solidFill>
                        </a:rPr>
                        <a:t>Тема</a:t>
                      </a:r>
                      <a:endParaRPr lang="ru-RU" sz="20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Дети во времена королевы Виктории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84187"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7030A0"/>
                          </a:solidFill>
                        </a:rPr>
                        <a:t>Формат текста</a:t>
                      </a:r>
                      <a:endParaRPr lang="ru-RU" sz="20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Смешанный 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114505"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7030A0"/>
                          </a:solidFill>
                        </a:rPr>
                        <a:t>Группа читательских умений</a:t>
                      </a:r>
                      <a:endParaRPr lang="ru-RU" sz="20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Ориентация в содержании текста </a:t>
                      </a:r>
                    </a:p>
                    <a:p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38056"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7030A0"/>
                          </a:solidFill>
                        </a:rPr>
                        <a:t>Стратегии </a:t>
                      </a:r>
                      <a:endParaRPr lang="ru-RU" sz="20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Изучающее чтение 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967340">
                <a:tc>
                  <a:txBody>
                    <a:bodyPr/>
                    <a:lstStyle/>
                    <a:p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7030A0"/>
                          </a:solidFill>
                        </a:rPr>
                        <a:t>Формируемые умения</a:t>
                      </a:r>
                      <a:endParaRPr lang="ru-RU" sz="20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Оценивать прочитанное, сопоставлять факты в рамках различных культур;</a:t>
                      </a:r>
                    </a:p>
                    <a:p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-Интерпретировать прочитанное — выражать своё мнение, соотносить со своим</a:t>
                      </a:r>
                    </a:p>
                    <a:p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опытом.</a:t>
                      </a:r>
                    </a:p>
                    <a:p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Рисунок 8"/>
          <p:cNvPicPr/>
          <p:nvPr/>
        </p:nvPicPr>
        <p:blipFill>
          <a:blip r:embed="rId2" cstate="print"/>
          <a:srcRect l="23821" t="10738" r="24816" b="4922"/>
          <a:stretch>
            <a:fillRect/>
          </a:stretch>
        </p:blipFill>
        <p:spPr bwMode="auto">
          <a:xfrm>
            <a:off x="0" y="764704"/>
            <a:ext cx="3553793" cy="609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11560" y="188640"/>
            <a:ext cx="2853953" cy="454372"/>
          </a:xfrm>
        </p:spPr>
        <p:txBody>
          <a:bodyPr>
            <a:noAutofit/>
          </a:bodyPr>
          <a:lstStyle/>
          <a:p>
            <a:pPr algn="ctr"/>
            <a:r>
              <a:rPr lang="ru-RU" sz="2800" b="0" dirty="0" smtClean="0"/>
              <a:t>4 группа</a:t>
            </a:r>
            <a:endParaRPr lang="ru-RU" sz="2800" b="0" dirty="0"/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3575050" y="1"/>
          <a:ext cx="5568950" cy="68841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349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8963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91581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979714">
                <a:tc>
                  <a:txBody>
                    <a:bodyPr/>
                    <a:lstStyle/>
                    <a:p>
                      <a:r>
                        <a:rPr lang="ru-RU" dirty="0" smtClean="0"/>
                        <a:t>№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7030A0"/>
                          </a:solidFill>
                        </a:rPr>
                        <a:t>Модуль</a:t>
                      </a:r>
                      <a:endParaRPr lang="ru-RU" sz="20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7а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79714"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7030A0"/>
                          </a:solidFill>
                        </a:rPr>
                        <a:t>Тема</a:t>
                      </a:r>
                      <a:endParaRPr lang="ru-RU" sz="20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Дорога славы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79714"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7030A0"/>
                          </a:solidFill>
                        </a:rPr>
                        <a:t>Формат текста</a:t>
                      </a:r>
                      <a:endParaRPr lang="ru-RU" sz="20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Составной</a:t>
                      </a:r>
                      <a:r>
                        <a:rPr lang="ru-RU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79714"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7030A0"/>
                          </a:solidFill>
                        </a:rPr>
                        <a:t>Группа читательских умений</a:t>
                      </a:r>
                      <a:endParaRPr lang="ru-RU" sz="20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Оценка информации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979714"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7030A0"/>
                          </a:solidFill>
                        </a:rPr>
                        <a:t>Стратегии </a:t>
                      </a:r>
                      <a:endParaRPr lang="ru-RU" sz="20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Изучающее (с полным пониманием информации</a:t>
                      </a:r>
                      <a:r>
                        <a:rPr lang="ru-RU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текста)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979714">
                <a:tc>
                  <a:txBody>
                    <a:bodyPr/>
                    <a:lstStyle/>
                    <a:p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7030A0"/>
                          </a:solidFill>
                        </a:rPr>
                        <a:t>Формируемые умения</a:t>
                      </a:r>
                      <a:endParaRPr lang="ru-RU" sz="20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-прогнозировать содержание текста на основе заголовка или начала текста;</a:t>
                      </a:r>
                    </a:p>
                    <a:p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9797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7"/>
          <p:cNvPicPr/>
          <p:nvPr/>
        </p:nvPicPr>
        <p:blipFill>
          <a:blip r:embed="rId2" cstate="print"/>
          <a:srcRect l="24198" t="7159" r="22133" b="3132"/>
          <a:stretch>
            <a:fillRect/>
          </a:stretch>
        </p:blipFill>
        <p:spPr bwMode="auto">
          <a:xfrm>
            <a:off x="0" y="692696"/>
            <a:ext cx="3765832" cy="6165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3528" y="332656"/>
            <a:ext cx="3069977" cy="526380"/>
          </a:xfrm>
        </p:spPr>
        <p:txBody>
          <a:bodyPr>
            <a:normAutofit/>
          </a:bodyPr>
          <a:lstStyle/>
          <a:p>
            <a:pPr algn="ctr"/>
            <a:r>
              <a:rPr lang="ru-RU" sz="2800" b="0" dirty="0" smtClean="0"/>
              <a:t>4 группа</a:t>
            </a:r>
            <a:endParaRPr lang="ru-RU" sz="2800" b="0" dirty="0"/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3575050" y="1"/>
          <a:ext cx="5568950" cy="6858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349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7961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2583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961632">
                <a:tc>
                  <a:txBody>
                    <a:bodyPr/>
                    <a:lstStyle/>
                    <a:p>
                      <a:r>
                        <a:rPr lang="ru-RU" dirty="0" smtClean="0"/>
                        <a:t>№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Модуль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6а. </a:t>
                      </a: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88209"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Тема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«Веселье начинается!»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61632"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Формат текста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Составной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61632"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Группа читательских умений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Оценка информации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961632"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Стратегии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Поисковое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961632">
                <a:tc>
                  <a:txBody>
                    <a:bodyPr/>
                    <a:lstStyle/>
                    <a:p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dirty="0" smtClean="0"/>
                        <a:t>Формируемые умения</a:t>
                      </a:r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-прогнозировать содержание текста на основе заголовка или начала текста;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96163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7"/>
          <p:cNvPicPr/>
          <p:nvPr/>
        </p:nvPicPr>
        <p:blipFill>
          <a:blip r:embed="rId2" cstate="print"/>
          <a:srcRect l="26394" t="14541" r="21805" b="3803"/>
          <a:stretch>
            <a:fillRect/>
          </a:stretch>
        </p:blipFill>
        <p:spPr bwMode="auto">
          <a:xfrm>
            <a:off x="0" y="836712"/>
            <a:ext cx="3851920" cy="60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The</a:t>
            </a:r>
            <a:r>
              <a:rPr lang="ru-RU" dirty="0" smtClean="0"/>
              <a:t> </a:t>
            </a:r>
            <a:r>
              <a:rPr lang="ru-RU" dirty="0" err="1" smtClean="0"/>
              <a:t>man</a:t>
            </a:r>
            <a:r>
              <a:rPr lang="ru-RU" dirty="0" smtClean="0"/>
              <a:t> </a:t>
            </a:r>
            <a:r>
              <a:rPr lang="ru-RU" dirty="0" err="1" smtClean="0"/>
              <a:t>who</a:t>
            </a:r>
            <a:r>
              <a:rPr lang="ru-RU" dirty="0" smtClean="0"/>
              <a:t> </a:t>
            </a:r>
            <a:r>
              <a:rPr lang="ru-RU" dirty="0" err="1" smtClean="0"/>
              <a:t>doesn't</a:t>
            </a:r>
            <a:r>
              <a:rPr lang="ru-RU" dirty="0" smtClean="0"/>
              <a:t> </a:t>
            </a:r>
            <a:r>
              <a:rPr lang="ru-RU" dirty="0" err="1" smtClean="0"/>
              <a:t>read</a:t>
            </a:r>
            <a:r>
              <a:rPr lang="ru-RU" dirty="0" smtClean="0"/>
              <a:t> </a:t>
            </a:r>
            <a:r>
              <a:rPr lang="ru-RU" dirty="0" err="1" smtClean="0"/>
              <a:t>good</a:t>
            </a:r>
            <a:r>
              <a:rPr lang="ru-RU" dirty="0" smtClean="0"/>
              <a:t> </a:t>
            </a:r>
            <a:r>
              <a:rPr lang="ru-RU" dirty="0" err="1" smtClean="0"/>
              <a:t>books</a:t>
            </a:r>
            <a:r>
              <a:rPr lang="ru-RU" dirty="0" smtClean="0"/>
              <a:t> </a:t>
            </a:r>
            <a:r>
              <a:rPr lang="ru-RU" dirty="0" err="1" smtClean="0"/>
              <a:t>has</a:t>
            </a:r>
            <a:r>
              <a:rPr lang="ru-RU" dirty="0" smtClean="0"/>
              <a:t> </a:t>
            </a:r>
            <a:r>
              <a:rPr lang="ru-RU" dirty="0" err="1" smtClean="0"/>
              <a:t>no</a:t>
            </a:r>
            <a:r>
              <a:rPr lang="ru-RU" dirty="0" smtClean="0"/>
              <a:t> </a:t>
            </a:r>
            <a:r>
              <a:rPr lang="ru-RU" dirty="0" err="1" smtClean="0"/>
              <a:t>advantage</a:t>
            </a:r>
            <a:r>
              <a:rPr lang="ru-RU" dirty="0" smtClean="0"/>
              <a:t> </a:t>
            </a:r>
            <a:r>
              <a:rPr lang="ru-RU" dirty="0" err="1" smtClean="0"/>
              <a:t>over</a:t>
            </a:r>
            <a:r>
              <a:rPr lang="ru-RU" dirty="0" smtClean="0"/>
              <a:t> </a:t>
            </a:r>
            <a:r>
              <a:rPr lang="ru-RU" dirty="0" err="1" smtClean="0"/>
              <a:t>the</a:t>
            </a:r>
            <a:r>
              <a:rPr lang="ru-RU" dirty="0" smtClean="0"/>
              <a:t> </a:t>
            </a:r>
            <a:r>
              <a:rPr lang="ru-RU" dirty="0" err="1" smtClean="0"/>
              <a:t>man</a:t>
            </a:r>
            <a:r>
              <a:rPr lang="ru-RU" dirty="0" smtClean="0"/>
              <a:t> </a:t>
            </a:r>
            <a:r>
              <a:rPr lang="ru-RU" dirty="0" err="1" smtClean="0"/>
              <a:t>who</a:t>
            </a:r>
            <a:r>
              <a:rPr lang="ru-RU" dirty="0" smtClean="0"/>
              <a:t> </a:t>
            </a:r>
            <a:r>
              <a:rPr lang="ru-RU" dirty="0" err="1" smtClean="0"/>
              <a:t>can't</a:t>
            </a:r>
            <a:r>
              <a:rPr lang="ru-RU" dirty="0" smtClean="0"/>
              <a:t> </a:t>
            </a:r>
            <a:r>
              <a:rPr lang="ru-RU" dirty="0" err="1" smtClean="0"/>
              <a:t>read</a:t>
            </a:r>
            <a:r>
              <a:rPr lang="ru-RU" dirty="0" smtClean="0"/>
              <a:t> </a:t>
            </a:r>
            <a:r>
              <a:rPr lang="ru-RU" dirty="0" err="1" smtClean="0"/>
              <a:t>them</a:t>
            </a:r>
            <a:r>
              <a:rPr lang="ru-RU" dirty="0" smtClean="0"/>
              <a:t>. </a:t>
            </a:r>
          </a:p>
          <a:p>
            <a:pPr algn="r"/>
            <a:r>
              <a:rPr lang="ru-RU" dirty="0" smtClean="0"/>
              <a:t> Марк Твен</a:t>
            </a:r>
          </a:p>
          <a:p>
            <a:r>
              <a:rPr lang="en-US" dirty="0" smtClean="0"/>
              <a:t>There is no such thing as a moral or an immoral book. </a:t>
            </a:r>
            <a:r>
              <a:rPr lang="ru-RU" dirty="0" err="1" smtClean="0"/>
              <a:t>Books</a:t>
            </a:r>
            <a:r>
              <a:rPr lang="ru-RU" dirty="0" smtClean="0"/>
              <a:t> </a:t>
            </a:r>
            <a:r>
              <a:rPr lang="ru-RU" dirty="0" err="1" smtClean="0"/>
              <a:t>are</a:t>
            </a:r>
            <a:r>
              <a:rPr lang="ru-RU" dirty="0" smtClean="0"/>
              <a:t> </a:t>
            </a:r>
            <a:r>
              <a:rPr lang="ru-RU" dirty="0" err="1" smtClean="0"/>
              <a:t>well</a:t>
            </a:r>
            <a:r>
              <a:rPr lang="ru-RU" dirty="0" smtClean="0"/>
              <a:t> </a:t>
            </a:r>
            <a:r>
              <a:rPr lang="ru-RU" dirty="0" err="1" smtClean="0"/>
              <a:t>written</a:t>
            </a:r>
            <a:r>
              <a:rPr lang="ru-RU" dirty="0" smtClean="0"/>
              <a:t> </a:t>
            </a:r>
            <a:r>
              <a:rPr lang="ru-RU" dirty="0" err="1" smtClean="0"/>
              <a:t>or</a:t>
            </a:r>
            <a:r>
              <a:rPr lang="ru-RU" dirty="0" smtClean="0"/>
              <a:t> </a:t>
            </a:r>
            <a:r>
              <a:rPr lang="ru-RU" dirty="0" err="1" smtClean="0"/>
              <a:t>badly</a:t>
            </a:r>
            <a:r>
              <a:rPr lang="ru-RU" dirty="0" smtClean="0"/>
              <a:t> </a:t>
            </a:r>
            <a:r>
              <a:rPr lang="ru-RU" dirty="0" err="1" smtClean="0"/>
              <a:t>written</a:t>
            </a:r>
            <a:r>
              <a:rPr lang="ru-RU" dirty="0" smtClean="0"/>
              <a:t>. </a:t>
            </a:r>
          </a:p>
          <a:p>
            <a:pPr algn="r"/>
            <a:r>
              <a:rPr lang="ru-RU" dirty="0" smtClean="0"/>
              <a:t>Оскар Уайльд</a:t>
            </a:r>
          </a:p>
          <a:p>
            <a:pPr algn="r"/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i="1" dirty="0" smtClean="0"/>
              <a:t>способность человека понимать и использовать письменные тексты,</a:t>
            </a:r>
            <a:r>
              <a:rPr lang="ru-RU" dirty="0"/>
              <a:t> </a:t>
            </a:r>
            <a:r>
              <a:rPr lang="ru-RU" i="1" dirty="0" smtClean="0"/>
              <a:t>размышлять о них и заниматься чтением для того,</a:t>
            </a:r>
            <a:r>
              <a:rPr lang="ru-RU" dirty="0"/>
              <a:t> </a:t>
            </a:r>
            <a:r>
              <a:rPr lang="ru-RU" i="1" dirty="0" smtClean="0"/>
              <a:t>чтобы достигать своих целей, расширять свои знания и</a:t>
            </a:r>
            <a:r>
              <a:rPr lang="ru-RU" dirty="0"/>
              <a:t> </a:t>
            </a:r>
            <a:r>
              <a:rPr lang="ru-RU" i="1" dirty="0" smtClean="0"/>
              <a:t>возможности, участвовать в социальной жизни.</a:t>
            </a:r>
            <a:endParaRPr lang="ru-RU" dirty="0" smtClean="0"/>
          </a:p>
          <a:p>
            <a:pPr algn="r">
              <a:buNone/>
            </a:pPr>
            <a:r>
              <a:rPr lang="ru-RU" b="1" i="1" dirty="0" smtClean="0"/>
              <a:t>(Из материалов исследования ПИЗА)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0070C0"/>
                </a:solidFill>
              </a:rPr>
              <a:t>Читательская грамотность –</a:t>
            </a:r>
            <a:endParaRPr lang="ru-RU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i="1" dirty="0" smtClean="0"/>
              <a:t>Ориентация в содержании текста </a:t>
            </a:r>
          </a:p>
          <a:p>
            <a:r>
              <a:rPr lang="ru-RU" i="1" dirty="0" smtClean="0"/>
              <a:t>Преобразование и интерпретация текста </a:t>
            </a:r>
          </a:p>
          <a:p>
            <a:r>
              <a:rPr lang="ru-RU" i="1" dirty="0" smtClean="0"/>
              <a:t>Оценка информации </a:t>
            </a:r>
          </a:p>
          <a:p>
            <a:r>
              <a:rPr lang="ru-RU" dirty="0" smtClean="0"/>
              <a:t>Овладение этими умениями и означает </a:t>
            </a:r>
            <a:r>
              <a:rPr lang="ru-RU" b="1" dirty="0" smtClean="0"/>
              <a:t>«смысловое чтение»</a:t>
            </a:r>
            <a:r>
              <a:rPr lang="ru-RU" dirty="0" smtClean="0"/>
              <a:t>, которое является фундаментом всех обозначенных в новом стандарте результатов образования.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8490" y="404664"/>
            <a:ext cx="7756263" cy="1440160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Выделяют три группы читательских умений</a:t>
            </a: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</a:rPr>
              <a:t>:</a:t>
            </a:r>
            <a:r>
              <a:rPr lang="ru-RU" b="1" u="sng" dirty="0" smtClean="0">
                <a:solidFill>
                  <a:srgbClr val="7030A0"/>
                </a:solidFill>
              </a:rPr>
              <a:t/>
            </a:r>
            <a:br>
              <a:rPr lang="ru-RU" b="1" u="sng" dirty="0" smtClean="0">
                <a:solidFill>
                  <a:srgbClr val="7030A0"/>
                </a:solidFill>
              </a:rPr>
            </a:br>
            <a:endParaRPr lang="ru-RU" b="1" u="sng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</a:t>
            </a:r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reading</a:t>
            </a: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36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предтекстовый</a:t>
            </a: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while</a:t>
            </a:r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reading</a:t>
            </a:r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(текстовый)</a:t>
            </a:r>
          </a:p>
          <a:p>
            <a:pPr>
              <a:lnSpc>
                <a:spcPct val="150000"/>
              </a:lnSpc>
            </a:pP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</a:t>
            </a:r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reading </a:t>
            </a: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6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послетекстовый</a:t>
            </a: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ru-RU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>
                <a:ea typeface="Calibri"/>
              </a:rPr>
              <a:t>Этапы </a:t>
            </a:r>
            <a:r>
              <a:rPr lang="ru-RU" sz="3600" dirty="0">
                <a:ea typeface="Calibri"/>
              </a:rPr>
              <a:t>развития навыков чтения на уроках иностранного языка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14789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b="1" dirty="0"/>
              <a:t>Цели </a:t>
            </a:r>
            <a:r>
              <a:rPr lang="ru-RU" b="1" dirty="0" err="1"/>
              <a:t>предтекстового</a:t>
            </a:r>
            <a:r>
              <a:rPr lang="ru-RU" b="1" dirty="0"/>
              <a:t> этапа:</a:t>
            </a:r>
            <a:endParaRPr lang="ru-RU" dirty="0"/>
          </a:p>
          <a:p>
            <a:pPr>
              <a:buFont typeface="Arial" panose="020B0604020202020204" pitchFamily="34" charset="0"/>
              <a:buChar char="•"/>
            </a:pPr>
            <a:r>
              <a:rPr lang="ru-RU" dirty="0" smtClean="0"/>
              <a:t> </a:t>
            </a:r>
            <a:r>
              <a:rPr lang="ru-RU" dirty="0"/>
              <a:t>определить/ сформулировать речевую задачу для первого   прочтения.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 smtClean="0"/>
              <a:t>создать </a:t>
            </a:r>
            <a:r>
              <a:rPr lang="ru-RU" dirty="0"/>
              <a:t>необходимый уровень мотивации у учащихся.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 smtClean="0"/>
              <a:t>по </a:t>
            </a:r>
            <a:r>
              <a:rPr lang="ru-RU" dirty="0"/>
              <a:t>возможности сократить уровень языковых и речевых трудностей.</a:t>
            </a:r>
          </a:p>
          <a:p>
            <a:pPr marL="0" indent="0">
              <a:buNone/>
            </a:pPr>
            <a:r>
              <a:rPr lang="en-US" dirty="0"/>
              <a:t> </a:t>
            </a:r>
            <a:endParaRPr lang="ru-RU" dirty="0"/>
          </a:p>
          <a:p>
            <a:r>
              <a:rPr lang="ru-RU" dirty="0"/>
              <a:t>Можно выделить </a:t>
            </a:r>
            <a:r>
              <a:rPr lang="ru-RU" b="1" dirty="0"/>
              <a:t>следующие группы упражнений</a:t>
            </a:r>
            <a:r>
              <a:rPr lang="ru-RU" dirty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Упражнения на соотнесение слова с темой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Упражнения на понимание лексико-тематической основы текста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Упражнения в работе с заглавием текста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Упражнение в опознавании интернационализмов</a:t>
            </a:r>
          </a:p>
          <a:p>
            <a:pPr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65760" lvl="0" indent="-365760">
              <a:lnSpc>
                <a:spcPct val="150000"/>
              </a:lnSpc>
              <a:spcBef>
                <a:spcPct val="20000"/>
              </a:spcBef>
            </a:pPr>
            <a:r>
              <a:rPr lang="en-US" sz="3600" dirty="0" smtClean="0">
                <a:solidFill>
                  <a:srgbClr val="87362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br>
              <a:rPr lang="en-US" sz="3600" dirty="0" smtClean="0">
                <a:solidFill>
                  <a:srgbClr val="87362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solidFill>
                  <a:srgbClr val="87362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3600" dirty="0" smtClean="0">
                <a:solidFill>
                  <a:srgbClr val="87362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</a:t>
            </a:r>
            <a:r>
              <a:rPr lang="ru-RU" sz="3600" dirty="0">
                <a:solidFill>
                  <a:srgbClr val="87362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dirty="0">
                <a:solidFill>
                  <a:srgbClr val="87362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reading</a:t>
            </a:r>
            <a:r>
              <a:rPr lang="ru-RU" sz="3600" dirty="0">
                <a:solidFill>
                  <a:srgbClr val="87362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3600" dirty="0" err="1" smtClean="0">
                <a:solidFill>
                  <a:srgbClr val="87362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предтекстовый</a:t>
            </a:r>
            <a:r>
              <a:rPr lang="en-US" sz="3600" dirty="0" smtClean="0">
                <a:solidFill>
                  <a:srgbClr val="87362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smtClean="0">
                <a:solidFill>
                  <a:srgbClr val="87362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этап)</a:t>
            </a:r>
            <a:r>
              <a:rPr lang="ru-RU" sz="3600" dirty="0">
                <a:solidFill>
                  <a:srgbClr val="87362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solidFill>
                  <a:srgbClr val="87362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706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99247" y="2060849"/>
            <a:ext cx="7745505" cy="4797152"/>
          </a:xfrm>
        </p:spPr>
        <p:txBody>
          <a:bodyPr>
            <a:normAutofit fontScale="70000" lnSpcReduction="20000"/>
          </a:bodyPr>
          <a:lstStyle/>
          <a:p>
            <a:r>
              <a:rPr lang="ru-RU" b="1" dirty="0"/>
              <a:t>Цели текстового этапа:</a:t>
            </a:r>
            <a:endParaRPr lang="ru-RU" dirty="0"/>
          </a:p>
          <a:p>
            <a:pPr>
              <a:buFont typeface="Arial" panose="020B0604020202020204" pitchFamily="34" charset="0"/>
              <a:buChar char="•"/>
            </a:pPr>
            <a:r>
              <a:rPr lang="ru-RU" sz="2600" dirty="0" smtClean="0"/>
              <a:t>Проконтролировать </a:t>
            </a:r>
            <a:r>
              <a:rPr lang="ru-RU" sz="2600" dirty="0"/>
              <a:t>степень </a:t>
            </a:r>
            <a:r>
              <a:rPr lang="ru-RU" sz="2600" dirty="0" err="1"/>
              <a:t>сформированности</a:t>
            </a:r>
            <a:r>
              <a:rPr lang="ru-RU" sz="2600" dirty="0"/>
              <a:t> различных языковых навыков и речевых умений.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600" dirty="0" smtClean="0"/>
              <a:t>Продолжить </a:t>
            </a:r>
            <a:r>
              <a:rPr lang="ru-RU" sz="2600" dirty="0"/>
              <a:t>формирование соответствующих навыков и умений</a:t>
            </a:r>
            <a:r>
              <a:rPr lang="ru-RU" sz="2600" dirty="0" smtClean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600" b="1" dirty="0"/>
              <a:t> </a:t>
            </a:r>
            <a:endParaRPr lang="ru-RU" sz="2600" dirty="0"/>
          </a:p>
          <a:p>
            <a:r>
              <a:rPr lang="ru-RU" sz="2600" b="1" dirty="0"/>
              <a:t>На данном этапе учитель может предложить учащимся: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600" dirty="0"/>
              <a:t>найти ответы на предложенные вопросы;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600" dirty="0"/>
              <a:t>подтвердить правильность или ложность утверждений, либо выявить, что в тексте не упомянуто;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600" dirty="0"/>
              <a:t>составить предложения по порядку;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600" dirty="0"/>
              <a:t>найти соответствия;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600" dirty="0"/>
              <a:t>выполнить задание на множественный выбор;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600" dirty="0"/>
              <a:t>подобрать подходящий заголовок к каждому из абзацев;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600" dirty="0"/>
              <a:t>догадаться о значении слова или слов по контексту, какой из предложенных переводов слова наиболее точно отражает его значение в данном контексте;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600" dirty="0"/>
              <a:t>восполнить недостающую информацию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600" dirty="0"/>
              <a:t>во время чтения текста заполните таблицу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418684"/>
          </a:xfrm>
        </p:spPr>
        <p:txBody>
          <a:bodyPr/>
          <a:lstStyle/>
          <a:p>
            <a:r>
              <a:rPr lang="de-DE" dirty="0" err="1" smtClean="0"/>
              <a:t>While-reading</a:t>
            </a:r>
            <a:r>
              <a:rPr lang="de-DE" dirty="0" smtClean="0"/>
              <a:t> </a:t>
            </a:r>
            <a:r>
              <a:rPr lang="de-DE" dirty="0"/>
              <a:t>(</a:t>
            </a:r>
            <a:r>
              <a:rPr lang="ru-RU" dirty="0" smtClean="0"/>
              <a:t>текстовый этап)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801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/>
              <a:t>Цели </a:t>
            </a:r>
            <a:r>
              <a:rPr lang="ru-RU" b="1" dirty="0" err="1"/>
              <a:t>послетекстового</a:t>
            </a:r>
            <a:r>
              <a:rPr lang="ru-RU" b="1" dirty="0"/>
              <a:t> этапа:</a:t>
            </a:r>
            <a:endParaRPr lang="ru-RU" dirty="0"/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   </a:t>
            </a:r>
            <a:r>
              <a:rPr lang="ru-RU" dirty="0" smtClean="0"/>
              <a:t> </a:t>
            </a:r>
            <a:r>
              <a:rPr lang="ru-RU" dirty="0"/>
              <a:t>Использовать ситуацию текста в качестве языковой, речевой, содержательной опоры для развития умений в устной и письменной речи.</a:t>
            </a:r>
          </a:p>
          <a:p>
            <a:pPr marL="0" indent="0">
              <a:buNone/>
            </a:pPr>
            <a:r>
              <a:rPr lang="en-US" dirty="0"/>
              <a:t> </a:t>
            </a:r>
            <a:endParaRPr lang="ru-RU" dirty="0"/>
          </a:p>
          <a:p>
            <a:r>
              <a:rPr lang="ru-RU" dirty="0"/>
              <a:t>На этом этапе учитель может предложить учащимся: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ru-RU" dirty="0"/>
              <a:t>выявить новое из прочитанного текста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ru-RU" dirty="0"/>
              <a:t>высказать свое мнение по поводу прочитанного;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ru-RU" dirty="0"/>
              <a:t>опровергнуть утверждения или согласиться с ними;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ru-RU" dirty="0"/>
              <a:t>доказать или охарактеризовать что-то;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ru-RU" dirty="0"/>
              <a:t>составить план текста, выделив его основные мысли;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ru-RU" dirty="0"/>
              <a:t>пересказать/кратко изложить содержание текста;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ru-RU" dirty="0"/>
              <a:t>рассказать текст от лица главного героя;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ru-RU" dirty="0"/>
              <a:t>вставить в текст пропущенные слова или выражения;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ru-RU" dirty="0"/>
              <a:t>составить </a:t>
            </a:r>
            <a:r>
              <a:rPr lang="ru-RU" dirty="0" err="1"/>
              <a:t>синквейн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346676"/>
          </a:xfrm>
        </p:spPr>
        <p:txBody>
          <a:bodyPr/>
          <a:lstStyle/>
          <a:p>
            <a:r>
              <a:rPr lang="de-DE" dirty="0" smtClean="0"/>
              <a:t>Post-</a:t>
            </a:r>
            <a:r>
              <a:rPr lang="de-DE" dirty="0" err="1" smtClean="0"/>
              <a:t>reading</a:t>
            </a:r>
            <a:r>
              <a:rPr lang="de-DE" dirty="0" smtClean="0"/>
              <a:t> </a:t>
            </a:r>
            <a:r>
              <a:rPr lang="de-DE" dirty="0"/>
              <a:t>(</a:t>
            </a:r>
            <a:r>
              <a:rPr lang="ru-RU" dirty="0" err="1"/>
              <a:t>послетекстовый</a:t>
            </a:r>
            <a:r>
              <a:rPr lang="ru-RU" dirty="0"/>
              <a:t>)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212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1784793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974</TotalTime>
  <Words>764</Words>
  <Application>Microsoft Office PowerPoint</Application>
  <PresentationFormat>Экран (4:3)</PresentationFormat>
  <Paragraphs>287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Твердый переплет</vt:lpstr>
      <vt:lpstr>Использование учебника «Spotlight»  как инструмента формирования читательской грамотности    Подготовила: Горблянская С.В., учитель английского языка МБОУ «Винницкая школа»</vt:lpstr>
      <vt:lpstr>Цитаты и определения</vt:lpstr>
      <vt:lpstr>Читательская грамотность –</vt:lpstr>
      <vt:lpstr>Выделяют три группы читательских умений: </vt:lpstr>
      <vt:lpstr>Этапы развития навыков чтения на уроках иностранного языка</vt:lpstr>
      <vt:lpstr>P Pre-reading (предтекстовый этап) </vt:lpstr>
      <vt:lpstr>While-reading (текстовый этап) </vt:lpstr>
      <vt:lpstr>Post-reading (послетекстовый) </vt:lpstr>
      <vt:lpstr>Презентация PowerPoint</vt:lpstr>
      <vt:lpstr>ОБУЧЕНИЕ ОЗНАКОМИТЕЛЬНОМУ, ПРОСМОТРОВОМУ  ЧТЕНИЮ</vt:lpstr>
      <vt:lpstr>Просмотровое чтение</vt:lpstr>
      <vt:lpstr>Ознакомительное чтение</vt:lpstr>
      <vt:lpstr>ОБУЧЕНИЕ ИЗУЧАЮЩЕМУ ЧТЕНИЮ</vt:lpstr>
      <vt:lpstr>Изучающее чтение</vt:lpstr>
      <vt:lpstr>ОБУЧЕНИЕ ПОИСКОВОМУ ЧТЕНИЮ</vt:lpstr>
      <vt:lpstr>Поисковое чтение </vt:lpstr>
      <vt:lpstr>Презентация PowerPoint</vt:lpstr>
      <vt:lpstr>Форматы текстов</vt:lpstr>
      <vt:lpstr>1 группа</vt:lpstr>
      <vt:lpstr>1 группа</vt:lpstr>
      <vt:lpstr>1 группа </vt:lpstr>
      <vt:lpstr>2 группа</vt:lpstr>
      <vt:lpstr>2 группа</vt:lpstr>
      <vt:lpstr>3 группа</vt:lpstr>
      <vt:lpstr>3 группа</vt:lpstr>
      <vt:lpstr>3 группа</vt:lpstr>
      <vt:lpstr>4 группа</vt:lpstr>
      <vt:lpstr>4 группа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Формирование читательской грамотности на уроках английского языка на основе текстов учебника Spotlight 7</dc:title>
  <dc:creator>211</dc:creator>
  <cp:lastModifiedBy>Светлана</cp:lastModifiedBy>
  <cp:revision>54</cp:revision>
  <dcterms:created xsi:type="dcterms:W3CDTF">2021-11-08T11:40:37Z</dcterms:created>
  <dcterms:modified xsi:type="dcterms:W3CDTF">2023-11-01T15:15:25Z</dcterms:modified>
</cp:coreProperties>
</file>