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0D9"/>
    <a:srgbClr val="00B050"/>
    <a:srgbClr val="D8EEC0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 snapToGrid="0">
      <p:cViewPr>
        <p:scale>
          <a:sx n="79" d="100"/>
          <a:sy n="79" d="100"/>
        </p:scale>
        <p:origin x="-30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702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065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214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612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310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815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440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764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8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57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70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9F98B-D88C-439B-9793-18A61D0E2B3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7C863-8A9E-46D4-A580-BF6BC8420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97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slide" Target="slide7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27726" y="3621065"/>
            <a:ext cx="2101857" cy="110799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- 2020</a:t>
            </a:r>
            <a:endParaRPr lang="ru-RU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4385" y="5164619"/>
            <a:ext cx="400096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8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2. </a:t>
            </a:r>
          </a:p>
          <a:p>
            <a:pPr algn="r"/>
            <a:r>
              <a:rPr lang="ru-RU" sz="28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задания </a:t>
            </a:r>
          </a:p>
        </p:txBody>
      </p:sp>
      <p:pic>
        <p:nvPicPr>
          <p:cNvPr id="1026" name="Picture 2" descr="https://school-number10.ucoz.org/_si/0/2342736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97" t="6655" r="213" b="25620"/>
          <a:stretch/>
        </p:blipFill>
        <p:spPr bwMode="auto">
          <a:xfrm>
            <a:off x="6147705" y="656216"/>
            <a:ext cx="3100985" cy="378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bs.twimg.com/media/C-VHh_pW0AI3dFB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0" r="34405" b="38581"/>
          <a:stretch/>
        </p:blipFill>
        <p:spPr bwMode="auto">
          <a:xfrm>
            <a:off x="4590660" y="1276624"/>
            <a:ext cx="5411665" cy="235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97100" y="1210401"/>
            <a:ext cx="4357688" cy="1100138"/>
          </a:xfrm>
          <a:prstGeom prst="rect">
            <a:avLst/>
          </a:prstGeom>
          <a:solidFill>
            <a:srgbClr val="D8EE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97100" y="1026613"/>
            <a:ext cx="43588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Математика</a:t>
            </a:r>
            <a:r>
              <a:rPr lang="ru-RU" sz="6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endParaRPr lang="ru-RU" sz="6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49394" y="1077245"/>
            <a:ext cx="2367048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44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2368" y="525964"/>
            <a:ext cx="110394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плане изображено домохозяйство по адресу: с. </a:t>
            </a:r>
            <a:r>
              <a:rPr lang="ru-RU" sz="26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Авдеево</a:t>
            </a:r>
            <a:r>
              <a:rPr lang="ru-RU" sz="2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(сторона каждой клетки на плане равна 2 м). Участок имеет прямоугольную форму. Выезд и въезд осуществляются через единственные ворота.</a:t>
            </a:r>
          </a:p>
          <a:p>
            <a:pPr algn="just"/>
            <a:r>
              <a:rPr lang="ru-RU" sz="2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на участок справа от ворот находится баня, а слева — гараж, отмеченный на плане цифрой 7. Площадь, занятая гаражом, равна 32 кв. м.</a:t>
            </a:r>
          </a:p>
          <a:p>
            <a:pPr algn="just"/>
            <a:r>
              <a:rPr lang="ru-RU" sz="2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Жилой дом находится в глубине территории. Помимо гаража, жилого дома и бани, на участке имеется сарай (подсобное помещение), расположенный рядом с гаражом, и теплица, построенная на территории огорода (огород отмечен цифрой 2). Перед жилым домом имеются яблоневые посадки.</a:t>
            </a:r>
          </a:p>
          <a:p>
            <a:pPr algn="just"/>
            <a:r>
              <a:rPr lang="ru-RU" sz="2600" b="1" i="0" dirty="0" smtClean="0">
                <a:solidFill>
                  <a:srgbClr val="00518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дорожки внутри участка имеют ширину 1 м и вымощены тротуарной плиткой размером </a:t>
            </a:r>
            <a:r>
              <a:rPr lang="ru-RU" sz="26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 м × 1 м. </a:t>
            </a:r>
            <a:r>
              <a:rPr lang="ru-RU" sz="2600" b="1" i="0" dirty="0" smtClean="0">
                <a:solidFill>
                  <a:srgbClr val="00518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Между баней и гаражом имеется площадка площадью 64 кв. м, вымощенная такой же плиткой.</a:t>
            </a:r>
            <a:endParaRPr lang="ru-RU" sz="2600" b="1" i="0" dirty="0">
              <a:solidFill>
                <a:srgbClr val="00518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112" y="137868"/>
            <a:ext cx="7724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внимательно  задачу и выполните задание.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/>
        </p:nvSpPr>
        <p:spPr>
          <a:xfrm>
            <a:off x="10451591" y="6112109"/>
            <a:ext cx="978408" cy="484632"/>
          </a:xfrm>
          <a:prstGeom prst="rightArrow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0018" y="5637549"/>
            <a:ext cx="16578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</a:t>
            </a:r>
            <a:endParaRPr lang="ru-RU" sz="3200" u="sng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8345" y="5211746"/>
            <a:ext cx="93235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Сколько упаковок плитки понадобилось, чтобы выложить все дорожки и площадку перед гаражом? Если плитка продается в упаковке  по 4 штуки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7406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oge.sdamgia.ru/get_file?id=1998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3" r="32491"/>
          <a:stretch/>
        </p:blipFill>
        <p:spPr bwMode="auto">
          <a:xfrm>
            <a:off x="127819" y="395394"/>
            <a:ext cx="6897056" cy="578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лево 2">
            <a:hlinkClick r:id="rId3" action="ppaction://hlinksldjump"/>
          </p:cNvPr>
          <p:cNvSpPr/>
          <p:nvPr/>
        </p:nvSpPr>
        <p:spPr>
          <a:xfrm>
            <a:off x="6939165" y="5840849"/>
            <a:ext cx="978408" cy="484632"/>
          </a:xfrm>
          <a:prstGeom prst="leftArrow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39165" y="185435"/>
            <a:ext cx="932355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Сколько упаковок плитки</a:t>
            </a:r>
          </a:p>
          <a:p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понадобилось, чтобы выложить </a:t>
            </a:r>
          </a:p>
          <a:p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 дорожки и площадку перед</a:t>
            </a:r>
          </a:p>
          <a:p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гаражом?</a:t>
            </a:r>
          </a:p>
          <a:p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Если плитка продается </a:t>
            </a:r>
          </a:p>
          <a:p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упаковке </a:t>
            </a:r>
          </a:p>
          <a:p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4 штуки.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09178" y="327162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i="0" dirty="0" smtClean="0">
                <a:solidFill>
                  <a:srgbClr val="00518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дорожки внутри</a:t>
            </a:r>
          </a:p>
          <a:p>
            <a:pPr algn="just"/>
            <a:r>
              <a:rPr lang="ru-RU" sz="2400" b="1" i="0" dirty="0" smtClean="0">
                <a:solidFill>
                  <a:srgbClr val="00518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участка имеют ширину 1 м </a:t>
            </a:r>
          </a:p>
          <a:p>
            <a:pPr algn="just"/>
            <a:r>
              <a:rPr lang="ru-RU" sz="2400" b="1" i="0" dirty="0" smtClean="0">
                <a:solidFill>
                  <a:srgbClr val="00518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вымощены тротуарной </a:t>
            </a:r>
          </a:p>
          <a:p>
            <a:pPr algn="just"/>
            <a:r>
              <a:rPr lang="ru-RU" sz="2400" b="1" i="0" dirty="0" smtClean="0">
                <a:solidFill>
                  <a:srgbClr val="00518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плиткой размером </a:t>
            </a:r>
            <a:r>
              <a:rPr lang="ru-RU" sz="24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 м × 1 м. </a:t>
            </a:r>
            <a:endParaRPr lang="ru-RU" sz="2400" b="1" i="0" dirty="0">
              <a:solidFill>
                <a:srgbClr val="00518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31543" y="4403128"/>
            <a:ext cx="16401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64 кв. м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18324" y="6170210"/>
            <a:ext cx="998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15071" y="4987903"/>
            <a:ext cx="26848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64+6 +11+9=  90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90: 4 = 22,5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75447" y="611855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02013" y="5231209"/>
            <a:ext cx="1473434" cy="4817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D8EE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-66271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24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7806" y="0"/>
            <a:ext cx="679409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плане изображена схема квартиры (</a:t>
            </a:r>
            <a:r>
              <a:rPr lang="ru-RU" sz="2800" b="0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каждой клетки на схеме равна 1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м). Квартира имеет прямоугольную форму. Вход и выход осуществляются через единственную дверь.</a:t>
            </a:r>
          </a:p>
          <a:p>
            <a:pPr algn="just"/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в квартиру расположен коридор, отмеченный цифрой 1, а справа находится кладовая комната, которая занимает площадь в 20 кв. м.</a:t>
            </a:r>
          </a:p>
          <a:p>
            <a:pPr algn="just"/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верхнем правом углу схемы находится </a:t>
            </a:r>
            <a:r>
              <a:rPr lang="ru-RU" sz="2800" b="1" i="0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санузел, отмеченный цифрой 6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0" i="0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 перед ним располагается ванная комната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санузле и ванной комнате пол выложен плиткой, которая имеет размер 0,5 м × 0,5 м.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https://oge.sdamgia.ru/get_file?id=1998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://dl3.joxi.net/drive/2019/11/04/0035/1824/2352928/28/d98efa23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73161"/>
            <a:ext cx="4383830" cy="354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5575" y="569238"/>
            <a:ext cx="47950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внимательно  задачу 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выполните задание.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5992" y="-65353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10500853" y="6115665"/>
            <a:ext cx="978408" cy="361318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решен</a:t>
            </a:r>
            <a:r>
              <a:rPr lang="ru-RU" dirty="0" smtClean="0"/>
              <a:t>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607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7085" y="144630"/>
            <a:ext cx="110022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Плитка продаётся в упаковках </a:t>
            </a:r>
            <a:r>
              <a:rPr lang="ru-RU" sz="28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5 штук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Сколько упаковок плитки понадобилось, чтобы выложить пол в ванной комнате и санузле?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://dl3.joxi.net/drive/2019/11/04/0035/1824/2352928/28/d98efa23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43" y="1238864"/>
            <a:ext cx="5822438" cy="471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95019" y="1641986"/>
            <a:ext cx="1347020" cy="2005781"/>
          </a:xfrm>
          <a:prstGeom prst="rect">
            <a:avLst/>
          </a:prstGeom>
          <a:solidFill>
            <a:srgbClr val="00B050">
              <a:alpha val="10196"/>
            </a:srgbClr>
          </a:solidFill>
          <a:ln>
            <a:solidFill>
              <a:srgbClr val="D8EE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395019" y="3991897"/>
            <a:ext cx="1347020" cy="1632156"/>
          </a:xfrm>
          <a:prstGeom prst="rect">
            <a:avLst/>
          </a:prstGeom>
          <a:solidFill>
            <a:srgbClr val="00B050">
              <a:alpha val="10196"/>
            </a:srgbClr>
          </a:solidFill>
          <a:ln>
            <a:solidFill>
              <a:srgbClr val="D8EE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096000" y="100981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санузле и ванной комнате пол выложен </a:t>
            </a:r>
          </a:p>
          <a:p>
            <a:pPr algn="just"/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плиткой, которая имеет размер 0,5 м × 0,5 м.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28738" y="2496971"/>
            <a:ext cx="1577416" cy="312443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D8EE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подсказка1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36078" y="1840811"/>
            <a:ext cx="29225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Найдем площадь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Санузла  6· 4 = 24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Ванной   5· 4 = 20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39064" y="1238864"/>
            <a:ext cx="4151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каждой клетки на схеме равна 1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65238" y="6960287"/>
            <a:ext cx="2606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Триггер прямоугольник -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96000" y="3377285"/>
            <a:ext cx="57518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 плитка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имеет площадь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0,25 м</a:t>
            </a:r>
            <a:r>
              <a:rPr lang="ru-RU" sz="2800" b="1" i="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чтобы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выложить1 м</a:t>
            </a:r>
            <a:r>
              <a:rPr lang="ru-RU" sz="2800" b="1" i="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пола плиткой, понадобится </a:t>
            </a:r>
            <a:r>
              <a:rPr lang="ru-RU" sz="28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4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плитки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44·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4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= 176 потребуется всего плиток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77117" y="3058690"/>
            <a:ext cx="1579874" cy="29414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D8EEC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Подсказка 2</a:t>
            </a:r>
            <a:endParaRPr lang="ru-RU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06696" y="5513923"/>
            <a:ext cx="2191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176 : 5 = 35,2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41807" y="5624053"/>
            <a:ext cx="1415183" cy="26161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D8EEC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подсказка3</a:t>
            </a:r>
            <a:endParaRPr lang="ru-RU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6303" y="6104582"/>
            <a:ext cx="998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49398" y="610458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3" action="ppaction://hlinksldjump"/>
          </p:cNvPr>
          <p:cNvSpPr/>
          <p:nvPr/>
        </p:nvSpPr>
        <p:spPr>
          <a:xfrm>
            <a:off x="10817898" y="6454497"/>
            <a:ext cx="1081549" cy="34661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Задача 3</a:t>
            </a:r>
            <a:endParaRPr lang="ru-RU" sz="1200" b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15992" y="-65353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36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4411" y="122677"/>
            <a:ext cx="1064933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Бригада меняет рельсы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участке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между станциями Надежда и Верхняя протяжённостью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12,4 км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Работы начались в понедельник. Каждый рабочий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день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бригада меняла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400 метров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рельсов. По </a:t>
            </a:r>
            <a:r>
              <a:rPr lang="ru-RU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субботам и воскресеньям замена рельсов не осуществлялась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но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проезд был закрыт до конца всего ремонта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8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Сколько дней был закрыт проезд между указанными станциями?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8" name="Picture 2" descr="https://oge.sdamgia.ru/get_file?id=1999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31" y="3021149"/>
            <a:ext cx="6686931" cy="357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4741853" y="3249561"/>
            <a:ext cx="285136" cy="285135"/>
          </a:xfrm>
          <a:prstGeom prst="ellipse">
            <a:avLst/>
          </a:prstGeom>
          <a:solidFill>
            <a:srgbClr val="FF0000"/>
          </a:solidFill>
          <a:ln>
            <a:solidFill>
              <a:srgbClr val="D8EE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179076" y="3021149"/>
            <a:ext cx="285136" cy="285135"/>
          </a:xfrm>
          <a:prstGeom prst="ellipse">
            <a:avLst/>
          </a:prstGeom>
          <a:solidFill>
            <a:srgbClr val="FF0000"/>
          </a:solidFill>
          <a:ln>
            <a:solidFill>
              <a:srgbClr val="D8EE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5122606" y="3244645"/>
            <a:ext cx="1052052" cy="147484"/>
          </a:xfrm>
          <a:custGeom>
            <a:avLst/>
            <a:gdLst>
              <a:gd name="connsiteX0" fmla="*/ 0 w 1052052"/>
              <a:gd name="connsiteY0" fmla="*/ 147484 h 147484"/>
              <a:gd name="connsiteX1" fmla="*/ 196646 w 1052052"/>
              <a:gd name="connsiteY1" fmla="*/ 98323 h 147484"/>
              <a:gd name="connsiteX2" fmla="*/ 344129 w 1052052"/>
              <a:gd name="connsiteY2" fmla="*/ 98323 h 147484"/>
              <a:gd name="connsiteX3" fmla="*/ 491613 w 1052052"/>
              <a:gd name="connsiteY3" fmla="*/ 58994 h 147484"/>
              <a:gd name="connsiteX4" fmla="*/ 776749 w 1052052"/>
              <a:gd name="connsiteY4" fmla="*/ 9832 h 147484"/>
              <a:gd name="connsiteX5" fmla="*/ 953729 w 1052052"/>
              <a:gd name="connsiteY5" fmla="*/ 9832 h 147484"/>
              <a:gd name="connsiteX6" fmla="*/ 1052052 w 1052052"/>
              <a:gd name="connsiteY6" fmla="*/ 0 h 14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2052" h="147484">
                <a:moveTo>
                  <a:pt x="0" y="147484"/>
                </a:moveTo>
                <a:lnTo>
                  <a:pt x="196646" y="98323"/>
                </a:lnTo>
                <a:lnTo>
                  <a:pt x="344129" y="98323"/>
                </a:lnTo>
                <a:lnTo>
                  <a:pt x="491613" y="58994"/>
                </a:lnTo>
                <a:lnTo>
                  <a:pt x="776749" y="9832"/>
                </a:lnTo>
                <a:lnTo>
                  <a:pt x="953729" y="9832"/>
                </a:lnTo>
                <a:lnTo>
                  <a:pt x="1052052" y="0"/>
                </a:lnTo>
              </a:path>
            </a:pathLst>
          </a:custGeom>
          <a:solidFill>
            <a:srgbClr val="92D050"/>
          </a:solidFill>
          <a:ln w="57150">
            <a:solidFill>
              <a:srgbClr val="D8EE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21187110">
            <a:off x="5026989" y="2936952"/>
            <a:ext cx="936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12,4 км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2095322"/>
              </p:ext>
            </p:extLst>
          </p:nvPr>
        </p:nvGraphicFramePr>
        <p:xfrm>
          <a:off x="8113974" y="2715570"/>
          <a:ext cx="3596244" cy="742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Уравнение" r:id="rId4" imgW="1904760" imgH="393480" progId="Equation.3">
                  <p:embed/>
                </p:oleObj>
              </mc:Choice>
              <mc:Fallback>
                <p:oleObj name="Уравнение" r:id="rId4" imgW="19047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13974" y="2715570"/>
                        <a:ext cx="3596244" cy="7423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390968" y="3767077"/>
            <a:ext cx="1401276" cy="344129"/>
          </a:xfrm>
          <a:prstGeom prst="rect">
            <a:avLst/>
          </a:prstGeom>
          <a:solidFill>
            <a:srgbClr val="00B050"/>
          </a:solidFill>
          <a:ln>
            <a:solidFill>
              <a:srgbClr val="D8EE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anose="03010101010201010101" pitchFamily="66" charset="0"/>
              </a:rPr>
              <a:t>Подсказка 1</a:t>
            </a:r>
            <a:endParaRPr lang="ru-RU" dirty="0">
              <a:latin typeface="Monotype Corsiva" panose="03010101010201010101" pitchFamily="66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953729" y="1858297"/>
            <a:ext cx="9212826" cy="49161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827908" y="3454669"/>
            <a:ext cx="4561505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8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велись только 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понедельника по пятницам, 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потребуется  по 5 рабочих дней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НЕДЕЛИ ?, что бы добавить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выходные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AutoShape 5" descr="https://oge.sdamgia.ru/formula/svg/75/75fdea5b32515344807ec9ac87f97bc9.svg"/>
          <p:cNvSpPr>
            <a:spLocks noChangeAspect="1" noChangeArrowheads="1"/>
          </p:cNvSpPr>
          <p:nvPr/>
        </p:nvSpPr>
        <p:spPr bwMode="auto">
          <a:xfrm>
            <a:off x="11196730" y="426719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390968" y="4538910"/>
            <a:ext cx="1401276" cy="324465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anose="03010101010201010101" pitchFamily="66" charset="0"/>
              </a:rPr>
              <a:t>Подсказка 2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42476" y="5301328"/>
            <a:ext cx="37323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 : 5=6,2   т. е 6 недель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2 выходных   2·6=12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64212" y="5429696"/>
            <a:ext cx="1363695" cy="299336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anose="03010101010201010101" pitchFamily="66" charset="0"/>
              </a:rPr>
              <a:t>подсказка3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70242" y="3088574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Надежда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536113" y="6121579"/>
            <a:ext cx="3143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  43  ( 31+12)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право 20">
            <a:hlinkClick r:id="rId6" action="ppaction://hlinksldjump"/>
          </p:cNvPr>
          <p:cNvSpPr/>
          <p:nvPr/>
        </p:nvSpPr>
        <p:spPr>
          <a:xfrm>
            <a:off x="11012326" y="6334037"/>
            <a:ext cx="978408" cy="484632"/>
          </a:xfrm>
          <a:prstGeom prst="rightArrow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Monotype Corsiva" panose="03010101010201010101" pitchFamily="66" charset="0"/>
              </a:rPr>
              <a:t>Задача 4</a:t>
            </a:r>
            <a:endParaRPr lang="ru-RU" sz="1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34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934" y="211168"/>
            <a:ext cx="111202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Ребята решили, что нужно взять в поездку чай в пакетиках определённого сорта. Оксане поручили купить чай на всех. Сколько пачек чая должна купить Оксана, если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компании 8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человек,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день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они выпивают в среднем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 пакетика на одного человека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 поездка продлится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две недели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В каждой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пачке 25 пакетиков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88490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№5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23993" y="3376918"/>
            <a:ext cx="1623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 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46374" y="2959511"/>
            <a:ext cx="22429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8·3 · 14 = 336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336 : 25=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28090" y="3090324"/>
            <a:ext cx="1759974" cy="34624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проверка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7934" y="3938677"/>
            <a:ext cx="1109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Плата за телефон составляет 400 рублей в месяц. В следующем году она увеличится на 9 % .Сколько рублей придётся платить ежемесячно за телефон в следующем году?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10875154" y="6254057"/>
            <a:ext cx="1107186" cy="484632"/>
          </a:xfrm>
          <a:prstGeom prst="rightArrow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63134" y="5594486"/>
            <a:ext cx="1803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 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436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38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dl4.joxi.net/drive/2019/11/04/0035/1824/2352928/28/239037269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85"/>
          <a:stretch/>
        </p:blipFill>
        <p:spPr bwMode="auto">
          <a:xfrm>
            <a:off x="27434" y="981042"/>
            <a:ext cx="5005742" cy="435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7436" y="-184751"/>
            <a:ext cx="120197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На плане изображён дачный участок по адресу: п. Большой ручей, ул. Центральная, д. </a:t>
            </a:r>
            <a:r>
              <a:rPr lang="ru-RU" sz="24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14  (</a:t>
            </a: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сторона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каждой клетки 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на плане равна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2 м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).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-88490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40017" y="1050114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площадь открытого грунта огорода (вне теплиц) и общую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 теплиц.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процентов площадь открытого грунта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 площади теплиц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4518" y="1089329"/>
            <a:ext cx="2075291" cy="842838"/>
          </a:xfrm>
          <a:prstGeom prst="rect">
            <a:avLst/>
          </a:prstGeom>
          <a:solidFill>
            <a:srgbClr val="E2F0D9">
              <a:alpha val="25098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093058" y="107342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 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5517" y="105011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 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43277" y="3959749"/>
            <a:ext cx="4375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участка______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81813" y="4360361"/>
            <a:ext cx="4297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теплиц______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81813" y="4804754"/>
            <a:ext cx="5753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открытого грунта ______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10044" y="3880277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6·14=  84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55579" y="4360361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59723" y="4781348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69408" y="6072410"/>
            <a:ext cx="1623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 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815805"/>
              </p:ext>
            </p:extLst>
          </p:nvPr>
        </p:nvGraphicFramePr>
        <p:xfrm>
          <a:off x="8026447" y="5418926"/>
          <a:ext cx="1424781" cy="978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Уравнение" r:id="rId4" imgW="850680" imgH="583920" progId="Equation.3">
                  <p:embed/>
                </p:oleObj>
              </mc:Choice>
              <mc:Fallback>
                <p:oleObj name="Уравнение" r:id="rId4" imgW="850680" imgH="5839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26447" y="5418926"/>
                        <a:ext cx="1424781" cy="9782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7564981" y="5390031"/>
            <a:ext cx="1892012" cy="103753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Merriweather" panose="00000500000000000000" pitchFamily="2" charset="-52"/>
              </a:rPr>
              <a:t>Нужна помощь 2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Merriweather" panose="00000500000000000000" pitchFamily="2" charset="-5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47209" y="5363645"/>
            <a:ext cx="1592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60- 100%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24-    Х%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55155" y="5414559"/>
            <a:ext cx="1892012" cy="103753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Merriweather" panose="00000500000000000000" pitchFamily="2" charset="-52"/>
              </a:rPr>
              <a:t>Нужна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Merriweather" panose="00000500000000000000" pitchFamily="2" charset="-52"/>
              </a:rPr>
              <a:t>помощь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Merriweather" panose="00000500000000000000" pitchFamily="2" charset="-52"/>
              </a:rPr>
              <a:t>1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Merriweather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4634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561</Words>
  <Application>Microsoft Office PowerPoint</Application>
  <PresentationFormat>Произвольный</PresentationFormat>
  <Paragraphs>100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Certified Windows</cp:lastModifiedBy>
  <cp:revision>23</cp:revision>
  <dcterms:created xsi:type="dcterms:W3CDTF">2019-11-04T10:20:29Z</dcterms:created>
  <dcterms:modified xsi:type="dcterms:W3CDTF">2020-02-02T17:15:20Z</dcterms:modified>
</cp:coreProperties>
</file>