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65" r:id="rId2"/>
    <p:sldId id="256" r:id="rId3"/>
    <p:sldId id="270" r:id="rId4"/>
    <p:sldId id="267" r:id="rId5"/>
    <p:sldId id="274" r:id="rId6"/>
    <p:sldId id="271" r:id="rId7"/>
    <p:sldId id="272" r:id="rId8"/>
    <p:sldId id="273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36418B3-05B1-4E39-B6E6-863DDE043E6C}">
          <p14:sldIdLst>
            <p14:sldId id="265"/>
            <p14:sldId id="256"/>
            <p14:sldId id="270"/>
            <p14:sldId id="267"/>
            <p14:sldId id="274"/>
            <p14:sldId id="271"/>
            <p14:sldId id="272"/>
            <p14:sldId id="273"/>
            <p14:sldId id="276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72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81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2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99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93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85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92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80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93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6DCDC08-F3DD-4FCF-AC81-89D8EF60D1CB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D57C134-3C7F-4F5F-851C-5C2E9FBFBD7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37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lib.net/prof-obrazovanie/razvitie-professionalnoj-kompetentnosti-uchitelja-po-formirovaniju-funkcionalnoj.html" TargetMode="External"/><Relationship Id="rId2" Type="http://schemas.openxmlformats.org/officeDocument/2006/relationships/hyperlink" Target="https://www.krippo.ru/index.php/istoriya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infourok.ru/pedsovet-razvitie-funkcionalnoy-gramotnosti-shkolnikov-2512251.html" TargetMode="External"/><Relationship Id="rId4" Type="http://schemas.openxmlformats.org/officeDocument/2006/relationships/hyperlink" Target="https://www.expeducation.ru/ru/article/view?id=848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DD2BBE-0A1C-41B6-AF93-81B973C69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7275" y="626621"/>
            <a:ext cx="10058400" cy="9212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Функциональная грамотность педагога: понятие, виды, способы формирования/совершенствования</a:t>
            </a:r>
            <a:endParaRPr lang="ru-RU" sz="36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55075" y="2339439"/>
            <a:ext cx="7255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002060"/>
                </a:solidFill>
              </a:rPr>
              <a:t>«…Образование </a:t>
            </a:r>
            <a:r>
              <a:rPr lang="ru-RU" b="1" dirty="0">
                <a:solidFill>
                  <a:srgbClr val="002060"/>
                </a:solidFill>
              </a:rPr>
              <a:t>есть то, что остается после того, когда забывается все, чему нас учили в школе…». 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А. Эйнштейн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37361" y="452918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Функциональная грамотность педагога – залог успеха учеников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7038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DD2BBE-0A1C-41B6-AF93-81B973C69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7908" y="1222089"/>
            <a:ext cx="10058400" cy="348457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грамотность </a:t>
            </a:r>
            <a:r>
              <a:rPr lang="ru-RU" sz="3200" b="1" dirty="0">
                <a:solidFill>
                  <a:srgbClr val="002060"/>
                </a:solidFill>
              </a:rPr>
              <a:t>– это способность человека вступать в отношения с внешней средой и максимально быстро адаптироваться и функционировать в ней. </a:t>
            </a:r>
            <a:r>
              <a:rPr lang="ru-RU" sz="3200" b="1" dirty="0" smtClean="0">
                <a:solidFill>
                  <a:srgbClr val="002060"/>
                </a:solidFill>
              </a:rPr>
              <a:t/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/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«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Функционально грамотный человек </a:t>
            </a:r>
            <a:r>
              <a:rPr lang="ru-RU" sz="3200" b="1" dirty="0">
                <a:solidFill>
                  <a:srgbClr val="C00000"/>
                </a:solidFill>
              </a:rPr>
              <a:t>– это человек, который способен использовать все постоянно приобретаемые в течение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</a:t>
            </a:r>
            <a:r>
              <a:rPr lang="ru-RU" sz="3200" b="1" dirty="0" smtClean="0">
                <a:solidFill>
                  <a:srgbClr val="C00000"/>
                </a:solidFill>
              </a:rPr>
              <a:t>отношений» (А.А</a:t>
            </a:r>
            <a:r>
              <a:rPr lang="ru-RU" sz="3200" b="1" dirty="0">
                <a:solidFill>
                  <a:srgbClr val="C00000"/>
                </a:solidFill>
              </a:rPr>
              <a:t>. </a:t>
            </a:r>
            <a:r>
              <a:rPr lang="ru-RU" sz="3200" b="1" dirty="0" smtClean="0">
                <a:solidFill>
                  <a:srgbClr val="C00000"/>
                </a:solidFill>
              </a:rPr>
              <a:t>Леонтьев)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4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6584952" y="5264935"/>
            <a:ext cx="5391151" cy="954107"/>
          </a:xfrm>
          <a:prstGeom prst="wedgeRectCallout">
            <a:avLst>
              <a:gd name="adj1" fmla="val -50854"/>
              <a:gd name="adj2" fmla="val -378312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+mn-lt"/>
              </a:rPr>
              <a:t>Готовность к личностному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развитию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lvl="4"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584952" y="3454718"/>
            <a:ext cx="5384800" cy="954088"/>
          </a:xfrm>
          <a:prstGeom prst="wedgeRectCallout">
            <a:avLst>
              <a:gd name="adj1" fmla="val -51462"/>
              <a:gd name="adj2" fmla="val -188912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+mn-lt"/>
              </a:rPr>
              <a:t>Готовность к самообразованию</a:t>
            </a:r>
          </a:p>
          <a:p>
            <a:pPr lvl="4"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 flipH="1">
            <a:off x="421217" y="5237163"/>
            <a:ext cx="5867400" cy="954107"/>
          </a:xfrm>
          <a:prstGeom prst="wedgeRectCallout">
            <a:avLst>
              <a:gd name="adj1" fmla="val -45223"/>
              <a:gd name="adj2" fmla="val -375633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+mn-lt"/>
              </a:rPr>
              <a:t>Готовность к социальному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взаимодействию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lvl="4"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 flipH="1">
            <a:off x="685800" y="3414713"/>
            <a:ext cx="5867400" cy="984250"/>
          </a:xfrm>
          <a:prstGeom prst="wedgeRectCallout">
            <a:avLst>
              <a:gd name="adj1" fmla="val -41303"/>
              <a:gd name="adj2" fmla="val -177488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>
                <a:solidFill>
                  <a:srgbClr val="000099"/>
                </a:solidFill>
                <a:latin typeface="Calibri"/>
              </a:rPr>
              <a:t>Технологическая компетентность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endParaRPr lang="ru-RU" sz="2000" dirty="0"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6152" name="WordArt 5"/>
          <p:cNvSpPr>
            <a:spLocks noChangeArrowheads="1" noChangeShapeType="1" noTextEdit="1"/>
          </p:cNvSpPr>
          <p:nvPr/>
        </p:nvSpPr>
        <p:spPr bwMode="auto">
          <a:xfrm>
            <a:off x="2133600" y="431800"/>
            <a:ext cx="88392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7472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chemeClr val="tx1"/>
                  </a:outerShdw>
                </a:effectLst>
                <a:latin typeface="Arial Narrow"/>
              </a:rPr>
              <a:t>Функциональная грамотность педагога 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chemeClr val="tx1"/>
                </a:outerShdw>
              </a:effectLst>
              <a:latin typeface="Arial Narrow"/>
            </a:endParaRPr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3119967" y="1700213"/>
            <a:ext cx="6337300" cy="369887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0099"/>
                </a:solidFill>
              </a:rPr>
              <a:t>Виды ФГ</a:t>
            </a:r>
            <a:endParaRPr lang="ru-RU" altLang="ru-RU" sz="1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31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86BF75-D217-4BC3-B576-F41681618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171" y="155977"/>
            <a:ext cx="10058400" cy="722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Профессиональные компетенции педагога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 (структура деятельности)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8DA167-3A6F-48D3-B4AA-43535168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280" y="963486"/>
            <a:ext cx="11483439" cy="482890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+mj-lt"/>
                <a:ea typeface="Calibri"/>
                <a:cs typeface="MS Mincho"/>
              </a:rPr>
              <a:t>❖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разрешать проблемы, возникающие в ходе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образовательного процесса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; предотвращать конфликтные ситуации в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учебно-практической 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деятельности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учащихся;</a:t>
            </a:r>
            <a:endParaRPr lang="ru-RU" sz="2400" b="1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Calibri"/>
                <a:cs typeface="MS Mincho"/>
              </a:rPr>
              <a:t>❖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стимулировать учебную мотивацию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учащихся</a:t>
            </a:r>
            <a:endParaRPr lang="ru-RU" sz="2400" b="1" dirty="0">
              <a:solidFill>
                <a:srgbClr val="002060"/>
              </a:solidFill>
              <a:latin typeface="+mj-lt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к </a:t>
            </a:r>
            <a:r>
              <a:rPr lang="ru-RU" sz="2400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повышению </a:t>
            </a:r>
            <a:r>
              <a:rPr lang="ru-RU" sz="2400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своего профессионально-образовательного </a:t>
            </a:r>
            <a:r>
              <a:rPr lang="ru-RU" sz="2400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уровня;</a:t>
            </a:r>
            <a:endParaRPr lang="ru-RU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- к </a:t>
            </a:r>
            <a:r>
              <a:rPr lang="ru-RU" sz="2400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самооценке, объективной оценке образовательных </a:t>
            </a:r>
            <a:r>
              <a:rPr lang="ru-RU" sz="2400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результатов;</a:t>
            </a:r>
            <a:endParaRPr lang="ru-RU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- самообразованию </a:t>
            </a:r>
            <a:r>
              <a:rPr lang="ru-RU" sz="2400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и самоанализу;</a:t>
            </a:r>
            <a:endParaRPr lang="ru-RU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Calibri"/>
                <a:cs typeface="MS Mincho"/>
              </a:rPr>
              <a:t>❖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формировать индивидуальные образовательные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траектории учащихся, 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имеющих разные уровни </a:t>
            </a:r>
            <a:r>
              <a:rPr lang="ru-RU" sz="2400" b="1" dirty="0" err="1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сформированности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ФГ;</a:t>
            </a:r>
            <a:endParaRPr lang="ru-RU" sz="2400" b="1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Calibri"/>
                <a:cs typeface="MS Mincho"/>
              </a:rPr>
              <a:t>❖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к конструктивному межличностному общению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+mj-lt"/>
                <a:ea typeface="Calibri"/>
                <a:cs typeface="MS Mincho"/>
              </a:rPr>
              <a:t>❖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осваивать новые информационно-цифровые </a:t>
            </a:r>
            <a:r>
              <a:rPr lang="ru-RU" sz="2400" b="1" dirty="0" smtClean="0">
                <a:solidFill>
                  <a:srgbClr val="002060"/>
                </a:solidFill>
                <a:latin typeface="+mj-lt"/>
                <a:ea typeface="Times New Roman"/>
                <a:cs typeface="Times New Roman"/>
              </a:rPr>
              <a:t>технологии</a:t>
            </a:r>
            <a:endParaRPr lang="ru-RU" sz="2400" b="1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67074F6-61DB-4FEC-9CA1-C007872B6AA2}"/>
              </a:ext>
            </a:extLst>
          </p:cNvPr>
          <p:cNvSpPr txBox="1">
            <a:spLocks/>
          </p:cNvSpPr>
          <p:nvPr/>
        </p:nvSpPr>
        <p:spPr>
          <a:xfrm>
            <a:off x="0" y="6338656"/>
            <a:ext cx="12192000" cy="5193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lnSpcReduction="100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436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86BF75-D217-4BC3-B576-F41681618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90366"/>
            <a:ext cx="10058400" cy="7228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Профессиональные компетенции педагога (структура деятельности) </a:t>
            </a:r>
            <a:r>
              <a:rPr lang="ru-RU" sz="2800" b="1" dirty="0" smtClean="0">
                <a:solidFill>
                  <a:schemeClr val="tx1"/>
                </a:solidFill>
              </a:rPr>
              <a:t>(по Н.Л. </a:t>
            </a:r>
            <a:r>
              <a:rPr lang="ru-RU" sz="2800" b="1" dirty="0" err="1" smtClean="0">
                <a:solidFill>
                  <a:schemeClr val="tx1"/>
                </a:solidFill>
              </a:rPr>
              <a:t>Галеевой</a:t>
            </a:r>
            <a:r>
              <a:rPr lang="ru-RU" sz="2800" b="1" dirty="0" smtClean="0">
                <a:solidFill>
                  <a:schemeClr val="tx1"/>
                </a:solidFill>
              </a:rPr>
              <a:t>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8DA167-3A6F-48D3-B4AA-43535168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782" y="1769422"/>
            <a:ext cx="11483439" cy="4828905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600" dirty="0"/>
              <a:t> </a:t>
            </a:r>
            <a:r>
              <a:rPr lang="ru-RU" sz="6200" dirty="0" smtClean="0"/>
              <a:t>предметно-методологическая</a:t>
            </a:r>
            <a:r>
              <a:rPr lang="ru-RU" sz="4900" dirty="0" smtClean="0"/>
              <a:t> </a:t>
            </a:r>
            <a:r>
              <a:rPr lang="ru-RU" sz="4900" dirty="0" smtClean="0">
                <a:solidFill>
                  <a:srgbClr val="C00000"/>
                </a:solidFill>
              </a:rPr>
              <a:t>(способность </a:t>
            </a:r>
            <a:r>
              <a:rPr lang="ru-RU" sz="4900" dirty="0">
                <a:solidFill>
                  <a:srgbClr val="C00000"/>
                </a:solidFill>
              </a:rPr>
              <a:t>успешно проектировать </a:t>
            </a:r>
            <a:r>
              <a:rPr lang="ru-RU" sz="4900" dirty="0" err="1">
                <a:solidFill>
                  <a:srgbClr val="C00000"/>
                </a:solidFill>
              </a:rPr>
              <a:t>компетентностные</a:t>
            </a:r>
            <a:r>
              <a:rPr lang="ru-RU" sz="4900" dirty="0">
                <a:solidFill>
                  <a:srgbClr val="C00000"/>
                </a:solidFill>
              </a:rPr>
              <a:t> задачи, проектные задания, инициирующие  и развивающие  субъектный опыт ученика по </a:t>
            </a:r>
            <a:r>
              <a:rPr lang="ru-RU" sz="4900" dirty="0" smtClean="0">
                <a:solidFill>
                  <a:srgbClr val="C00000"/>
                </a:solidFill>
              </a:rPr>
              <a:t>ФГ на </a:t>
            </a:r>
            <a:r>
              <a:rPr lang="ru-RU" sz="4900" dirty="0">
                <a:solidFill>
                  <a:srgbClr val="C00000"/>
                </a:solidFill>
              </a:rPr>
              <a:t>материале своего </a:t>
            </a:r>
            <a:r>
              <a:rPr lang="ru-RU" sz="4900" dirty="0" smtClean="0">
                <a:solidFill>
                  <a:srgbClr val="C00000"/>
                </a:solidFill>
              </a:rPr>
              <a:t>предмета);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6200" dirty="0" smtClean="0"/>
              <a:t>психолого-педагогическая</a:t>
            </a:r>
            <a:r>
              <a:rPr lang="ru-RU" sz="4900" dirty="0" smtClean="0"/>
              <a:t> (</a:t>
            </a:r>
            <a:r>
              <a:rPr lang="ru-RU" sz="4900" dirty="0" smtClean="0">
                <a:solidFill>
                  <a:srgbClr val="C00000"/>
                </a:solidFill>
              </a:rPr>
              <a:t>инициация и поддержка процессов </a:t>
            </a:r>
            <a:r>
              <a:rPr lang="ru-RU" sz="4900" dirty="0">
                <a:solidFill>
                  <a:srgbClr val="C00000"/>
                </a:solidFill>
              </a:rPr>
              <a:t>самопознания, саморазвития и самоопределения </a:t>
            </a:r>
            <a:r>
              <a:rPr lang="ru-RU" sz="4900" dirty="0" smtClean="0">
                <a:solidFill>
                  <a:srgbClr val="C00000"/>
                </a:solidFill>
              </a:rPr>
              <a:t>учащихся);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6200" dirty="0" smtClean="0"/>
              <a:t>в </a:t>
            </a:r>
            <a:r>
              <a:rPr lang="ru-RU" sz="6200" dirty="0"/>
              <a:t>области </a:t>
            </a:r>
            <a:r>
              <a:rPr lang="ru-RU" sz="6200" dirty="0" err="1"/>
              <a:t>валеологии</a:t>
            </a:r>
            <a:r>
              <a:rPr lang="ru-RU" sz="6200" dirty="0"/>
              <a:t> образовательного </a:t>
            </a:r>
            <a:r>
              <a:rPr lang="ru-RU" sz="6200" dirty="0" smtClean="0"/>
              <a:t>процесса </a:t>
            </a:r>
            <a:r>
              <a:rPr lang="ru-RU" sz="4900" dirty="0" smtClean="0"/>
              <a:t>(</a:t>
            </a:r>
            <a:r>
              <a:rPr lang="ru-RU" sz="4900" dirty="0" smtClean="0">
                <a:solidFill>
                  <a:srgbClr val="C00000"/>
                </a:solidFill>
              </a:rPr>
              <a:t>способность использовать </a:t>
            </a:r>
            <a:r>
              <a:rPr lang="ru-RU" sz="4900" dirty="0">
                <a:solidFill>
                  <a:srgbClr val="C00000"/>
                </a:solidFill>
              </a:rPr>
              <a:t>формы, виды и приемы учебной деятельности, инициирующие и развивающие знания и умения ученика выстраивать </a:t>
            </a:r>
            <a:r>
              <a:rPr lang="ru-RU" sz="4900" dirty="0" smtClean="0">
                <a:solidFill>
                  <a:srgbClr val="C00000"/>
                </a:solidFill>
              </a:rPr>
              <a:t>безопасное </a:t>
            </a:r>
            <a:r>
              <a:rPr lang="ru-RU" sz="4900" dirty="0">
                <a:solidFill>
                  <a:srgbClr val="C00000"/>
                </a:solidFill>
              </a:rPr>
              <a:t>поведение в природных ландшафтах, </a:t>
            </a:r>
            <a:r>
              <a:rPr lang="ru-RU" sz="4900" dirty="0" smtClean="0">
                <a:solidFill>
                  <a:srgbClr val="C00000"/>
                </a:solidFill>
              </a:rPr>
              <a:t>экологически </a:t>
            </a:r>
            <a:r>
              <a:rPr lang="ru-RU" sz="4900" dirty="0">
                <a:solidFill>
                  <a:srgbClr val="C00000"/>
                </a:solidFill>
              </a:rPr>
              <a:t>грамотное взаимодействие с объектами </a:t>
            </a:r>
            <a:r>
              <a:rPr lang="ru-RU" sz="4900" dirty="0" smtClean="0">
                <a:solidFill>
                  <a:srgbClr val="C00000"/>
                </a:solidFill>
              </a:rPr>
              <a:t>природы, ведение здорового образа жизни)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6200" dirty="0"/>
              <a:t>к</a:t>
            </a:r>
            <a:r>
              <a:rPr lang="ru-RU" sz="6200" dirty="0" smtClean="0"/>
              <a:t>оммуникативная</a:t>
            </a:r>
            <a:r>
              <a:rPr lang="ru-RU" sz="4900" dirty="0" smtClean="0"/>
              <a:t> (</a:t>
            </a:r>
            <a:r>
              <a:rPr lang="ru-RU" sz="4900" dirty="0" smtClean="0">
                <a:solidFill>
                  <a:srgbClr val="C00000"/>
                </a:solidFill>
              </a:rPr>
              <a:t>способность активно </a:t>
            </a:r>
            <a:r>
              <a:rPr lang="ru-RU" sz="4900" dirty="0">
                <a:solidFill>
                  <a:srgbClr val="C00000"/>
                </a:solidFill>
              </a:rPr>
              <a:t>использовать формы, виды и приемы учебной деятельности,  целенаправленно развивающие </a:t>
            </a:r>
            <a:r>
              <a:rPr lang="ru-RU" sz="4900" dirty="0" smtClean="0">
                <a:solidFill>
                  <a:srgbClr val="C00000"/>
                </a:solidFill>
              </a:rPr>
              <a:t>умения </a:t>
            </a:r>
            <a:r>
              <a:rPr lang="ru-RU" sz="4900" dirty="0">
                <a:solidFill>
                  <a:srgbClr val="C00000"/>
                </a:solidFill>
              </a:rPr>
              <a:t>ученика  общаться в разных ролевых стандартах, успешно проектировать </a:t>
            </a:r>
            <a:r>
              <a:rPr lang="ru-RU" sz="4900" dirty="0" err="1">
                <a:solidFill>
                  <a:srgbClr val="C00000"/>
                </a:solidFill>
              </a:rPr>
              <a:t>компетентностные</a:t>
            </a:r>
            <a:r>
              <a:rPr lang="ru-RU" sz="4900" dirty="0">
                <a:solidFill>
                  <a:srgbClr val="C00000"/>
                </a:solidFill>
              </a:rPr>
              <a:t> задачи, проектные </a:t>
            </a:r>
            <a:r>
              <a:rPr lang="ru-RU" sz="4900" dirty="0" smtClean="0">
                <a:solidFill>
                  <a:srgbClr val="C00000"/>
                </a:solidFill>
              </a:rPr>
              <a:t>задания)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6200" dirty="0" smtClean="0"/>
              <a:t>в </a:t>
            </a:r>
            <a:r>
              <a:rPr lang="ru-RU" sz="6200" dirty="0"/>
              <a:t>области управления образовательной системой «учитель-ученик</a:t>
            </a:r>
            <a:r>
              <a:rPr lang="ru-RU" sz="6200" dirty="0" smtClean="0"/>
              <a:t>»</a:t>
            </a:r>
          </a:p>
          <a:p>
            <a:pPr marL="0" indent="0">
              <a:buNone/>
            </a:pPr>
            <a:r>
              <a:rPr lang="ru-RU" sz="4900" dirty="0" smtClean="0">
                <a:solidFill>
                  <a:srgbClr val="C00000"/>
                </a:solidFill>
              </a:rPr>
              <a:t>- </a:t>
            </a:r>
            <a:r>
              <a:rPr lang="ru-RU" sz="4900" dirty="0">
                <a:solidFill>
                  <a:srgbClr val="C00000"/>
                </a:solidFill>
              </a:rPr>
              <a:t>на стратегическом уровне –  управление через выбор программ, учебников, акцентирующих  для ученика содержание школьных предметов, поддерживающих развития всех составляющих </a:t>
            </a:r>
            <a:r>
              <a:rPr lang="ru-RU" sz="4900" dirty="0" smtClean="0">
                <a:solidFill>
                  <a:srgbClr val="C00000"/>
                </a:solidFill>
              </a:rPr>
              <a:t>ФГ</a:t>
            </a:r>
            <a:endParaRPr lang="ru-RU" sz="49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4900" dirty="0">
                <a:solidFill>
                  <a:srgbClr val="C00000"/>
                </a:solidFill>
              </a:rPr>
              <a:t>- на тактическом уровне – через технологические карты учебных тем (модулей) и информационные карты уроков для учителя и ученика,  содержащие </a:t>
            </a:r>
            <a:r>
              <a:rPr lang="ru-RU" sz="4900" dirty="0" err="1">
                <a:solidFill>
                  <a:srgbClr val="C00000"/>
                </a:solidFill>
              </a:rPr>
              <a:t>диагностично</a:t>
            </a:r>
            <a:r>
              <a:rPr lang="ru-RU" sz="4900" dirty="0">
                <a:solidFill>
                  <a:srgbClr val="C00000"/>
                </a:solidFill>
              </a:rPr>
              <a:t> и </a:t>
            </a:r>
            <a:r>
              <a:rPr lang="ru-RU" sz="4900" dirty="0" err="1">
                <a:solidFill>
                  <a:srgbClr val="C00000"/>
                </a:solidFill>
              </a:rPr>
              <a:t>операционально</a:t>
            </a:r>
            <a:r>
              <a:rPr lang="ru-RU" sz="4900" dirty="0">
                <a:solidFill>
                  <a:srgbClr val="C00000"/>
                </a:solidFill>
              </a:rPr>
              <a:t> сформулированные цели для ученика по развитию составляющих </a:t>
            </a:r>
            <a:r>
              <a:rPr lang="ru-RU" sz="4900" dirty="0" smtClean="0">
                <a:solidFill>
                  <a:srgbClr val="C00000"/>
                </a:solidFill>
              </a:rPr>
              <a:t>ФГ</a:t>
            </a:r>
            <a:endParaRPr lang="ru-RU" sz="49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4900" dirty="0" smtClean="0">
                <a:solidFill>
                  <a:srgbClr val="C00000"/>
                </a:solidFill>
              </a:rPr>
              <a:t>целенаправленную </a:t>
            </a:r>
            <a:r>
              <a:rPr lang="ru-RU" sz="4900" dirty="0">
                <a:solidFill>
                  <a:srgbClr val="C00000"/>
                </a:solidFill>
              </a:rPr>
              <a:t>педагогическую поддержку ученику, умеет спроектировать, реализовать и анализировать результативность программы развития </a:t>
            </a:r>
            <a:r>
              <a:rPr lang="ru-RU" sz="4900" dirty="0" smtClean="0">
                <a:solidFill>
                  <a:srgbClr val="C00000"/>
                </a:solidFill>
              </a:rPr>
              <a:t>ФГ средствами </a:t>
            </a:r>
            <a:r>
              <a:rPr lang="ru-RU" sz="4900" dirty="0">
                <a:solidFill>
                  <a:srgbClr val="C00000"/>
                </a:solidFill>
              </a:rPr>
              <a:t>своего </a:t>
            </a:r>
            <a:r>
              <a:rPr lang="ru-RU" sz="4900" dirty="0" smtClean="0">
                <a:solidFill>
                  <a:srgbClr val="C00000"/>
                </a:solidFill>
              </a:rPr>
              <a:t>предмета</a:t>
            </a:r>
            <a:endParaRPr lang="ru-RU" sz="4900" dirty="0">
              <a:solidFill>
                <a:srgbClr val="C00000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67074F6-61DB-4FEC-9CA1-C007872B6AA2}"/>
              </a:ext>
            </a:extLst>
          </p:cNvPr>
          <p:cNvSpPr txBox="1">
            <a:spLocks/>
          </p:cNvSpPr>
          <p:nvPr/>
        </p:nvSpPr>
        <p:spPr>
          <a:xfrm>
            <a:off x="0" y="6338656"/>
            <a:ext cx="12192000" cy="5193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lnSpcReduction="100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79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553200" y="4008716"/>
            <a:ext cx="5384800" cy="2062103"/>
          </a:xfrm>
          <a:prstGeom prst="wedgeRectCallout">
            <a:avLst>
              <a:gd name="adj1" fmla="val -58877"/>
              <a:gd name="adj2" fmla="val -145190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между назревшей </a:t>
            </a:r>
            <a:r>
              <a:rPr lang="ru-RU" b="1" dirty="0">
                <a:solidFill>
                  <a:srgbClr val="C00000"/>
                </a:solidFill>
              </a:rPr>
              <a:t>необходимостью повышения профессиональной компетентности учителя в развитии </a:t>
            </a:r>
            <a:r>
              <a:rPr lang="ru-RU" b="1" dirty="0" smtClean="0">
                <a:solidFill>
                  <a:srgbClr val="C00000"/>
                </a:solidFill>
              </a:rPr>
              <a:t>ФГ учащихся </a:t>
            </a:r>
            <a:r>
              <a:rPr lang="ru-RU" b="1" dirty="0">
                <a:solidFill>
                  <a:srgbClr val="000099"/>
                </a:solidFill>
              </a:rPr>
              <a:t>и </a:t>
            </a:r>
            <a:r>
              <a:rPr lang="ru-RU" b="1" dirty="0">
                <a:solidFill>
                  <a:srgbClr val="C00000"/>
                </a:solidFill>
              </a:rPr>
              <a:t>недостаточной разработанностью</a:t>
            </a:r>
            <a:r>
              <a:rPr lang="ru-RU" b="1" dirty="0">
                <a:solidFill>
                  <a:srgbClr val="000099"/>
                </a:solidFill>
              </a:rPr>
              <a:t> этой проблемы в педагогической теории и практике</a:t>
            </a: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lvl="4"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 flipH="1">
            <a:off x="186267" y="4008714"/>
            <a:ext cx="5867400" cy="1508105"/>
          </a:xfrm>
          <a:prstGeom prst="wedgeRectCallout">
            <a:avLst>
              <a:gd name="adj1" fmla="val -51173"/>
              <a:gd name="adj2" fmla="val -179509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>
                <a:solidFill>
                  <a:srgbClr val="000099"/>
                </a:solidFill>
              </a:rPr>
              <a:t>между </a:t>
            </a:r>
            <a:r>
              <a:rPr lang="ru-RU" b="1" dirty="0">
                <a:solidFill>
                  <a:srgbClr val="C00000"/>
                </a:solidFill>
              </a:rPr>
              <a:t>потребностью развития </a:t>
            </a:r>
            <a:r>
              <a:rPr lang="ru-RU" b="1" dirty="0" smtClean="0">
                <a:solidFill>
                  <a:srgbClr val="C00000"/>
                </a:solidFill>
              </a:rPr>
              <a:t>ФГ </a:t>
            </a:r>
            <a:r>
              <a:rPr lang="ru-RU" b="1" dirty="0">
                <a:solidFill>
                  <a:srgbClr val="C00000"/>
                </a:solidFill>
              </a:rPr>
              <a:t>учащихся </a:t>
            </a:r>
            <a:r>
              <a:rPr lang="ru-RU" b="1" dirty="0">
                <a:solidFill>
                  <a:srgbClr val="000099"/>
                </a:solidFill>
              </a:rPr>
              <a:t>как условия их успешной социализации и адаптации в обществе </a:t>
            </a:r>
            <a:r>
              <a:rPr lang="ru-RU" b="1" dirty="0">
                <a:solidFill>
                  <a:srgbClr val="C00000"/>
                </a:solidFill>
              </a:rPr>
              <a:t>и отсутствием у учителей готовности для решения этой проблемы</a:t>
            </a:r>
            <a:endParaRPr lang="ru-RU" sz="2000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6152" name="WordArt 5"/>
          <p:cNvSpPr>
            <a:spLocks noChangeArrowheads="1" noChangeShapeType="1" noTextEdit="1"/>
          </p:cNvSpPr>
          <p:nvPr/>
        </p:nvSpPr>
        <p:spPr bwMode="auto">
          <a:xfrm>
            <a:off x="2133600" y="431800"/>
            <a:ext cx="88392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7472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chemeClr val="tx1"/>
                  </a:outerShdw>
                </a:effectLst>
                <a:latin typeface="Arial Narrow"/>
              </a:rPr>
              <a:t>Функциональная грамотность педагога 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chemeClr val="tx1"/>
                </a:outerShdw>
              </a:effectLst>
              <a:latin typeface="Arial Narrow"/>
            </a:endParaRPr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3119967" y="1700213"/>
            <a:ext cx="6337300" cy="369887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0099"/>
                </a:solidFill>
              </a:rPr>
              <a:t>Существуют противоречия</a:t>
            </a:r>
            <a:endParaRPr lang="ru-RU" altLang="ru-RU" sz="1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8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6546848" y="5236299"/>
            <a:ext cx="5391151" cy="954107"/>
          </a:xfrm>
          <a:prstGeom prst="wedgeRectCallout">
            <a:avLst>
              <a:gd name="adj1" fmla="val -59866"/>
              <a:gd name="adj2" fmla="val -384061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мотивация учителя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lvl="4"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553200" y="3371590"/>
            <a:ext cx="5384800" cy="677108"/>
          </a:xfrm>
          <a:prstGeom prst="wedgeRectCallout">
            <a:avLst>
              <a:gd name="adj1" fmla="val -59920"/>
              <a:gd name="adj2" fmla="val -245682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программы повышения квалификации</a:t>
            </a: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 flipH="1">
            <a:off x="566278" y="2256374"/>
            <a:ext cx="4065099" cy="954107"/>
          </a:xfrm>
          <a:prstGeom prst="wedgeRectCallout">
            <a:avLst>
              <a:gd name="adj1" fmla="val -12321"/>
              <a:gd name="adj2" fmla="val -50448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ЗАДАЧА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:</a:t>
            </a:r>
            <a:r>
              <a:rPr lang="ru-RU" sz="2000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преодоление низкого уровня профессиональной компетентности учителя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 flipH="1">
            <a:off x="186267" y="4682301"/>
            <a:ext cx="5867400" cy="1508105"/>
          </a:xfrm>
          <a:prstGeom prst="wedgeRectCallout">
            <a:avLst>
              <a:gd name="adj1" fmla="val -49376"/>
              <a:gd name="adj2" fmla="val -223421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rgbClr val="000099"/>
                </a:solidFill>
              </a:rPr>
              <a:t>профессионально-образовательная среда, обеспечивающая </a:t>
            </a:r>
            <a:r>
              <a:rPr lang="ru-RU" b="1" dirty="0">
                <a:solidFill>
                  <a:srgbClr val="000099"/>
                </a:solidFill>
              </a:rPr>
              <a:t>позитивное и стимулирующее отношение педагогических кадров к повышению собственного профессионального уровня</a:t>
            </a:r>
            <a:endParaRPr lang="ru-RU" sz="2000" dirty="0"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6152" name="WordArt 5"/>
          <p:cNvSpPr>
            <a:spLocks noChangeArrowheads="1" noChangeShapeType="1" noTextEdit="1"/>
          </p:cNvSpPr>
          <p:nvPr/>
        </p:nvSpPr>
        <p:spPr bwMode="auto">
          <a:xfrm>
            <a:off x="2133600" y="431800"/>
            <a:ext cx="88392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7472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chemeClr val="tx1"/>
                  </a:outerShdw>
                </a:effectLst>
                <a:latin typeface="Arial Narrow"/>
              </a:rPr>
              <a:t>Функциональная грамотность педагога 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chemeClr val="tx1"/>
                </a:outerShdw>
              </a:effectLst>
              <a:latin typeface="Arial Narrow"/>
            </a:endParaRPr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3119967" y="1700213"/>
            <a:ext cx="6337300" cy="369887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0099"/>
                </a:solidFill>
              </a:rPr>
              <a:t>Педагогические условия развития ФГ учителя</a:t>
            </a:r>
            <a:endParaRPr lang="ru-RU" altLang="ru-RU" sz="1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1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424391" y="5766358"/>
            <a:ext cx="5866343" cy="369332"/>
          </a:xfrm>
          <a:prstGeom prst="wedgeRectCallout">
            <a:avLst>
              <a:gd name="adj1" fmla="val 732"/>
              <a:gd name="adj2" fmla="val -661284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b="1" dirty="0">
                <a:solidFill>
                  <a:srgbClr val="000099"/>
                </a:solidFill>
              </a:rPr>
              <a:t>п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оисковая деятельность учителя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6617085" y="3775432"/>
            <a:ext cx="5384800" cy="1508105"/>
          </a:xfrm>
          <a:prstGeom prst="wedgeRectCallout">
            <a:avLst>
              <a:gd name="adj1" fmla="val -63448"/>
              <a:gd name="adj2" fmla="val -162627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самообразование педагога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b="1" dirty="0">
                <a:solidFill>
                  <a:srgbClr val="000099"/>
                </a:solidFill>
              </a:rPr>
              <a:t>р</a:t>
            </a:r>
            <a:r>
              <a:rPr lang="ru-RU" b="1" dirty="0" smtClean="0">
                <a:solidFill>
                  <a:srgbClr val="000099"/>
                </a:solidFill>
              </a:rPr>
              <a:t>еализация собственной научно-методической темы (тема самообразования)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Важен неформальный подход, реальная деятельность учителя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591303" y="2839164"/>
            <a:ext cx="5384800" cy="677108"/>
          </a:xfrm>
          <a:prstGeom prst="wedgeRectCallout">
            <a:avLst>
              <a:gd name="adj1" fmla="val -63007"/>
              <a:gd name="adj2" fmla="val -164739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sz="2000" dirty="0">
                <a:latin typeface="Arial Narrow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+mn-lt"/>
              </a:rPr>
              <a:t>программы повышения квалификации</a:t>
            </a: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 flipH="1">
            <a:off x="421217" y="3849093"/>
            <a:ext cx="5867400" cy="1754326"/>
          </a:xfrm>
          <a:prstGeom prst="wedgeRectCallout">
            <a:avLst>
              <a:gd name="adj1" fmla="val -380"/>
              <a:gd name="adj2" fmla="val -70267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ru-RU" b="1" dirty="0" smtClean="0">
                <a:solidFill>
                  <a:srgbClr val="000099"/>
                </a:solidFill>
              </a:rPr>
              <a:t>предполагает  </a:t>
            </a:r>
            <a:r>
              <a:rPr lang="ru-RU" b="1" dirty="0">
                <a:solidFill>
                  <a:srgbClr val="000099"/>
                </a:solidFill>
              </a:rPr>
              <a:t>групповую деятельность, основанную на индивидуальном вкладе каждого участника кластера в общее </a:t>
            </a:r>
            <a:r>
              <a:rPr lang="ru-RU" b="1" dirty="0" smtClean="0">
                <a:solidFill>
                  <a:srgbClr val="000099"/>
                </a:solidFill>
              </a:rPr>
              <a:t>дело </a:t>
            </a:r>
            <a:r>
              <a:rPr lang="ru-RU" b="1" dirty="0">
                <a:solidFill>
                  <a:srgbClr val="000099"/>
                </a:solidFill>
              </a:rPr>
              <a:t>в процессе работы над проблемой, </a:t>
            </a:r>
            <a:r>
              <a:rPr lang="ru-RU" b="1" dirty="0" smtClean="0">
                <a:solidFill>
                  <a:srgbClr val="000099"/>
                </a:solidFill>
              </a:rPr>
              <a:t>осуществляется </a:t>
            </a:r>
            <a:r>
              <a:rPr lang="ru-RU" b="1" dirty="0">
                <a:solidFill>
                  <a:srgbClr val="000099"/>
                </a:solidFill>
              </a:rPr>
              <a:t>снизу на основе устойчивого партнерства, </a:t>
            </a:r>
            <a:r>
              <a:rPr lang="ru-RU" b="1" dirty="0" smtClean="0">
                <a:solidFill>
                  <a:srgbClr val="000099"/>
                </a:solidFill>
              </a:rPr>
              <a:t>усиливает </a:t>
            </a:r>
            <a:r>
              <a:rPr lang="ru-RU" b="1" dirty="0">
                <a:solidFill>
                  <a:srgbClr val="000099"/>
                </a:solidFill>
              </a:rPr>
              <a:t>конкретные преимущества, как отдельных участников, так и кластера в </a:t>
            </a:r>
            <a:r>
              <a:rPr lang="ru-RU" b="1" dirty="0" smtClean="0">
                <a:solidFill>
                  <a:srgbClr val="000099"/>
                </a:solidFill>
              </a:rPr>
              <a:t>целом</a:t>
            </a:r>
            <a:endParaRPr lang="ru-RU" b="1" dirty="0" smtClean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 flipH="1">
            <a:off x="424391" y="2869941"/>
            <a:ext cx="5867400" cy="646331"/>
          </a:xfrm>
          <a:prstGeom prst="wedgeRectCallout">
            <a:avLst>
              <a:gd name="adj1" fmla="val -43350"/>
              <a:gd name="adj2" fmla="val -176122"/>
            </a:avLst>
          </a:prstGeom>
          <a:gradFill rotWithShape="0">
            <a:gsLst>
              <a:gs pos="0">
                <a:srgbClr val="33CC33"/>
              </a:gs>
              <a:gs pos="50000">
                <a:srgbClr val="33CC33">
                  <a:gamma/>
                  <a:tint val="2745"/>
                  <a:invGamma/>
                </a:srgbClr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rgbClr val="000099"/>
                </a:solidFill>
              </a:rPr>
              <a:t>Кластерная технология профессионально-образовательной деятельности</a:t>
            </a:r>
            <a:endParaRPr lang="ru-RU" sz="2000" dirty="0">
              <a:latin typeface="Arial Narrow" pitchFamily="34" charset="0"/>
            </a:endParaRPr>
          </a:p>
        </p:txBody>
      </p:sp>
      <p:sp>
        <p:nvSpPr>
          <p:cNvPr id="6152" name="WordArt 5"/>
          <p:cNvSpPr>
            <a:spLocks noChangeArrowheads="1" noChangeShapeType="1" noTextEdit="1"/>
          </p:cNvSpPr>
          <p:nvPr/>
        </p:nvSpPr>
        <p:spPr bwMode="auto">
          <a:xfrm>
            <a:off x="2133600" y="431800"/>
            <a:ext cx="88392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7472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chemeClr val="tx1"/>
                  </a:outerShdw>
                </a:effectLst>
                <a:latin typeface="Arial Narrow"/>
              </a:rPr>
              <a:t>Функциональная грамотность педагога 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chemeClr val="tx1"/>
                </a:outerShdw>
              </a:effectLst>
              <a:latin typeface="Arial Narrow"/>
            </a:endParaRPr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3119967" y="1700213"/>
            <a:ext cx="6337300" cy="369887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0099"/>
                </a:solidFill>
              </a:rPr>
              <a:t>Способы развития ФГ учителя</a:t>
            </a:r>
            <a:endParaRPr lang="ru-RU" altLang="ru-RU" sz="1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05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 познакомиться: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23156" y="1685628"/>
            <a:ext cx="1001089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Материалы </a:t>
            </a:r>
            <a:r>
              <a:rPr lang="ru-RU" dirty="0" err="1"/>
              <a:t>вебинара</a:t>
            </a:r>
            <a:r>
              <a:rPr lang="ru-RU" dirty="0"/>
              <a:t> 29.05.2020 ГБОУ ДПО РК КРИППО «Актуальные вопросы реализации в Республике Крым инновационного проекта Министерства просвещения РФ «Мониторинг формирования и оценки функциональной грамотности». Режим доступа: </a:t>
            </a:r>
            <a:r>
              <a:rPr lang="en-US" b="1" dirty="0">
                <a:hlinkClick r:id="rId2"/>
              </a:rPr>
              <a:t>https://www.krippo.ru/index.php/istoriya</a:t>
            </a:r>
            <a:r>
              <a:rPr lang="ru-RU" dirty="0"/>
              <a:t>;</a:t>
            </a:r>
          </a:p>
          <a:p>
            <a:r>
              <a:rPr lang="ru-RU" dirty="0" err="1"/>
              <a:t>Бахарева</a:t>
            </a:r>
            <a:r>
              <a:rPr lang="ru-RU" dirty="0"/>
              <a:t> Е.В. Развитие профессиональной компетентности учителя  по формированию функциональной грамотности учащихся основной школы. Режим доступа: </a:t>
            </a:r>
            <a:r>
              <a:rPr lang="en-US" b="1" dirty="0">
                <a:hlinkClick r:id="rId3"/>
              </a:rPr>
              <a:t>http://www.dslib.net/prof-obrazovanie/razvitie-professionalnoj-kompetentnosti-uchitelja-po-formirovaniju-funkcionalnoj.html</a:t>
            </a:r>
            <a:r>
              <a:rPr lang="ru-RU" b="1" dirty="0"/>
              <a:t>;</a:t>
            </a:r>
          </a:p>
          <a:p>
            <a:r>
              <a:rPr lang="ru-RU" dirty="0" err="1"/>
              <a:t>Кагазбаева</a:t>
            </a:r>
            <a:r>
              <a:rPr lang="ru-RU" dirty="0"/>
              <a:t> А.К. Функциональная компетентность педагога в условиях перехода к обновленному содержанию образования. Режим доступа: </a:t>
            </a:r>
            <a:r>
              <a:rPr lang="en-US" b="1" dirty="0">
                <a:hlinkClick r:id="rId4"/>
              </a:rPr>
              <a:t>https://www.expeducation.ru/ru/article/view?id=8485</a:t>
            </a:r>
            <a:r>
              <a:rPr lang="ru-RU" b="1" dirty="0"/>
              <a:t>;</a:t>
            </a:r>
          </a:p>
          <a:p>
            <a:r>
              <a:rPr lang="ru-RU" dirty="0"/>
              <a:t> ПЕДСОВЕТ ПО ТЕМЕ: «Организация содержания образования в контексте развития функциональной грамотности школьников». Режим доступа: </a:t>
            </a:r>
            <a:r>
              <a:rPr lang="en-US" b="1" dirty="0">
                <a:hlinkClick r:id="rId5"/>
              </a:rPr>
              <a:t>https://infourok.ru/pedsovet-razvitie-funkcionalnoy-gramotnosti-shkolnikov-2512251.html</a:t>
            </a:r>
            <a:r>
              <a:rPr lang="ru-RU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258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305</TotalTime>
  <Words>628</Words>
  <Application>Microsoft Office PowerPoint</Application>
  <PresentationFormat>Произвольный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Ретро</vt:lpstr>
      <vt:lpstr>Функциональная грамотность педагога: понятие, виды, способы формирования/совершенствования</vt:lpstr>
      <vt:lpstr>Функциональная грамотность – это способность человека вступать в отношения с внешней средой и максимально быстро адаптироваться и функционировать в ней.   «Функционально грамотный человек – это человек, который способен использовать все постоянно приобретаемые в течение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отношений» (А.А. Леонтьев)</vt:lpstr>
      <vt:lpstr>Презентация PowerPoint</vt:lpstr>
      <vt:lpstr>Профессиональные компетенции педагога  (структура деятельности) </vt:lpstr>
      <vt:lpstr>Профессиональные компетенции педагога (структура деятельности) (по Н.Л. Галеевой)</vt:lpstr>
      <vt:lpstr>Презентация PowerPoint</vt:lpstr>
      <vt:lpstr>Презентация PowerPoint</vt:lpstr>
      <vt:lpstr>Презентация PowerPoint</vt:lpstr>
      <vt:lpstr>Рекомендуем познакомиться: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и формы работы Центра непрерывного повышения педагогического мастерства педагогических работников  и  Отдела педагогического мастерства</dc:title>
  <dc:creator>user</dc:creator>
  <cp:lastModifiedBy>пр</cp:lastModifiedBy>
  <cp:revision>37</cp:revision>
  <dcterms:created xsi:type="dcterms:W3CDTF">2019-11-19T06:38:14Z</dcterms:created>
  <dcterms:modified xsi:type="dcterms:W3CDTF">2022-01-24T18:25:42Z</dcterms:modified>
</cp:coreProperties>
</file>