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2" r:id="rId2"/>
    <p:sldId id="278" r:id="rId3"/>
    <p:sldId id="265" r:id="rId4"/>
    <p:sldId id="287" r:id="rId5"/>
    <p:sldId id="272" r:id="rId6"/>
    <p:sldId id="273" r:id="rId7"/>
    <p:sldId id="282" r:id="rId8"/>
    <p:sldId id="258" r:id="rId9"/>
    <p:sldId id="277" r:id="rId10"/>
    <p:sldId id="290" r:id="rId11"/>
    <p:sldId id="301" r:id="rId12"/>
    <p:sldId id="292" r:id="rId13"/>
    <p:sldId id="297" r:id="rId14"/>
    <p:sldId id="267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666" y="-5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4365D-AAFE-4CF7-8C7A-29B0B006C06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873D3-3B8A-402D-B5CE-5AF698ADA0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3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232;g7b843ecdab_0_45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 w="12700">
            <a:headEnd/>
            <a:tailEnd/>
          </a:ln>
        </p:spPr>
      </p:sp>
      <p:sp>
        <p:nvSpPr>
          <p:cNvPr id="15363" name="Google Shape;233;g7b843ecdab_0_457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tIns="45700" bIns="45700"/>
          <a:lstStyle/>
          <a:p>
            <a:pPr marL="0" indent="0" eaLnBrk="1" hangingPunct="1">
              <a:buSzPts val="1100"/>
            </a:pPr>
            <a:r>
              <a:rPr lang="en-US" sz="1100" smtClean="0">
                <a:latin typeface="Arial" charset="0"/>
                <a:cs typeface="Arial" charset="0"/>
              </a:rPr>
              <a:t>Учителя мечтаю, чтобы их ученики были умными, одаренными. Родители мечтают, чтобы их дети были успешными</a:t>
            </a: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5364" name="Google Shape;234;g7b843ecdab_0_457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1E6E1D8C-B149-4145-9500-8407120AA66D}" type="slidenum">
              <a:rPr lang="en-US"/>
              <a:pPr algn="r">
                <a:buClr>
                  <a:srgbClr val="000000"/>
                </a:buClr>
                <a:buFont typeface="Arial" charset="0"/>
                <a:buNone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hyperlink" Target="&#1055;&#1088;&#1086;&#1077;&#1082;&#1090;&#1099;" TargetMode="External"/><Relationship Id="rId4" Type="http://schemas.openxmlformats.org/officeDocument/2006/relationships/hyperlink" Target="https://learningapps.org/display?v=pnrkdi9wa23" TargetMode="External"/><Relationship Id="rId9" Type="http://schemas.openxmlformats.org/officeDocument/2006/relationships/hyperlink" Target="https://docs.google.com/presentation/d/11DN_u57ImRZL8NU44kQXXkcWpH6NuvRHmSvuQyk1eAM/edit?usp=shari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1DN_u57ImRZL8NU44kQXXkcWpH6NuvRHmSvuQyk1eAM/edit?usp=shar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етодпроек334.png"/>
          <p:cNvPicPr>
            <a:picLocks noChangeAspect="1"/>
          </p:cNvPicPr>
          <p:nvPr/>
        </p:nvPicPr>
        <p:blipFill>
          <a:blip r:embed="rId3"/>
          <a:srcRect t="22693" r="2743" b="17456"/>
          <a:stretch>
            <a:fillRect/>
          </a:stretch>
        </p:blipFill>
        <p:spPr>
          <a:xfrm>
            <a:off x="1491236" y="500048"/>
            <a:ext cx="6152598" cy="3786214"/>
          </a:xfrm>
          <a:prstGeom prst="rect">
            <a:avLst/>
          </a:prstGeom>
        </p:spPr>
      </p:pic>
      <p:sp>
        <p:nvSpPr>
          <p:cNvPr id="241" name="Google Shape;241;p20"/>
          <p:cNvSpPr txBox="1">
            <a:spLocks noChangeArrowheads="1"/>
          </p:cNvSpPr>
          <p:nvPr/>
        </p:nvSpPr>
        <p:spPr bwMode="auto">
          <a:xfrm>
            <a:off x="0" y="303610"/>
            <a:ext cx="9144000" cy="2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75" rIns="68569" bIns="3427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300" b="1" dirty="0">
                <a:solidFill>
                  <a:srgbClr val="002060"/>
                </a:solidFill>
                <a:latin typeface="Georgia" pitchFamily="18" charset="0"/>
                <a:sym typeface="PT Sans Narrow" charset="-52"/>
              </a:rPr>
              <a:t>Определите тему </a:t>
            </a:r>
            <a:r>
              <a:rPr lang="ru-RU" sz="3300" b="1" dirty="0" smtClean="0">
                <a:solidFill>
                  <a:srgbClr val="002060"/>
                </a:solidFill>
                <a:latin typeface="Georgia" pitchFamily="18" charset="0"/>
                <a:sym typeface="PT Sans Narrow" charset="-52"/>
              </a:rPr>
              <a:t>занятия</a:t>
            </a:r>
            <a:endParaRPr lang="ru-RU" sz="3300" b="1" dirty="0">
              <a:solidFill>
                <a:srgbClr val="002060"/>
              </a:solidFill>
              <a:latin typeface="Georgia" pitchFamily="18" charset="0"/>
              <a:sym typeface="PT Sans Narrow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9316" y="3806428"/>
            <a:ext cx="1232297" cy="1176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2172" y="3798094"/>
            <a:ext cx="1232297" cy="117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2877" y="4223724"/>
            <a:ext cx="915610" cy="346249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 </a:t>
            </a:r>
            <a:r>
              <a:rPr lang="ru-RU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49163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857752" y="3429006"/>
            <a:ext cx="3168352" cy="41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hlinkClick r:id="rId2"/>
              </a:rPr>
              <a:t>https://learningapps.org/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endParaRPr lang="ru-RU" sz="2000" b="1" dirty="0">
              <a:solidFill>
                <a:srgbClr val="4F81BD">
                  <a:lumMod val="75000"/>
                </a:srgb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57752" y="1563638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D:\Рабочий стол\УГ 2018\ML-7c4GHE6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20" y="1595431"/>
            <a:ext cx="2339594" cy="311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20" y="506542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Успешный ученик</a:t>
            </a:r>
            <a:r>
              <a:rPr lang="ru-RU" sz="2000" dirty="0" smtClean="0">
                <a:solidFill>
                  <a:srgbClr val="4F81BD">
                    <a:lumMod val="75000"/>
                  </a:srgbClr>
                </a:solidFill>
              </a:rPr>
              <a:t> – это не просто успевающий, это здоровый, радостный, счастливый ученик. Он учится играючи.</a:t>
            </a:r>
            <a:endParaRPr lang="ru-RU" sz="20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0" name="TextBox 9">
            <a:hlinkClick r:id="rId4"/>
          </p:cNvPr>
          <p:cNvSpPr txBox="1"/>
          <p:nvPr/>
        </p:nvSpPr>
        <p:spPr>
          <a:xfrm>
            <a:off x="4786314" y="3929072"/>
            <a:ext cx="4416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Тест «Современные методы обучения»</a:t>
            </a:r>
            <a:endParaRPr lang="ru-RU" b="1" dirty="0"/>
          </a:p>
        </p:txBody>
      </p:sp>
      <p:pic>
        <p:nvPicPr>
          <p:cNvPr id="1026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547571"/>
            <a:ext cx="3571900" cy="202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20211109_102233.jpg"/>
          <p:cNvPicPr>
            <a:picLocks noChangeAspect="1"/>
          </p:cNvPicPr>
          <p:nvPr/>
        </p:nvPicPr>
        <p:blipFill>
          <a:blip r:embed="rId7" cstate="print"/>
          <a:srcRect l="17187"/>
          <a:stretch>
            <a:fillRect/>
          </a:stretch>
        </p:blipFill>
        <p:spPr>
          <a:xfrm>
            <a:off x="148808" y="1571618"/>
            <a:ext cx="2208614" cy="1500180"/>
          </a:xfrm>
          <a:prstGeom prst="rect">
            <a:avLst/>
          </a:prstGeom>
        </p:spPr>
      </p:pic>
      <p:pic>
        <p:nvPicPr>
          <p:cNvPr id="13" name="Рисунок 12" descr="5232F09A-B0C3-4FC9-891B-75F369FC27AE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3143254"/>
            <a:ext cx="2214578" cy="1571636"/>
          </a:xfrm>
          <a:prstGeom prst="rect">
            <a:avLst/>
          </a:prstGeom>
        </p:spPr>
      </p:pic>
      <p:sp>
        <p:nvSpPr>
          <p:cNvPr id="14" name="TextBox 13">
            <a:hlinkClick r:id="rId9"/>
          </p:cNvPr>
          <p:cNvSpPr txBox="1"/>
          <p:nvPr/>
        </p:nvSpPr>
        <p:spPr>
          <a:xfrm>
            <a:off x="4786314" y="4429138"/>
            <a:ext cx="218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 Результат занятия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83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571868" y="1643056"/>
            <a:ext cx="2286016" cy="2000264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9058" y="2221054"/>
            <a:ext cx="16430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мин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6732240" y="4587974"/>
            <a:ext cx="218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 Результат занятия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49163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43042" y="142858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Методы рефлексивной деятельности направлены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 фиксирование участниками педагогического процесса состояния своего развития, причин этого состояния, оценку эффективности состоявшегося взаимодействия. </a:t>
            </a:r>
          </a:p>
        </p:txBody>
      </p:sp>
      <p:pic>
        <p:nvPicPr>
          <p:cNvPr id="5122" name="Picture 2" descr="D:\Рабочий стол\УГ 2018\M7GdpPR-SV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" b="14888"/>
          <a:stretch/>
        </p:blipFill>
        <p:spPr bwMode="auto">
          <a:xfrm>
            <a:off x="3826053" y="1635646"/>
            <a:ext cx="3206019" cy="33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Рабочий стол\УГ 2018\K5GSOEexC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35646"/>
            <a:ext cx="1868767" cy="33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14744" y="1571618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5"/>
          <p:cNvPicPr>
            <a:picLocks noChangeAspect="1"/>
          </p:cNvPicPr>
          <p:nvPr/>
        </p:nvPicPr>
        <p:blipFill>
          <a:blip r:embed="rId4" cstate="print"/>
          <a:srcRect l="9526"/>
          <a:stretch>
            <a:fillRect/>
          </a:stretch>
        </p:blipFill>
        <p:spPr bwMode="auto">
          <a:xfrm>
            <a:off x="0" y="142858"/>
            <a:ext cx="1357291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214282" y="1715649"/>
          <a:ext cx="3357586" cy="30706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14992"/>
                <a:gridCol w="1442594"/>
              </a:tblGrid>
              <a:tr h="699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12470" algn="l"/>
                        </a:tabLs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j-lt"/>
                        </a:rPr>
                        <a:t>Вопросительные слова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+mj-lt"/>
                        <a:ea typeface="Calibri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12470" algn="l"/>
                        </a:tabLs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j-lt"/>
                        </a:rPr>
                        <a:t>Ассоциации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+mj-lt"/>
                        <a:ea typeface="Calibri"/>
                      </a:endParaRPr>
                    </a:p>
                  </a:txBody>
                  <a:tcPr marT="34290" marB="34290" anchor="ctr"/>
                </a:tc>
              </a:tr>
              <a:tr h="445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12470" algn="l"/>
                        </a:tabLst>
                      </a:pPr>
                      <a:r>
                        <a:rPr lang="ru-RU" sz="1800" b="1" dirty="0" smtClean="0">
                          <a:latin typeface="+mj-lt"/>
                        </a:rPr>
                        <a:t>Что нового?</a:t>
                      </a:r>
                      <a:endParaRPr lang="ru-RU" sz="1800" b="1" dirty="0">
                        <a:latin typeface="+mj-lt"/>
                        <a:ea typeface="Calibri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dirty="0">
                        <a:latin typeface="+mj-lt"/>
                      </a:endParaRPr>
                    </a:p>
                  </a:txBody>
                  <a:tcPr marT="34290" marB="34290"/>
                </a:tc>
              </a:tr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12470" algn="l"/>
                        </a:tabLst>
                      </a:pPr>
                      <a:r>
                        <a:rPr lang="ru-RU" sz="1800" b="1" dirty="0">
                          <a:latin typeface="+mj-lt"/>
                        </a:rPr>
                        <a:t>Для чего? </a:t>
                      </a:r>
                      <a:endParaRPr lang="ru-RU" sz="1800" b="1" dirty="0">
                        <a:latin typeface="+mj-lt"/>
                        <a:ea typeface="Calibri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dirty="0">
                        <a:latin typeface="+mj-lt"/>
                      </a:endParaRPr>
                    </a:p>
                  </a:txBody>
                  <a:tcPr marT="34290" marB="34290"/>
                </a:tc>
              </a:tr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12470" algn="l"/>
                        </a:tabLst>
                      </a:pPr>
                      <a:r>
                        <a:rPr lang="ru-RU" sz="1800" b="1" dirty="0">
                          <a:latin typeface="+mj-lt"/>
                        </a:rPr>
                        <a:t>Каким образом? </a:t>
                      </a:r>
                      <a:endParaRPr lang="ru-RU" sz="1800" b="1" dirty="0">
                        <a:latin typeface="+mj-lt"/>
                        <a:ea typeface="Calibri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dirty="0">
                        <a:latin typeface="+mj-lt"/>
                      </a:endParaRPr>
                    </a:p>
                  </a:txBody>
                  <a:tcPr marT="34290" marB="34290"/>
                </a:tc>
              </a:tr>
              <a:tr h="445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12470" algn="l"/>
                        </a:tabLst>
                      </a:pPr>
                      <a:r>
                        <a:rPr lang="ru-RU" sz="1800" b="1" dirty="0">
                          <a:latin typeface="+mj-lt"/>
                        </a:rPr>
                        <a:t>Сколько?</a:t>
                      </a:r>
                      <a:endParaRPr lang="ru-RU" sz="1800" b="1" dirty="0">
                        <a:latin typeface="+mj-lt"/>
                        <a:ea typeface="Calibri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dirty="0">
                        <a:latin typeface="+mj-lt"/>
                      </a:endParaRPr>
                    </a:p>
                  </a:txBody>
                  <a:tcPr marT="34290" marB="34290"/>
                </a:tc>
              </a:tr>
              <a:tr h="445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12470" algn="l"/>
                        </a:tabLst>
                      </a:pPr>
                      <a:r>
                        <a:rPr lang="ru-RU" sz="1800" b="1" dirty="0">
                          <a:latin typeface="+mj-lt"/>
                        </a:rPr>
                        <a:t>Какие? </a:t>
                      </a:r>
                      <a:endParaRPr lang="ru-RU" sz="1800" b="1" dirty="0">
                        <a:latin typeface="+mj-lt"/>
                        <a:ea typeface="Calibri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dirty="0">
                        <a:latin typeface="+mj-lt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2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14824"/>
            <a:ext cx="9143999" cy="52322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>
                <a:solidFill>
                  <a:srgbClr val="C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Сейчас – интереснее!</a:t>
            </a:r>
          </a:p>
        </p:txBody>
      </p:sp>
      <p:pic>
        <p:nvPicPr>
          <p:cNvPr id="4" name="Рисунок 3" descr="20211001_094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25141" y="1125140"/>
            <a:ext cx="5143500" cy="2893219"/>
          </a:xfrm>
          <a:prstGeom prst="rect">
            <a:avLst/>
          </a:prstGeom>
        </p:spPr>
      </p:pic>
      <p:pic>
        <p:nvPicPr>
          <p:cNvPr id="5" name="Рисунок 4" descr="IMG-3ea580e055e1df3a546ba69075362446-V.jpg"/>
          <p:cNvPicPr>
            <a:picLocks noChangeAspect="1"/>
          </p:cNvPicPr>
          <p:nvPr/>
        </p:nvPicPr>
        <p:blipFill>
          <a:blip r:embed="rId3"/>
          <a:srcRect t="29167" b="19853"/>
          <a:stretch>
            <a:fillRect/>
          </a:stretch>
        </p:blipFill>
        <p:spPr>
          <a:xfrm>
            <a:off x="6643702" y="1391741"/>
            <a:ext cx="2500299" cy="2832577"/>
          </a:xfrm>
          <a:prstGeom prst="rect">
            <a:avLst/>
          </a:prstGeom>
        </p:spPr>
      </p:pic>
      <p:pic>
        <p:nvPicPr>
          <p:cNvPr id="6" name="Рисунок 5" descr="20211007_095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285884"/>
            <a:ext cx="3667127" cy="27503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85734"/>
            <a:ext cx="9144000" cy="50405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Тогда было лучше?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20211007 132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-1"/>
            <a:ext cx="2500299" cy="1406419"/>
          </a:xfrm>
          <a:prstGeom prst="rect">
            <a:avLst/>
          </a:prstGeom>
        </p:spPr>
      </p:pic>
      <p:pic>
        <p:nvPicPr>
          <p:cNvPr id="9" name="Рисунок 8" descr="20211007_140435.jpg"/>
          <p:cNvPicPr>
            <a:picLocks noChangeAspect="1"/>
          </p:cNvPicPr>
          <p:nvPr/>
        </p:nvPicPr>
        <p:blipFill>
          <a:blip r:embed="rId6" cstate="print"/>
          <a:srcRect l="3906" t="16666" r="9375" b="8333"/>
          <a:stretch>
            <a:fillRect/>
          </a:stretch>
        </p:blipFill>
        <p:spPr>
          <a:xfrm>
            <a:off x="6647676" y="3929072"/>
            <a:ext cx="2496324" cy="121442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643702" y="1427154"/>
            <a:ext cx="251412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43702" y="3927484"/>
            <a:ext cx="251412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6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859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Благодарю за внимание!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http://zaholovok.com.ua/sites/default/files/154/2016/02/14/1020169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1" y="1857369"/>
            <a:ext cx="488694" cy="35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5" y="295559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Целыковская Татьяна Анатольевна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algn="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учитель информатики</a:t>
            </a:r>
          </a:p>
          <a:p>
            <a:pPr algn="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высшей квалификационной категории</a:t>
            </a:r>
          </a:p>
          <a:p>
            <a:pPr algn="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МБОУ «Лицей Крымской весны» Симферопольского района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5" y="429994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Октябрь, 2023 год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65" y="299851"/>
            <a:ext cx="91296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Семинар-практикум для учителей информатики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Симферопольского района Республики Крым</a:t>
            </a:r>
          </a:p>
          <a:p>
            <a:pPr algn="ctr"/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Мастер-класс </a:t>
            </a:r>
          </a:p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«Метод проектов как современная образовательная технология»</a:t>
            </a:r>
            <a:endParaRPr lang="ru-RU" sz="2300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876006"/>
            <a:ext cx="915836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orldi.ru/wp-content/uploads/2017/02/kak-eto-bylo-detskie-sady-sovetskogo-soyuza_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35" r="5990" b="11299"/>
          <a:stretch/>
        </p:blipFill>
        <p:spPr bwMode="auto">
          <a:xfrm>
            <a:off x="0" y="0"/>
            <a:ext cx="432435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bigpicture.ru/wp-content/uploads/2012/03/4641390d88a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8" t="18282" r="404" b="5632"/>
          <a:stretch/>
        </p:blipFill>
        <p:spPr bwMode="auto">
          <a:xfrm>
            <a:off x="4419599" y="0"/>
            <a:ext cx="472440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age2.thematicnews.com/uploads/topics/preview/00/07/53/12/628c6c8fa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6" t="19026"/>
          <a:stretch/>
        </p:blipFill>
        <p:spPr bwMode="auto">
          <a:xfrm>
            <a:off x="4419598" y="2638425"/>
            <a:ext cx="4724401" cy="25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maeel.com/uploads/posts/2017-09/medium/1506185372_1503497101-7685-219ee1df66b2706ae407821ed1nj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65" b="22672"/>
          <a:stretch/>
        </p:blipFill>
        <p:spPr bwMode="auto">
          <a:xfrm>
            <a:off x="0" y="2638425"/>
            <a:ext cx="43243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72" y="2355726"/>
            <a:ext cx="9144000" cy="50405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Тогда было лучше?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novostimo.ru/upload/iblock/b9a/b9ad55e8188fe6c2b519c37130a11d7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4" r="83" b="27820"/>
          <a:stretch/>
        </p:blipFill>
        <p:spPr bwMode="auto">
          <a:xfrm>
            <a:off x="0" y="2790964"/>
            <a:ext cx="6448097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чий стол\УГ 2018\Ii_JfQz8-W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" r="1681"/>
          <a:stretch/>
        </p:blipFill>
        <p:spPr bwMode="auto">
          <a:xfrm>
            <a:off x="4572001" y="-20538"/>
            <a:ext cx="4572000" cy="281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pp.userapi.com/c824503/v824503885/7f423/rKHJSmfiMZ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s3-eu-central-1.amazonaws.com/gazeta-begovoy/uploads/2017/08/Natyazhnoy-dvuhurovnevyy-v-klass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1"/>
          <a:stretch/>
        </p:blipFill>
        <p:spPr bwMode="auto">
          <a:xfrm>
            <a:off x="0" y="2786062"/>
            <a:ext cx="9144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5707" y="4299942"/>
            <a:ext cx="9144000" cy="50405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А теперь…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ropaduha.ru/content/images/2017/11/39212a07d4b669da2a7b31040e6e788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/>
          <a:stretch/>
        </p:blipFill>
        <p:spPr bwMode="auto">
          <a:xfrm>
            <a:off x="4419597" y="2638425"/>
            <a:ext cx="4724401" cy="25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u.fishki.net/picsw/022013/20/post/shkola/shkola-0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4" r="2155"/>
          <a:stretch/>
        </p:blipFill>
        <p:spPr bwMode="auto">
          <a:xfrm>
            <a:off x="1" y="2638425"/>
            <a:ext cx="4324350" cy="25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Мальчик с карандашом на развивающем занятии детский сад фотограф Киро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14368" r="6437" b="14368"/>
          <a:stretch/>
        </p:blipFill>
        <p:spPr bwMode="auto">
          <a:xfrm>
            <a:off x="4419598" y="0"/>
            <a:ext cx="4724401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stihi.ru/pics/2016/11/10/533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22671"/>
          <a:stretch/>
        </p:blipFill>
        <p:spPr bwMode="auto">
          <a:xfrm>
            <a:off x="-1488" y="0"/>
            <a:ext cx="43258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494"/>
            <a:ext cx="7943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Многие формы жизни стали новыми,</a:t>
            </a:r>
          </a:p>
          <a:p>
            <a:pPr algn="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а формы обучения до того уже обветшали,</a:t>
            </a:r>
          </a:p>
          <a:p>
            <a:pPr algn="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что пришло время подумать об их усовершенствовании.</a:t>
            </a:r>
          </a:p>
          <a:p>
            <a:pPr algn="r"/>
            <a:endParaRPr lang="ru-RU" sz="2400" i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Д. И. Менделеев, 1901 год</a:t>
            </a:r>
          </a:p>
          <a:p>
            <a:pPr algn="r"/>
            <a:endParaRPr lang="ru-RU" sz="2400" dirty="0"/>
          </a:p>
        </p:txBody>
      </p:sp>
      <p:pic>
        <p:nvPicPr>
          <p:cNvPr id="2054" name="Picture 6" descr="http://www.r53vsk.lv/wp-content/uploads/2013/08/210_sa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/>
          <a:stretch/>
        </p:blipFill>
        <p:spPr bwMode="auto">
          <a:xfrm>
            <a:off x="1" y="3139103"/>
            <a:ext cx="9144000" cy="18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4285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C00000"/>
                </a:solidFill>
              </a:rPr>
              <a:t>Метод проектов позволяет решать</a:t>
            </a:r>
          </a:p>
          <a:p>
            <a:pPr lvl="0" algn="ctr"/>
            <a:r>
              <a:rPr lang="ru-RU" sz="2400" dirty="0" smtClean="0">
                <a:solidFill>
                  <a:srgbClr val="C00000"/>
                </a:solidFill>
              </a:rPr>
              <a:t>следующие задачи: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952054"/>
            <a:ext cx="8643998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Активное включение каждого ученика в процесс усвоения учебного материала.</a:t>
            </a:r>
          </a:p>
          <a:p>
            <a:pPr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Повышение познавательной мотивации.</a:t>
            </a:r>
          </a:p>
          <a:p>
            <a:pPr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Обучение навыкам успешного общения (умения слушать и слышать друг друга, выстраивать диалог, задавать вопросы на понимание).</a:t>
            </a:r>
          </a:p>
          <a:p>
            <a:pPr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Развитие навыков самостоятельной учебной деятельности: определение ведущих и промежуточных задач, умение предусматривать последствия своего выбора, его объективная оценка.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3361972"/>
            <a:ext cx="6357982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Воспитание лидерских качеств.</a:t>
            </a:r>
          </a:p>
          <a:p>
            <a:pPr lvl="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Умение работать с командой и в команде.</a:t>
            </a:r>
          </a:p>
          <a:p>
            <a:pPr lvl="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Принимать на себя ответственность за совместную и собственную деятельность по достижению результата.</a:t>
            </a:r>
          </a:p>
        </p:txBody>
      </p:sp>
      <p:pic>
        <p:nvPicPr>
          <p:cNvPr id="6" name="Picture 4" descr="http://careerexpert.ru/upload/iblock/8d7/8d7682616f5e4c91953f44132103852d.jpg"/>
          <p:cNvPicPr>
            <a:picLocks noChangeAspect="1" noChangeArrowheads="1"/>
          </p:cNvPicPr>
          <p:nvPr/>
        </p:nvPicPr>
        <p:blipFill>
          <a:blip r:embed="rId2" cstate="print"/>
          <a:srcRect b="8332"/>
          <a:stretch>
            <a:fillRect/>
          </a:stretch>
        </p:blipFill>
        <p:spPr bwMode="auto">
          <a:xfrm>
            <a:off x="251839" y="3429006"/>
            <a:ext cx="2034145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3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57316681.jpg"/>
          <p:cNvPicPr>
            <a:picLocks noChangeAspect="1"/>
          </p:cNvPicPr>
          <p:nvPr/>
        </p:nvPicPr>
        <p:blipFill>
          <a:blip r:embed="rId2"/>
          <a:srcRect t="56944" r="396" b="15820"/>
          <a:stretch>
            <a:fillRect/>
          </a:stretch>
        </p:blipFill>
        <p:spPr>
          <a:xfrm>
            <a:off x="0" y="3357568"/>
            <a:ext cx="4572000" cy="1785932"/>
          </a:xfrm>
          <a:prstGeom prst="rect">
            <a:avLst/>
          </a:prstGeom>
        </p:spPr>
      </p:pic>
      <p:pic>
        <p:nvPicPr>
          <p:cNvPr id="13" name="Рисунок 12" descr="57316681.jpg"/>
          <p:cNvPicPr>
            <a:picLocks noChangeAspect="1"/>
          </p:cNvPicPr>
          <p:nvPr/>
        </p:nvPicPr>
        <p:blipFill>
          <a:blip r:embed="rId2"/>
          <a:srcRect t="56944" r="396" b="9722"/>
          <a:stretch>
            <a:fillRect/>
          </a:stretch>
        </p:blipFill>
        <p:spPr>
          <a:xfrm>
            <a:off x="4572000" y="0"/>
            <a:ext cx="4572000" cy="2185824"/>
          </a:xfrm>
          <a:prstGeom prst="rect">
            <a:avLst/>
          </a:prstGeom>
        </p:spPr>
      </p:pic>
      <p:pic>
        <p:nvPicPr>
          <p:cNvPr id="3" name="Picture 4" descr="https://weekend.rambler.ru/imgs/2017/02/22/08/267189/1a162509cbe14875b1e3f098b5d2d6f68d8472b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4919" r="1477" b="13960"/>
          <a:stretch/>
        </p:blipFill>
        <p:spPr bwMode="auto">
          <a:xfrm>
            <a:off x="0" y="1349306"/>
            <a:ext cx="4572000" cy="20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4.bp.blogspot.com/-pgwpO-f_Mk4/WHiwW9EBOuI/AAAAAAAAAq8/4l9JfACRkEg3EV179yc6GiS5SLgdzYlywCLcB/s1600/biznes-na-sozdanie-sajtov-avto-konstruktor-sajtov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1" y="3345880"/>
            <a:ext cx="4438569" cy="17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ursach37.com/yzi8vgwctv/wp-content/uploads/primer-zakluchenia-po-proizvodstvennoy-praktik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 bwMode="auto">
          <a:xfrm>
            <a:off x="4558170" y="1357304"/>
            <a:ext cx="4585830" cy="20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72000" y="0"/>
            <a:ext cx="0" cy="5164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357304"/>
            <a:ext cx="91578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3357568"/>
            <a:ext cx="91578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578915" y="3357568"/>
            <a:ext cx="4514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 – проблема, планирование, перспектива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 – развитие, распределение, рефлексия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 – организованность, опыт, общение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 – единство, естественность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 –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коммуникативность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креативность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 - творчество, талант, труд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674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— это работы, планы, мероприятия и другие задачи, направленные на создание уникального продукта.</a:t>
            </a:r>
            <a:r>
              <a:rPr lang="ru-RU" dirty="0" smtClean="0"/>
              <a:t> 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71420"/>
            <a:ext cx="46313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МЕТОД ПРОЕКТОВ В ШКОЛЕ: </a:t>
            </a: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ТЕОРИЯ И ПРАКТИКА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1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4560194" y="105937"/>
            <a:ext cx="3396182" cy="2033765"/>
            <a:chOff x="4932040" y="243096"/>
            <a:chExt cx="3888617" cy="2328654"/>
          </a:xfrm>
        </p:grpSpPr>
        <p:pic>
          <p:nvPicPr>
            <p:cNvPr id="5" name="Picture 6" descr="https://d2gg9evh47fn9z.cloudfront.net/800px_COLOURBOX582593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510250"/>
              <a:ext cx="1371889" cy="1061500"/>
            </a:xfrm>
            <a:prstGeom prst="rect">
              <a:avLst/>
            </a:prstGeom>
            <a:ln w="19050"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http://1.bp.blogspot.com/-3qD9qX5ygo4/WZv9P528-rI/AAAAAAAAF98/MHfV02N5SV0J0KlLBbpB0CiUt47Hbj6tgCK4BGAYYCw/s1600/Girl-homework-clipar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706813"/>
              <a:ext cx="1152313" cy="1076083"/>
            </a:xfrm>
            <a:prstGeom prst="rect">
              <a:avLst/>
            </a:prstGeom>
            <a:ln w="19050"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http://obrazshkola.ru/images/portfolio_uchitelya1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83518"/>
              <a:ext cx="1232650" cy="1232650"/>
            </a:xfrm>
            <a:prstGeom prst="rect">
              <a:avLst/>
            </a:prstGeom>
            <a:ln w="19050"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https://media.istockphoto.com/vectors/boy-writing-vector-id468446753?k=6&amp;m=468446753&amp;s=612x612&amp;w=0&amp;h=rTvq0w0_5xcMKt9QaBidjURXCcVXmux7nvCJUHu-JBk=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275" y="243096"/>
              <a:ext cx="1429101" cy="1104518"/>
            </a:xfrm>
            <a:prstGeom prst="rect">
              <a:avLst/>
            </a:prstGeom>
            <a:ln w="19050"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 стрелкой 23"/>
            <p:cNvCxnSpPr/>
            <p:nvPr/>
          </p:nvCxnSpPr>
          <p:spPr>
            <a:xfrm flipV="1">
              <a:off x="6300192" y="563910"/>
              <a:ext cx="576064" cy="231445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6444208" y="1355998"/>
              <a:ext cx="1224136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6300192" y="1724552"/>
              <a:ext cx="504056" cy="324832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Прямая соединительная линия 34"/>
          <p:cNvCxnSpPr/>
          <p:nvPr/>
        </p:nvCxnSpPr>
        <p:spPr>
          <a:xfrm>
            <a:off x="0" y="2571750"/>
            <a:ext cx="9144000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572000" y="0"/>
            <a:ext cx="0" cy="258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4104318" y="2685238"/>
            <a:ext cx="5002818" cy="2458262"/>
            <a:chOff x="1441390" y="2580134"/>
            <a:chExt cx="5002818" cy="2458262"/>
          </a:xfrm>
        </p:grpSpPr>
        <p:pic>
          <p:nvPicPr>
            <p:cNvPr id="29" name="Picture 2" descr="http://obrazshkola.ru/images/portfolio_uchitelya1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390" y="3047572"/>
              <a:ext cx="1232650" cy="123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image2.thematicnews.com/uploads/images/10/59/88/61/2015/10/13/3c5661203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724" y="2580134"/>
              <a:ext cx="1448484" cy="1234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http://s3-eu-west-1.amazonaws.com/graphicsrfproduction/illustrations/previews/000/009/008/original/prev_graphicsRF_95399.jpg?135764099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689" y="3414735"/>
              <a:ext cx="1059188" cy="109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https://i.pinimg.com/236x/53/1a/66/531a66aa73efdbb2e07dc5b96080bd5c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689" y="4117832"/>
              <a:ext cx="872503" cy="920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Прямая со стрелкой 40"/>
            <p:cNvCxnSpPr/>
            <p:nvPr/>
          </p:nvCxnSpPr>
          <p:spPr>
            <a:xfrm flipV="1">
              <a:off x="3068216" y="3047572"/>
              <a:ext cx="1927508" cy="56564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3059832" y="3981368"/>
              <a:ext cx="931912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068216" y="4280222"/>
              <a:ext cx="2033378" cy="595784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4983117" y="3961789"/>
              <a:ext cx="452979" cy="30816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H="1">
              <a:off x="4983118" y="3522543"/>
              <a:ext cx="452978" cy="29233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6257836" y="3564127"/>
              <a:ext cx="0" cy="612273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2158575" y="1648420"/>
            <a:ext cx="2401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Пассивная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модель обучения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</a:p>
          <a:p>
            <a:pPr algn="r"/>
            <a:r>
              <a:rPr lang="ru-RU" dirty="0">
                <a:solidFill>
                  <a:schemeClr val="tx2"/>
                </a:solidFill>
              </a:rPr>
              <a:t>у</a:t>
            </a:r>
            <a:r>
              <a:rPr lang="ru-RU" dirty="0" smtClean="0">
                <a:solidFill>
                  <a:schemeClr val="tx2"/>
                </a:solidFill>
              </a:rPr>
              <a:t>ченик слушает, смотрит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32903" y="1385715"/>
            <a:ext cx="4344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Активная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модель обучения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ученик выполняет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самостоятельные работы, творческие задания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15004" y="3181314"/>
            <a:ext cx="45050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Интерактивная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модель обучения:</a:t>
            </a:r>
          </a:p>
          <a:p>
            <a:r>
              <a:rPr lang="ru-RU" dirty="0">
                <a:solidFill>
                  <a:schemeClr val="tx2"/>
                </a:solidFill>
              </a:rPr>
              <a:t>из объекта воздействия</a:t>
            </a:r>
          </a:p>
          <a:p>
            <a:r>
              <a:rPr lang="ru-RU" dirty="0">
                <a:solidFill>
                  <a:schemeClr val="tx2"/>
                </a:solidFill>
              </a:rPr>
              <a:t>ученик становится субъектом взаимодействия,</a:t>
            </a:r>
          </a:p>
          <a:p>
            <a:r>
              <a:rPr lang="ru-RU" dirty="0">
                <a:solidFill>
                  <a:schemeClr val="tx2"/>
                </a:solidFill>
              </a:rPr>
              <a:t>он сам активно участвует в процессе </a:t>
            </a:r>
            <a:r>
              <a:rPr lang="ru-RU" dirty="0" smtClean="0">
                <a:solidFill>
                  <a:schemeClr val="tx2"/>
                </a:solidFill>
              </a:rPr>
              <a:t>обучения 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7504" y="123478"/>
            <a:ext cx="3332055" cy="1995363"/>
            <a:chOff x="179512" y="99080"/>
            <a:chExt cx="3888617" cy="2328654"/>
          </a:xfrm>
        </p:grpSpPr>
        <p:pic>
          <p:nvPicPr>
            <p:cNvPr id="14" name="Picture 6" descr="https://d2gg9evh47fn9z.cloudfront.net/800px_COLOURBOX5825939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366234"/>
              <a:ext cx="1371889" cy="106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://1.bp.blogspot.com/-3qD9qX5ygo4/WZv9P528-rI/AAAAAAAAF98/MHfV02N5SV0J0KlLBbpB0CiUt47Hbj6tgCK4BGAYYCw/s1600/Girl-homework-clipart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562797"/>
              <a:ext cx="1152313" cy="1076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obrazshkola.ru/images/portfolio_uchitelya17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9502"/>
              <a:ext cx="1232650" cy="123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media.istockphoto.com/vectors/boy-writing-vector-id468446753?k=6&amp;m=468446753&amp;s=612x612&amp;w=0&amp;h=rTvq0w0_5xcMKt9QaBidjURXCcVXmux7nvCJUHu-JBk=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47" y="99080"/>
              <a:ext cx="1429101" cy="1104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Прямая со стрелкой 17"/>
            <p:cNvCxnSpPr/>
            <p:nvPr/>
          </p:nvCxnSpPr>
          <p:spPr>
            <a:xfrm flipV="1">
              <a:off x="1547664" y="411510"/>
              <a:ext cx="576064" cy="23982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1691680" y="1203598"/>
              <a:ext cx="122413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1547664" y="1572152"/>
              <a:ext cx="504056" cy="32483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0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307</Words>
  <Application>Microsoft Office PowerPoint</Application>
  <PresentationFormat>Экран (16:9)</PresentationFormat>
  <Paragraphs>71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Nataliya</dc:creator>
  <cp:lastModifiedBy>Ученик 9</cp:lastModifiedBy>
  <cp:revision>147</cp:revision>
  <dcterms:created xsi:type="dcterms:W3CDTF">2018-01-11T10:36:36Z</dcterms:created>
  <dcterms:modified xsi:type="dcterms:W3CDTF">2023-10-16T06:35:09Z</dcterms:modified>
</cp:coreProperties>
</file>