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6" r:id="rId7"/>
    <p:sldId id="263" r:id="rId8"/>
    <p:sldId id="262" r:id="rId9"/>
    <p:sldId id="267" r:id="rId10"/>
    <p:sldId id="287" r:id="rId11"/>
    <p:sldId id="288" r:id="rId12"/>
    <p:sldId id="289" r:id="rId13"/>
    <p:sldId id="292" r:id="rId14"/>
    <p:sldId id="291" r:id="rId15"/>
    <p:sldId id="293" r:id="rId16"/>
    <p:sldId id="260" r:id="rId17"/>
    <p:sldId id="281" r:id="rId18"/>
    <p:sldId id="273" r:id="rId19"/>
    <p:sldId id="274" r:id="rId20"/>
    <p:sldId id="271" r:id="rId21"/>
    <p:sldId id="294" r:id="rId22"/>
    <p:sldId id="295" r:id="rId23"/>
    <p:sldId id="296" r:id="rId24"/>
    <p:sldId id="297" r:id="rId25"/>
    <p:sldId id="275" r:id="rId26"/>
    <p:sldId id="276" r:id="rId27"/>
    <p:sldId id="277" r:id="rId28"/>
    <p:sldId id="278" r:id="rId29"/>
    <p:sldId id="272" r:id="rId30"/>
    <p:sldId id="279" r:id="rId31"/>
    <p:sldId id="280" r:id="rId32"/>
    <p:sldId id="298" r:id="rId33"/>
    <p:sldId id="282" r:id="rId34"/>
    <p:sldId id="283" r:id="rId35"/>
    <p:sldId id="285" r:id="rId36"/>
    <p:sldId id="286" r:id="rId37"/>
    <p:sldId id="28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43B"/>
    <a:srgbClr val="20502F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82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FB477-DDCB-482F-937D-0C0DD4B79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EA62E6-4EE6-4DF2-905A-52A9DD7D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CE5BB-A975-41BD-BFA5-1346CBAA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A19BF7-CB67-49A6-93A8-E9B2F5F9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D89FD-D134-4522-A725-B1516AE2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0DA78-E286-4F28-8F81-C205F7B0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13EE86-B28B-4CCE-AEE8-EC4A55F62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054F2-376C-424F-B8A9-3C9AA89A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FA1DD-FDCB-4EE7-A6DB-F17FD729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A9CA3-32E1-4604-AB09-3A2CB06B3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4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660784-3B01-4238-BBBA-E4F17A0CE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002FFD-FC8F-4CCA-A5DF-5DC758218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E215A-84AE-456B-B797-4743D667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89D22-566F-40EF-A07A-C284453E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C2DD15-F974-4BA8-B5E3-1DB73A99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72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9050C-95B0-4B6C-94EA-A434263F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DE7327-277D-4D50-BB29-8D5FF178B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416313-8222-4DC3-B560-68543279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1DE72-E0FC-4698-B75F-629BF63E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B52BE-F872-46B9-959D-53D206DB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26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8AB6D-F035-4353-A4D8-B116A559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13148-6E92-4415-B886-B004D7DE0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30CBA-980D-403C-9876-766D72E3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8CD1E-A0C4-4769-B6D1-281A96C1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98803-B400-4911-8CAA-57EA9419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9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DB2E1-DF64-4649-9160-7045DCC38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039EB6-215C-4721-89E0-1559ED04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346BA0-63E8-4B4B-A86D-9959D52BF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2024D4-EFC1-41C0-9DD3-0B4279AA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F8C4FA-E52E-41C4-A483-737F04F6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1D2B7A-8363-4184-A8E9-D5FB0A6D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5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F92BA-9638-4743-A1F4-4DCD619A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299E50-91E6-4F56-A4AA-17C420931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2D7A56-FF4F-4BC8-AB20-BF2B84493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082F73-1BAF-4417-90CD-63FC4063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082FD1-FDEA-49D0-9B88-70B7A25B9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074AE9-C074-4C00-8DD6-9BF7D2D1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F43804-F01D-44B7-8959-268DC864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CE44BC-76C0-4869-BA0B-525A68D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68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BC15C-1F41-4FF9-B96F-2531EB2C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3E1900-CC48-44C7-8CB5-E3648248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D0AAE3-2208-4524-824D-931E8CF6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54F702-AD2F-444E-AE60-8468D636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95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03A7E3-5835-48FD-B330-4A0A3B9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D3408A-0682-4093-9808-3145A430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9FEB87-507F-4BCE-858E-761D534C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7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C665A-3AB9-4740-95B2-D29A92DF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4F02A-0151-468F-B85E-34297D18F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CA196A-ACEB-488B-9056-44F4FB6E4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948A50-63BB-42D9-AF64-BB14FC1A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A3B0B2-4998-4A83-BEF2-074D0CA5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B229E9-0A93-466C-A1C5-95EF3630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20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9C89-3826-4DCD-9FA1-1EFB25C9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09D2F-9F92-4A5B-A86C-6724657F3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F01C16-1A4E-4F79-9E73-A76C15E8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03455D-4AD7-44AD-99FC-275B05E0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79A92D-EC5F-48C3-A16B-9F9DC0C9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A8E68-261A-451B-B586-C4CA2655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2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82EC-EF65-4EF3-93BB-2A6BFB04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530F7-FD7C-4D95-A428-BDB8EF81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8A6258-EB42-49B6-BDCC-479BAF414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2900-2416-4EA7-A933-123122F686B9}" type="datetimeFigureOut">
              <a:rPr lang="ru-RU" smtClean="0"/>
              <a:pPr/>
              <a:t>16.08.2021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C07411-8A38-4EA7-8AC2-0847BBCBD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0A222B-4A77-4216-BE37-A5CC85BC4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mamso.ru/bgs/dokumen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moneykids.ru/education/course3/lesson18/?LESSON_PATH=5.18" TargetMode="External"/><Relationship Id="rId3" Type="http://schemas.openxmlformats.org/officeDocument/2006/relationships/hyperlink" Target="https://vashifinancy.ru/finansy-na-kazhdyy-den/sokhranit-i-priumnozhit/mozhno-li-obognat-inflyatsiyu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fincult.info/article/chto-takoe-inflyatsiya-i-otkuda-ona-beretsya/" TargetMode="Externa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finuch.ru/lecture/8242" TargetMode="External"/><Relationship Id="rId7" Type="http://schemas.openxmlformats.org/officeDocument/2006/relationships/hyperlink" Target="https://www.youtube.com/watch?v=SE4ybN435RQ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foxford.ru/wiki/obschestvoznanie/inflyatsiya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ru.khanacademy.org/economics-finance-domain/core-finance/inflation-tutorial/inflation-basics-tutorial/v/what-is-inflatio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afi.ru/projects/finansy/inflyatsionnaya-gramotnost-rossiyan/" TargetMode="External"/><Relationship Id="rId7" Type="http://schemas.openxmlformats.org/officeDocument/2006/relationships/hyperlink" Target="https://www.youtube.com/watch?v=SE4ybN435RQ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www.cbr.ru/Collection/Collection/File/31948/Infl_exp_21-01.pdf" TargetMode="Externa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-4yHr9g-jE" TargetMode="External"/><Relationship Id="rId7" Type="http://schemas.openxmlformats.org/officeDocument/2006/relationships/hyperlink" Target="https://www.youtube.com/watch?v=Tw0s_etpBYQ9-4yHr9g-j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1HDmgUAHiag" TargetMode="Externa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school.pfr.gov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school.pfr.gov.ru/materialy-dlya-uchitelej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ecd.org/financial/education/globalpartnerships/cis/Youth-Policy-Handbook-on-Financial-Education-CIS-RUS.pdf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www.fa.ru/org/dpo/finprofessional/Documents/financial-education/339-6.investirovaniefinansydomokhozyaistv.pdf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hyperlink" Target="https://iticapital.ru/education/?utm_source=google&amp;utm_medium=cpc&amp;utm_campaign=brand_education&amp;utm_term" TargetMode="External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fingram39.ru/publications/strakhovanie/?PAGEN_1=2" TargetMode="External"/><Relationship Id="rId7" Type="http://schemas.openxmlformats.org/officeDocument/2006/relationships/hyperlink" Target="https://www.sberbank-insurance.ru/fin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hyperlink" Target="https://fmc.hse.ru/stolyrovvideo" TargetMode="External"/><Relationship Id="rId5" Type="http://schemas.openxmlformats.org/officeDocument/2006/relationships/hyperlink" Target="http://03.rospotrebnadzor.ru/content/374/11874/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hyperlink" Target="https://fmc.hse.ru/insuranc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fin-olimp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olimpiada.oc3.ru/#main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olympiads.uchi.ru/olymp/bizuchi/?utm_source=BR_press_release&amp;utm_medium=partner&amp;utm_campaign=UP-13-04_partner_BR_press_releas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hyperlink" Target="https://fincup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oligra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finquest.tilda.w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ashifinancy.ru/" TargetMode="External"/><Relationship Id="rId2" Type="http://schemas.openxmlformats.org/officeDocument/2006/relationships/hyperlink" Target="http://www.fgramota.org/about/projec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mc.hse.ru/" TargetMode="External"/><Relationship Id="rId5" Type="http://schemas.openxmlformats.org/officeDocument/2006/relationships/hyperlink" Target="https://&#1093;&#1086;&#1095;&#1091;&#1084;&#1086;&#1075;&#1091;&#1079;&#1085;&#1072;&#1102;.&#1088;&#1092;/" TargetMode="External"/><Relationship Id="rId4" Type="http://schemas.openxmlformats.org/officeDocument/2006/relationships/hyperlink" Target="https://fincult.info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74;&#1086;&#1078;&#1072;&#1090;&#1099;&#1081;.&#1088;&#1092;/kopilka-znaniy" TargetMode="External"/><Relationship Id="rId3" Type="http://schemas.openxmlformats.org/officeDocument/2006/relationships/hyperlink" Target="https://finfestykt.ru/" TargetMode="External"/><Relationship Id="rId7" Type="http://schemas.openxmlformats.org/officeDocument/2006/relationships/hyperlink" Target="http://&#1092;&#1080;&#1085;&#1083;&#1072;&#1075;&#1077;&#1088;&#1100;.&#1088;&#1092;/" TargetMode="External"/><Relationship Id="rId12" Type="http://schemas.openxmlformats.org/officeDocument/2006/relationships/hyperlink" Target="https://dni-fg.ru/" TargetMode="External"/><Relationship Id="rId2" Type="http://schemas.openxmlformats.org/officeDocument/2006/relationships/hyperlink" Target="https://vashifinancy.ru/mymoneyfes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incup.ru/biblioteka_shv/" TargetMode="External"/><Relationship Id="rId11" Type="http://schemas.openxmlformats.org/officeDocument/2006/relationships/hyperlink" Target="https://doligra.ru/" TargetMode="External"/><Relationship Id="rId5" Type="http://schemas.openxmlformats.org/officeDocument/2006/relationships/hyperlink" Target="https://dnifg.ru/materials/" TargetMode="External"/><Relationship Id="rId10" Type="http://schemas.openxmlformats.org/officeDocument/2006/relationships/hyperlink" Target="https://infourok.ru/rabochaya-programma-kruzhka-finansovaya-gramotnost-detej-starshego-doshkolnogo-vozrasta-4460604.html" TargetMode="External"/><Relationship Id="rId4" Type="http://schemas.openxmlformats.org/officeDocument/2006/relationships/hyperlink" Target="http://www.sberden.ru/" TargetMode="External"/><Relationship Id="rId9" Type="http://schemas.openxmlformats.org/officeDocument/2006/relationships/hyperlink" Target="https://fg.mgpu.ru/wp-content/uploads/2018/10/2.-Pererabotannoe.-MP.-Azbuka-finansovoj-gramotnosti.-2018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CDrF1wQZ6s" TargetMode="External"/><Relationship Id="rId13" Type="http://schemas.openxmlformats.org/officeDocument/2006/relationships/hyperlink" Target="https://www.youtube.com/watch?v=S4ZqYcdvXrA" TargetMode="External"/><Relationship Id="rId3" Type="http://schemas.openxmlformats.org/officeDocument/2006/relationships/hyperlink" Target="https://olympiads.uchi.ru/olymp/bizuchi/?utm_source=BR_press_release&amp;utm_medium=partner&amp;utm_campaign=UP-13-04_partner_BR_press_release" TargetMode="External"/><Relationship Id="rId7" Type="http://schemas.openxmlformats.org/officeDocument/2006/relationships/hyperlink" Target="https://www.banki.ru/news/daytheme/?id=10490839" TargetMode="External"/><Relationship Id="rId12" Type="http://schemas.openxmlformats.org/officeDocument/2006/relationships/hyperlink" Target="https://www.youtube.com/watch?v=Is0UcNBBMR8" TargetMode="External"/><Relationship Id="rId2" Type="http://schemas.openxmlformats.org/officeDocument/2006/relationships/hyperlink" Target="https://www.fin-olimp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inquest.tilda.ws/" TargetMode="External"/><Relationship Id="rId11" Type="http://schemas.openxmlformats.org/officeDocument/2006/relationships/hyperlink" Target="https://www.youtube.com/watch?v=_j-dwlRlzJg" TargetMode="External"/><Relationship Id="rId5" Type="http://schemas.openxmlformats.org/officeDocument/2006/relationships/hyperlink" Target="https://fincup.ru/" TargetMode="External"/><Relationship Id="rId10" Type="http://schemas.openxmlformats.org/officeDocument/2006/relationships/hyperlink" Target="https://www.cbr.ru/bankmuseum/" TargetMode="External"/><Relationship Id="rId4" Type="http://schemas.openxmlformats.org/officeDocument/2006/relationships/hyperlink" Target="https://olimpiada.oc3.ru/#main" TargetMode="External"/><Relationship Id="rId9" Type="http://schemas.openxmlformats.org/officeDocument/2006/relationships/hyperlink" Target="https://www.sravni.ru/text/13-multikov-kotorye-nauchat-detej-obrashhatsja-s-dengami/" TargetMode="External"/><Relationship Id="rId14" Type="http://schemas.openxmlformats.org/officeDocument/2006/relationships/hyperlink" Target="https://www.youtube.com/watch?v=CLcUWtGgzt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fin.ru/common/upload/library/2015/06/main/Ramka_shkolniki.docx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2000" cy="1378423"/>
            <a:chOff x="0" y="0"/>
            <a:chExt cx="12192000" cy="1378423"/>
          </a:xfrm>
        </p:grpSpPr>
        <p:sp>
          <p:nvSpPr>
            <p:cNvPr id="9" name="Прямоугольник: усеченные противолежащие углы 8">
              <a:extLst>
                <a:ext uri="{FF2B5EF4-FFF2-40B4-BE49-F238E27FC236}">
                  <a16:creationId xmlns:a16="http://schemas.microsoft.com/office/drawing/2014/main" id="{9C92BB49-28C1-49C2-97A9-619B0336BBF0}"/>
                </a:ext>
              </a:extLst>
            </p:cNvPr>
            <p:cNvSpPr/>
            <p:nvPr/>
          </p:nvSpPr>
          <p:spPr>
            <a:xfrm>
              <a:off x="0" y="0"/>
              <a:ext cx="12192000" cy="1378423"/>
            </a:xfrm>
            <a:prstGeom prst="snip2DiagRect">
              <a:avLst/>
            </a:prstGeom>
            <a:solidFill>
              <a:schemeClr val="accent1"/>
            </a:solidFill>
            <a:ln>
              <a:solidFill>
                <a:srgbClr val="2654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980000" algn="ctr">
                <a:lnSpc>
                  <a:spcPts val="2600"/>
                </a:lnSpc>
              </a:pPr>
              <a:r>
                <a:rPr lang="ru-RU" sz="2400" b="1" dirty="0"/>
                <a:t>ГБОУ ДПО РК «КРЫМСКИЙ РЕСПУБЛИКАНСКИЙ ИНСТИТУТ ПОСТДИПЛОМНОГО ПЕДАГОГИЧЕСКОГО ОБРАЗОВАНИЯ»</a:t>
              </a:r>
            </a:p>
            <a:p>
              <a:pPr marL="1980000" algn="ctr">
                <a:lnSpc>
                  <a:spcPts val="2600"/>
                </a:lnSpc>
              </a:pPr>
              <a:r>
                <a:rPr lang="ru-RU" sz="2400" b="1"/>
                <a:t>ЦЕНТР ФИНАНСОВОЙ ГРАМОТНОСТИ 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A86FE8C-E408-481B-8DB8-D8D130F34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30" y="76882"/>
              <a:ext cx="1784080" cy="1114355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480009" y="1640252"/>
            <a:ext cx="9656563" cy="1717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3200" dirty="0">
                <a:solidFill>
                  <a:srgbClr val="002060"/>
                </a:solidFill>
              </a:rPr>
              <a:t>Методические подходы к интеграции учебного материала по финансовой грамотности в образовательный процесс: системный подход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671005"/>
              </p:ext>
            </p:extLst>
          </p:nvPr>
        </p:nvGraphicFramePr>
        <p:xfrm>
          <a:off x="805252" y="3357348"/>
          <a:ext cx="10581495" cy="3234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7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849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семинар: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особенностях преподавания экономики и финансовой грамотности в общеобразовательных организациях Республики Крым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16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слушателей: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ru-RU" sz="15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руководители органов управления образования муниципальных образований Республики Крым, муниципальных методических служб государственных бюджетных общеобразовательных учреждений Республики Крым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246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проведения: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августа 2021 года 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441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проведения: </a:t>
                      </a:r>
                    </a:p>
                  </a:txBody>
                  <a:tcPr marL="91459" marR="91459" marT="45705" marB="45705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Симферополь, ГБОУ ДПО РК КРИППО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76555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Докладчики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376555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Рогатенюк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Элана Владимировна, заведующий ЦФГ ГБОУ ДПО РК КРИППО, 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кандидат экономических наук, 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</a:t>
                      </a:r>
                    </a:p>
                    <a:p>
                      <a:pPr marL="3765550" indent="0" defTabSz="914400" rtl="0" latinLnBrk="0">
                        <a:defRPr/>
                      </a:pP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Находкина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Гюльнара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Газанфаровна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методист ЦФГ ГБОУ ДПО РК КРИППО, кандидат экономических наук</a:t>
                      </a:r>
                    </a:p>
                  </a:txBody>
                  <a:tcPr marL="91459" marR="91459" marT="45705" marB="4570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6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"/>
    </mc:Choice>
    <mc:Fallback xmlns="">
      <p:transition spd="slow" advTm="512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74978"/>
              </p:ext>
            </p:extLst>
          </p:nvPr>
        </p:nvGraphicFramePr>
        <p:xfrm>
          <a:off x="0" y="53360"/>
          <a:ext cx="12192000" cy="6804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1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48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линии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/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Рассматриваемые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655">
                <a:tc rowSpan="10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 Семейный бюджет. Планирование доходов и расходов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2.1. Доходы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семьи 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домашнее хозяйство, доходы семьи: регулярные и нерегулярные, совокупные, располагаемые, номинальные и реальные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доходов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труд, предпринимательская деятельность, личное подсобное хозяйство, страховые и социальные выплаты (трансферты), свободные денежные средства (капитал), имущество, природные ресурсы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7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доходов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доходы, получаемые от источника «труд»: заработная плата, премия, доплаты и выплаты, призы и подарки от работодателя;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доходы, получаемые от источника «предпринимательская деятельность: прибыль;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доходы, поучаемые от источника «личное подсобное хозяйство»: продукты питания, потребляемые членами домохозяйства, полученные в результате работы в личном подсобном хозяйстве; доход в денежной форме (после продажи продуктов питания, выращенных в личных подсобных хозяйствах);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доходы, получаемые от источника «страховые и социальные выплаты»: пенсия, стипендия, пособия на детей, материнский капитал, пособие по безработице, пособие по инвалидности, различные дотации и другие выплаты;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доходы, получаемые от источника «капитал»: проценты домохозяйствам в денежной форме, от размещенных в банках вкладов; дивиденды домохозяйствам в денежной форме, от приобретенных ценных бумаг;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доходы, получаемые от источника «имущество»: арендная плата;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доходы, получаемые от источника «природные ресурсы»: рента.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Благосостояние семьи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повышения доходов семьи, способы снижения расходов семьи, избежание необоснованных трат, влияние рекламы на бюджет, влияние использование кредитов на бюджет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2.2. Расходы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семьи. Виды расходов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семьи по целям использования: регулярные платежи, на удовлетворение личных потребностей, на формирование личных сбережений;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семьи по степени регулярности: обязательные, постоянные, переменные, случайные (спонтанные расходы), непредвиденные расходы;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семьи по степени необходимости: первоочередные (необходимые), второочередные (желательные), прочие (остальные).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3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необходимых регулярных платежей: расходы на выплату налогов государству, расходы на оплату коммунальных услуг, расходы на оплату кредитов, долгов и т. п., расходы на оплату аренды жилья;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расходов на удовлетворение личных потребностей: расходы на питание, расходы на непродовольственные товары, расходы на услуги связи, расходы на транспорт, расходы на культурно-спортивные, образовательные и медицинские услуги; </a:t>
                      </a:r>
                    </a:p>
                    <a:p>
                      <a:pPr marL="0" lvl="0" indent="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  <a:tabLst>
                          <a:tab pos="291465" algn="l"/>
                        </a:tabLs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расходов на формирование личных сбережений: расходы на накопление денег на отпуск, на долгосрочные покупки, инвестиции; пенсионные накопления и т.п.; расходы на создание подушки финансовой безопасности (для оплаты счетов, питания и других потребностей членов семьи) на случай возникновения внештатной ситуации, такой как внезапная потеря дохода, болезнь, чрезвычайная ситуация и т.п.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2.3. Налоги и их влияние на бюджет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Экономическая природа налогов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 элементов налога, их содержания и применения (субъект, объект, налоговая база, единица измерения налоговой базы, порядок исчисления, налога, налоговые льготы, сроки и порядок уплаты налога, налоговая декларация)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Налоги, уплачиваемые гражданами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(НДФЛ), налог на имущество физических лиц, транспортный налог, земельный налог, сборы за пользование объектами животного мира и за пользование объектами водных биологических ресурсов, государственная пошлина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2.4. Планирование доходов и расходов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Семейный бюджет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 ведения семейного бюджета: общий бюджет, смешанный бюджет, раздельный бюджет; сбалансированный бюджет, профицитный бюджет, дефицитный бюджет 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доходов и расходов семьи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необходимость составления семейного бюджета; процедура планирования доходов и расходов семьи; структура семейного бюджета: таблица доходов и расходов семьи.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89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913596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8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586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линии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/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Рассматриваемые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467">
                <a:tc rowSpan="1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 Накопление и сбережение денежных средств семьи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3.1. Деньги и их виды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Экономическая сущность денег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происхождение денег; функции денег: мера стоимости, средство обращения, средства платежа, средство накопления и сбережения, мировые деньги; роль денег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денег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наличные деньги, безналичные деньги, электронные деньги, квазиденьги, криптоденьги 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3.2. Накопление и сбережение денежных средств семьи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личного инвестирования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накопления, сбережения, способы сбережения накоплений семьи, процесс принятия решения о способах распределения сбережений – личное инвестирование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способы сбережения накоплений семьи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накопление сбережений в наличных деньгах, инфляция, риски обесценения сбережений в наличных деньгах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Неденежные способы сбережения накоплений семьи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накопление сбережений в недвижимости, накопление сбережений в негосударственных пенсионных фондах и страховых фондах, накопление сбережений в ценных бумагах, накопление сбережений в драгоценных металлах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3.3. Сбережение накоплений через оптимизацию бюджета семьи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семейного бюджета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семейного бюджета, способы оптимизации семейного бюджета: уменьшение расходов семьи, повышение доходов семьи 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вычеты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стандартные, социальные, имущественные, инвестиционные и профессиональные налоговые вычеты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2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3.4. Накопление сбережений в банковских вкладах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Банки и семейный бюджет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банк, принципы работы банка, виды банков, банковская система и ее роль в развитии экономики страны и росте благосостояния населения, банковский кредит (заем), банковские кредиты для физических лиц и их виды, потребительский кредит и его виды, расчет кредита (процентная ставка, переплата по кредиту, полная стоимость кредита, ежемесячный платеж), способы расчета потребительского кредита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Банковские вклады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банковские вклады до востребования: расчетные, универсальные; срочные банковские вклады: накопительные, сберегательные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Риски банковских вкладов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банкротства банка, риск ликвидности, риск роста депозитных ставок для долгосрочных депозитов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3.5. Финансовая подушка безопасности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жизни семьи и способы его повышения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жизни семьи: минимальный, удовлетворительный, средний, высокий; способы повышения уровня жизни семьи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подушка безопасности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риски; способы снижения потерь от возможных финансовых рисков: финансовая подушка безопасности, соблюдение финансовой гигиены и выполнение определенных правил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1467">
                <a:tc rowSpan="6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 Финансовая безопасность: как защитить семейный бюджет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Тема. 4.1. Страхование и страховые услуги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Страхование как особый вид деятельности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страхование, основные понятия страхования: страховые организации, страхователь, страховщик, застрахованный, страховой взнос, договор страхования, страховая выплата, 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Страховой случай и его виды 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страховой случай, виды страховых случаев: имущественные, личные и социальные страховые случаи, страхование ответственности и рисков предпринимателей 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 формы страхования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страхования: имущество, жизнь и здоровье, ответственность за ущерб третьим лицам; виды страхования: личное страхование, имущественное страхование, страхование ответственности; формы страхования: добровольное, обязательное, необязательное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4.2. Мошенничество в финансовой сфере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Мошенничество в финансовой сфере и его виды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мошенничество, финансовое мошенничество, виды финансового мошенничества: недобросовестная микрофинансовая организация (МФО), кардинг, скотч-метод, скимминг, шимминг, трапинг, «ливанская петля», фишинг, звонки с незнакомого номера, подставной интернет-магазин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пирамиды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пирамида, признаки идентификации финансовых пирамид, виды финансовых пирамид</a:t>
                      </a:r>
                      <a:endParaRPr lang="ru-RU" sz="12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14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защиты от мошенничества в фин. сфере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безопасных покупок в интернете, Федеральная служба по надзору в сфере защиты прав потребителей и благополучия человека (</a:t>
                      </a:r>
                      <a:r>
                        <a:rPr lang="ru-RU" sz="1200" spc="-2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Роспотребнадзор</a:t>
                      </a:r>
                      <a:r>
                        <a:rPr lang="ru-RU" sz="12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финансовый омбудсмен 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83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79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35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компетенций финансовой грамотности учащихся школьного возраста 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235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сквозных тематических линий * </a:t>
            </a:r>
            <a:endParaRPr lang="ru-RU" sz="2350" spc="-2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300916"/>
              </p:ext>
            </p:extLst>
          </p:nvPr>
        </p:nvGraphicFramePr>
        <p:xfrm>
          <a:off x="-3" y="762001"/>
          <a:ext cx="12192003" cy="5358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4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5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6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</a:t>
                      </a: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1-4 классов)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5-7 классов)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8-9 классов)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10-11 классов)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9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Государство и его роль в обеспечении благосостояния граждан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-что такое бюджет государства. Для чего он нужен.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какие функции в заботе о гражданах берет на себя государство.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доходы бюджета и расходы.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какая помощь оказывается государством гражданам на разных жизненных этапах и в разных жизненных ситуациях.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значимость налогов для бюджета государства.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для чего люди и организации уплачивают налоги и что они получают взамен.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для чего люди и организации уплачивают налоги и что они получают взамен.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такое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и дефицит бюджета, сбалансированность бюджета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определять состояние бюджета, проведя простейшие расчеты.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объяснить 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акая помощь оказывается государством гражданам на разных жизненных этапах и в разных жизненных ситуациях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-осознавать, что ресурсы бюджета ограничены.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важность образования, которое обеспечит доходы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об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обязательствах государства по обеспечению гражданских прав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акие публичные услуги оплачиваются за счет средств бюджета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ценность образования, проводить анализ и оценивать влияние образования на будущую личную стоимость как профессионала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-определять 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сточники формирования доходов бюджета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-различать налоги и сборы, уплачиваемые гражданами и налоги, уплачиваемые организациями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-осознавать, что бюджетные средства необходимо планировать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-осознавать, что граждане могут принимать 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частие в планировании бюджета на муниципальном уровне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об источниках информации о бюджете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такое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бюджетная система Российской Федерации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такое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(муниципальный) долг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кто и как устанавливает налоги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принципы закрепления налогов за бюджетами разных уровней власти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полномочия региональных и местных органов власти по установлению налогов и сборов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принципы разграничения полномочий: кто за какие услуги отвечает,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такое межбюджетные трансферты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</a:t>
                      </a: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принципы методы инструменты управления бюджетными расходами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-определять виды доходов бюджета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-находить, анализировать и интерпретировать нужную финансовую информацию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различать п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одходы к управлению бюджетными расходами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читать закон (решение) о бюджете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осознавать 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заимосвязь стратегического и бюджетного планирования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возможность 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частия граждан в процессе исполнения бюджета и в оценке исполнения бюджета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осознавать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возможность граждан использовать результаты внутреннего и внешнего финансового контроля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-развивать аналитическое мышление по отношению к влиянию экономической ситуации на личные финансы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6294769"/>
            <a:ext cx="1219200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1700" b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интеграции финансовой грамотности в систему общего образования</a:t>
            </a:r>
            <a:r>
              <a:rPr lang="ru-RU" sz="17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Э.В.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Рогатенюк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Г.Г.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Находкина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 : ГБОУ ДПО РК КРИППО, 2021. – 41 с.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62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46033"/>
              </p:ext>
            </p:extLst>
          </p:nvPr>
        </p:nvGraphicFramePr>
        <p:xfrm>
          <a:off x="0" y="0"/>
          <a:ext cx="12192003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4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0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01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19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</a:t>
                      </a: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-кие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линии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1-4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5-7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8-9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10-11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6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Семейный бюджет. Планирование доходов и расходов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081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общий доход семьи и его источники, понимать пути повышения дохода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081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-понимать, что решения о покупках могут быть приняты под влиянием рекламы и давлением окружения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081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различия между расходами на товары и услуги первой необходимости и расходами на дополнительные нужды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081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важность благотворительности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081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обязательные ежемесячные траты и актуальные потребности на данный момент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7081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разницу между базовыми потребностями и желаниями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необходимость ограничивать свои желания и выбирать товар или услугу в соответствии с реальными финансовыми возможностями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-понимать, что такое личный доход и знать пути его повышения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-понимать, что такое личные расходы, знать общие принципы управления расходами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необходимость планирования доходов и расходов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-иметь представление о влиянии налогов на бюджет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финансовую ситуацию семьи и ее возможности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влияние инфляции на стоимость товаров и услуг.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контролировать спонтанные покупки, не выходить за рамки бюджета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вести запись доходов и расходов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краткосрочные и долгосрочные потребности и определять приоритетные траты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-брать ответственность за финансовые решения, осознавать последствия этих решений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9855" algn="l"/>
                        </a:tabLs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необходимости учета и планирования своих доходов и расходов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необходимость вести учет доходов и расходов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суть налогообложения -понимать, какими налогами облагаются доходы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-понимать, что такое заработная плата и знать различные виды оплаты труда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регулярные и нерегулярные источники дохода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давать финансовую оценку расходам на различные потребности и желания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оценить свои ежемесячные расходы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рассчитать влияние инфляции на стоимость товаров и услуг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составлять личный бюджет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выделять плюсы и минусы использования кредита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разницу между потребностями и желаниями и соизмерять финансовые возможности и потребности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-проявлять интерес к возможностям самостоятельного заработка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процедуру и способы планирования доходов и расходов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способы повышения доходов семьи и снижения расходов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процентные ставки и обменные курсы влияют на доходы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товары и услуги, которые не могут быть приобретены на регулярный доход</a:t>
                      </a: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-рассчитывать доходы семьи с учетом налогов</a:t>
                      </a: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избегать необоснованных трат (спонтанных покупок), влияния рекламы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-самостоятельно вести личный бюджет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-различать виды и источники доходов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-различать виды и источники расходов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влияние кредитов на бюджет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-иметь финансовые цели и мотивацию к их достижению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-вести переговоры о работе, самостоятельно выяснять все вопросы, касающиеся финансовых условий трудовой занятости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5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253723"/>
              </p:ext>
            </p:extLst>
          </p:nvPr>
        </p:nvGraphicFramePr>
        <p:xfrm>
          <a:off x="0" y="0"/>
          <a:ext cx="12192003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7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7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51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</a:t>
                      </a: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-кие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линии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1-4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5-7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8-9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10-11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28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Накопление и сбережение денежных средств семьи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природу денег, их назначение и источник их появления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суть процесса накопления на минимальном сроке и на визуально понятных примерах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важность благотворительности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-различать номинал денежных знаков, находить признаки настоящих денег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типы денег (наличные, пластиковые карты, чеки, купоны и т.д.)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считать наличные деньги (купюры и монеты)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правильно сосчитать сдачу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-осознавать, что деньги необходимо хранить в безопасном месте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необходимость аккумулировать сбережения для будущих трат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различия между дебетовой и кредитной картой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российские деньги и иностранную валюту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-сравнивать цены перед покупкой и уметь экономить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-рассчитываться банковской картой (дополнительной к карте родителей, данная услуга доступна для детей в возрасте 6–14 лет)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-самостоятельно принимать решение о том, как потратить карманные деньги и обосновывать это решение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-расширять свои зоны ответственности, в том числе и в финансовых вопросах (способен справится с покупками к школе, организацией досуга, накоплением на подарки друзьям)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-запомнить и применить основные правила финансовой безопасности при использовании карты, телефона, при осуществлении платёжных операций в компьютерных играх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-осознавать, что сбережения могут приносить доход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риски, связанные с хранением сбережений в наличной форме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-иметь общее представление о различных способах сбережения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суть налоговых вычетов как способа оптимизации бюджета семьи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процентные ставки и обменные курсы могут изменяться во времени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пользоваться дебетовой картой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-понять суть кредитования и необходимость платы за использование кредита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-соотносить выгоды от сиюминутного приобретения и переплаты по кредиту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откладывать деньги на определенные цели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-регулярно сберегать 10–30% личного бюджета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переводить стоимость валюты с помощью курсов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важность сбережений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-делать накопления с использованием банковского счета совместно с родителями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принцип хранения денег на банковском счете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понимать, что такое кредит и почему кредит дается под проценты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основные принципы кредитования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понимать необходимость пенсионных сбережений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о существовании государственной системы страхования вкладов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депозит (срочный вклад) и текущий счет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читать и проверять банковскую выписку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пользоваться сберегательной книжкой, читать и понимать договор банковского обслуживания по вкладам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считать простые и сложные проценты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переводить стоимость валюты с помощью курсов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-рассчитывать доходность по депозитам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-рассчитывать доходность по вкладам с учетом инфляции (реальную доходность)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-рассчитывать сумму кредита к возврату с учетом процентов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-планировать в среднесрочной перспективе от 6 месяцев до 1,5 лет, а также осуществлять накопления и инвестиции для движения к поставленным финансовым целям с помощью родителей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12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75622"/>
              </p:ext>
            </p:extLst>
          </p:nvPr>
        </p:nvGraphicFramePr>
        <p:xfrm>
          <a:off x="0" y="0"/>
          <a:ext cx="12192003" cy="5524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0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4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линии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1-4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5-7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8-9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10-11 классов)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5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5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безопасность: как защитить семейный бюджет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 о возможностях финансового мошенничества и что нужно делать, чтобы не стать жертвой мошенников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защитить личную информацию, в т.ч. в сети Интернет.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-обладать навыками технологической безопасности, в т.ч. пользования пластиковой картой, банкоматом</a:t>
                      </a: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-осознавать, что деньги необходимо хранить в безопасном месте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-понимать, что у потребителя есть как обязанности, так и права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необходимость иметь финансовую подушку безопасности на случай чрезвычайных и кризисных жизненных ситуаций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основные задачи и принципы страхования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-обладать навыками технологической безопасности, в т.ч. платежами через интернет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находить информацию о продукте и осознавать назначение этой информации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отличать рекламу от информации о продукте или услуге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-развивать критическое мышление по отношению к рекламе финансовых продуктов и услуг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-быть способным реально оценивать свои возможности.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влияние сбережений на финансовую безопасность и стабильность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-понимать, что такое финансовый риск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потребитель имеет право на получение качественных услуг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куда обращаться с жалобой на нарушение прав потребителей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значение финансовой подушки безопасности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разбираться в счетах и платежных документах, в т.ч. чеках, коммунальных платежах и т.д.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различать различные виды финансовых мошенничеств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различить какая именно страховка требуется в той или иной жизненной ситуации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необходимость использования страховых продуктов в различных сферах жизни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 необходимость добровольного страхования в различных сферах жизни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-распознавать рекламные манипуляции и уметь противостоять им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-осознание последствий рискованного поведения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-осознавать, что права потребителя защищены</a:t>
                      </a:r>
                      <a:endParaRPr lang="ru-RU" sz="12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-понимать особенности договорных отношений, и знать собственные права и обязанности в качестве потребителя финансовой услуги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что такое финансовые риски, какими они бывают, и что все финансовые инструменты связаны с рисками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-знать, в какие организации нужно обращаться для защиты своих прав как потребителя финансовых услуг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оценивать степень финансового риска продуктов и услуг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составить жалобу на нарушение прав потребителей.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-уметь защититься от различных видов финансовых мошенничеств, включая финансовые пирамиды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u="sng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-разбираться в возможностях финансовых инструментов, доступных по возрасту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-проявлять активность в отстаивании своих прав потребителя</a:t>
                      </a:r>
                      <a:endParaRPr lang="ru-RU" sz="12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28" marR="972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83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482" y="3300426"/>
            <a:ext cx="11205876" cy="747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грамотность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знаний, умений и навыков обращения с личными финансами, сбережениями и инвестициями, необходимых для укрепления собственного финансового положения и нивелирования финансовых потерь.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6488" y="1396813"/>
            <a:ext cx="11205878" cy="889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грамотность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знаний основных положений и законодательных актов о бюджетной системе, ее структуре, сферах и звеньях, умение использовать эти знания; предполагает компетентность граждан в вопросах формирования и исполнения бюджетов бюджетной системы РФ, то есть возможность применять имеющиеся теоретические знания на практике.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6488" y="2356862"/>
            <a:ext cx="11205877" cy="8765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грамотность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знания, умения, личные характеристики и установки в области налогообложения, обеспечивающие соблюдение налогового законодательства гражданином, выступающим в качестве налогоплательщика, а также способность оптимизации налогообложения своих доходов с учётом применения законодательно установленных налоговых льгот.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951" y="505212"/>
            <a:ext cx="11770655" cy="822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сочетание осведомленности, знаний, умений, отношения и поведенческих моделей, необходимых для принятия успешных финансовых решений и, в конечном итоге, для обеспечения финансового благополучия семьи.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6482" y="4122751"/>
            <a:ext cx="11205876" cy="7364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Инфляционная грамотность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знаний людей об инфляции, понимание влияния инфляции на личные финансы и семейный бюджет, умения и навыки учета инфляции при осуществлении сбережений и планировании крупных трат.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6482" y="4890831"/>
            <a:ext cx="11205876" cy="7623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Пенсионная грамотность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знаний, навыков и умений, необходимых для осознанного выбора в области управления личными пенсионными накоплениями, пенсионного планирования и ответственного отношения к своей будущей пенсии.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214951" y="1064992"/>
            <a:ext cx="202" cy="54995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01705" y="2762154"/>
            <a:ext cx="564777" cy="4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15157" y="3672153"/>
            <a:ext cx="564777" cy="4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01705" y="4420263"/>
            <a:ext cx="564777" cy="4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28396" y="5235263"/>
            <a:ext cx="564777" cy="4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01708" y="1941825"/>
            <a:ext cx="564777" cy="4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52248"/>
            <a:ext cx="12192000" cy="452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300" dirty="0">
                <a:solidFill>
                  <a:srgbClr val="002060"/>
                </a:solidFill>
              </a:rPr>
              <a:t>4. Компоненты финансовой грамотности и их интеграция в систему общего образования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6482" y="5735547"/>
            <a:ext cx="11205876" cy="9927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Страховая </a:t>
            </a:r>
            <a:r>
              <a:rPr lang="ru-RU" sz="17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</a:t>
            </a:r>
            <a:r>
              <a:rPr lang="ru-RU" sz="1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и умений, формирующих поведенческую модель на основе восприятия страхования как способа защиты от непредвиденных финансовых потерь и позволяющую принимать правильные решения по заключению договоров страхования, грамотно действовать при наступлении страхового случая, а также защитить свои права потребителя страховых услуг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201706" y="6548739"/>
            <a:ext cx="564777" cy="4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34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/>
          <p:nvPr/>
        </p:nvSpPr>
        <p:spPr>
          <a:xfrm>
            <a:off x="225174" y="1592018"/>
            <a:ext cx="5953673" cy="4835298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lvl="0" indent="-342900" algn="just"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180340" algn="l"/>
                <a:tab pos="3708400" algn="l"/>
                <a:tab pos="5133975" algn="l"/>
                <a:tab pos="6284595" algn="l"/>
                <a:tab pos="7486015" algn="l"/>
              </a:tabLs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повышается общественная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активность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(переход </a:t>
            </a:r>
            <a:r>
              <a:rPr lang="ru-RU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депутатского представительства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прямой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защите своих</a:t>
            </a:r>
            <a:r>
              <a:rPr lang="ru-RU" kern="1200" spc="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интересов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инициативное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бюджетирование,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публичных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слушаниях,  экспертиза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госзакупок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just"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180340" algn="l"/>
                <a:tab pos="3708400" algn="l"/>
                <a:tab pos="5133975" algn="l"/>
                <a:tab pos="6284595" algn="l"/>
                <a:tab pos="7486015" algn="l"/>
              </a:tabLs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развивается практическая ориентированность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образовательного 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 </a:t>
            </a:r>
            <a:r>
              <a:rPr lang="ru-RU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(бюджет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затрагивает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интересы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многих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целевых  групп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школьники,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студенты,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получающие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бюджетную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поддержку  предприниматели, получающие </a:t>
            </a:r>
            <a:r>
              <a:rPr lang="ru-RU" kern="12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соцподдержку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граждане, 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чиновники, работники</a:t>
            </a:r>
            <a:r>
              <a:rPr lang="ru-RU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СМИ);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just"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180340" algn="l"/>
                <a:tab pos="3708400" algn="l"/>
                <a:tab pos="5133975" algn="l"/>
                <a:tab pos="6284595" algn="l"/>
                <a:tab pos="7486015" algn="l"/>
              </a:tabLst>
            </a:pP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улучшилась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доступность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понятность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информации о </a:t>
            </a:r>
            <a:r>
              <a:rPr lang="ru-RU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бюджете 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(Открытый </a:t>
            </a:r>
            <a:r>
              <a:rPr lang="ru-RU" kern="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бюджет, </a:t>
            </a:r>
            <a:r>
              <a:rPr lang="ru-RU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граждан, публичные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слушания, 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открытость </a:t>
            </a:r>
            <a:r>
              <a:rPr lang="ru-RU" kern="1200" spc="-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госзакупок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kern="1200" spc="-7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пр.);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just">
              <a:spcAft>
                <a:spcPts val="700"/>
              </a:spcAft>
              <a:buFont typeface="Wingdings" panose="05000000000000000000" pitchFamily="2" charset="2"/>
              <a:buChar char="Ø"/>
              <a:tabLst>
                <a:tab pos="180340" algn="l"/>
                <a:tab pos="3708400" algn="l"/>
                <a:tab pos="5133975" algn="l"/>
                <a:tab pos="6284595" algn="l"/>
                <a:tab pos="7486015" algn="l"/>
              </a:tabLst>
            </a:pP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проявляется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«вовлечения»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смежных дисциплин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 финансовая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грамотность (в первую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очередь),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обществознание, 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экономика.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Триэс-Персона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68" y="1875326"/>
            <a:ext cx="5600952" cy="43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174" y="241563"/>
            <a:ext cx="6243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Бюджетная грамотность является логически первой компонентой финансовой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413813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4549"/>
            <a:ext cx="12192000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Бюджетная грамотность для старшеклассников: у</a:t>
            </a:r>
            <a:r>
              <a:rPr lang="ru-RU" sz="2400" b="1" spc="-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чебно-методические</a:t>
            </a:r>
            <a:r>
              <a:rPr lang="ru-RU" sz="2400" b="1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</a:p>
          <a:p>
            <a:pPr marL="12700" algn="ctr">
              <a:spcBef>
                <a:spcPts val="95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http://mamso.ru/bgs/dokumenty/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2661" y="972951"/>
            <a:ext cx="2301766" cy="2623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2660" y="3821879"/>
            <a:ext cx="2301767" cy="2585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 txBox="1"/>
          <p:nvPr/>
        </p:nvSpPr>
        <p:spPr>
          <a:xfrm>
            <a:off x="3235451" y="934803"/>
            <a:ext cx="8693206" cy="2699457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Учебное </a:t>
            </a:r>
            <a:r>
              <a:rPr lang="ru-RU" sz="1800" b="1" kern="1200" spc="15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</a:t>
            </a:r>
            <a:r>
              <a:rPr lang="ru-RU" sz="1800" b="1" kern="1200" spc="2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1800" b="1" kern="1200" spc="-9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kern="1200" spc="-1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школьников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800" u="sng" kern="1200" spc="-350" dirty="0">
                <a:solidFill>
                  <a:srgbClr val="EC7C30"/>
                </a:solidFill>
                <a:effectLst/>
                <a:uFill>
                  <a:solidFill>
                    <a:srgbClr val="EC7C3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kern="1200" spc="-10" dirty="0">
                <a:solidFill>
                  <a:schemeClr val="accent1">
                    <a:lumMod val="75000"/>
                  </a:schemeClr>
                </a:solidFill>
                <a:effectLst/>
                <a:uFill>
                  <a:solidFill>
                    <a:srgbClr val="EC7C3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</a:t>
            </a:r>
            <a:r>
              <a:rPr lang="ru-RU" sz="1800" kern="1200" spc="-1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kern="1200" spc="-5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дать </a:t>
            </a:r>
            <a:r>
              <a:rPr lang="ru-RU" sz="18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</a:t>
            </a:r>
            <a:r>
              <a:rPr lang="ru-RU" sz="1800" kern="1200" spc="-5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активного гражданского</a:t>
            </a:r>
            <a:r>
              <a:rPr lang="ru-RU" sz="1800" kern="1200" spc="-35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spc="-5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поведения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  <a:tabLst>
                <a:tab pos="805180" algn="l"/>
                <a:tab pos="1596390" algn="l"/>
                <a:tab pos="1806575" algn="l"/>
                <a:tab pos="2760980" algn="l"/>
                <a:tab pos="3757930" algn="l"/>
                <a:tab pos="4358005" algn="l"/>
                <a:tab pos="5394960" algn="l"/>
                <a:tab pos="6545580" algn="l"/>
              </a:tabLst>
            </a:pPr>
            <a:r>
              <a:rPr lang="ru-RU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по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оби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-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</a:t>
            </a:r>
            <a:r>
              <a:rPr lang="ru-RU" sz="1800" kern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и</a:t>
            </a:r>
            <a:r>
              <a:rPr lang="ru-RU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</a:t>
            </a:r>
            <a:r>
              <a:rPr lang="ru-RU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ние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</a:t>
            </a:r>
            <a:r>
              <a:rPr lang="ru-RU" sz="1800" kern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1800" kern="12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тн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тн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kern="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орое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предусматривает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изучения курса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базовом,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 и на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углубленном</a:t>
            </a:r>
            <a:r>
              <a:rPr lang="ru-RU" sz="1800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уровне.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понятия, термины, закономерности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процедуры бюджетного  процесса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доступном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изложении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Освещает широкий круг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вопросов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бюджета, бюджетной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политики,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бюджетного</a:t>
            </a:r>
            <a:r>
              <a:rPr lang="ru-RU" sz="1800" kern="1200" spc="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контрольные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вопросы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3235451" y="3907426"/>
            <a:ext cx="8693206" cy="2414507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800" b="1" i="1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Рабочая тетрадь для школьников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800" u="sng" kern="1200" spc="-350" dirty="0">
                <a:solidFill>
                  <a:srgbClr val="EC7C30"/>
                </a:solidFill>
                <a:effectLst/>
                <a:uFill>
                  <a:solidFill>
                    <a:srgbClr val="EC7C3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kern="1200" spc="-10" dirty="0">
                <a:solidFill>
                  <a:schemeClr val="accent1">
                    <a:lumMod val="75000"/>
                  </a:schemeClr>
                </a:solidFill>
                <a:effectLst/>
                <a:uFill>
                  <a:solidFill>
                    <a:srgbClr val="EC7C3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</a:t>
            </a:r>
            <a:r>
              <a:rPr lang="ru-RU" sz="1800" kern="1200" spc="-1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kern="1200" spc="-5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научить пользоваться знаниями, полученными </a:t>
            </a:r>
            <a:r>
              <a:rPr lang="ru-RU" sz="18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1800" kern="1200" spc="-5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учебника </a:t>
            </a:r>
            <a:r>
              <a:rPr lang="ru-RU" sz="18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на</a:t>
            </a:r>
            <a:r>
              <a:rPr lang="ru-RU" sz="1800" kern="1200" spc="-5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spc="-5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уроке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  <a:tabLst>
                <a:tab pos="759460" algn="l"/>
                <a:tab pos="1473200" algn="l"/>
                <a:tab pos="2765425" algn="l"/>
                <a:tab pos="3140075" algn="l"/>
                <a:tab pos="3542665" algn="l"/>
                <a:tab pos="5623560" algn="l"/>
                <a:tab pos="6655435" algn="l"/>
                <a:tab pos="6878955" algn="l"/>
              </a:tabLst>
            </a:pP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оча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kern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</a:t>
            </a:r>
            <a:r>
              <a:rPr lang="ru-RU" sz="1800" kern="12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начена </a:t>
            </a:r>
            <a:r>
              <a:rPr lang="ru-RU" sz="1800" kern="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sz="1800" kern="12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kern="1200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екти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ра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1800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 в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</a:t>
            </a:r>
            <a:r>
              <a:rPr lang="ru-RU" sz="1800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 и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самостоятельной работы обучающихся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программе</a:t>
            </a:r>
            <a:r>
              <a:rPr lang="ru-RU" sz="1800" kern="12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курса.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тетради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заданий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находится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полном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 структурой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содержанием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учебного</a:t>
            </a:r>
            <a:r>
              <a:rPr lang="ru-RU" sz="1800" kern="1200" spc="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пособия.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Обеспечивает практическое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закрепление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изученного материала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z="1800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различные виды задач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kern="1200" spc="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вопросов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Предусматривает деловые игры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800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другие современные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формы</a:t>
            </a:r>
            <a:r>
              <a:rPr lang="ru-RU" sz="1800" kern="1200" spc="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обучения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25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29776" y="3439876"/>
            <a:ext cx="2266693" cy="25604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776" y="338764"/>
            <a:ext cx="2266693" cy="2646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831958" y="6464986"/>
            <a:ext cx="15367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19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9812" y="338764"/>
            <a:ext cx="953218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b="1" spc="-40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Методическое </a:t>
            </a:r>
            <a:r>
              <a:rPr lang="ru-RU" b="1" spc="15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</a:t>
            </a:r>
            <a:r>
              <a:rPr lang="ru-RU" b="1" spc="20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b="1" spc="-75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65" dirty="0">
                <a:solidFill>
                  <a:srgbClr val="20386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учителей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pc="-350" dirty="0">
                <a:solidFill>
                  <a:srgbClr val="EC7C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spc="-1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</a:t>
            </a:r>
            <a:r>
              <a:rPr lang="ru-RU" b="1" spc="-1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spc="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помочь </a:t>
            </a:r>
            <a:r>
              <a:rPr lang="ru-RU" b="1" spc="-8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учителю </a:t>
            </a:r>
            <a:r>
              <a:rPr lang="ru-RU" b="1" spc="-6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</a:t>
            </a:r>
            <a:r>
              <a:rPr lang="ru-RU" b="1" spc="-3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Методические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 для учителей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представляют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совокупность систематизированных материалов, необходимых для осуществления учебного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курсу,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частности, 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предоставляют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педагогу возможность отбора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информации в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конкретной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целью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занятия, уровнем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профессиональной </a:t>
            </a:r>
            <a:r>
              <a:rPr lang="ru-RU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подготовки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педагога,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выявленными  образовательными потребностями обучающихся, другими</a:t>
            </a:r>
            <a:r>
              <a:rPr lang="ru-RU" spc="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факторами.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справочные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пояснения для</a:t>
            </a:r>
            <a:r>
              <a:rPr lang="ru-RU" spc="-7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учителя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Включает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ссылки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НПА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литературы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каждому</a:t>
            </a:r>
            <a:r>
              <a:rPr lang="ru-RU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уроку</a:t>
            </a: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Включает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ответы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рабочей</a:t>
            </a:r>
            <a:r>
              <a:rPr lang="ru-RU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тетради</a:t>
            </a:r>
            <a:endParaRPr lang="ru-RU" dirty="0"/>
          </a:p>
        </p:txBody>
      </p:sp>
      <p:sp>
        <p:nvSpPr>
          <p:cNvPr id="9" name="object 2"/>
          <p:cNvSpPr txBox="1"/>
          <p:nvPr/>
        </p:nvSpPr>
        <p:spPr>
          <a:xfrm>
            <a:off x="2755540" y="3491023"/>
            <a:ext cx="9340732" cy="245810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b="1" kern="1200" spc="15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</a:t>
            </a:r>
            <a:r>
              <a:rPr lang="ru-RU" b="1" kern="1200" spc="20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b="1" kern="1200" spc="-60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kern="1200" spc="-50" dirty="0">
                <a:solidFill>
                  <a:srgbClr val="20386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</a:t>
            </a:r>
            <a:endParaRPr lang="ru-RU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kern="1200" spc="-35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kern="1200" spc="-1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Задача</a:t>
            </a:r>
            <a:r>
              <a:rPr lang="ru-RU" b="1" kern="1200" spc="-1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вовлечь </a:t>
            </a:r>
            <a:r>
              <a:rPr lang="ru-RU" b="1" kern="1200" spc="-5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</a:t>
            </a:r>
            <a:r>
              <a:rPr lang="ru-RU" b="1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kern="1200" spc="5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</a:t>
            </a:r>
            <a:r>
              <a:rPr lang="ru-RU" b="1" kern="1200" spc="-11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kern="1200" spc="5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обучения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для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ориентировано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возможности оказать  помощь собственному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ребенку в освоении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материала,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и призваны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помочь самим 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родителям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систематизировать имеющиеся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них знания и социальный</a:t>
            </a:r>
            <a:r>
              <a:rPr lang="ru-RU" kern="1200" spc="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</a:t>
            </a:r>
            <a:r>
              <a:rPr lang="ru-RU" kern="1200" spc="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расширенные</a:t>
            </a:r>
            <a:r>
              <a:rPr lang="ru-RU" kern="1200" spc="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кругу</a:t>
            </a:r>
            <a:r>
              <a:rPr lang="ru-RU" kern="1200" spc="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вопросов,</a:t>
            </a:r>
            <a:r>
              <a:rPr lang="ru-RU" kern="1200" spc="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</a:t>
            </a:r>
            <a:r>
              <a:rPr lang="ru-RU" kern="1200" spc="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могут</a:t>
            </a:r>
            <a:r>
              <a:rPr lang="ru-RU" kern="1200" spc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быть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интересны</a:t>
            </a:r>
            <a:r>
              <a:rPr lang="ru-RU" kern="1200" spc="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обсуждения старшеклассниками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родителями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299720" algn="l"/>
                <a:tab pos="457200" algn="l"/>
              </a:tabLst>
            </a:pP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Предоставляет возможность </a:t>
            </a:r>
            <a:r>
              <a:rPr lang="ru-RU" kern="12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родителям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пополнить свои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и 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проверить</a:t>
            </a:r>
            <a:r>
              <a:rPr lang="ru-RU" kern="1200" spc="17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знания 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</a:t>
            </a:r>
            <a:r>
              <a:rPr lang="ru-RU" kern="12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</a:t>
            </a:r>
            <a:r>
              <a:rPr lang="ru-RU" kern="1200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91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153" y="389965"/>
            <a:ext cx="6051176" cy="5755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800" spc="-10" dirty="0">
                <a:solidFill>
                  <a:srgbClr val="002060"/>
                </a:solidFill>
              </a:rPr>
              <a:t>Какие вопросы рассмотрим?</a:t>
            </a:r>
          </a:p>
          <a:p>
            <a:pPr algn="ctr">
              <a:spcBef>
                <a:spcPts val="0"/>
              </a:spcBef>
            </a:pPr>
            <a:endParaRPr lang="ru-RU" sz="2800" spc="-10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ru-RU" sz="2400" b="0" dirty="0">
                <a:solidFill>
                  <a:srgbClr val="002060"/>
                </a:solidFill>
              </a:rPr>
              <a:t>Финансовая грамотность и финансовое образование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ru-RU" sz="2400" b="0" dirty="0">
                <a:solidFill>
                  <a:srgbClr val="002060"/>
                </a:solidFill>
              </a:rPr>
              <a:t>Подходы к интеграции финансовой грамотности в систему общего образования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ru-RU" sz="2400" b="0" dirty="0">
                <a:solidFill>
                  <a:srgbClr val="002060"/>
                </a:solidFill>
              </a:rPr>
              <a:t>Сквозные тематические линии финансовой грамотности учащихся школьного возраста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ru-RU" sz="2400" b="0" dirty="0">
                <a:solidFill>
                  <a:srgbClr val="002060"/>
                </a:solidFill>
              </a:rPr>
              <a:t>Компоненты финансовой грамотности и их интеграция в систему общего образования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ru-RU" sz="2400" b="0" dirty="0">
                <a:solidFill>
                  <a:srgbClr val="002060"/>
                </a:solidFill>
              </a:rPr>
              <a:t>Обучение финансовой грамотности посредством образовательных событий (олимпиад, чемпионатов, игр, </a:t>
            </a:r>
            <a:r>
              <a:rPr lang="ru-RU" sz="2400" b="0" dirty="0" err="1">
                <a:solidFill>
                  <a:srgbClr val="002060"/>
                </a:solidFill>
              </a:rPr>
              <a:t>квестов</a:t>
            </a:r>
            <a:r>
              <a:rPr lang="ru-RU" sz="2400" b="0" dirty="0">
                <a:solidFill>
                  <a:srgbClr val="002060"/>
                </a:solidFill>
              </a:rPr>
              <a:t>)</a:t>
            </a:r>
          </a:p>
          <a:p>
            <a:pPr algn="just"/>
            <a:endParaRPr lang="ru-RU" sz="2400" spc="-10" dirty="0">
              <a:solidFill>
                <a:srgbClr val="002060"/>
              </a:solidFill>
            </a:endParaRPr>
          </a:p>
        </p:txBody>
      </p:sp>
      <p:pic>
        <p:nvPicPr>
          <p:cNvPr id="1032" name="Picture 8" descr="Что такое финансовая грамотность и зачем ее изучать со школьной скамьи -  Blockchain for connecting peo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75"/>
          <a:stretch/>
        </p:blipFill>
        <p:spPr bwMode="auto">
          <a:xfrm>
            <a:off x="6266329" y="1089211"/>
            <a:ext cx="5749338" cy="46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6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ТРИПОТЕНЬ Т В\!!! ОРН\!!! КНИГИ!!!\УЧЕБНЫЕ пособия\РИС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6" y="701703"/>
            <a:ext cx="1680882" cy="22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:\ТРИПОТЕНЬ Т В\!!! ОРН\!!! КНИГИ!!!\УЧЕБНЫЕ пособия\РИС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93" y="713240"/>
            <a:ext cx="1695055" cy="22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ТРИПОТЕНЬ Т В\!!! ОРН\!!! КНИГИ!!!\УЧЕБНЫЕ пособия\РИС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374" y="735359"/>
            <a:ext cx="1741328" cy="229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3026182"/>
            <a:ext cx="7530353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</a:pPr>
            <a:r>
              <a:rPr lang="ru-RU" sz="1700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Азбука. Основы налоговой грамотности для учащихся младших классов: учебное пособие 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В. В. Бородин, О.В. Булат, Н.П.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Войцещук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Д.Р.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Дмитрийчук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Е.В. Кравченко, С.П. Кузнецов, Т.В. Кузьменко, М.В.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Луговская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О.В. Майстренко, Е.Н. Нестерова, Т.В.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Трипотень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под общей редакцией Р.Б.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Наздрачева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Симферополь, 2020. – 55 с.</a:t>
            </a:r>
            <a:endParaRPr lang="ru-RU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90000"/>
              </a:lnSpc>
            </a:pPr>
            <a:r>
              <a:rPr lang="ru-RU" sz="1700" b="1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налогом живи в ладу – не попадешь в беду. Основы налоговой грамотности для среднего школьного возраста: учебное пособие </a:t>
            </a:r>
            <a:r>
              <a:rPr lang="ru-RU" sz="1700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В.В. Бородин, О.В. Булат, Н.П. </a:t>
            </a:r>
            <a:r>
              <a:rPr lang="ru-RU" sz="1700" spc="-1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Войцещук</a:t>
            </a:r>
            <a:r>
              <a:rPr lang="ru-RU" sz="1700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Д.Р. </a:t>
            </a:r>
            <a:r>
              <a:rPr lang="ru-RU" sz="1700" spc="-1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Дмитрийчук</a:t>
            </a:r>
            <a:r>
              <a:rPr lang="ru-RU" sz="1700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Е.В. Кравченко, С.П. Кузнецов, Т.В. Кузьменко, М.В. </a:t>
            </a:r>
            <a:r>
              <a:rPr lang="ru-RU" sz="1700" spc="-1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Луговская</a:t>
            </a:r>
            <a:r>
              <a:rPr lang="ru-RU" sz="1700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О.В. Майстренко, Е.Н. Нестерова, Т.В. </a:t>
            </a:r>
            <a:r>
              <a:rPr lang="ru-RU" sz="1700" spc="-1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Трипотень</a:t>
            </a:r>
            <a:r>
              <a:rPr lang="ru-RU" sz="1700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под общей редакцией Р.Б. </a:t>
            </a:r>
            <a:r>
              <a:rPr lang="ru-RU" sz="1700" spc="-1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Наздрачева</a:t>
            </a:r>
            <a:r>
              <a:rPr lang="ru-RU" sz="1700" spc="-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Симферополь, 2020. – 53 с.</a:t>
            </a:r>
          </a:p>
          <a:p>
            <a:pPr indent="450215" algn="just">
              <a:lnSpc>
                <a:spcPct val="90000"/>
              </a:lnSpc>
            </a:pPr>
            <a:r>
              <a:rPr lang="ru-RU" sz="1700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Россия была сильна – плати налоги сполна! Основы налоговой грамотности для старшего школьного возраста и студентов: учебное пособие 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В.Ю. Антонюк, М.В.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Луговская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О.В. Майстренко, Е.А. Минаева, И.В.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Рыбенкова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О.О.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Тохтаева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Трипотень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под общей редакцией Р.Б.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Наздрачева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Симферополь, 2020.  – Симферополь, 2020. – 59 с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37842" t="26369" r="36462" b="9737"/>
          <a:stretch/>
        </p:blipFill>
        <p:spPr bwMode="auto">
          <a:xfrm>
            <a:off x="7826934" y="1343223"/>
            <a:ext cx="1907989" cy="2825367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38075" t="23813" r="36689" b="19465"/>
          <a:stretch/>
        </p:blipFill>
        <p:spPr bwMode="auto">
          <a:xfrm>
            <a:off x="9816374" y="1343223"/>
            <a:ext cx="2043953" cy="2852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738409" y="4547341"/>
            <a:ext cx="3993030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1700" b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интеграции налоговой грамотности в систему общего образования</a:t>
            </a:r>
            <a:r>
              <a:rPr lang="ru-RU" sz="17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Э.В.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Рогатенюк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Г.Г.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Находкина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 : ГБОУ ДПО РК КРИППО, 2021. – 27 с.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-23075"/>
            <a:ext cx="11882718" cy="713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2060"/>
                </a:solidFill>
              </a:rPr>
              <a:t>Налоговая грамотность для учащихся 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758755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компетенций налоговой грамотности учащихся школьного возраста в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сквозных тематических линий*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917691"/>
              </p:ext>
            </p:extLst>
          </p:nvPr>
        </p:nvGraphicFramePr>
        <p:xfrm>
          <a:off x="0" y="757130"/>
          <a:ext cx="12191999" cy="5385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55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линии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1-4 классов)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5-9 классов)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(учащиеся 10-11 классов)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058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и бюджет государства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знать, кто платит налоги, для чего и кому они нужны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отличать налоги от денег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понимать, что все налоги разные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понимать сущность налога, связь налогов и бюджета, для чего нужны налоговые органы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определять различие между налоговой и бюджетной системами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различать виды налогов в налоговой системе РФ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 понятие налоговой системы, состав и структуру налогов налоговой системы РФ, содержание деятельности и роль налоговых органов для государства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определять связь налоговой и бюджетной систем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выделять виды налогов в зависимости от их классификации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6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Экономическая природа налогов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понимать, что налоги могут отличаться друг от друга по определенным признакам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понимать отличия налогов по субъектам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различать налоги в зависимости от объектов и единиц измерения объекта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 состав элементов, присущих каждому налогу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понимать, что элементы по каждому налогу различны и установлены законодательно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производить расчет налогов, используя знания об их элементах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 содержание каждого элемента налога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уметь характеризовать налоги, уплачиваемые гражданами по элементному составу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понимать назначение и содержание налоговой декларации, знать различные способы ее подачи в налоговый орган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6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Налоги, уплачиваемые гражданами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знать, при каких условиях граждане должны уплачивать налоги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определять налог для граждан в зависимости от объекта налога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производить элементарный расчет налога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 перечень налогов, уплачиваемых гражданами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уметь различать заработную плату до уплаты налога на доходы физических лиц и после его уплаты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понимать влияние налогов, уплачиваемых со всех доходов семьи на ее бюджет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 перечень налогов, уплачиваемых организациями, индивидуальными предпринимателями и гражданами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понимать процесс планирования доходов и расходов с учетом налогов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производить расчёт свободных денежных средств семьи после уплаты налогов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682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Налоги и благосостояние семьи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знать, что налоги влияют на доходы семьи 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определять характер влияния налогов на доходы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производить простые расчеты доходов после уплаты налога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понимать сущность понятия благосостояния семьи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знать о влиянии налоговых льгот на бюджет семьи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различать налоговые льготы по видам налогов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Знания: знать налоговые льготы по налогам, уплачиваемым гражданами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Умения: уметь использовать электронные услуги и сервисы налоговой службы для применения налоговых льгот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3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Навыки: уметь рассчитать налоги, уплачиваемые гражданами с учетом налоговых льгот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41" marR="5494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6294769"/>
            <a:ext cx="1219200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1700" b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*Методические рекомендации по интеграции налоговой грамотности в систему общего образования</a:t>
            </a:r>
            <a:r>
              <a:rPr lang="ru-RU" sz="17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Э.В.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Рогатенюк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Г.Г.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Находкина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 : ГБОУ ДПО РК КРИППО, 2021. – 27 с.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99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0421"/>
            <a:ext cx="12192000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Компоненты тематических линий налоговой грамотности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</a:t>
            </a: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</a:rPr>
              <a:t>1-4 классов и их содержание 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081187"/>
              </p:ext>
            </p:extLst>
          </p:nvPr>
        </p:nvGraphicFramePr>
        <p:xfrm>
          <a:off x="0" y="1014339"/>
          <a:ext cx="12191999" cy="3933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8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линии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 / темы*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тем*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68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Налоги и бюджет государства</a:t>
                      </a: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1. Что такое налоги?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Понятие налогов и сборов.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Плательщики налогов и сборов. Физическое лицо. Индивидуальный предприниматель. Организации или предприятия (юридические лица).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появились налоги?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2. Налоги – главный источник доходов государства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Уплата налогов и сборов – конституционная обязанность человека и гражданина РФ.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льготы.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Налоговый кодекс РФ. Налоговые органы государства и их роль.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Налоги, уплачиваемые гражданами</a:t>
                      </a: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 Налог на доходы физических лиц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Налогообложение доходов физических лиц. Кто является плательщиком НДФЛ? Ставка НДФЛ.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4. Налоги бывают разные, но все они очень важные!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09" marR="64609" marT="32305" marB="32305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Прямые налоги.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Налоги, уплачиваемые гражданами: налог на доходы физических лиц (НДФЛ), налог на имущество физических лиц, транспортный налог, земельный налог, сборы за пользование объектами животного мира и за пользование объектами водных биологических ресурсов, государственная пошлина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Косвенные налоги. Налог на добавленную стоимость (НДС). Акцизы.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для </a:t>
                      </a:r>
                      <a:r>
                        <a:rPr lang="ru-RU" sz="1400" spc="-1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5156733"/>
            <a:ext cx="121920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Азбука. Основы налоговой грамотности для учащихся младших классов: учебное пособие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/ В. В. Бородин, О.В. Булат, Н.П.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Войцещук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Д.Р.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Дмитрийчук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Е.В. Кравченко, С.П. Кузнецов, Т.В. Кузьменко, М.В.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Луговская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О.В. Майстренко, Е.Н. Нестерова, Т.В.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Трипотень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под общей редакцией Р.Б.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Наздрачева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Симферополь, 2020. – 55 с.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79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Компоненты тематических линий налоговой грамотности для учащихся 5-9 классов и их содержание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514548"/>
              </p:ext>
            </p:extLst>
          </p:nvPr>
        </p:nvGraphicFramePr>
        <p:xfrm>
          <a:off x="-1" y="388696"/>
          <a:ext cx="12192001" cy="5109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8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линии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 / темы*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тем*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kern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Экономическая природа налогов</a:t>
                      </a: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1. Что такое налоги и кто такой налоговик?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в системе экономических отношений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характеристики налогов.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органы РФ. Сотрудники налоговых органов – налоговики. Функции сотрудников налоговых органов.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36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kern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Налоги и бюджет государства</a:t>
                      </a: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2. История возникновения и развития первых налогов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Возникновение и развитие системы налогообложения. История налогообложения в Древнем Риме. История налогообложения в Средневековой Западной Европе. История налогообложения в Великобритании. История налогообложения в Германии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 История развития налогообложения на территории России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Налоговая система в Древней Руси. Налоговая система с начала XVIII века по 1861 г. Налоговая система на рубеже XIX−XX в. Налоговая система в период 1918 - 1991 гг.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8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4. Налоговая система современной России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как основа доходной части бюджетов различных уровней. 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 налоги: земельный налог, налог на имущество физических лиц, торговый сбор.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 налоги: транспортный налог, налог на игорный бизнес, налог на имущество организаций.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 налоги: налог на добавленную стоимость (НДС), налог на доходы физических лиц (НДФЛ), налог на прибыль организаций, акцизы, водный налог, налог на добычу полезных ископаемых и др.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9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kern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Налоги, уплачиваемые гражданами</a:t>
                      </a: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5. Налог на доходы физических лиц – основной налог для граждан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Налогообложение доходов физических лиц. Кто является плательщиком НДФЛ? Ставка НДФЛ для граждан РФ. Ставка НДФЛ для иностранных граждан. Порядок уплаты НДФЛ.</a:t>
                      </a:r>
                      <a:endParaRPr lang="ru-RU" sz="13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b="1" kern="12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Налоги и благосостояние семьи</a:t>
                      </a: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6. Налоги в семейном бюджете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02" marR="39502" marT="19751" marB="19751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Декларация о размере полученных доходов (форма 3-НДФЛ).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вычеты. Стандартные, социальные, имущественные, инвестиционные и профессиональные налоговые вычеты.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5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кабинет налогоплательщика.</a:t>
                      </a:r>
                      <a:endParaRPr lang="ru-RU" sz="13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*С налогом живи в ладу – не попадешь в беду. Основы налоговой грамотности для среднего школьного возраста: учебное пособие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 / В.В. Бородин, О.В. Булат, Н.П.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Войцещук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, Д.Р.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Дмитрийчук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, Е.В. Кравченко, С.П. Кузнецов, Т.В. Кузьменко, М.В.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Луговская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, О.В. Майстренко, Е.Н. Нестерова, Т.В.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Трипотень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; под общей редакцией Р.Б.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Наздрачева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</a:rPr>
              <a:t>. – Симферополь, 2020. – 53 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12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Компоненты тематических линий налоговой грамотности для учащихся </a:t>
            </a: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</a:rPr>
              <a:t>10-11 классов и их содержание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37961"/>
              </p:ext>
            </p:extLst>
          </p:nvPr>
        </p:nvGraphicFramePr>
        <p:xfrm>
          <a:off x="0" y="526214"/>
          <a:ext cx="12192001" cy="4709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4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3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линии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 / темы*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тем*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11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и бюджет государства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1. Исторические предпосылки и вехи развития налогообложения в России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налоги? История налогообложения на Руси. Становление налоговой системы РФ.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2. Современная налоговая система РФ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и структура налоговых органов РФ, их задачи и функции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Действующие налоги и сборы в налоговой системе РФ.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4. Налогообложение организаций и индивидуальных предпринимателей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налоги платят юридические лица – организации?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налоги платят индивидуальные предприниматели?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Экономическая природа налогов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3. Элементы налога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Элементы налога, их содержание и применение: субъект, объект, налоговая база, единица измерения налоговой базы, порядок исчисления, налога, налоговые льготы, сроки и порядок уплаты налога, налоговая декларация.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1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Налоги, уплачиваемые гражданами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5. Налогообложение граждан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налоги платят граждане?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«белая» заработная плата?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Детально об НДФЛ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4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и благосостояние семьи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6. Электронные услуги и сервисы для налогоплательщиков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16" marR="57016" marT="28508" marB="28508" anchor="ctr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ИНН?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Налоговая декларация.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Электронные сервисы налоговой службы – выбор современного налогоплательщика!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IT-технологии в деятельности ФНС России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5594643"/>
            <a:ext cx="12192000" cy="99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b="1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Чтобы Россия была сильна – плати налоги сполна! Основы налоговой грамотности для старшего школьного возраста и студентов: учебное пособие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В.Ю. Антонюк, М.В.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Луговская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О.В. Майстренко, Е.А. Минаева, И.В. 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Рыбенкова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О.О.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Тохтаева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Т.В.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Трипотень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под общей редакцией Р.Б. </a:t>
            </a:r>
            <a:r>
              <a:rPr lang="ru-RU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Наздрачева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Симферополь, 2020.  – Симферополь, 2020. – 59 с.</a:t>
            </a:r>
            <a:endParaRPr lang="ru-RU" sz="2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7588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256" y="3625516"/>
            <a:ext cx="5091113" cy="2640377"/>
          </a:xfrm>
          <a:prstGeom prst="rect">
            <a:avLst/>
          </a:prstGeom>
        </p:spPr>
      </p:pic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5951621" y="2979185"/>
            <a:ext cx="62403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https://vashifinancy.ru/finansy-na-kazhdyy-den/sokhranit-i-priumnozhit/mozhno-li-obognat-inflyatsiyu/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4" y="368968"/>
            <a:ext cx="5145741" cy="2743200"/>
          </a:xfrm>
          <a:prstGeom prst="rect">
            <a:avLst/>
          </a:prstGeom>
        </p:spPr>
      </p:pic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101271" y="5942728"/>
            <a:ext cx="504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https://fincult.info/article/chto-takoe-inflyatsiya-i-otkuda-ona-beretsya/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69" y="3112168"/>
            <a:ext cx="5145741" cy="2830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256" y="449973"/>
            <a:ext cx="5214380" cy="2581190"/>
          </a:xfrm>
          <a:prstGeom prst="rect">
            <a:avLst/>
          </a:prstGeom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101270" y="5942728"/>
            <a:ext cx="504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https://fincult.info/article/chto-takoe-inflyatsiya-i-otkuda-ona-beretsya/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6567487" y="6256493"/>
            <a:ext cx="5588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http://moneykids.ru/education/course3/lesson18/?LESSON_PATH=5.18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40341" y="-13447"/>
            <a:ext cx="120797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Инфляционная грамотность: электронные образовательные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1848170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1" y="-38667"/>
            <a:ext cx="5524956" cy="2900472"/>
          </a:xfrm>
          <a:prstGeom prst="rect">
            <a:avLst/>
          </a:prstGeom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247443" y="2829488"/>
            <a:ext cx="5336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https://finuch.ru/lecture/8242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41" y="3166503"/>
            <a:ext cx="5158912" cy="2900472"/>
          </a:xfrm>
          <a:prstGeom prst="rect">
            <a:avLst/>
          </a:prstGeom>
        </p:spPr>
      </p:pic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591670" y="6242872"/>
            <a:ext cx="5336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https://foxford.ru/wiki/obschestvoznanie/inflyatsiya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713" y="-9350"/>
            <a:ext cx="5049287" cy="2838838"/>
          </a:xfrm>
          <a:prstGeom prst="rect">
            <a:avLst/>
          </a:prstGeom>
        </p:spPr>
      </p:pic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6999007" y="2797171"/>
            <a:ext cx="5336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https://www.youtube.com/watch?v=SE4ybN435RQ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0443" y="3166503"/>
            <a:ext cx="5271557" cy="2806521"/>
          </a:xfrm>
          <a:prstGeom prst="rect">
            <a:avLst/>
          </a:prstGeom>
        </p:spPr>
      </p:pic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6022497" y="5934670"/>
            <a:ext cx="61695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https://ru.khanacademy.org/economics-finance-domain/core-finance/inflation-tutorial/inflation-basics-tutorial/v/what-is-inflation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055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498" y="3490047"/>
            <a:ext cx="5524956" cy="2861309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498407" y="6373078"/>
            <a:ext cx="710272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https://nafi.ru/projects/finansy/inflyatsionnaya-gramotnost-rossiyan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29500" cy="3000973"/>
          </a:xfrm>
          <a:prstGeom prst="rect">
            <a:avLst/>
          </a:prstGeom>
        </p:spPr>
      </p:pic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0" y="3043593"/>
            <a:ext cx="580448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https://www.cbr.ru/Collection/Collection/File/31948/Infl_exp_21-01.pdf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302" y="8355"/>
            <a:ext cx="5336698" cy="3000428"/>
          </a:xfrm>
          <a:prstGeom prst="rect">
            <a:avLst/>
          </a:prstGeom>
        </p:spPr>
      </p:pic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6855302" y="3008783"/>
            <a:ext cx="5336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https://www.youtube.com/watch?v=SE4ybN435RQ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3708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0147" cy="3030478"/>
          </a:xfrm>
          <a:prstGeom prst="rect">
            <a:avLst/>
          </a:prstGeom>
        </p:spPr>
      </p:pic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0" y="3000429"/>
            <a:ext cx="5336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https://www.youtube.com/watch?v=9-4yHr9g-jE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021" y="0"/>
            <a:ext cx="5325979" cy="2994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66021" y="3030478"/>
            <a:ext cx="523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hlinkClick r:id="rId5"/>
              </a:rPr>
              <a:t>https://www.youtube.com/watch?v=1HDmgUAHiag</a:t>
            </a:r>
            <a:r>
              <a:rPr lang="ru-RU" b="1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262" y="3435887"/>
            <a:ext cx="4837197" cy="2719595"/>
          </a:xfrm>
          <a:prstGeom prst="rect">
            <a:avLst/>
          </a:prstGeom>
        </p:spPr>
      </p:pic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2695073" y="6370190"/>
            <a:ext cx="66024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https://www.youtube.com/watch?v=Tw0s_etpBYQ9-4yHr9g-jE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946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130" y="639008"/>
            <a:ext cx="6091518" cy="713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2060"/>
                </a:solidFill>
              </a:rPr>
              <a:t>Проект Пенсионного фонда РФ «Школьникам о пенсии»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1518" y="619657"/>
            <a:ext cx="6006352" cy="713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2060"/>
                </a:solidFill>
              </a:rPr>
              <a:t>Материалы для учителей, подготовленные Пенсионным фондом РФ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7074" y="5202435"/>
            <a:ext cx="2590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https://school.pfr.gov.ru/</a:t>
            </a:r>
            <a:r>
              <a:rPr lang="ru-RU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728031"/>
            <a:ext cx="5567082" cy="31299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61568" y="5068451"/>
            <a:ext cx="52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https://school.pfr.gov.ru/materialy-dlya-uchitelej.html</a:t>
            </a:r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695" y="1728030"/>
            <a:ext cx="5567082" cy="31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5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06" y="0"/>
            <a:ext cx="11712388" cy="416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ctr"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Финансовая грамотность и финансовое образование</a:t>
            </a:r>
            <a:endParaRPr lang="ru-RU" sz="2400" spc="-1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94" y="567437"/>
            <a:ext cx="12165106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lnSpc>
                <a:spcPct val="90000"/>
              </a:lnSpc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Комиссией Европейского Союза и ОЭСР актуальной задачей общественного развития и неотъемлемой составляющей системы современного образования признано </a:t>
            </a: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финансовое образование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Результатом финансового образования является </a:t>
            </a: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грамотность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сочетание осведомленности, знаний, умений, отношения и поведенческих моделей, необходимых для принятия успешных финансовых решений и, в конечном итоге, для обеспечения финансового благополучия семьи.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3538" algn="just">
              <a:lnSpc>
                <a:spcPct val="90000"/>
              </a:lnSpc>
            </a:pP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2010 году Организация экономического сотрудничества и развития (ОЭСР) разработала рекомендации по включению финансового образования в школьные программы – </a:t>
            </a:r>
            <a:r>
              <a:rPr lang="ru-RU" b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«Рекомендации ОЭСР по финансовому образованию в школах и принципы формирования учебных программ для такого образования» 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u="sng" spc="-1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oecd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org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financial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education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spc="-1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globalpartnerships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spc="-1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cis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Youth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Policy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Handbook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on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Financial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Education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CIS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RUS</a:t>
            </a:r>
            <a:r>
              <a:rPr lang="ru-RU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u="sng" spc="-1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pdf</a:t>
            </a:r>
            <a:r>
              <a:rPr lang="ru-RU" i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1" indent="363538" algn="just"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содержания программ повышения финансовой грамотности молодежи по широкому кругу стран свидетельствует о наличии значимого консенсуса относительно основных тем такого рода обучения. Рассмотрение доступной информации по этим странам показывает, что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финансового образования в школах различных стран, при всех культурных различиях, достаточно сходно. </a:t>
            </a:r>
          </a:p>
          <a:p>
            <a:pPr marL="0" lvl="1" indent="363538" algn="just"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Содержательные блоки (тематические линии), выделенные ОЭСР и необходимые для формирования базовой системы понятий в сфере финансовой грамотности:</a:t>
            </a:r>
          </a:p>
          <a:p>
            <a:pPr marL="342900" lvl="1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Деньги и операции с ними (формы денег, источники денежных доходов семьи, возможности увеличения этих доходов). </a:t>
            </a:r>
          </a:p>
          <a:p>
            <a:pPr marL="342900" lvl="1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Планирование и управление финансами семьи (включая формирование сбережений и управление расходами, привлечение кредитов и управление долгом семьи, разумное обоснование финансовых решений).</a:t>
            </a:r>
          </a:p>
          <a:p>
            <a:pPr marL="342900" lvl="1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Финансовые риски, их возможные негативные последствия (включая описание типовых финансовых мошеннических схем и способов их распознавания).</a:t>
            </a:r>
          </a:p>
          <a:p>
            <a:pPr marL="342900" lvl="1" indent="-342900" algn="just">
              <a:lnSpc>
                <a:spcPct val="90000"/>
              </a:lnSpc>
              <a:buFont typeface="+mj-lt"/>
              <a:buAutoNum type="arabicPeriod"/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Финансовый ландшафт современного государства (включая понимание прав потребителей, в том числе при потреблении финансовых услуг, равно как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ответственности за свои финансовые решения, а также осознание общих закономерностей функционирования финансово-экономической и социальной систем современного общества). </a:t>
            </a:r>
          </a:p>
          <a:p>
            <a:pPr marL="0" lvl="1" indent="363538" algn="just"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финансовой грамотности в рамках процедур PISA осуществляется по этим блокам.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96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6" y="40341"/>
            <a:ext cx="12075459" cy="67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68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773" t="23161" r="36186" b="10294"/>
          <a:stretch/>
        </p:blipFill>
        <p:spPr>
          <a:xfrm>
            <a:off x="147572" y="605979"/>
            <a:ext cx="3207124" cy="4131595"/>
          </a:xfrm>
          <a:prstGeom prst="rect">
            <a:avLst/>
          </a:prstGeom>
        </p:spPr>
      </p:pic>
      <p:sp>
        <p:nvSpPr>
          <p:cNvPr id="3" name="object 4"/>
          <p:cNvSpPr txBox="1"/>
          <p:nvPr/>
        </p:nvSpPr>
        <p:spPr>
          <a:xfrm>
            <a:off x="0" y="34549"/>
            <a:ext cx="121920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Инвестиционная грамотность для старшеклассников: учебно-методические материалы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0" y="4938885"/>
            <a:ext cx="3318062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http://www.fa.ru/org/dpo/finprofessional/Documents/financial-education/339-6.investirovaniefinansydomokhozyaistv.pdf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1764" y="5637473"/>
            <a:ext cx="7718612" cy="102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800" b="0" dirty="0"/>
              <a:t>Азбука инвестора: уроки инвестиционной грамотности - </a:t>
            </a:r>
            <a:r>
              <a:rPr lang="en-US" sz="1800" b="0" dirty="0">
                <a:hlinkClick r:id="rId4"/>
              </a:rPr>
              <a:t>https://iticapital.ru/education/?utm_source=google&amp;utm_medium=cpc&amp;utm_campaign=brand_education&amp;utm_term</a:t>
            </a:r>
            <a:r>
              <a:rPr lang="ru-RU" sz="1800" b="0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613" y="592393"/>
            <a:ext cx="2777868" cy="1561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288" y="605979"/>
            <a:ext cx="2886253" cy="1622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0541" y="593272"/>
            <a:ext cx="2931459" cy="1648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614" y="2166888"/>
            <a:ext cx="2938446" cy="16520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446" y="2150694"/>
            <a:ext cx="2967249" cy="1668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5313" y="2135642"/>
            <a:ext cx="2994021" cy="1683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7821" y="3773419"/>
            <a:ext cx="3076215" cy="17295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0476" y="3783783"/>
            <a:ext cx="3002018" cy="16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0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1385" y="132644"/>
            <a:ext cx="3566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Страховая грамотность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12" y="3562759"/>
            <a:ext cx="4403368" cy="24756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88579" y="6176979"/>
            <a:ext cx="40761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hlinkClick r:id="rId3"/>
              </a:rPr>
              <a:t>https://www.fingram39.ru/publications/strakhovanie/?PAGEN_1=2</a:t>
            </a:r>
            <a:r>
              <a:rPr lang="ru-RU" sz="1700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086"/>
            <a:ext cx="4107976" cy="23096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71517" y="3070282"/>
            <a:ext cx="445100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http://03.rospotrebnadzor.ru/content/374/11874/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886" y="3562759"/>
            <a:ext cx="4268947" cy="24001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87543" y="6176979"/>
            <a:ext cx="393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/>
              </a:rPr>
              <a:t>https://www.sberbank-insurance.ru/fin</a:t>
            </a:r>
            <a:r>
              <a:rPr lang="ru-RU" dirty="0"/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260" y="728676"/>
            <a:ext cx="4039736" cy="22712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86832" y="3029362"/>
            <a:ext cx="2954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9"/>
              </a:rPr>
              <a:t>https://fmc.hse.ru/insurance</a:t>
            </a:r>
            <a:r>
              <a:rPr lang="ru-RU" dirty="0"/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116" y="668086"/>
            <a:ext cx="4186884" cy="23539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447272" y="3054893"/>
            <a:ext cx="330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11"/>
              </a:rPr>
              <a:t>https://fmc.hse.ru/stolyrovvideo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001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06" y="0"/>
            <a:ext cx="11712388" cy="739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400" dirty="0">
                <a:solidFill>
                  <a:srgbClr val="002060"/>
                </a:solidFill>
              </a:rPr>
              <a:t>5. Обучение финансовой грамотности посредством образовательных событий (олимпиад, чемпионатов, игр, </a:t>
            </a:r>
            <a:r>
              <a:rPr lang="ru-RU" sz="2400" dirty="0" err="1">
                <a:solidFill>
                  <a:srgbClr val="002060"/>
                </a:solidFill>
              </a:rPr>
              <a:t>квестов</a:t>
            </a:r>
            <a:r>
              <a:rPr lang="ru-RU" sz="2400" dirty="0">
                <a:solidFill>
                  <a:srgbClr val="002060"/>
                </a:solidFill>
              </a:rPr>
              <a:t>)</a:t>
            </a:r>
            <a:endParaRPr lang="ru-RU" sz="2400" spc="-1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470" y="834542"/>
            <a:ext cx="1184685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олимпиада по финансовой грамотности, финансовому рынку и защите прав потребителей финансовых услуг - </a:t>
            </a:r>
            <a:r>
              <a:rPr lang="en-US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https://www.fin-olimp.ru/</a:t>
            </a: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1" y="1520426"/>
            <a:ext cx="4950934" cy="2783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427" y="1520427"/>
            <a:ext cx="4950934" cy="2783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529" y="3996909"/>
            <a:ext cx="4923303" cy="27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55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59506" y="447196"/>
            <a:ext cx="611393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Онлайн-олимпиада «Юный предприниматель и финансовая грамотность» для учеников 1-9 классов - 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https://olympiads.uchi.ru/olymp/bizuchi/?utm_source=BR_press_release&amp;utm_medium=partner&amp;utm_campaign=UP-13-04_partner_BR_press_release</a:t>
            </a:r>
            <a:r>
              <a:rPr lang="ru-RU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4338" y="3369052"/>
            <a:ext cx="970877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онлайн-олимпиада по финансовой грамотности для учащихся 5-11-х классов и студентов среднего профессионального образования - </a:t>
            </a:r>
            <a:r>
              <a:rPr lang="en-US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https://olimpiada.oc3.ru/#main</a:t>
            </a:r>
            <a:r>
              <a:rPr lang="ru-RU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955"/>
            <a:ext cx="5024522" cy="2824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7987"/>
            <a:ext cx="4464423" cy="2510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514" y="4347987"/>
            <a:ext cx="4464424" cy="2510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577" y="4347987"/>
            <a:ext cx="4464423" cy="25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8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5118" y="134471"/>
            <a:ext cx="1106692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2400" b="1" spc="-2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чемпионат по финансовой грамотности (ВЧФГ)  </a:t>
            </a:r>
            <a:r>
              <a:rPr lang="en-US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https://fincup.ru/</a:t>
            </a:r>
            <a:r>
              <a:rPr lang="ru-RU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2353"/>
            <a:ext cx="5446059" cy="3061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94" y="690456"/>
            <a:ext cx="5472953" cy="3077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420" r="40741"/>
          <a:stretch/>
        </p:blipFill>
        <p:spPr>
          <a:xfrm>
            <a:off x="9291917" y="705369"/>
            <a:ext cx="2877670" cy="3061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6503" r="19332"/>
          <a:stretch/>
        </p:blipFill>
        <p:spPr>
          <a:xfrm>
            <a:off x="0" y="3733791"/>
            <a:ext cx="4141694" cy="31208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5909" r="26131"/>
          <a:stretch/>
        </p:blipFill>
        <p:spPr>
          <a:xfrm>
            <a:off x="4081182" y="3787581"/>
            <a:ext cx="3711388" cy="30704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r="17306"/>
          <a:stretch/>
        </p:blipFill>
        <p:spPr>
          <a:xfrm>
            <a:off x="7619754" y="3733790"/>
            <a:ext cx="4590176" cy="31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51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2001" cy="73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7000"/>
              </a:lnSpc>
              <a:tabLst>
                <a:tab pos="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Банка России «ДОЛ-игра» для закрепления знаний по финансовой грамотности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https://doligra.ru/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0" y="734945"/>
            <a:ext cx="5325035" cy="2993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482" y="734945"/>
            <a:ext cx="5266764" cy="2961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30" y="3866492"/>
            <a:ext cx="5320834" cy="2991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482" y="3885059"/>
            <a:ext cx="5254784" cy="295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91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6240" y="71514"/>
            <a:ext cx="7008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КВЕСТЫ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http://finquest.tilda.ws/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31" y="607224"/>
            <a:ext cx="5340999" cy="3002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376" y="626623"/>
            <a:ext cx="5306495" cy="298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30" y="3855154"/>
            <a:ext cx="5340999" cy="3002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874" y="3855155"/>
            <a:ext cx="5340997" cy="30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6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037"/>
            <a:ext cx="12192000" cy="682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финансовой грамотности должно начинаться в школьном возрасте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Необходимость и целесообразность обучения финансовой грамотности детей школьного возраста обусловлена тем, что:</a:t>
            </a:r>
          </a:p>
          <a:p>
            <a:pPr marL="342900" lvl="0" indent="-342900" algn="just">
              <a:lnSpc>
                <a:spcPct val="90000"/>
              </a:lnSpc>
              <a:buFont typeface="+mj-lt"/>
              <a:buAutoNum type="arabicParenR"/>
              <a:tabLst>
                <a:tab pos="450215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школьном возрасте возможно охватить обучением все слои населения независимо от социального и материального положения, что позволяет заложить основы знаний и навыков в масштабе целого поколения;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0000"/>
              </a:lnSpc>
              <a:buFont typeface="+mj-lt"/>
              <a:buAutoNum type="arabicParenR"/>
              <a:tabLst>
                <a:tab pos="450215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стремительно растет доля учащихся, которые начинают принимать финансовые решения в раннем возрасте (карманные деньги, расходы на мобильный телефон, Интернет и т. д.);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0000"/>
              </a:lnSpc>
              <a:buFont typeface="+mj-lt"/>
              <a:buAutoNum type="arabicParenR"/>
              <a:tabLst>
                <a:tab pos="450215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в школьном возрасте закладываются не только основы культуры, но и стимулы к познанию и образованию на протяжении всей жизни.</a:t>
            </a:r>
          </a:p>
          <a:p>
            <a:pPr indent="363538" algn="just">
              <a:lnSpc>
                <a:spcPct val="9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принципы построения системы обучения налоговой грамотности.</a:t>
            </a:r>
          </a:p>
          <a:p>
            <a:pPr marL="363538" lvl="0" indent="-363538" algn="just">
              <a:lnSpc>
                <a:spcPct val="90000"/>
              </a:lnSpc>
              <a:buFont typeface="+mj-lt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материала учащимися осуществляется в зависимости от возраста учащихся, их особенностей и интеллектуальных возможностей;</a:t>
            </a:r>
          </a:p>
          <a:p>
            <a:pPr marL="363538" lvl="0" indent="-363538" algn="just">
              <a:lnSpc>
                <a:spcPct val="90000"/>
              </a:lnSpc>
              <a:buFont typeface="+mj-lt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и уровень сложности решаемых на уроках задач находится в прямой зависимости от характера практических задач, с которыми учащимся приходится иметь дело в повседневной жизни;</a:t>
            </a:r>
          </a:p>
          <a:p>
            <a:pPr marL="363538" lvl="0" indent="-363538" algn="just">
              <a:lnSpc>
                <a:spcPct val="90000"/>
              </a:lnSpc>
              <a:buFont typeface="+mj-lt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для учителей, детей и родителей выстраиваются в единой логике, чтобы дети с родителями могли обсуждать исследуемые на занятиях проблемы;</a:t>
            </a:r>
          </a:p>
          <a:p>
            <a:pPr marL="363538" lvl="0" indent="-363538" algn="just">
              <a:lnSpc>
                <a:spcPct val="90000"/>
              </a:lnSpc>
              <a:buFont typeface="+mj-lt"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комплекты носят матричный характер:</a:t>
            </a: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содержательной линии они будут разрабатываться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логике концентрического расширения материала по определенной теме,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обеспечит преемственность обучения в последующих классах, с одной стороны, и возможность построения индивидуальной траектории обучения – с другой;</a:t>
            </a: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уровневой линии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будут собираться в комплекты, формируя целостную программу повышения финансовой грамотности для определенного уровня образования.</a:t>
            </a:r>
          </a:p>
          <a:p>
            <a:pPr lvl="0" indent="363538" algn="just"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школьников финансовой грамотности имеет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пропедевтический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вводный, подготовительный, излагаемый в сжатой и элементарной форме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мотивационный характер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является программой систематического обучения. Ведущим началом реализации программы являются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формы обучения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обеспечивают участникам возможность действовать еще до того, как они получили систематические знания по финансовой грамотности. Кроме того, программа позволяет работать с разновозрастными группами детей, в том числе с теми, кто не имеет предварительной подготовки в области финансовой грамотности.</a:t>
            </a:r>
          </a:p>
        </p:txBody>
      </p:sp>
    </p:spTree>
    <p:extLst>
      <p:ext uri="{BB962C8B-B14F-4D97-AF65-F5344CB8AC3E}">
        <p14:creationId xmlns:p14="http://schemas.microsoft.com/office/powerpoint/2010/main" val="1765597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07" y="256674"/>
            <a:ext cx="11712388" cy="416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2060"/>
                </a:solidFill>
              </a:rPr>
              <a:t>2. Подходы к интеграции финансовой грамотности в систему общего образования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32188"/>
              </p:ext>
            </p:extLst>
          </p:nvPr>
        </p:nvGraphicFramePr>
        <p:xfrm>
          <a:off x="309281" y="1809975"/>
          <a:ext cx="5419165" cy="317967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60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8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003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ОБЖ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0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проект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32857"/>
            <a:ext cx="57418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 1: интеграция учебного материала по финансовой грамотности в содержание обязательных школьных предметов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9811" y="884769"/>
            <a:ext cx="6145307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 2: внедрение финансовой грамотности как самостоятельного курса (внеурочная деятельность, факультатив, </a:t>
            </a:r>
            <a:r>
              <a:rPr lang="ru-RU" b="1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электив</a:t>
            </a: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внеурочной деятельностью в рамках реализации ФГОС НОО, ФГОС ООО, ФГОС СОО следует понимать образовательную деятельность, осуществляемую в формах, отличных от классно-урочной, и направленную на достижение планируемых результатов освоения основной образовательной программы НОО, ООО, СОО.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95000"/>
              </a:lnSpc>
            </a:pPr>
            <a:endParaRPr lang="ru-RU" spc="-1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95000"/>
              </a:lnSpc>
            </a:pPr>
            <a:endParaRPr lang="ru-RU" spc="-1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95000"/>
              </a:lnSpc>
            </a:pPr>
            <a:endParaRPr lang="ru-RU" spc="-1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учебно-методического обеспечения рекомендуется использование УМК, разработанных в рамках образовательных проектов: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4671" y="5135572"/>
            <a:ext cx="9265024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РЭШ «Финансовая грамота»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http://www.fgramota.org/about/project/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Министерства финансов РФ «</a:t>
            </a:r>
            <a:r>
              <a:rPr lang="ru-RU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Вашифинансы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https://vashifinancy.ru/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Банка России «Финансовая Культура»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https://fincult.info/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Роспотребнадзора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ХочуМогуЗнаю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https://xn--80afmshcb2bdox6g.xn--p1ai/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«Федеральный методический центр по финансовой грамотности системы общего и среднего профессионального образования» НИУ 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ВШЭ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https://fmc.hse.ru/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5671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94776" cy="6598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7000"/>
              </a:lnSpc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 3: внедрение финансовой грамотности в  дополнительное образование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87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Кружки, клубы, в рамках которых проводятся регулярные занятия по налоговой грамотности с использованием различных интерактивных образовательных технологий.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87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Профильные тематические смены в детских лагерях дневного пребывания на базе образовательных организаций.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87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Выездные оздоровительно-просветительские детские лагеря (тематические смены, включение игр и занятий в существующие программы дополнительного образования).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87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события: Всероссийская неделя финансовой грамотности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https://vashifinancy.ru/mymoneyfest/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Семейный фестиваль по финансовой грамотности «Семья – инвестиции в будущее!»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https://finfestykt.ru/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неделя сбережений 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http://www.sberden.ru/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Всероссийская программа «Дни финансовой грамотности в образовательных организациях»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https://dnifg.ru/materials/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многие другие).</a:t>
            </a:r>
          </a:p>
          <a:p>
            <a:pPr lvl="0" algn="ctr">
              <a:lnSpc>
                <a:spcPct val="87000"/>
              </a:lnSpc>
              <a:tabLst>
                <a:tab pos="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Учебно-методические материалы:</a:t>
            </a:r>
          </a:p>
          <a:p>
            <a:pPr marL="28575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 школы вожатых «Азбука финансовой грамотности» / Тематическая смена по финансовой грамотности / ВЧФГ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https://fincup.ru/biblioteka_shv/</a:t>
            </a:r>
            <a:endParaRPr lang="ru-RU" spc="-1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Финансовый лагерь для школьников 5-8 классов / Финансовый лагерь для школьников 10-11 классов / Образовательные проекты ПАКК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http://xn--80aggjplzz3f.xn--p1ai/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занятие-игра «Марафон финансовой грамотности» / Лига вожатых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https://xn--80admnw0a7d.xn--p1ai/kopilka-znaniy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 школы вожатых «Азбука финансовой грамотности» / Кружок по финансовой грамотности / ВЧФГ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https://fincup.ru/biblioteka_shv/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финансовой грамотности: методическое пособие для педагогов организаций дополнительного образования детей, пришкольных и загородных оздоровительных лагерей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https://fg.mgpu.ru/wp-content/uploads/2018/10/2.-Pererabotannoe.-MP.-Azbuka-finansovoj-gramotnosti.-2018.pdf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кружка «Финансовая грамотность детей старшего дошкольного возраста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https://infourok.ru/rabochaya-programma-kruzhka-finansovaya-gramotnost-detej-starshego-doshkolnogo-vozrasta-4460604.html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Банка России «Дол-игра» для закрепления знаний по финансовой грамотност</a:t>
            </a:r>
            <a:r>
              <a:rPr lang="ru-RU" dirty="0"/>
              <a:t>и - </a:t>
            </a:r>
            <a:r>
              <a:rPr lang="en-US" dirty="0">
                <a:hlinkClick r:id="rId11"/>
              </a:rPr>
              <a:t>https://doligra.ru/</a:t>
            </a:r>
            <a:r>
              <a:rPr lang="ru-RU" dirty="0"/>
              <a:t> </a:t>
            </a:r>
          </a:p>
          <a:p>
            <a:pPr marL="285750" indent="-285750" algn="just">
              <a:lnSpc>
                <a:spcPct val="87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Банка России «Онлай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н-уроки по финансовой грамотности» - </a:t>
            </a:r>
            <a:r>
              <a:rPr lang="en-US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https://dni-fg.ru/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pc="-1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0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1999" cy="6677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№4: внедрение финансовой грамотности в  программы воспитания и социализации</a:t>
            </a:r>
          </a:p>
          <a:p>
            <a:pPr marL="342900" indent="-342900" algn="just">
              <a:lnSpc>
                <a:spcPct val="90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классных мероприятий классного руководителя. Классному руководителю необходимо выделить наиболее интересные темы и проводить классные занятия, в том числе экскурсии в банки, Минфин РК, УФНС и др., организовывать просмотр научно-популярных фильмов, мультфильмов, чтение книг.</a:t>
            </a:r>
          </a:p>
          <a:p>
            <a:pPr marL="342900" indent="-342900" algn="just">
              <a:lnSpc>
                <a:spcPct val="90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рамках образовательных событий общеобразовательной организации (игры, </a:t>
            </a:r>
            <a:r>
              <a:rPr lang="ru-RU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квесты</a:t>
            </a:r>
            <a:r>
              <a:rPr lang="ru-RU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ярмарки, соревнования по финансовой грамотности как разовые или периодические мероприятия).</a:t>
            </a: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ru-RU" sz="1750" b="1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Учебно-методические материалы, книги, видеоматериалы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олимпиада по финансовой грамотности, финансовому рынку и защите прав потребителей финансовых услуг - </a:t>
            </a:r>
            <a:r>
              <a:rPr lang="en-US" sz="175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https://www.fin-olimp.ru/</a:t>
            </a:r>
            <a:r>
              <a:rPr lang="ru-RU" sz="175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Онлайн-олимпиада «Юный предприниматель и финансовая грамотность» для учеников 1-9 классов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https://olympiads.uchi.ru/olymp/bizuchi/?utm_source=BR_press_release&amp;utm_medium=partner&amp;utm_campaign=UP-13-04_partner_BR_press_release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онлайн-олимпиада по финансовой грамотности</a:t>
            </a:r>
            <a:b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5-11-х классов и студентов среднего профессионального образования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https://olimpiada.oc3.ru/#main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чемпионат по финансовой грамотности (ВЧФГ) - </a:t>
            </a:r>
            <a:r>
              <a:rPr lang="en-US" sz="175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https://fincup.ru/</a:t>
            </a:r>
            <a:r>
              <a:rPr lang="ru-RU" sz="175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познавательная игра «</a:t>
            </a:r>
            <a:r>
              <a:rPr lang="ru-RU" sz="17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Финквест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http://finquest.tilda.ws/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Мани-</a:t>
            </a:r>
            <a:r>
              <a:rPr lang="ru-RU" sz="17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Десять лучших книг о деньгах для детей: что почитать ребенку вместо сказки на ночь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https://www.banki.ru/news/daytheme/?id=10490839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финансовой грамотности. ВСЕ серии - </a:t>
            </a:r>
            <a:r>
              <a:rPr lang="ru-RU" sz="175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https://www.youtube.com/watch?v=sCDrF1wQZ6s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мультфильмов, которые научат детей обращаться с деньгами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https://www.sravni.ru/text/13-multikov-kotorye-nauchat-detej-obrashhatsja-s-dengami/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Видеоматериалы по истории Банка России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https://www.cbr.ru/bankmuseum/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«Российские деньги: путешествие во времени». Музей истории денег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https://www.youtube.com/watch?v=_j-dwlRlzJg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Пряничный домик. Фильм об истории денег в России / Телеканал Культура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https://www.youtube.com/watch?v=Is0UcNBBMR8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Пряничный домик. Копеечное дело / Телеканал Культура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https://www.youtube.com/watch?v=S4ZqYcdvXrA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рубль. 700 лет истории (фильм) - </a:t>
            </a:r>
            <a:r>
              <a:rPr lang="en-US" sz="175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https://www.youtube.com/watch?v=CLcUWtGgztg</a:t>
            </a:r>
            <a:r>
              <a:rPr lang="ru-RU" sz="1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50" spc="-2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5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13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2060"/>
                </a:solidFill>
              </a:rPr>
              <a:t>3. Сквозные тематические линии финансовой грамотности </a:t>
            </a:r>
          </a:p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002060"/>
                </a:solidFill>
              </a:rPr>
              <a:t>учащихся школьного возраста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8953" y="861705"/>
            <a:ext cx="11914094" cy="566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</a:pPr>
            <a:r>
              <a:rPr lang="ru-RU" sz="19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Проектирование содержания образования </a:t>
            </a: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вовлечении в активности по формированию финансовой грамотности может быть выражено как в формате отбора соответствующих результатов и их наполнения предметным контентом, так и в реальной разработке новых формулировок результатов или учебного материала</a:t>
            </a: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90000"/>
              </a:lnSpc>
            </a:pPr>
            <a:r>
              <a:rPr lang="ru-RU" sz="19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образовательных результатов: </a:t>
            </a:r>
            <a:r>
              <a:rPr lang="ru-RU" sz="1900" i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личностные результаты </a:t>
            </a: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направлены на возникновение осознанности, формирование мотивации и принятие ценностей и норм; </a:t>
            </a:r>
            <a:r>
              <a:rPr lang="ru-RU" sz="1900" i="1" spc="-1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</a:t>
            </a:r>
            <a:r>
              <a:rPr lang="ru-RU" sz="1900" i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результаты </a:t>
            </a: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обеспечивают формирование умений для действия в реальных жизненных ситуациях; </a:t>
            </a:r>
            <a:r>
              <a:rPr lang="ru-RU" sz="1900" i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предметные результаты </a:t>
            </a: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обеспечивают формирование знаний и понимания, но трактуемого не как воспроизведение учебного материала, а как когнитивное присвоение необходимого предметного контента. 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90000"/>
              </a:lnSpc>
            </a:pPr>
            <a:r>
              <a:rPr lang="ru-RU" sz="19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финансовой грамотности во многом связано с возникновением различных финансовых компетенций, которые, несмотря на свой </a:t>
            </a:r>
            <a:r>
              <a:rPr lang="ru-RU" sz="19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метапредметный</a:t>
            </a:r>
            <a:r>
              <a:rPr lang="ru-RU" sz="19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характер, тесно связаны с фактическими знаниями в области экономики, финансов, права и других общественных наук. В этой связи возникает необходимость определения </a:t>
            </a:r>
            <a:r>
              <a:rPr lang="ru-RU" sz="1900" b="1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сквозных тематических линий,</a:t>
            </a:r>
            <a:r>
              <a:rPr lang="ru-RU" sz="19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которые для разных результатов и различных форм образовательной активности становятся учебной опорой.</a:t>
            </a:r>
          </a:p>
          <a:p>
            <a:pPr indent="450215" algn="just">
              <a:lnSpc>
                <a:spcPct val="90000"/>
              </a:lnSpc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Сквозные тематические линии финансовой грамотности учащихся школьного возраста: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Государство и его роль в обеспечении благосостояния граждан.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бюджет. Планирование доходов и расходов семьи.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Накопление и сбережение денежных средств семьи.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ru-RU" sz="1900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безопасность: как защитить семейный бюджет</a:t>
            </a:r>
          </a:p>
          <a:p>
            <a:pPr indent="444500" algn="just"/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Тематические линии определены на основе 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истемы (рамки) финансовых компетенций учащихся школьного возраста, разработанной Министерством финансов Российской Федерации совместно с Всемирным банком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https://www.minfin.ru/common/upload/library/2015/06/main/Ramka_shkolniki.docx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973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Компоненты тематических линий финансовой грамотности </a:t>
            </a:r>
          </a:p>
          <a:p>
            <a:pPr algn="ctr">
              <a:spcAft>
                <a:spcPts val="0"/>
              </a:spcAft>
            </a:pPr>
            <a:r>
              <a:rPr lang="ru-RU" sz="24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1-11 классов и их содержание*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45758"/>
              </p:ext>
            </p:extLst>
          </p:nvPr>
        </p:nvGraphicFramePr>
        <p:xfrm>
          <a:off x="0" y="1128138"/>
          <a:ext cx="12192000" cy="480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7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8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56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линии</a:t>
                      </a:r>
                      <a:endParaRPr lang="ru-RU" sz="14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/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компоненты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Рассматриваемые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4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539">
                <a:tc rowSpan="7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 Государство и его роль в обеспечении благосостояния граждан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1.1. Что и зачем мы платим в бюджет </a:t>
                      </a:r>
                      <a:endParaRPr lang="ru-RU" sz="14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в государстве, для чего он нужен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 государства по обеспечению гражданских прав, бюджет государства, бюджетная система Российской Федерации, доходы и расходы бюджета, профицит и дефицит бюджета, сбалансированность бюджета, государственный (муниципальный) долг, ограниченность бюджетных ресурсов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 и бюджет. В чем состоит наш вклад в бюджет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формирования доходов бюджета, понятие и виды налогов и сборов, принципы налогообложения, налоговые доходы, установление налогов, принципы закрепления налогов за бюджетами разных уровней власти, полномочия региональных и местных органов власти по установлению налогов и сборов</a:t>
                      </a:r>
                      <a:endParaRPr lang="ru-RU" sz="14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1.2. Что и как мы получаем из бюджета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можно получить за счет средств бюджета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публичные услуги, оплачиваемые за счет средств бюджета; помощь, оказываемая государством гражданам на разных жизненных этапах и в разных жизненных ситуациях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бюджет за что платит и почему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принципы разграничения полномочий: кто за какие услуги отвечает, межбюджетные трансферты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управлять бюджетными расходами: принципы, методы, инструменты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взаимосвязь стратегического и бюджетного планирования, подходы к управлению бюджетными расходами, финансирование деятельности, финансирование результатов, обеспечение эффективного взаимодействия между различными организациями, оказывающими публичные услуги, процедуры и механизмы достижения результата, планирование бюджетных средств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1.3. Как мы можем повлиять на бюджет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Где я могу узнать о бюджете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закона (решения) о бюджете, «Открытый бюджет», источники информации о бюджете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5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я могу повлиять на бюджет</a:t>
                      </a:r>
                      <a:endParaRPr lang="ru-RU" sz="1400" spc="-2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граждан в планировании бюджета на муниципальном уровне, участие граждан в процессе исполнения бюджета, инициативное бюджетирование, участие граждан в оценке исполнения бюджета, использование гражданами результатов внутреннего и внешнего финансового контроля</a:t>
                      </a:r>
                      <a:endParaRPr lang="ru-RU" sz="14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8" marR="1015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8784" y="6089953"/>
            <a:ext cx="11914431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1700" b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интеграции финансовой грамотности в систему общего образования</a:t>
            </a:r>
            <a:r>
              <a:rPr lang="ru-RU" sz="17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Э.В.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Рогатенюк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Г.Г. </a:t>
            </a:r>
            <a:r>
              <a:rPr lang="ru-RU" sz="17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Находкина</a:t>
            </a:r>
            <a:r>
              <a:rPr lang="ru-RU" sz="17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Симферополь : ГБОУ ДПО РК КРИППО, 2021. – 41 с.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08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6881</Words>
  <Application>Microsoft Office PowerPoint</Application>
  <PresentationFormat>Широкоэкранный</PresentationFormat>
  <Paragraphs>725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Fenix</dc:creator>
  <cp:lastModifiedBy>Fesenko</cp:lastModifiedBy>
  <cp:revision>304</cp:revision>
  <dcterms:created xsi:type="dcterms:W3CDTF">2018-12-13T06:52:08Z</dcterms:created>
  <dcterms:modified xsi:type="dcterms:W3CDTF">2021-08-16T07:50:56Z</dcterms:modified>
</cp:coreProperties>
</file>