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7" r:id="rId8"/>
    <p:sldId id="268" r:id="rId9"/>
    <p:sldId id="269" r:id="rId10"/>
    <p:sldId id="270" r:id="rId11"/>
    <p:sldId id="266" r:id="rId12"/>
    <p:sldId id="265" r:id="rId13"/>
    <p:sldId id="263" r:id="rId14"/>
    <p:sldId id="271" r:id="rId15"/>
    <p:sldId id="260" r:id="rId16"/>
    <p:sldId id="272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3A9F41-3131-495A-B27C-3A0D7B0F59EE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CFA4F7-53B3-4053-AB94-5AB73672DA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9C%D0%B5%D0%B6%D0%B4%D1%83%D0%BD%D0%B0%D1%80%D0%BE%D0%B4%D0%BD%D1%8B%D0%B9_%D0%B6%D0%B5%D0%BD%D1%81%D0%BA%D0%B8%D0%B9_%D0%B4%D0%B5%D0%BD%D1%8C" TargetMode="External"/><Relationship Id="rId7" Type="http://schemas.openxmlformats.org/officeDocument/2006/relationships/hyperlink" Target="https://wiki2.org/ru/%D0%94%D0%B5%D0%BD%D1%8C_%D0%BD%D0%B0%D1%80%D0%BE%D0%B4%D0%BD%D0%BE%D0%B3%D0%BE_%D0%B5%D0%B4%D0%B8%D0%BD%D1%81%D1%82%D0%B2%D0%B0" TargetMode="External"/><Relationship Id="rId2" Type="http://schemas.openxmlformats.org/officeDocument/2006/relationships/hyperlink" Target="https://wiki2.org/ru/%D0%94%D0%B5%D0%BD%D1%8C_%D0%97%D0%B0%D1%89%D0%B8%D1%82%D0%BD%D0%B8%D0%BA%D0%B0_%D0%9E%D1%82%D0%B5%D1%87%D0%B5%D1%81%D1%82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2.org/ru/%D0%94%D0%B5%D0%BD%D1%8C_%D0%A0%D0%BE%D1%81%D1%81%D0%B8%D0%B8" TargetMode="External"/><Relationship Id="rId5" Type="http://schemas.openxmlformats.org/officeDocument/2006/relationships/hyperlink" Target="https://wiki2.org/ru/%D0%94%D0%B5%D0%BD%D1%8C_%D0%9F%D0%BE%D0%B1%D0%B5%D0%B4%D1%8B" TargetMode="External"/><Relationship Id="rId4" Type="http://schemas.openxmlformats.org/officeDocument/2006/relationships/hyperlink" Target="https://wiki2.org/ru/%D0%9F%D1%80%D0%B0%D0%B7%D0%B4%D0%BD%D0%B8%D0%BA_%D0%92%D0%B5%D1%81%D0%BD%D1%8B_%D0%B8_%D0%A2%D1%80%D1%83%D0%B4%D0%B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opedia.ru/9_164204_samopozhertvovanie.html" TargetMode="External"/><Relationship Id="rId2" Type="http://schemas.openxmlformats.org/officeDocument/2006/relationships/hyperlink" Target="https://studopedia.ru/16_51517_beskoristie-gospodstvo-duh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udopedia.ru/13_4283_ponyatie-aktivnoy-grazhdanskoy-pozitsii.html" TargetMode="External"/><Relationship Id="rId4" Type="http://schemas.openxmlformats.org/officeDocument/2006/relationships/hyperlink" Target="https://studopedia.ru/6_46203_chuvstvo-dolga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172200" cy="353377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Минутка патриотизма на уроках истории и обществознания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03322"/>
            <a:ext cx="6984776" cy="13716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МБОУ «</a:t>
            </a:r>
            <a:r>
              <a:rPr lang="ru-RU" dirty="0" err="1" smtClean="0">
                <a:solidFill>
                  <a:srgbClr val="7030A0"/>
                </a:solidFill>
              </a:rPr>
              <a:t>Кольчугинская</a:t>
            </a:r>
            <a:r>
              <a:rPr lang="ru-RU" dirty="0" smtClean="0">
                <a:solidFill>
                  <a:srgbClr val="7030A0"/>
                </a:solidFill>
              </a:rPr>
              <a:t> школа №1 им. </a:t>
            </a:r>
            <a:r>
              <a:rPr lang="ru-RU" dirty="0" err="1" smtClean="0">
                <a:solidFill>
                  <a:srgbClr val="7030A0"/>
                </a:solidFill>
              </a:rPr>
              <a:t>Авраамова</a:t>
            </a:r>
            <a:r>
              <a:rPr lang="ru-RU" dirty="0" smtClean="0">
                <a:solidFill>
                  <a:srgbClr val="7030A0"/>
                </a:solidFill>
              </a:rPr>
              <a:t> Г.Н.»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Учитель: Банкетова Светлана Александровна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3200" dirty="0">
                <a:solidFill>
                  <a:srgbClr val="0000CC"/>
                </a:solidFill>
                <a:latin typeface="Arial"/>
              </a:rPr>
              <a:t>У него названий много:</a:t>
            </a:r>
            <a:endParaRPr lang="ru-RU" sz="3200" dirty="0">
              <a:solidFill>
                <a:srgbClr val="0000CC"/>
              </a:solidFill>
              <a:latin typeface="Georgia"/>
            </a:endParaRPr>
          </a:p>
          <a:p>
            <a:pPr marL="0" indent="0" algn="ctr" fontAlgn="base">
              <a:buNone/>
            </a:pPr>
            <a:r>
              <a:rPr lang="ru-RU" sz="3200" dirty="0" err="1">
                <a:solidFill>
                  <a:srgbClr val="0000CC"/>
                </a:solidFill>
                <a:latin typeface="Arial"/>
              </a:rPr>
              <a:t>Триколор</a:t>
            </a:r>
            <a:r>
              <a:rPr lang="ru-RU" sz="3200" dirty="0">
                <a:solidFill>
                  <a:srgbClr val="0000CC"/>
                </a:solidFill>
                <a:latin typeface="Arial"/>
              </a:rPr>
              <a:t>, трёхцветный стяг -</a:t>
            </a:r>
            <a:endParaRPr lang="ru-RU" sz="3200" dirty="0">
              <a:solidFill>
                <a:srgbClr val="0000CC"/>
              </a:solidFill>
              <a:latin typeface="Georgia"/>
            </a:endParaRPr>
          </a:p>
          <a:p>
            <a:pPr marL="0" indent="0" algn="ctr" fontAlgn="base">
              <a:buNone/>
            </a:pPr>
            <a:r>
              <a:rPr lang="ru-RU" sz="3200" dirty="0">
                <a:solidFill>
                  <a:srgbClr val="0000CC"/>
                </a:solidFill>
                <a:latin typeface="Arial"/>
              </a:rPr>
              <a:t>С ветром гонит прочь тревоги</a:t>
            </a:r>
            <a:endParaRPr lang="ru-RU" sz="3200" dirty="0">
              <a:solidFill>
                <a:srgbClr val="0000CC"/>
              </a:solidFill>
              <a:latin typeface="Georgia"/>
            </a:endParaRPr>
          </a:p>
          <a:p>
            <a:pPr marL="0" indent="0" algn="ctr" fontAlgn="base">
              <a:buNone/>
            </a:pPr>
            <a:r>
              <a:rPr lang="ru-RU" sz="3200" dirty="0">
                <a:solidFill>
                  <a:srgbClr val="0000CC"/>
                </a:solidFill>
                <a:latin typeface="Arial"/>
              </a:rPr>
              <a:t>Бело-сине-красный </a:t>
            </a:r>
            <a:r>
              <a:rPr lang="ru-RU" sz="3200" dirty="0" smtClean="0">
                <a:solidFill>
                  <a:srgbClr val="0000CC"/>
                </a:solidFill>
                <a:latin typeface="Arial"/>
              </a:rPr>
              <a:t>...</a:t>
            </a:r>
            <a:endParaRPr lang="ru-RU" sz="3200" dirty="0" smtClean="0">
              <a:solidFill>
                <a:srgbClr val="0000CC"/>
              </a:solidFill>
              <a:latin typeface="Georgia"/>
            </a:endParaRPr>
          </a:p>
          <a:p>
            <a:pPr marL="0" indent="0" algn="ctr" fontAlgn="base">
              <a:buNone/>
            </a:pPr>
            <a:endParaRPr lang="ru-RU" sz="3200" dirty="0" smtClean="0">
              <a:solidFill>
                <a:srgbClr val="0000CC"/>
              </a:solidFill>
            </a:endParaRPr>
          </a:p>
          <a:p>
            <a:pPr marL="0" indent="0" algn="ctr" fontAlgn="base">
              <a:buNone/>
            </a:pPr>
            <a:r>
              <a:rPr lang="ru-RU" sz="3200" b="1" dirty="0" smtClean="0">
                <a:solidFill>
                  <a:srgbClr val="0000CC"/>
                </a:solidFill>
              </a:rPr>
              <a:t>(Флаг)</a:t>
            </a:r>
            <a:endParaRPr lang="ru-RU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5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20" y="0"/>
            <a:ext cx="92963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64" y="-21172"/>
            <a:ext cx="9167664" cy="687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Учим памятные даты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7467600" cy="487375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862 Начало княжения Рюрика</a:t>
            </a:r>
            <a:endParaRPr lang="ru-RU" b="1" i="1" dirty="0">
              <a:solidFill>
                <a:srgbClr val="277D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988 Крещение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</a:t>
            </a:r>
          </a:p>
          <a:p>
            <a:pPr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конституции </a:t>
            </a:r>
            <a:r>
              <a:rPr lang="ru-RU" b="1" dirty="0" smtClean="0">
                <a:solidFill>
                  <a:srgbClr val="277D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</a:t>
            </a: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День Защитника Отечества"/>
              </a:rPr>
              <a:t>День Защитника Отечества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Международный женский день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аздник Весны и Труда"/>
              </a:rPr>
              <a:t>Праздник Весны и Труда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ень Победы"/>
              </a:rPr>
              <a:t>День Победы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июня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нь России"/>
              </a:rPr>
              <a:t>День России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0060B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День народного единства"/>
              </a:rPr>
              <a:t>День народного единства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b="1" dirty="0">
              <a:solidFill>
                <a:srgbClr val="277DC6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1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Маленький вывод на сегодня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CC"/>
                </a:solidFill>
              </a:rPr>
              <a:t>Н</a:t>
            </a:r>
            <a:r>
              <a:rPr lang="ru-RU" dirty="0" smtClean="0">
                <a:solidFill>
                  <a:srgbClr val="0000CC"/>
                </a:solidFill>
              </a:rPr>
              <a:t>астоящий </a:t>
            </a:r>
            <a:r>
              <a:rPr lang="ru-RU" dirty="0">
                <a:solidFill>
                  <a:srgbClr val="0000CC"/>
                </a:solidFill>
              </a:rPr>
              <a:t>патриотизм  не в выпячивании себя как патриота, это не пустые слова о любви к Родине, а способность делать важное и нужное для отчизны, её процветания, даже тогда, когда этого не видят и за это не награждают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продолжим мы этот патриотический путь изучая всё о нашей Родине, что поможет сделать её лучше для того светлого будущего о котором мы мечтаем жить завтра.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Жура-</a:t>
            </a:r>
            <a:r>
              <a:rPr lang="ru-RU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</a:t>
            </a: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-журавель!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Облетал он сто земель.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Облетал, обходил,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Крылья, ноги натрудил.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спросили журавля: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Где же лучшая земля? — Отвечал он, пролетая: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Лучше нет родного края!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1918"/>
            <a:ext cx="3577530" cy="23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8" y="620688"/>
            <a:ext cx="8467723" cy="487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8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B050"/>
                </a:solidFill>
                <a:latin typeface="+mn-lt"/>
              </a:rPr>
              <a:t>Личностные качества патриота</a:t>
            </a:r>
            <a:br>
              <a:rPr lang="ru-RU" sz="3200" b="1" dirty="0">
                <a:solidFill>
                  <a:srgbClr val="00B050"/>
                </a:solidFill>
                <a:latin typeface="+mn-lt"/>
              </a:rPr>
            </a:b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ru-RU" dirty="0" smtClean="0">
                <a:solidFill>
                  <a:srgbClr val="0000CC"/>
                </a:solidFill>
                <a:latin typeface="Merriweather"/>
                <a:hlinkClick r:id="rId2"/>
              </a:rPr>
              <a:t>Бескорыстие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 – отсутствие заботы о личной выгоде;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0000CC"/>
                </a:solidFill>
                <a:latin typeface="Merriweather"/>
                <a:hlinkClick r:id="rId3"/>
              </a:rPr>
              <a:t>Самопожертвование</a:t>
            </a:r>
            <a:r>
              <a:rPr lang="ru-RU" dirty="0">
                <a:solidFill>
                  <a:srgbClr val="0000CC"/>
                </a:solidFill>
                <a:latin typeface="Merriweather"/>
              </a:rPr>
              <a:t> 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– жертвование своими личными интересами ради других;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  <a:hlinkClick r:id="rId4"/>
              </a:rPr>
              <a:t>Чувство долга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 – долг – обязанность по отношению к Родине: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  <a:hlinkClick r:id="rId5"/>
              </a:rPr>
              <a:t>Активная гражданская позиция</a:t>
            </a:r>
            <a:r>
              <a:rPr lang="ru-RU" dirty="0">
                <a:solidFill>
                  <a:srgbClr val="333333"/>
                </a:solidFill>
                <a:latin typeface="Merriweather"/>
              </a:rPr>
              <a:t> – активное стремление направить свои способности на благо других людей, на благо своей Родины.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</a:rPr>
              <a:t>Чувство привязанности к тем местам, где человек родился и вырос;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</a:rPr>
              <a:t>Уважительное отношение к языку своего народа;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</a:rPr>
              <a:t>Осознание долга перед Родиной, отстаивание ее чести и достоинства, свободы и независимости (защита Отечества);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rgbClr val="333333"/>
                </a:solidFill>
                <a:latin typeface="Merriweather"/>
              </a:rPr>
              <a:t>Проявление гражданских чувств и сохранение верности Родине.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7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Пословицы о родине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00CC"/>
                </a:solidFill>
              </a:rPr>
              <a:t>Береги границу, как ока зеницу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Всякому </a:t>
            </a:r>
            <a:r>
              <a:rPr lang="ru-RU" sz="2000" b="1" dirty="0">
                <a:solidFill>
                  <a:srgbClr val="FF0000"/>
                </a:solidFill>
              </a:rPr>
              <a:t>мила своя сторона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CC"/>
                </a:solidFill>
              </a:rPr>
              <a:t>Где </a:t>
            </a:r>
            <a:r>
              <a:rPr lang="ru-RU" sz="2000" b="1" dirty="0">
                <a:solidFill>
                  <a:srgbClr val="0000CC"/>
                </a:solidFill>
              </a:rPr>
              <a:t>родился — там и пригодился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Глупа </a:t>
            </a:r>
            <a:r>
              <a:rPr lang="ru-RU" sz="2000" b="1" dirty="0">
                <a:solidFill>
                  <a:srgbClr val="FF0000"/>
                </a:solidFill>
              </a:rPr>
              <a:t>та птица, которой свое гнездо не мило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CC"/>
                </a:solidFill>
              </a:rPr>
              <a:t>Если </a:t>
            </a:r>
            <a:r>
              <a:rPr lang="ru-RU" sz="2000" b="1" dirty="0">
                <a:solidFill>
                  <a:srgbClr val="0000CC"/>
                </a:solidFill>
              </a:rPr>
              <a:t>дружба велика — будет Родина крепка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Живем </a:t>
            </a:r>
            <a:r>
              <a:rPr lang="ru-RU" sz="2000" b="1" dirty="0">
                <a:solidFill>
                  <a:srgbClr val="FF0000"/>
                </a:solidFill>
              </a:rPr>
              <a:t>не тужим, своей Родине служим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CC"/>
                </a:solidFill>
              </a:rPr>
              <a:t>Кто </a:t>
            </a:r>
            <a:r>
              <a:rPr lang="ru-RU" sz="2000" b="1" dirty="0">
                <a:solidFill>
                  <a:srgbClr val="0000CC"/>
                </a:solidFill>
              </a:rPr>
              <a:t>за Родину горой, тот истинный герой</a:t>
            </a:r>
            <a:r>
              <a:rPr lang="ru-RU" sz="2000" b="1" dirty="0" smtClean="0">
                <a:solidFill>
                  <a:srgbClr val="0000CC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Кто </a:t>
            </a:r>
            <a:r>
              <a:rPr lang="ru-RU" sz="2000" b="1" dirty="0">
                <a:solidFill>
                  <a:srgbClr val="FF0000"/>
                </a:solidFill>
              </a:rPr>
              <a:t>за Родину дерётся, тому сила двойная даётся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CC"/>
                </a:solidFill>
              </a:rPr>
              <a:t>Родина </a:t>
            </a:r>
            <a:r>
              <a:rPr lang="ru-RU" sz="2000" b="1" dirty="0">
                <a:solidFill>
                  <a:srgbClr val="0000CC"/>
                </a:solidFill>
              </a:rPr>
              <a:t>краше солнца, дороже золота.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FF0000"/>
                </a:solidFill>
              </a:rPr>
              <a:t>Родина </a:t>
            </a:r>
            <a:r>
              <a:rPr lang="ru-RU" sz="2000" b="1" dirty="0">
                <a:solidFill>
                  <a:srgbClr val="FF0000"/>
                </a:solidFill>
              </a:rPr>
              <a:t>любимая — мать родимая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00CC"/>
                </a:solidFill>
              </a:rPr>
              <a:t>Кто родину любит тот к знаниям стремится и в труде не ленится.</a:t>
            </a:r>
            <a:r>
              <a:rPr lang="ru-RU" sz="2000" b="1" dirty="0">
                <a:solidFill>
                  <a:srgbClr val="0000CC"/>
                </a:solidFill>
              </a:rPr>
              <a:t/>
            </a:r>
            <a:br>
              <a:rPr lang="ru-RU" sz="2000" b="1" dirty="0">
                <a:solidFill>
                  <a:srgbClr val="0000CC"/>
                </a:solidFill>
              </a:rPr>
            </a:br>
            <a:r>
              <a:rPr lang="ru-RU" sz="1800" b="1" dirty="0">
                <a:solidFill>
                  <a:srgbClr val="0000CC"/>
                </a:solidFill>
              </a:rPr>
              <a:t/>
            </a:r>
            <a:br>
              <a:rPr lang="ru-RU" sz="1800" b="1" dirty="0">
                <a:solidFill>
                  <a:srgbClr val="0000CC"/>
                </a:solidFill>
              </a:rPr>
            </a:br>
            <a:endParaRPr lang="ru-RU" sz="1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</a:rPr>
              <a:t>Загадки для патриота</a:t>
            </a:r>
            <a:endParaRPr lang="ru-RU" sz="3600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b="1" dirty="0"/>
              <a:t>Есть главная песня у нашей страны.</a:t>
            </a:r>
            <a:br>
              <a:rPr lang="ru-RU" sz="3200" b="1" dirty="0"/>
            </a:br>
            <a:r>
              <a:rPr lang="ru-RU" sz="3200" b="1" dirty="0"/>
              <a:t>Услышав её, мы вставать все должны.</a:t>
            </a:r>
            <a:br>
              <a:rPr lang="ru-RU" sz="3200" b="1" dirty="0"/>
            </a:br>
            <a:r>
              <a:rPr lang="ru-RU" sz="3200" b="1" dirty="0"/>
              <a:t>Единству народа поётся в ней слава,</a:t>
            </a:r>
            <a:br>
              <a:rPr lang="ru-RU" sz="3200" b="1" dirty="0"/>
            </a:br>
            <a:r>
              <a:rPr lang="ru-RU" sz="3200" b="1" dirty="0"/>
              <a:t>И восхваляется наша держава</a:t>
            </a:r>
            <a:r>
              <a:rPr lang="ru-RU" sz="3200" b="1" dirty="0" smtClean="0"/>
              <a:t>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0000CC"/>
                </a:solidFill>
              </a:rPr>
              <a:t>(Гимн)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9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Кто написал гимн России?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Сергей Владимирович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Михалков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248472" cy="42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мудрости и власти,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Отгоняющий напасти,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крыла свои развёл...</a:t>
            </a:r>
            <a:b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– двуглавый птах – </a:t>
            </a:r>
            <a:r>
              <a:rPr lang="ru-RU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263340"/>
                </a:solidFill>
                <a:latin typeface="Arial"/>
              </a:rPr>
              <a:t>Орёл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9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5102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Каким образом на Руси появляется герб?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7344816" cy="55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f878c6d9c5f5edb403e51993268de6796f2ab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192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Century Schoolbook</vt:lpstr>
      <vt:lpstr>Georgia</vt:lpstr>
      <vt:lpstr>Merriweather</vt:lpstr>
      <vt:lpstr>Times New Roman</vt:lpstr>
      <vt:lpstr>Wingdings</vt:lpstr>
      <vt:lpstr>Wingdings 2</vt:lpstr>
      <vt:lpstr>YS Text</vt:lpstr>
      <vt:lpstr>Эркер</vt:lpstr>
      <vt:lpstr>Минутка патриотизма на уроках истории и обществознания</vt:lpstr>
      <vt:lpstr>Презентация PowerPoint</vt:lpstr>
      <vt:lpstr>Презентация PowerPoint</vt:lpstr>
      <vt:lpstr>Личностные качества патриота </vt:lpstr>
      <vt:lpstr>Пословицы о родине</vt:lpstr>
      <vt:lpstr>Загадки для патриота</vt:lpstr>
      <vt:lpstr>Кто написал гимн России?</vt:lpstr>
      <vt:lpstr>Презентация PowerPoint</vt:lpstr>
      <vt:lpstr>Каким образом на Руси появляется герб?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 памятные даты</vt:lpstr>
      <vt:lpstr>Маленький вывод на сегодня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Минутка патриотизма на уроках истории и обществознания</dc:title>
  <dc:creator>Пользователь Windows</dc:creator>
  <cp:lastModifiedBy>Усния</cp:lastModifiedBy>
  <cp:revision>9</cp:revision>
  <dcterms:created xsi:type="dcterms:W3CDTF">2021-11-23T19:28:32Z</dcterms:created>
  <dcterms:modified xsi:type="dcterms:W3CDTF">2021-11-26T08:03:33Z</dcterms:modified>
</cp:coreProperties>
</file>