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</p:sldMasterIdLst>
  <p:notesMasterIdLst>
    <p:notesMasterId r:id="rId28"/>
  </p:notesMasterIdLst>
  <p:sldIdLst>
    <p:sldId id="256" r:id="rId2"/>
    <p:sldId id="261" r:id="rId3"/>
    <p:sldId id="281" r:id="rId4"/>
    <p:sldId id="284" r:id="rId5"/>
    <p:sldId id="287" r:id="rId6"/>
    <p:sldId id="286" r:id="rId7"/>
    <p:sldId id="282" r:id="rId8"/>
    <p:sldId id="293" r:id="rId9"/>
    <p:sldId id="305" r:id="rId10"/>
    <p:sldId id="313" r:id="rId11"/>
    <p:sldId id="300" r:id="rId12"/>
    <p:sldId id="299" r:id="rId13"/>
    <p:sldId id="292" r:id="rId14"/>
    <p:sldId id="323" r:id="rId15"/>
    <p:sldId id="297" r:id="rId16"/>
    <p:sldId id="298" r:id="rId17"/>
    <p:sldId id="306" r:id="rId18"/>
    <p:sldId id="303" r:id="rId19"/>
    <p:sldId id="308" r:id="rId20"/>
    <p:sldId id="295" r:id="rId21"/>
    <p:sldId id="289" r:id="rId22"/>
    <p:sldId id="317" r:id="rId23"/>
    <p:sldId id="320" r:id="rId24"/>
    <p:sldId id="321" r:id="rId25"/>
    <p:sldId id="322" r:id="rId26"/>
    <p:sldId id="316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6969"/>
    <a:srgbClr val="F70303"/>
    <a:srgbClr val="5A170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74" autoAdjust="0"/>
    <p:restoredTop sz="94775" autoAdjust="0"/>
  </p:normalViewPr>
  <p:slideViewPr>
    <p:cSldViewPr>
      <p:cViewPr varScale="1">
        <p:scale>
          <a:sx n="102" d="100"/>
          <a:sy n="102" d="100"/>
        </p:scale>
        <p:origin x="-102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220"/>
    </p:cViewPr>
  </p:outlin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18686C-9796-491C-86D8-014EF1913450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981EBF-5EBF-4C3A-A8D4-4E3EB47F2EDD}">
      <dgm:prSet phldrT="[Текст]" custT="1"/>
      <dgm:spPr>
        <a:xfrm>
          <a:off x="705200" y="1498537"/>
          <a:ext cx="4526887" cy="782514"/>
        </a:xfrm>
        <a:solidFill>
          <a:srgbClr val="5B9BD5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spcAft>
              <a:spcPts val="0"/>
            </a:spcAft>
          </a:pPr>
          <a:r>
            <a:rPr lang="ru-RU" sz="1200" b="1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ПРОФЕССИОНАЛЬНЫ</a:t>
          </a:r>
          <a:r>
            <a:rPr lang="en-US" sz="1200" b="1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E</a:t>
          </a:r>
          <a:r>
            <a:rPr lang="ru-RU" sz="1200" b="1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 СТАНДАРТЫ</a:t>
          </a:r>
        </a:p>
        <a:p>
          <a:pPr>
            <a:spcAft>
              <a:spcPct val="35000"/>
            </a:spcAft>
          </a:pPr>
          <a:r>
            <a:rPr lang="en-US" sz="11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(</a:t>
          </a:r>
          <a:r>
            <a:rPr lang="ru-RU" sz="11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выбор трудовых функций, трудовые действия)</a:t>
          </a:r>
        </a:p>
      </dgm:t>
    </dgm:pt>
    <dgm:pt modelId="{D6F10998-9355-4BDF-9CB1-C8ED695AEF7F}" type="parTrans" cxnId="{6EA72351-1296-4422-B1EF-7F3C23A4A0FA}">
      <dgm:prSet/>
      <dgm:spPr/>
      <dgm:t>
        <a:bodyPr/>
        <a:lstStyle/>
        <a:p>
          <a:endParaRPr lang="ru-RU"/>
        </a:p>
      </dgm:t>
    </dgm:pt>
    <dgm:pt modelId="{B908D011-D4FC-4456-BAAA-3E6D094F15A6}" type="sibTrans" cxnId="{6EA72351-1296-4422-B1EF-7F3C23A4A0FA}">
      <dgm:prSet/>
      <dgm:spPr/>
      <dgm:t>
        <a:bodyPr/>
        <a:lstStyle/>
        <a:p>
          <a:endParaRPr lang="ru-RU"/>
        </a:p>
      </dgm:t>
    </dgm:pt>
    <dgm:pt modelId="{FB5FA9D6-CB30-43D8-870D-4C11C9F39EB3}">
      <dgm:prSet phldrT="[Текст]" custT="1"/>
      <dgm:spPr>
        <a:xfrm>
          <a:off x="1136713" y="272569"/>
          <a:ext cx="3846766" cy="644449"/>
        </a:xfrm>
        <a:solidFill>
          <a:srgbClr val="FFFF0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spcAft>
              <a:spcPct val="35000"/>
            </a:spcAft>
          </a:pPr>
          <a:r>
            <a:rPr lang="ru-RU" sz="1200" b="1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ПРОФЕССИОНАЛЬНАЯ ДЕЯТЕЛЬНОСТЬ  в организации </a:t>
          </a:r>
          <a:r>
            <a:rPr lang="ru-RU" sz="11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(профессиональная роль, должность, трудовой договор)</a:t>
          </a:r>
        </a:p>
      </dgm:t>
    </dgm:pt>
    <dgm:pt modelId="{1E552F13-29FE-46B9-92AC-C4CE44A7DDCB}" type="parTrans" cxnId="{35E8C647-CE62-4742-BD4F-817A235DE523}">
      <dgm:prSet/>
      <dgm:spPr>
        <a:xfrm rot="16442368">
          <a:off x="2725324" y="1207778"/>
          <a:ext cx="582967" cy="0"/>
        </a:xfrm>
        <a:noFill/>
        <a:ln w="12700" cap="flat" cmpd="sng" algn="ctr">
          <a:solidFill>
            <a:srgbClr val="5B9BD5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/>
        </a:p>
      </dgm:t>
    </dgm:pt>
    <dgm:pt modelId="{7EE40C2E-027F-416F-B2A8-9E9C3784F17A}" type="sibTrans" cxnId="{35E8C647-CE62-4742-BD4F-817A235DE523}">
      <dgm:prSet/>
      <dgm:spPr/>
      <dgm:t>
        <a:bodyPr/>
        <a:lstStyle/>
        <a:p>
          <a:endParaRPr lang="ru-RU"/>
        </a:p>
      </dgm:t>
    </dgm:pt>
    <dgm:pt modelId="{E6C656DF-1730-4C03-9F11-33A1D50470EF}">
      <dgm:prSet custT="1"/>
      <dgm:spPr>
        <a:solidFill>
          <a:srgbClr val="FFFF00"/>
        </a:solidFill>
      </dgm:spPr>
      <dgm:t>
        <a:bodyPr/>
        <a:lstStyle/>
        <a:p>
          <a:r>
            <a:rPr lang="ru-RU" sz="1200" b="1" dirty="0">
              <a:solidFill>
                <a:sysClr val="windowText" lastClr="000000"/>
              </a:solidFill>
              <a:latin typeface="Calibri" panose="020F0502020204030204" pitchFamily="34" charset="0"/>
            </a:rPr>
            <a:t>ЗАМЕЩЕНИЕ </a:t>
          </a:r>
          <a:r>
            <a:rPr lang="ru-RU" sz="1200" b="1" dirty="0" smtClean="0">
              <a:solidFill>
                <a:sysClr val="windowText" lastClr="000000"/>
              </a:solidFill>
              <a:latin typeface="Calibri" panose="020F0502020204030204" pitchFamily="34" charset="0"/>
            </a:rPr>
            <a:t>ДОЛЖНОСТИ  </a:t>
          </a:r>
          <a:r>
            <a:rPr lang="ru-RU" sz="1100" b="0" dirty="0" smtClean="0">
              <a:solidFill>
                <a:sysClr val="windowText" lastClr="000000"/>
              </a:solidFill>
              <a:latin typeface="+mn-lt"/>
            </a:rPr>
            <a:t>(</a:t>
          </a:r>
          <a:r>
            <a:rPr lang="ru-RU" sz="1100" b="0" dirty="0">
              <a:solidFill>
                <a:sysClr val="windowText" lastClr="000000"/>
              </a:solidFill>
              <a:latin typeface="+mn-lt"/>
            </a:rPr>
            <a:t>процедуры, экзамен, уровень квалификации)</a:t>
          </a:r>
        </a:p>
      </dgm:t>
    </dgm:pt>
    <dgm:pt modelId="{79117DE8-8087-4392-B4EC-B09135587B3B}" type="parTrans" cxnId="{F7CD6CC1-4B62-48DF-8B6E-D0597E74FA1B}">
      <dgm:prSet/>
      <dgm:spPr/>
      <dgm:t>
        <a:bodyPr/>
        <a:lstStyle/>
        <a:p>
          <a:endParaRPr lang="ru-RU"/>
        </a:p>
      </dgm:t>
    </dgm:pt>
    <dgm:pt modelId="{C9A8502C-6AD5-4019-9A9A-499A7BB6115B}" type="sibTrans" cxnId="{F7CD6CC1-4B62-48DF-8B6E-D0597E74FA1B}">
      <dgm:prSet/>
      <dgm:spPr/>
      <dgm:t>
        <a:bodyPr/>
        <a:lstStyle/>
        <a:p>
          <a:endParaRPr lang="ru-RU"/>
        </a:p>
      </dgm:t>
    </dgm:pt>
    <dgm:pt modelId="{DD9AC4DA-146E-40AE-BB6C-59D3191AA013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1200" b="1" dirty="0">
              <a:solidFill>
                <a:sysClr val="windowText" lastClr="000000"/>
              </a:solidFill>
            </a:rPr>
            <a:t>ОПЛАТА ТРУДА</a:t>
          </a:r>
        </a:p>
        <a:p>
          <a:pPr>
            <a:spcAft>
              <a:spcPts val="0"/>
            </a:spcAft>
          </a:pPr>
          <a:r>
            <a:rPr lang="ru-RU" sz="1100" b="0" dirty="0">
              <a:solidFill>
                <a:sysClr val="windowText" lastClr="000000"/>
              </a:solidFill>
            </a:rPr>
            <a:t>(базовый уровень и доплаты)</a:t>
          </a:r>
          <a:endParaRPr lang="ru-RU" sz="1200" b="1" dirty="0">
            <a:solidFill>
              <a:sysClr val="windowText" lastClr="000000"/>
            </a:solidFill>
          </a:endParaRPr>
        </a:p>
      </dgm:t>
    </dgm:pt>
    <dgm:pt modelId="{DA9F540A-68EC-4F40-A920-C579A55A61C5}" type="parTrans" cxnId="{593D7ABA-9B81-416E-AC76-3B809C0D18AB}">
      <dgm:prSet/>
      <dgm:spPr/>
      <dgm:t>
        <a:bodyPr/>
        <a:lstStyle/>
        <a:p>
          <a:endParaRPr lang="ru-RU"/>
        </a:p>
      </dgm:t>
    </dgm:pt>
    <dgm:pt modelId="{69B6EC52-E53A-4F41-9B4C-53B61AFA5D89}" type="sibTrans" cxnId="{593D7ABA-9B81-416E-AC76-3B809C0D18AB}">
      <dgm:prSet/>
      <dgm:spPr/>
      <dgm:t>
        <a:bodyPr/>
        <a:lstStyle/>
        <a:p>
          <a:endParaRPr lang="ru-RU"/>
        </a:p>
      </dgm:t>
    </dgm:pt>
    <dgm:pt modelId="{D80108CF-66AB-4336-96C6-4FB3827A52BB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1200" b="1" dirty="0">
              <a:solidFill>
                <a:sysClr val="windowText" lastClr="000000"/>
              </a:solidFill>
            </a:rPr>
            <a:t>ДОЛЖНОСТНЫЕ ОБЯЗАННОСТИ </a:t>
          </a:r>
          <a:r>
            <a:rPr lang="ru-RU" sz="1100" b="0" dirty="0">
              <a:solidFill>
                <a:sysClr val="windowText" lastClr="000000"/>
              </a:solidFill>
            </a:rPr>
            <a:t>(перечень работ, задач и функций) </a:t>
          </a:r>
          <a:r>
            <a:rPr lang="ru-RU" sz="1200" b="1" dirty="0">
              <a:solidFill>
                <a:sysClr val="windowText" lastClr="000000"/>
              </a:solidFill>
            </a:rPr>
            <a:t> </a:t>
          </a:r>
        </a:p>
      </dgm:t>
    </dgm:pt>
    <dgm:pt modelId="{7A3F6DDD-0148-4C1F-8D80-323401A7CB2C}" type="parTrans" cxnId="{340970D8-F5F0-4503-87DE-0A04AF8B429C}">
      <dgm:prSet/>
      <dgm:spPr/>
      <dgm:t>
        <a:bodyPr/>
        <a:lstStyle/>
        <a:p>
          <a:endParaRPr lang="ru-RU"/>
        </a:p>
      </dgm:t>
    </dgm:pt>
    <dgm:pt modelId="{87C0CB21-EB7D-46CD-BDA9-D0A8CD3A295F}" type="sibTrans" cxnId="{340970D8-F5F0-4503-87DE-0A04AF8B429C}">
      <dgm:prSet/>
      <dgm:spPr/>
      <dgm:t>
        <a:bodyPr/>
        <a:lstStyle/>
        <a:p>
          <a:endParaRPr lang="ru-RU"/>
        </a:p>
      </dgm:t>
    </dgm:pt>
    <dgm:pt modelId="{E34C94D4-4298-48BF-B671-455587F51046}">
      <dgm:prSet custT="1"/>
      <dgm:spPr>
        <a:solidFill>
          <a:srgbClr val="FFFF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200" b="1" dirty="0">
              <a:solidFill>
                <a:sysClr val="windowText" lastClr="000000"/>
              </a:solidFill>
            </a:rPr>
            <a:t>ПРОФЕССИОНАЛЬНОЕ ОБРАЗОВАНИЕ</a:t>
          </a:r>
          <a:r>
            <a:rPr lang="ru-RU" sz="1100" b="0" dirty="0">
              <a:solidFill>
                <a:sysClr val="windowText" lastClr="000000"/>
              </a:solidFill>
            </a:rPr>
            <a:t> </a:t>
          </a:r>
        </a:p>
        <a:p>
          <a:pPr>
            <a:spcAft>
              <a:spcPts val="0"/>
            </a:spcAft>
          </a:pPr>
          <a:r>
            <a:rPr lang="ru-RU" sz="1100" b="0" dirty="0">
              <a:solidFill>
                <a:sysClr val="windowText" lastClr="000000"/>
              </a:solidFill>
            </a:rPr>
            <a:t>(уровни профессионального развития, формируемые компетенции, уровни квалификации по ОРК)</a:t>
          </a:r>
        </a:p>
      </dgm:t>
    </dgm:pt>
    <dgm:pt modelId="{51E0A9DF-898F-467D-B0DA-D3D83AB0995B}" type="parTrans" cxnId="{349E3135-3A6A-4299-81CE-A33FE525A5BD}">
      <dgm:prSet/>
      <dgm:spPr/>
      <dgm:t>
        <a:bodyPr/>
        <a:lstStyle/>
        <a:p>
          <a:endParaRPr lang="ru-RU"/>
        </a:p>
      </dgm:t>
    </dgm:pt>
    <dgm:pt modelId="{8F18AF63-4C48-4F41-9202-B6B68B1F5410}" type="sibTrans" cxnId="{349E3135-3A6A-4299-81CE-A33FE525A5BD}">
      <dgm:prSet/>
      <dgm:spPr/>
      <dgm:t>
        <a:bodyPr/>
        <a:lstStyle/>
        <a:p>
          <a:endParaRPr lang="ru-RU"/>
        </a:p>
      </dgm:t>
    </dgm:pt>
    <dgm:pt modelId="{C76D1EDF-0FC6-4998-A013-861DD7DB57F3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1200" b="1">
              <a:solidFill>
                <a:sysClr val="windowText" lastClr="000000"/>
              </a:solidFill>
            </a:rPr>
            <a:t>СЕРТИФИКАТ КВАЛИФИКАЦИИ</a:t>
          </a:r>
        </a:p>
        <a:p>
          <a:pPr>
            <a:spcAft>
              <a:spcPct val="35000"/>
            </a:spcAft>
          </a:pPr>
          <a:r>
            <a:rPr lang="ru-RU" sz="1100" b="0">
              <a:solidFill>
                <a:sysClr val="windowText" lastClr="000000"/>
              </a:solidFill>
            </a:rPr>
            <a:t>(через ПОА и ОРК)</a:t>
          </a:r>
        </a:p>
      </dgm:t>
    </dgm:pt>
    <dgm:pt modelId="{0DB25C75-5E57-4490-83A1-784AED0F03F8}" type="parTrans" cxnId="{636E9D59-0AF7-4A1C-964D-92FC0BDC47D7}">
      <dgm:prSet/>
      <dgm:spPr/>
      <dgm:t>
        <a:bodyPr/>
        <a:lstStyle/>
        <a:p>
          <a:endParaRPr lang="ru-RU"/>
        </a:p>
      </dgm:t>
    </dgm:pt>
    <dgm:pt modelId="{A51A48D9-2FDD-401B-8E73-775CC6E998C6}" type="sibTrans" cxnId="{636E9D59-0AF7-4A1C-964D-92FC0BDC47D7}">
      <dgm:prSet/>
      <dgm:spPr/>
      <dgm:t>
        <a:bodyPr/>
        <a:lstStyle/>
        <a:p>
          <a:endParaRPr lang="ru-RU"/>
        </a:p>
      </dgm:t>
    </dgm:pt>
    <dgm:pt modelId="{57E6A9E6-5B3C-4F3A-916E-726A46B7B348}">
      <dgm:prSet custT="1"/>
      <dgm:spPr>
        <a:solidFill>
          <a:srgbClr val="FFFF00"/>
        </a:solidFill>
      </dgm:spPr>
      <dgm:t>
        <a:bodyPr/>
        <a:lstStyle/>
        <a:p>
          <a:r>
            <a:rPr lang="ru-RU" sz="1200" b="1" dirty="0">
              <a:solidFill>
                <a:sysClr val="windowText" lastClr="000000"/>
              </a:solidFill>
              <a:latin typeface="Calibri" panose="020F0502020204030204" pitchFamily="34" charset="0"/>
            </a:rPr>
            <a:t>ОЦЕНКА</a:t>
          </a:r>
          <a:r>
            <a:rPr lang="ru-RU" sz="1200" b="1" dirty="0">
              <a:solidFill>
                <a:sysClr val="windowText" lastClr="000000"/>
              </a:solidFill>
            </a:rPr>
            <a:t> квалификации </a:t>
          </a:r>
          <a:r>
            <a:rPr lang="ru-RU" sz="1100" b="0" dirty="0">
              <a:solidFill>
                <a:sysClr val="windowText" lastClr="000000"/>
              </a:solidFill>
            </a:rPr>
            <a:t>(аккредитация и сертификация персонала)</a:t>
          </a:r>
          <a:endParaRPr lang="ru-RU" sz="1200" b="1" dirty="0">
            <a:solidFill>
              <a:sysClr val="windowText" lastClr="000000"/>
            </a:solidFill>
          </a:endParaRPr>
        </a:p>
      </dgm:t>
    </dgm:pt>
    <dgm:pt modelId="{EE9C2178-8398-4A36-8619-24AED072BC03}" type="parTrans" cxnId="{DC08D223-E59D-43A6-85CA-8C346526EE78}">
      <dgm:prSet/>
      <dgm:spPr/>
      <dgm:t>
        <a:bodyPr/>
        <a:lstStyle/>
        <a:p>
          <a:endParaRPr lang="ru-RU"/>
        </a:p>
      </dgm:t>
    </dgm:pt>
    <dgm:pt modelId="{19C1320B-4C43-4A26-8395-AFF00BC00DA4}" type="sibTrans" cxnId="{DC08D223-E59D-43A6-85CA-8C346526EE78}">
      <dgm:prSet/>
      <dgm:spPr/>
      <dgm:t>
        <a:bodyPr/>
        <a:lstStyle/>
        <a:p>
          <a:endParaRPr lang="ru-RU"/>
        </a:p>
      </dgm:t>
    </dgm:pt>
    <dgm:pt modelId="{BF2A2C5F-369E-408F-A53E-E78A5438A285}" type="pres">
      <dgm:prSet presAssocID="{BA18686C-9796-491C-86D8-014EF191345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7C5A6CF-7803-4633-A484-4CFF7A99BFF2}" type="pres">
      <dgm:prSet presAssocID="{60981EBF-5EBF-4C3A-A8D4-4E3EB47F2EDD}" presName="singleCycle" presStyleCnt="0"/>
      <dgm:spPr/>
    </dgm:pt>
    <dgm:pt modelId="{BC5DCCAC-2D47-4393-85AA-B16B79771379}" type="pres">
      <dgm:prSet presAssocID="{60981EBF-5EBF-4C3A-A8D4-4E3EB47F2EDD}" presName="singleCenter" presStyleLbl="node1" presStyleIdx="0" presStyleCnt="8" custScaleX="266179" custScaleY="50126" custLinFactNeighborX="-5803" custLinFactNeighborY="-52287">
        <dgm:presLayoutVars>
          <dgm:chMax val="7"/>
          <dgm:chPref val="7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31BC388C-EC43-4E07-9907-029D2A340D4C}" type="pres">
      <dgm:prSet presAssocID="{1E552F13-29FE-46B9-92AC-C4CE44A7DDCB}" presName="Name56" presStyleLbl="parChTrans1D2" presStyleIdx="0" presStyleCnt="7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82967" y="0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8D374E46-5837-4EC4-B4BA-367D00330BA5}" type="pres">
      <dgm:prSet presAssocID="{FB5FA9D6-CB30-43D8-870D-4C11C9F39EB3}" presName="text0" presStyleLbl="node1" presStyleIdx="1" presStyleCnt="8" custScaleX="327403" custScaleY="86739" custRadScaleRad="136168" custRadScaleInc="-26383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EB078A38-EFE2-4823-AEF8-64778B8C8725}" type="pres">
      <dgm:prSet presAssocID="{DA9F540A-68EC-4F40-A920-C579A55A61C5}" presName="Name56" presStyleLbl="parChTrans1D2" presStyleIdx="1" presStyleCnt="7"/>
      <dgm:spPr/>
      <dgm:t>
        <a:bodyPr/>
        <a:lstStyle/>
        <a:p>
          <a:endParaRPr lang="ru-RU"/>
        </a:p>
      </dgm:t>
    </dgm:pt>
    <dgm:pt modelId="{E127BD68-5288-4585-9890-60DEBA02FAD4}" type="pres">
      <dgm:prSet presAssocID="{DD9AC4DA-146E-40AE-BB6C-59D3191AA013}" presName="text0" presStyleLbl="node1" presStyleIdx="2" presStyleCnt="8" custScaleX="244601" custScaleY="55630" custRadScaleRad="124627" custRadScaleInc="178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69F3E3-08E5-482F-87B6-B874BF4C9884}" type="pres">
      <dgm:prSet presAssocID="{7A3F6DDD-0148-4C1F-8D80-323401A7CB2C}" presName="Name56" presStyleLbl="parChTrans1D2" presStyleIdx="2" presStyleCnt="7"/>
      <dgm:spPr/>
      <dgm:t>
        <a:bodyPr/>
        <a:lstStyle/>
        <a:p>
          <a:endParaRPr lang="ru-RU"/>
        </a:p>
      </dgm:t>
    </dgm:pt>
    <dgm:pt modelId="{1E6941CB-65E4-40C9-BF7A-B653A4105A5E}" type="pres">
      <dgm:prSet presAssocID="{D80108CF-66AB-4336-96C6-4FB3827A52BB}" presName="text0" presStyleLbl="node1" presStyleIdx="3" presStyleCnt="8" custScaleX="281352" custScaleY="66071" custRadScaleRad="91408" custRadScaleInc="1022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8580F9-40A8-4A13-A40E-90FCDEC87043}" type="pres">
      <dgm:prSet presAssocID="{0DB25C75-5E57-4490-83A1-784AED0F03F8}" presName="Name56" presStyleLbl="parChTrans1D2" presStyleIdx="3" presStyleCnt="7"/>
      <dgm:spPr/>
      <dgm:t>
        <a:bodyPr/>
        <a:lstStyle/>
        <a:p>
          <a:endParaRPr lang="ru-RU"/>
        </a:p>
      </dgm:t>
    </dgm:pt>
    <dgm:pt modelId="{B723BE8C-3AAE-4C3D-BFE9-DF35AA61A0E1}" type="pres">
      <dgm:prSet presAssocID="{C76D1EDF-0FC6-4998-A013-861DD7DB57F3}" presName="text0" presStyleLbl="node1" presStyleIdx="4" presStyleCnt="8" custScaleX="271386" custScaleY="68753" custRadScaleRad="107396" custRadScaleInc="2663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6C73CC-7AC4-444A-B835-C6B51E47E285}" type="pres">
      <dgm:prSet presAssocID="{51E0A9DF-898F-467D-B0DA-D3D83AB0995B}" presName="Name56" presStyleLbl="parChTrans1D2" presStyleIdx="4" presStyleCnt="7"/>
      <dgm:spPr/>
      <dgm:t>
        <a:bodyPr/>
        <a:lstStyle/>
        <a:p>
          <a:endParaRPr lang="ru-RU"/>
        </a:p>
      </dgm:t>
    </dgm:pt>
    <dgm:pt modelId="{5252A1AE-9F72-4DAE-A635-045014E43DFA}" type="pres">
      <dgm:prSet presAssocID="{E34C94D4-4298-48BF-B671-455587F51046}" presName="text0" presStyleLbl="node1" presStyleIdx="5" presStyleCnt="8" custScaleX="400523" custScaleY="101156" custRadScaleRad="91029" custRadScaleInc="2470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83F424-CB91-4E18-A322-6C9B13284933}" type="pres">
      <dgm:prSet presAssocID="{79117DE8-8087-4392-B4EC-B09135587B3B}" presName="Name56" presStyleLbl="parChTrans1D2" presStyleIdx="5" presStyleCnt="7"/>
      <dgm:spPr/>
      <dgm:t>
        <a:bodyPr/>
        <a:lstStyle/>
        <a:p>
          <a:endParaRPr lang="ru-RU"/>
        </a:p>
      </dgm:t>
    </dgm:pt>
    <dgm:pt modelId="{A2B4C901-C1AE-4E00-90B8-221C959FA075}" type="pres">
      <dgm:prSet presAssocID="{E6C656DF-1730-4C03-9F11-33A1D50470EF}" presName="text0" presStyleLbl="node1" presStyleIdx="6" presStyleCnt="8" custScaleX="266519" custScaleY="80908" custRadScaleRad="59068" custRadScaleInc="5036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9B800F-AD9E-4A0E-8EE0-972D877CB2BA}" type="pres">
      <dgm:prSet presAssocID="{EE9C2178-8398-4A36-8619-24AED072BC03}" presName="Name56" presStyleLbl="parChTrans1D2" presStyleIdx="6" presStyleCnt="7"/>
      <dgm:spPr/>
      <dgm:t>
        <a:bodyPr/>
        <a:lstStyle/>
        <a:p>
          <a:endParaRPr lang="ru-RU"/>
        </a:p>
      </dgm:t>
    </dgm:pt>
    <dgm:pt modelId="{888F5A6D-2A81-46AD-8C10-5A034C42E6DC}" type="pres">
      <dgm:prSet presAssocID="{57E6A9E6-5B3C-4F3A-916E-726A46B7B348}" presName="text0" presStyleLbl="node1" presStyleIdx="7" presStyleCnt="8" custScaleX="259820" custScaleY="91045" custRadScaleRad="171012" custRadScaleInc="482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7F4254-2FFF-40E5-9F83-7D9954B4AB58}" type="presOf" srcId="{E34C94D4-4298-48BF-B671-455587F51046}" destId="{5252A1AE-9F72-4DAE-A635-045014E43DFA}" srcOrd="0" destOrd="0" presId="urn:microsoft.com/office/officeart/2008/layout/RadialCluster"/>
    <dgm:cxn modelId="{A6A2B4D9-3F31-4C5A-BF80-C349DBF0409A}" type="presOf" srcId="{BA18686C-9796-491C-86D8-014EF1913450}" destId="{BF2A2C5F-369E-408F-A53E-E78A5438A285}" srcOrd="0" destOrd="0" presId="urn:microsoft.com/office/officeart/2008/layout/RadialCluster"/>
    <dgm:cxn modelId="{F0A8A378-B89A-441A-AE94-F1711C3642D9}" type="presOf" srcId="{0DB25C75-5E57-4490-83A1-784AED0F03F8}" destId="{DF8580F9-40A8-4A13-A40E-90FCDEC87043}" srcOrd="0" destOrd="0" presId="urn:microsoft.com/office/officeart/2008/layout/RadialCluster"/>
    <dgm:cxn modelId="{010F80CB-9650-4A31-AA82-6B4F39F49DEC}" type="presOf" srcId="{C76D1EDF-0FC6-4998-A013-861DD7DB57F3}" destId="{B723BE8C-3AAE-4C3D-BFE9-DF35AA61A0E1}" srcOrd="0" destOrd="0" presId="urn:microsoft.com/office/officeart/2008/layout/RadialCluster"/>
    <dgm:cxn modelId="{EAC67B54-856E-416D-97F9-4E106F4A50C4}" type="presOf" srcId="{DD9AC4DA-146E-40AE-BB6C-59D3191AA013}" destId="{E127BD68-5288-4585-9890-60DEBA02FAD4}" srcOrd="0" destOrd="0" presId="urn:microsoft.com/office/officeart/2008/layout/RadialCluster"/>
    <dgm:cxn modelId="{60E43337-F5D6-42D9-9D51-E1F83E4B6877}" type="presOf" srcId="{D80108CF-66AB-4336-96C6-4FB3827A52BB}" destId="{1E6941CB-65E4-40C9-BF7A-B653A4105A5E}" srcOrd="0" destOrd="0" presId="urn:microsoft.com/office/officeart/2008/layout/RadialCluster"/>
    <dgm:cxn modelId="{636E9D59-0AF7-4A1C-964D-92FC0BDC47D7}" srcId="{60981EBF-5EBF-4C3A-A8D4-4E3EB47F2EDD}" destId="{C76D1EDF-0FC6-4998-A013-861DD7DB57F3}" srcOrd="3" destOrd="0" parTransId="{0DB25C75-5E57-4490-83A1-784AED0F03F8}" sibTransId="{A51A48D9-2FDD-401B-8E73-775CC6E998C6}"/>
    <dgm:cxn modelId="{5A2FA74F-759C-4686-9737-45C5CADCA32F}" type="presOf" srcId="{FB5FA9D6-CB30-43D8-870D-4C11C9F39EB3}" destId="{8D374E46-5837-4EC4-B4BA-367D00330BA5}" srcOrd="0" destOrd="0" presId="urn:microsoft.com/office/officeart/2008/layout/RadialCluster"/>
    <dgm:cxn modelId="{DC08D223-E59D-43A6-85CA-8C346526EE78}" srcId="{60981EBF-5EBF-4C3A-A8D4-4E3EB47F2EDD}" destId="{57E6A9E6-5B3C-4F3A-916E-726A46B7B348}" srcOrd="6" destOrd="0" parTransId="{EE9C2178-8398-4A36-8619-24AED072BC03}" sibTransId="{19C1320B-4C43-4A26-8395-AFF00BC00DA4}"/>
    <dgm:cxn modelId="{ED5158F3-BDEB-475D-9990-B75DA0C30300}" type="presOf" srcId="{DA9F540A-68EC-4F40-A920-C579A55A61C5}" destId="{EB078A38-EFE2-4823-AEF8-64778B8C8725}" srcOrd="0" destOrd="0" presId="urn:microsoft.com/office/officeart/2008/layout/RadialCluster"/>
    <dgm:cxn modelId="{F7CD6CC1-4B62-48DF-8B6E-D0597E74FA1B}" srcId="{60981EBF-5EBF-4C3A-A8D4-4E3EB47F2EDD}" destId="{E6C656DF-1730-4C03-9F11-33A1D50470EF}" srcOrd="5" destOrd="0" parTransId="{79117DE8-8087-4392-B4EC-B09135587B3B}" sibTransId="{C9A8502C-6AD5-4019-9A9A-499A7BB6115B}"/>
    <dgm:cxn modelId="{E92BF9CA-8086-46A4-AA4D-37D8F7F7134F}" type="presOf" srcId="{E6C656DF-1730-4C03-9F11-33A1D50470EF}" destId="{A2B4C901-C1AE-4E00-90B8-221C959FA075}" srcOrd="0" destOrd="0" presId="urn:microsoft.com/office/officeart/2008/layout/RadialCluster"/>
    <dgm:cxn modelId="{3D6F305F-408B-400A-A4E0-4ADF21908D62}" type="presOf" srcId="{51E0A9DF-898F-467D-B0DA-D3D83AB0995B}" destId="{D06C73CC-7AC4-444A-B835-C6B51E47E285}" srcOrd="0" destOrd="0" presId="urn:microsoft.com/office/officeart/2008/layout/RadialCluster"/>
    <dgm:cxn modelId="{35E8C647-CE62-4742-BD4F-817A235DE523}" srcId="{60981EBF-5EBF-4C3A-A8D4-4E3EB47F2EDD}" destId="{FB5FA9D6-CB30-43D8-870D-4C11C9F39EB3}" srcOrd="0" destOrd="0" parTransId="{1E552F13-29FE-46B9-92AC-C4CE44A7DDCB}" sibTransId="{7EE40C2E-027F-416F-B2A8-9E9C3784F17A}"/>
    <dgm:cxn modelId="{04EA3B51-E8D4-4757-B8CE-ECBB28A674CC}" type="presOf" srcId="{EE9C2178-8398-4A36-8619-24AED072BC03}" destId="{809B800F-AD9E-4A0E-8EE0-972D877CB2BA}" srcOrd="0" destOrd="0" presId="urn:microsoft.com/office/officeart/2008/layout/RadialCluster"/>
    <dgm:cxn modelId="{C3B9FC4E-ABE2-478B-8BFF-4F4C54D3BB74}" type="presOf" srcId="{1E552F13-29FE-46B9-92AC-C4CE44A7DDCB}" destId="{31BC388C-EC43-4E07-9907-029D2A340D4C}" srcOrd="0" destOrd="0" presId="urn:microsoft.com/office/officeart/2008/layout/RadialCluster"/>
    <dgm:cxn modelId="{63B0FA22-53DF-4DE0-8F77-6DCBAF830B69}" type="presOf" srcId="{57E6A9E6-5B3C-4F3A-916E-726A46B7B348}" destId="{888F5A6D-2A81-46AD-8C10-5A034C42E6DC}" srcOrd="0" destOrd="0" presId="urn:microsoft.com/office/officeart/2008/layout/RadialCluster"/>
    <dgm:cxn modelId="{2B20436A-6641-4F0D-854C-269F09A0FB28}" type="presOf" srcId="{79117DE8-8087-4392-B4EC-B09135587B3B}" destId="{BF83F424-CB91-4E18-A322-6C9B13284933}" srcOrd="0" destOrd="0" presId="urn:microsoft.com/office/officeart/2008/layout/RadialCluster"/>
    <dgm:cxn modelId="{6EA72351-1296-4422-B1EF-7F3C23A4A0FA}" srcId="{BA18686C-9796-491C-86D8-014EF1913450}" destId="{60981EBF-5EBF-4C3A-A8D4-4E3EB47F2EDD}" srcOrd="0" destOrd="0" parTransId="{D6F10998-9355-4BDF-9CB1-C8ED695AEF7F}" sibTransId="{B908D011-D4FC-4456-BAAA-3E6D094F15A6}"/>
    <dgm:cxn modelId="{B81A0C1A-2781-4972-B6E6-E4A07D8D5276}" type="presOf" srcId="{7A3F6DDD-0148-4C1F-8D80-323401A7CB2C}" destId="{5969F3E3-08E5-482F-87B6-B874BF4C9884}" srcOrd="0" destOrd="0" presId="urn:microsoft.com/office/officeart/2008/layout/RadialCluster"/>
    <dgm:cxn modelId="{593D7ABA-9B81-416E-AC76-3B809C0D18AB}" srcId="{60981EBF-5EBF-4C3A-A8D4-4E3EB47F2EDD}" destId="{DD9AC4DA-146E-40AE-BB6C-59D3191AA013}" srcOrd="1" destOrd="0" parTransId="{DA9F540A-68EC-4F40-A920-C579A55A61C5}" sibTransId="{69B6EC52-E53A-4F41-9B4C-53B61AFA5D89}"/>
    <dgm:cxn modelId="{BE8C005A-2259-4DB0-8CC0-DBC12C211038}" type="presOf" srcId="{60981EBF-5EBF-4C3A-A8D4-4E3EB47F2EDD}" destId="{BC5DCCAC-2D47-4393-85AA-B16B79771379}" srcOrd="0" destOrd="0" presId="urn:microsoft.com/office/officeart/2008/layout/RadialCluster"/>
    <dgm:cxn modelId="{340970D8-F5F0-4503-87DE-0A04AF8B429C}" srcId="{60981EBF-5EBF-4C3A-A8D4-4E3EB47F2EDD}" destId="{D80108CF-66AB-4336-96C6-4FB3827A52BB}" srcOrd="2" destOrd="0" parTransId="{7A3F6DDD-0148-4C1F-8D80-323401A7CB2C}" sibTransId="{87C0CB21-EB7D-46CD-BDA9-D0A8CD3A295F}"/>
    <dgm:cxn modelId="{349E3135-3A6A-4299-81CE-A33FE525A5BD}" srcId="{60981EBF-5EBF-4C3A-A8D4-4E3EB47F2EDD}" destId="{E34C94D4-4298-48BF-B671-455587F51046}" srcOrd="4" destOrd="0" parTransId="{51E0A9DF-898F-467D-B0DA-D3D83AB0995B}" sibTransId="{8F18AF63-4C48-4F41-9202-B6B68B1F5410}"/>
    <dgm:cxn modelId="{4ECB6CB5-3B60-4D1D-B101-EE605D74E5B2}" type="presParOf" srcId="{BF2A2C5F-369E-408F-A53E-E78A5438A285}" destId="{E7C5A6CF-7803-4633-A484-4CFF7A99BFF2}" srcOrd="0" destOrd="0" presId="urn:microsoft.com/office/officeart/2008/layout/RadialCluster"/>
    <dgm:cxn modelId="{DAC6B17A-AC21-4B76-B32D-56261E0C5736}" type="presParOf" srcId="{E7C5A6CF-7803-4633-A484-4CFF7A99BFF2}" destId="{BC5DCCAC-2D47-4393-85AA-B16B79771379}" srcOrd="0" destOrd="0" presId="urn:microsoft.com/office/officeart/2008/layout/RadialCluster"/>
    <dgm:cxn modelId="{F733D515-77A6-4E31-972F-FE308D2873B7}" type="presParOf" srcId="{E7C5A6CF-7803-4633-A484-4CFF7A99BFF2}" destId="{31BC388C-EC43-4E07-9907-029D2A340D4C}" srcOrd="1" destOrd="0" presId="urn:microsoft.com/office/officeart/2008/layout/RadialCluster"/>
    <dgm:cxn modelId="{B70019BA-B699-4591-8611-05445CC23A48}" type="presParOf" srcId="{E7C5A6CF-7803-4633-A484-4CFF7A99BFF2}" destId="{8D374E46-5837-4EC4-B4BA-367D00330BA5}" srcOrd="2" destOrd="0" presId="urn:microsoft.com/office/officeart/2008/layout/RadialCluster"/>
    <dgm:cxn modelId="{3C0624C8-3920-4D39-8EB2-5617167A4593}" type="presParOf" srcId="{E7C5A6CF-7803-4633-A484-4CFF7A99BFF2}" destId="{EB078A38-EFE2-4823-AEF8-64778B8C8725}" srcOrd="3" destOrd="0" presId="urn:microsoft.com/office/officeart/2008/layout/RadialCluster"/>
    <dgm:cxn modelId="{B222C372-172C-46C3-B592-9D7A09AB4FA0}" type="presParOf" srcId="{E7C5A6CF-7803-4633-A484-4CFF7A99BFF2}" destId="{E127BD68-5288-4585-9890-60DEBA02FAD4}" srcOrd="4" destOrd="0" presId="urn:microsoft.com/office/officeart/2008/layout/RadialCluster"/>
    <dgm:cxn modelId="{788C5E98-3F89-4CE5-B849-6315880C96DA}" type="presParOf" srcId="{E7C5A6CF-7803-4633-A484-4CFF7A99BFF2}" destId="{5969F3E3-08E5-482F-87B6-B874BF4C9884}" srcOrd="5" destOrd="0" presId="urn:microsoft.com/office/officeart/2008/layout/RadialCluster"/>
    <dgm:cxn modelId="{927874E1-8F41-4C57-A6D3-6DD10E8B9F3C}" type="presParOf" srcId="{E7C5A6CF-7803-4633-A484-4CFF7A99BFF2}" destId="{1E6941CB-65E4-40C9-BF7A-B653A4105A5E}" srcOrd="6" destOrd="0" presId="urn:microsoft.com/office/officeart/2008/layout/RadialCluster"/>
    <dgm:cxn modelId="{41703256-42B1-4352-B9FD-2EFDA0C2156E}" type="presParOf" srcId="{E7C5A6CF-7803-4633-A484-4CFF7A99BFF2}" destId="{DF8580F9-40A8-4A13-A40E-90FCDEC87043}" srcOrd="7" destOrd="0" presId="urn:microsoft.com/office/officeart/2008/layout/RadialCluster"/>
    <dgm:cxn modelId="{0D80CA0C-0CB2-4EB1-9101-0674DA8E9F08}" type="presParOf" srcId="{E7C5A6CF-7803-4633-A484-4CFF7A99BFF2}" destId="{B723BE8C-3AAE-4C3D-BFE9-DF35AA61A0E1}" srcOrd="8" destOrd="0" presId="urn:microsoft.com/office/officeart/2008/layout/RadialCluster"/>
    <dgm:cxn modelId="{3F9CA24D-BAB2-403A-81C1-6C0866228102}" type="presParOf" srcId="{E7C5A6CF-7803-4633-A484-4CFF7A99BFF2}" destId="{D06C73CC-7AC4-444A-B835-C6B51E47E285}" srcOrd="9" destOrd="0" presId="urn:microsoft.com/office/officeart/2008/layout/RadialCluster"/>
    <dgm:cxn modelId="{DA1834C4-981F-4434-B2C7-FE1F6259E98D}" type="presParOf" srcId="{E7C5A6CF-7803-4633-A484-4CFF7A99BFF2}" destId="{5252A1AE-9F72-4DAE-A635-045014E43DFA}" srcOrd="10" destOrd="0" presId="urn:microsoft.com/office/officeart/2008/layout/RadialCluster"/>
    <dgm:cxn modelId="{2FBAF0D5-918F-48AF-8A52-492A234298B1}" type="presParOf" srcId="{E7C5A6CF-7803-4633-A484-4CFF7A99BFF2}" destId="{BF83F424-CB91-4E18-A322-6C9B13284933}" srcOrd="11" destOrd="0" presId="urn:microsoft.com/office/officeart/2008/layout/RadialCluster"/>
    <dgm:cxn modelId="{E48C0808-6D3E-4940-83D2-15E918AF16B1}" type="presParOf" srcId="{E7C5A6CF-7803-4633-A484-4CFF7A99BFF2}" destId="{A2B4C901-C1AE-4E00-90B8-221C959FA075}" srcOrd="12" destOrd="0" presId="urn:microsoft.com/office/officeart/2008/layout/RadialCluster"/>
    <dgm:cxn modelId="{17DAB9E2-4DC8-4EF3-8CBE-CE7F1F340F38}" type="presParOf" srcId="{E7C5A6CF-7803-4633-A484-4CFF7A99BFF2}" destId="{809B800F-AD9E-4A0E-8EE0-972D877CB2BA}" srcOrd="13" destOrd="0" presId="urn:microsoft.com/office/officeart/2008/layout/RadialCluster"/>
    <dgm:cxn modelId="{926CBC5B-D649-4ABD-A1E1-DB752B7AD526}" type="presParOf" srcId="{E7C5A6CF-7803-4633-A484-4CFF7A99BFF2}" destId="{888F5A6D-2A81-46AD-8C10-5A034C42E6DC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5DCCAC-2D47-4393-85AA-B16B79771379}">
      <dsp:nvSpPr>
        <dsp:cNvPr id="0" name=""/>
        <dsp:cNvSpPr/>
      </dsp:nvSpPr>
      <dsp:spPr>
        <a:xfrm>
          <a:off x="2064644" y="41683"/>
          <a:ext cx="3524123" cy="663651"/>
        </a:xfrm>
        <a:prstGeom prst="roundRect">
          <a:avLst/>
        </a:prstGeom>
        <a:solidFill>
          <a:srgbClr val="5B9BD5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ПРОФЕССИОНАЛЬНЫ</a:t>
          </a:r>
          <a:r>
            <a:rPr lang="en-US" sz="1200" b="1" kern="12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E</a:t>
          </a:r>
          <a:r>
            <a:rPr lang="ru-RU" sz="1200" b="1" kern="12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 СТАНДАРТЫ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(</a:t>
          </a:r>
          <a:r>
            <a:rPr lang="ru-RU" sz="1100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выбор трудовых функций, трудовые действия)</a:t>
          </a:r>
        </a:p>
      </dsp:txBody>
      <dsp:txXfrm>
        <a:off x="2064644" y="41683"/>
        <a:ext cx="3524123" cy="663651"/>
      </dsp:txXfrm>
    </dsp:sp>
    <dsp:sp modelId="{31BC388C-EC43-4E07-9907-029D2A340D4C}">
      <dsp:nvSpPr>
        <dsp:cNvPr id="0" name=""/>
        <dsp:cNvSpPr/>
      </dsp:nvSpPr>
      <dsp:spPr>
        <a:xfrm rot="9304376">
          <a:off x="2557109" y="828143"/>
          <a:ext cx="58276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82967" y="0"/>
              </a:lnTo>
            </a:path>
          </a:pathLst>
        </a:custGeom>
        <a:noFill/>
        <a:ln w="12700" cap="flat" cmpd="sng" algn="ctr">
          <a:solidFill>
            <a:srgbClr val="5B9BD5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374E46-5837-4EC4-B4BA-367D00330BA5}">
      <dsp:nvSpPr>
        <dsp:cNvPr id="0" name=""/>
        <dsp:cNvSpPr/>
      </dsp:nvSpPr>
      <dsp:spPr>
        <a:xfrm>
          <a:off x="304357" y="950950"/>
          <a:ext cx="2904255" cy="769425"/>
        </a:xfrm>
        <a:prstGeom prst="roundRect">
          <a:avLst/>
        </a:prstGeom>
        <a:solidFill>
          <a:srgbClr val="FFFF0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ПРОФЕССИОНАЛЬНАЯ ДЕЯТЕЛЬНОСТЬ  в организации </a:t>
          </a:r>
          <a:r>
            <a:rPr lang="ru-RU" sz="1100" kern="12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(профессиональная роль, должность, трудовой договор)</a:t>
          </a:r>
        </a:p>
      </dsp:txBody>
      <dsp:txXfrm>
        <a:off x="304357" y="950950"/>
        <a:ext cx="2904255" cy="769425"/>
      </dsp:txXfrm>
    </dsp:sp>
    <dsp:sp modelId="{EB078A38-EFE2-4823-AEF8-64778B8C8725}">
      <dsp:nvSpPr>
        <dsp:cNvPr id="0" name=""/>
        <dsp:cNvSpPr/>
      </dsp:nvSpPr>
      <dsp:spPr>
        <a:xfrm rot="2501472">
          <a:off x="3894840" y="1504794"/>
          <a:ext cx="240396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03967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27BD68-5288-4585-9890-60DEBA02FAD4}">
      <dsp:nvSpPr>
        <dsp:cNvPr id="0" name=""/>
        <dsp:cNvSpPr/>
      </dsp:nvSpPr>
      <dsp:spPr>
        <a:xfrm>
          <a:off x="5186533" y="2304252"/>
          <a:ext cx="2169753" cy="4934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>
              <a:solidFill>
                <a:sysClr val="windowText" lastClr="000000"/>
              </a:solidFill>
            </a:rPr>
            <a:t>ОПЛАТА ТРУДА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b="0" kern="1200" dirty="0">
              <a:solidFill>
                <a:sysClr val="windowText" lastClr="000000"/>
              </a:solidFill>
            </a:rPr>
            <a:t>(базовый уровень и доплаты)</a:t>
          </a:r>
          <a:endParaRPr lang="ru-RU" sz="1200" b="1" kern="1200" dirty="0">
            <a:solidFill>
              <a:sysClr val="windowText" lastClr="000000"/>
            </a:solidFill>
          </a:endParaRPr>
        </a:p>
      </dsp:txBody>
      <dsp:txXfrm>
        <a:off x="5186533" y="2304252"/>
        <a:ext cx="2169753" cy="493470"/>
      </dsp:txXfrm>
    </dsp:sp>
    <dsp:sp modelId="{5969F3E3-08E5-482F-87B6-B874BF4C9884}">
      <dsp:nvSpPr>
        <dsp:cNvPr id="0" name=""/>
        <dsp:cNvSpPr/>
      </dsp:nvSpPr>
      <dsp:spPr>
        <a:xfrm rot="3783059">
          <a:off x="3287230" y="1859824"/>
          <a:ext cx="259025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90252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6941CB-65E4-40C9-BF7A-B653A4105A5E}">
      <dsp:nvSpPr>
        <dsp:cNvPr id="0" name=""/>
        <dsp:cNvSpPr/>
      </dsp:nvSpPr>
      <dsp:spPr>
        <a:xfrm>
          <a:off x="4070411" y="3014313"/>
          <a:ext cx="2495756" cy="5860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>
              <a:solidFill>
                <a:sysClr val="windowText" lastClr="000000"/>
              </a:solidFill>
            </a:rPr>
            <a:t>ДОЛЖНОСТНЫЕ ОБЯЗАННОСТИ </a:t>
          </a:r>
          <a:r>
            <a:rPr lang="ru-RU" sz="1100" b="0" kern="1200" dirty="0">
              <a:solidFill>
                <a:sysClr val="windowText" lastClr="000000"/>
              </a:solidFill>
            </a:rPr>
            <a:t>(перечень работ, задач и функций) </a:t>
          </a:r>
          <a:r>
            <a:rPr lang="ru-RU" sz="1200" b="1" kern="1200" dirty="0">
              <a:solidFill>
                <a:sysClr val="windowText" lastClr="000000"/>
              </a:solidFill>
            </a:rPr>
            <a:t> </a:t>
          </a:r>
        </a:p>
      </dsp:txBody>
      <dsp:txXfrm>
        <a:off x="4070411" y="3014313"/>
        <a:ext cx="2495756" cy="586088"/>
      </dsp:txXfrm>
    </dsp:sp>
    <dsp:sp modelId="{DF8580F9-40A8-4A13-A40E-90FCDEC87043}">
      <dsp:nvSpPr>
        <dsp:cNvPr id="0" name=""/>
        <dsp:cNvSpPr/>
      </dsp:nvSpPr>
      <dsp:spPr>
        <a:xfrm rot="6509479">
          <a:off x="1855321" y="2044855"/>
          <a:ext cx="282488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2488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23BE8C-3AAE-4C3D-BFE9-DF35AA61A0E1}">
      <dsp:nvSpPr>
        <dsp:cNvPr id="0" name=""/>
        <dsp:cNvSpPr/>
      </dsp:nvSpPr>
      <dsp:spPr>
        <a:xfrm>
          <a:off x="1514135" y="3384374"/>
          <a:ext cx="2407351" cy="6098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>
              <a:solidFill>
                <a:sysClr val="windowText" lastClr="000000"/>
              </a:solidFill>
            </a:rPr>
            <a:t>СЕРТИФИКАТ КВАЛИФИКАЦИИ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>
              <a:solidFill>
                <a:sysClr val="windowText" lastClr="000000"/>
              </a:solidFill>
            </a:rPr>
            <a:t>(через ПОА и ОРК)</a:t>
          </a:r>
        </a:p>
      </dsp:txBody>
      <dsp:txXfrm>
        <a:off x="1514135" y="3384374"/>
        <a:ext cx="2407351" cy="609879"/>
      </dsp:txXfrm>
    </dsp:sp>
    <dsp:sp modelId="{D06C73CC-7AC4-444A-B835-C6B51E47E285}">
      <dsp:nvSpPr>
        <dsp:cNvPr id="0" name=""/>
        <dsp:cNvSpPr/>
      </dsp:nvSpPr>
      <dsp:spPr>
        <a:xfrm rot="7614176">
          <a:off x="2445109" y="1271141"/>
          <a:ext cx="141512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15127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52A1AE-9F72-4DAE-A635-045014E43DFA}">
      <dsp:nvSpPr>
        <dsp:cNvPr id="0" name=""/>
        <dsp:cNvSpPr/>
      </dsp:nvSpPr>
      <dsp:spPr>
        <a:xfrm>
          <a:off x="614476" y="1836947"/>
          <a:ext cx="3552872" cy="897312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>
              <a:solidFill>
                <a:sysClr val="windowText" lastClr="000000"/>
              </a:solidFill>
            </a:rPr>
            <a:t>ПРОФЕССИОНАЛЬНОЕ ОБРАЗОВАНИЕ</a:t>
          </a:r>
          <a:r>
            <a:rPr lang="ru-RU" sz="1100" b="0" kern="1200" dirty="0">
              <a:solidFill>
                <a:sysClr val="windowText" lastClr="000000"/>
              </a:solidFill>
            </a:rPr>
            <a:t>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b="0" kern="1200" dirty="0">
              <a:solidFill>
                <a:sysClr val="windowText" lastClr="000000"/>
              </a:solidFill>
            </a:rPr>
            <a:t>(уровни профессионального развития, формируемые компетенции, уровни квалификации по ОРК)</a:t>
          </a:r>
        </a:p>
      </dsp:txBody>
      <dsp:txXfrm>
        <a:off x="614476" y="1836947"/>
        <a:ext cx="3552872" cy="897312"/>
      </dsp:txXfrm>
    </dsp:sp>
    <dsp:sp modelId="{BF83F424-CB91-4E18-A322-6C9B13284933}">
      <dsp:nvSpPr>
        <dsp:cNvPr id="0" name=""/>
        <dsp:cNvSpPr/>
      </dsp:nvSpPr>
      <dsp:spPr>
        <a:xfrm rot="3218933">
          <a:off x="4008811" y="828145"/>
          <a:ext cx="30496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496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B4C901-C1AE-4E00-90B8-221C959FA075}">
      <dsp:nvSpPr>
        <dsp:cNvPr id="0" name=""/>
        <dsp:cNvSpPr/>
      </dsp:nvSpPr>
      <dsp:spPr>
        <a:xfrm>
          <a:off x="3333681" y="950955"/>
          <a:ext cx="2364178" cy="717701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ysClr val="windowText" lastClr="000000"/>
              </a:solidFill>
              <a:latin typeface="Calibri" panose="020F0502020204030204" pitchFamily="34" charset="0"/>
            </a:rPr>
            <a:t>ЗАМЕЩЕНИЕ </a:t>
          </a:r>
          <a:r>
            <a:rPr lang="ru-RU" sz="1200" b="1" kern="1200" dirty="0" smtClean="0">
              <a:solidFill>
                <a:sysClr val="windowText" lastClr="000000"/>
              </a:solidFill>
              <a:latin typeface="Calibri" panose="020F0502020204030204" pitchFamily="34" charset="0"/>
            </a:rPr>
            <a:t>ДОЛЖНОСТИ  </a:t>
          </a:r>
          <a:r>
            <a:rPr lang="ru-RU" sz="1100" b="0" kern="1200" dirty="0" smtClean="0">
              <a:solidFill>
                <a:sysClr val="windowText" lastClr="000000"/>
              </a:solidFill>
              <a:latin typeface="+mn-lt"/>
            </a:rPr>
            <a:t>(</a:t>
          </a:r>
          <a:r>
            <a:rPr lang="ru-RU" sz="1100" b="0" kern="1200" dirty="0">
              <a:solidFill>
                <a:sysClr val="windowText" lastClr="000000"/>
              </a:solidFill>
              <a:latin typeface="+mn-lt"/>
            </a:rPr>
            <a:t>процедуры, экзамен, уровень квалификации)</a:t>
          </a:r>
        </a:p>
      </dsp:txBody>
      <dsp:txXfrm>
        <a:off x="3333681" y="950955"/>
        <a:ext cx="2364178" cy="717701"/>
      </dsp:txXfrm>
    </dsp:sp>
    <dsp:sp modelId="{809B800F-AD9E-4A0E-8EE0-972D877CB2BA}">
      <dsp:nvSpPr>
        <dsp:cNvPr id="0" name=""/>
        <dsp:cNvSpPr/>
      </dsp:nvSpPr>
      <dsp:spPr>
        <a:xfrm rot="1020368">
          <a:off x="4890554" y="846402"/>
          <a:ext cx="96464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6464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8F5A6D-2A81-46AD-8C10-5A034C42E6DC}">
      <dsp:nvSpPr>
        <dsp:cNvPr id="0" name=""/>
        <dsp:cNvSpPr/>
      </dsp:nvSpPr>
      <dsp:spPr>
        <a:xfrm>
          <a:off x="5834109" y="936110"/>
          <a:ext cx="2304754" cy="807622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ysClr val="windowText" lastClr="000000"/>
              </a:solidFill>
              <a:latin typeface="Calibri" panose="020F0502020204030204" pitchFamily="34" charset="0"/>
            </a:rPr>
            <a:t>ОЦЕНКА</a:t>
          </a:r>
          <a:r>
            <a:rPr lang="ru-RU" sz="1200" b="1" kern="1200" dirty="0">
              <a:solidFill>
                <a:sysClr val="windowText" lastClr="000000"/>
              </a:solidFill>
            </a:rPr>
            <a:t> квалификации </a:t>
          </a:r>
          <a:r>
            <a:rPr lang="ru-RU" sz="1100" b="0" kern="1200" dirty="0">
              <a:solidFill>
                <a:sysClr val="windowText" lastClr="000000"/>
              </a:solidFill>
            </a:rPr>
            <a:t>(аккредитация и сертификация персонала)</a:t>
          </a:r>
          <a:endParaRPr lang="ru-RU" sz="1200" b="1" kern="1200" dirty="0">
            <a:solidFill>
              <a:sysClr val="windowText" lastClr="000000"/>
            </a:solidFill>
          </a:endParaRPr>
        </a:p>
      </dsp:txBody>
      <dsp:txXfrm>
        <a:off x="5834109" y="936110"/>
        <a:ext cx="2304754" cy="8076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01F730B-AEFB-41EA-A594-2539741ADD43}" type="datetimeFigureOut">
              <a:rPr lang="ru-RU"/>
              <a:pPr>
                <a:defRPr/>
              </a:pPr>
              <a:t>29.01.2016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2831677-22B4-421A-B304-8861687062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13233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29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505 w 6027"/>
                <a:gd name="T1" fmla="*/ 678 h 2296"/>
                <a:gd name="T2" fmla="*/ 0 w 6027"/>
                <a:gd name="T3" fmla="*/ 678 h 2296"/>
                <a:gd name="T4" fmla="*/ 0 w 6027"/>
                <a:gd name="T5" fmla="*/ 0 h 2296"/>
                <a:gd name="T6" fmla="*/ 5505 w 6027"/>
                <a:gd name="T7" fmla="*/ 0 h 2296"/>
                <a:gd name="T8" fmla="*/ 5505 w 6027"/>
                <a:gd name="T9" fmla="*/ 678 h 2296"/>
                <a:gd name="T10" fmla="*/ 5505 w 6027"/>
                <a:gd name="T11" fmla="*/ 678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30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Freeform 31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1458681169 w 5748"/>
              <a:gd name="T1" fmla="*/ 1510618537 h 246"/>
              <a:gd name="T2" fmla="*/ 0 w 5748"/>
              <a:gd name="T3" fmla="*/ 1510618537 h 246"/>
              <a:gd name="T4" fmla="*/ 0 w 5748"/>
              <a:gd name="T5" fmla="*/ 0 h 246"/>
              <a:gd name="T6" fmla="*/ 1458681169 w 5748"/>
              <a:gd name="T7" fmla="*/ 0 h 246"/>
              <a:gd name="T8" fmla="*/ 1458681169 w 5748"/>
              <a:gd name="T9" fmla="*/ 1510618537 h 246"/>
              <a:gd name="T10" fmla="*/ 1458681169 w 5748"/>
              <a:gd name="T11" fmla="*/ 151061853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8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9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10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1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2 h 353"/>
                  <a:gd name="T4" fmla="*/ 24 w 186"/>
                  <a:gd name="T5" fmla="*/ 38 h 353"/>
                  <a:gd name="T6" fmla="*/ 18 w 186"/>
                  <a:gd name="T7" fmla="*/ 83 h 353"/>
                  <a:gd name="T8" fmla="*/ 42 w 186"/>
                  <a:gd name="T9" fmla="*/ 143 h 353"/>
                  <a:gd name="T10" fmla="*/ 48 w 186"/>
                  <a:gd name="T11" fmla="*/ 203 h 353"/>
                  <a:gd name="T12" fmla="*/ 0 w 186"/>
                  <a:gd name="T13" fmla="*/ 442 h 353"/>
                  <a:gd name="T14" fmla="*/ 54 w 186"/>
                  <a:gd name="T15" fmla="*/ 292 h 353"/>
                  <a:gd name="T16" fmla="*/ 84 w 186"/>
                  <a:gd name="T17" fmla="*/ 271 h 353"/>
                  <a:gd name="T18" fmla="*/ 126 w 186"/>
                  <a:gd name="T19" fmla="*/ 158 h 353"/>
                  <a:gd name="T20" fmla="*/ 144 w 186"/>
                  <a:gd name="T21" fmla="*/ 150 h 353"/>
                  <a:gd name="T22" fmla="*/ 144 w 186"/>
                  <a:gd name="T23" fmla="*/ 113 h 353"/>
                  <a:gd name="T24" fmla="*/ 186 w 186"/>
                  <a:gd name="T25" fmla="*/ 83 h 353"/>
                  <a:gd name="T26" fmla="*/ 162 w 186"/>
                  <a:gd name="T27" fmla="*/ 75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2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3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 h 66"/>
                  <a:gd name="T8" fmla="*/ 6 w 155"/>
                  <a:gd name="T9" fmla="*/ 22 h 66"/>
                  <a:gd name="T10" fmla="*/ 0 w 155"/>
                  <a:gd name="T11" fmla="*/ 30 h 66"/>
                  <a:gd name="T12" fmla="*/ 78 w 155"/>
                  <a:gd name="T13" fmla="*/ 75 h 66"/>
                  <a:gd name="T14" fmla="*/ 96 w 155"/>
                  <a:gd name="T15" fmla="*/ 53 h 66"/>
                  <a:gd name="T16" fmla="*/ 155 w 155"/>
                  <a:gd name="T17" fmla="*/ 83 h 66"/>
                  <a:gd name="T18" fmla="*/ 126 w 155"/>
                  <a:gd name="T19" fmla="*/ 30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4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46 h 72"/>
                  <a:gd name="T2" fmla="*/ 0 w 42"/>
                  <a:gd name="T3" fmla="*/ 23 h 72"/>
                  <a:gd name="T4" fmla="*/ 12 w 42"/>
                  <a:gd name="T5" fmla="*/ 8 h 72"/>
                  <a:gd name="T6" fmla="*/ 0 w 42"/>
                  <a:gd name="T7" fmla="*/ 8 h 72"/>
                  <a:gd name="T8" fmla="*/ 12 w 42"/>
                  <a:gd name="T9" fmla="*/ 8 h 72"/>
                  <a:gd name="T10" fmla="*/ 24 w 42"/>
                  <a:gd name="T11" fmla="*/ 8 h 72"/>
                  <a:gd name="T12" fmla="*/ 36 w 42"/>
                  <a:gd name="T13" fmla="*/ 8 h 72"/>
                  <a:gd name="T14" fmla="*/ 42 w 42"/>
                  <a:gd name="T15" fmla="*/ 0 h 72"/>
                  <a:gd name="T16" fmla="*/ 30 w 42"/>
                  <a:gd name="T17" fmla="*/ 23 h 72"/>
                  <a:gd name="T18" fmla="*/ 42 w 42"/>
                  <a:gd name="T19" fmla="*/ 61 h 72"/>
                  <a:gd name="T20" fmla="*/ 12 w 42"/>
                  <a:gd name="T21" fmla="*/ 91 h 72"/>
                  <a:gd name="T22" fmla="*/ 6 w 42"/>
                  <a:gd name="T23" fmla="*/ 46 h 72"/>
                  <a:gd name="T24" fmla="*/ 6 w 42"/>
                  <a:gd name="T25" fmla="*/ 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5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2 h 287"/>
                <a:gd name="T4" fmla="*/ 66 w 365"/>
                <a:gd name="T5" fmla="*/ 112 h 287"/>
                <a:gd name="T6" fmla="*/ 143 w 365"/>
                <a:gd name="T7" fmla="*/ 186 h 287"/>
                <a:gd name="T8" fmla="*/ 191 w 365"/>
                <a:gd name="T9" fmla="*/ 172 h 287"/>
                <a:gd name="T10" fmla="*/ 341 w 365"/>
                <a:gd name="T11" fmla="*/ 295 h 287"/>
                <a:gd name="T12" fmla="*/ 305 w 365"/>
                <a:gd name="T13" fmla="*/ 178 h 287"/>
                <a:gd name="T14" fmla="*/ 365 w 365"/>
                <a:gd name="T15" fmla="*/ 136 h 287"/>
                <a:gd name="T16" fmla="*/ 359 w 365"/>
                <a:gd name="T17" fmla="*/ 130 h 287"/>
                <a:gd name="T18" fmla="*/ 335 w 365"/>
                <a:gd name="T19" fmla="*/ 118 h 287"/>
                <a:gd name="T20" fmla="*/ 299 w 365"/>
                <a:gd name="T21" fmla="*/ 92 h 287"/>
                <a:gd name="T22" fmla="*/ 257 w 365"/>
                <a:gd name="T23" fmla="*/ 74 h 287"/>
                <a:gd name="T24" fmla="*/ 215 w 365"/>
                <a:gd name="T25" fmla="*/ 56 h 287"/>
                <a:gd name="T26" fmla="*/ 173 w 365"/>
                <a:gd name="T27" fmla="*/ 38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2 h 60"/>
                <a:gd name="T16" fmla="*/ 65 w 71"/>
                <a:gd name="T17" fmla="*/ 44 h 60"/>
                <a:gd name="T18" fmla="*/ 71 w 71"/>
                <a:gd name="T19" fmla="*/ 56 h 60"/>
                <a:gd name="T20" fmla="*/ 71 w 71"/>
                <a:gd name="T21" fmla="*/ 62 h 60"/>
                <a:gd name="T22" fmla="*/ 59 w 71"/>
                <a:gd name="T23" fmla="*/ 56 h 60"/>
                <a:gd name="T24" fmla="*/ 47 w 71"/>
                <a:gd name="T25" fmla="*/ 44 h 60"/>
                <a:gd name="T26" fmla="*/ 23 w 71"/>
                <a:gd name="T27" fmla="*/ 32 h 60"/>
                <a:gd name="T28" fmla="*/ 23 w 71"/>
                <a:gd name="T29" fmla="*/ 38 h 60"/>
                <a:gd name="T30" fmla="*/ 18 w 71"/>
                <a:gd name="T31" fmla="*/ 44 h 60"/>
                <a:gd name="T32" fmla="*/ 12 w 71"/>
                <a:gd name="T33" fmla="*/ 50 h 60"/>
                <a:gd name="T34" fmla="*/ 6 w 71"/>
                <a:gd name="T35" fmla="*/ 50 h 60"/>
                <a:gd name="T36" fmla="*/ 6 w 71"/>
                <a:gd name="T37" fmla="*/ 50 h 60"/>
                <a:gd name="T38" fmla="*/ 6 w 71"/>
                <a:gd name="T39" fmla="*/ 3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6 h 162"/>
                <a:gd name="T10" fmla="*/ 96 w 161"/>
                <a:gd name="T11" fmla="*/ 62 h 162"/>
                <a:gd name="T12" fmla="*/ 102 w 161"/>
                <a:gd name="T13" fmla="*/ 74 h 162"/>
                <a:gd name="T14" fmla="*/ 108 w 161"/>
                <a:gd name="T15" fmla="*/ 86 h 162"/>
                <a:gd name="T16" fmla="*/ 120 w 161"/>
                <a:gd name="T17" fmla="*/ 98 h 162"/>
                <a:gd name="T18" fmla="*/ 143 w 161"/>
                <a:gd name="T19" fmla="*/ 116 h 162"/>
                <a:gd name="T20" fmla="*/ 155 w 161"/>
                <a:gd name="T21" fmla="*/ 142 h 162"/>
                <a:gd name="T22" fmla="*/ 161 w 161"/>
                <a:gd name="T23" fmla="*/ 160 h 162"/>
                <a:gd name="T24" fmla="*/ 161 w 161"/>
                <a:gd name="T25" fmla="*/ 166 h 162"/>
                <a:gd name="T26" fmla="*/ 96 w 161"/>
                <a:gd name="T27" fmla="*/ 104 h 162"/>
                <a:gd name="T28" fmla="*/ 30 w 161"/>
                <a:gd name="T29" fmla="*/ 56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2 h 60"/>
                <a:gd name="T4" fmla="*/ 41 w 59"/>
                <a:gd name="T5" fmla="*/ 38 h 60"/>
                <a:gd name="T6" fmla="*/ 47 w 59"/>
                <a:gd name="T7" fmla="*/ 44 h 60"/>
                <a:gd name="T8" fmla="*/ 53 w 59"/>
                <a:gd name="T9" fmla="*/ 56 h 60"/>
                <a:gd name="T10" fmla="*/ 53 w 59"/>
                <a:gd name="T11" fmla="*/ 62 h 60"/>
                <a:gd name="T12" fmla="*/ 47 w 59"/>
                <a:gd name="T13" fmla="*/ 56 h 60"/>
                <a:gd name="T14" fmla="*/ 35 w 59"/>
                <a:gd name="T15" fmla="*/ 50 h 60"/>
                <a:gd name="T16" fmla="*/ 23 w 59"/>
                <a:gd name="T17" fmla="*/ 38 h 60"/>
                <a:gd name="T18" fmla="*/ 17 w 59"/>
                <a:gd name="T19" fmla="*/ 32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8 h 204"/>
                <a:gd name="T2" fmla="*/ 245 w 245"/>
                <a:gd name="T3" fmla="*/ 44 h 204"/>
                <a:gd name="T4" fmla="*/ 209 w 245"/>
                <a:gd name="T5" fmla="*/ 86 h 204"/>
                <a:gd name="T6" fmla="*/ 143 w 245"/>
                <a:gd name="T7" fmla="*/ 136 h 204"/>
                <a:gd name="T8" fmla="*/ 167 w 245"/>
                <a:gd name="T9" fmla="*/ 160 h 204"/>
                <a:gd name="T10" fmla="*/ 179 w 245"/>
                <a:gd name="T11" fmla="*/ 210 h 204"/>
                <a:gd name="T12" fmla="*/ 77 w 245"/>
                <a:gd name="T13" fmla="*/ 136 h 204"/>
                <a:gd name="T14" fmla="*/ 47 w 245"/>
                <a:gd name="T15" fmla="*/ 86 h 204"/>
                <a:gd name="T16" fmla="*/ 89 w 245"/>
                <a:gd name="T17" fmla="*/ 68 h 204"/>
                <a:gd name="T18" fmla="*/ 59 w 245"/>
                <a:gd name="T19" fmla="*/ 38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8 h 204"/>
                <a:gd name="T50" fmla="*/ 233 w 245"/>
                <a:gd name="T51" fmla="*/ 38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8119" name="Rectangle 23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88120" name="Rectangle 2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Click to edit Master subtitle style</a:t>
            </a:r>
          </a:p>
        </p:txBody>
      </p:sp>
      <p:sp>
        <p:nvSpPr>
          <p:cNvPr id="24" name="Rectangle 25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BEAAA-3593-4CAF-969B-BD33EDD76E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7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МГППУ. Москва, май 2015</a:t>
            </a:r>
          </a:p>
        </p:txBody>
      </p:sp>
    </p:spTree>
    <p:extLst>
      <p:ext uri="{BB962C8B-B14F-4D97-AF65-F5344CB8AC3E}">
        <p14:creationId xmlns="" xmlns:p14="http://schemas.microsoft.com/office/powerpoint/2010/main" val="3409684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38B54-ED30-4DEE-8AE0-50DD63220A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7938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F599F-E667-465B-8616-E2B419412F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0650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31972-E7A2-475E-BCDA-9F398BEEF5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5641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8DBB9-F5E8-4E4C-8DA5-47D4FCA075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2230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7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FA514-CF8F-4563-BB86-DEF6528E5B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0071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9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D59FE-8503-429A-A79F-684BC7536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0592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7BCDA6-F050-4544-A357-82DE0A9847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6229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CAD0F-7759-4CDF-BC34-0D545363D2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0146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7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543DAC-0428-4B4F-9C6E-DECBA028A8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7838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7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4975D-74F3-4944-83CA-F2F3ACE788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8217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49" name="Freeform 4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505 w 6027"/>
                <a:gd name="T1" fmla="*/ 678 h 2296"/>
                <a:gd name="T2" fmla="*/ 0 w 6027"/>
                <a:gd name="T3" fmla="*/ 678 h 2296"/>
                <a:gd name="T4" fmla="*/ 0 w 6027"/>
                <a:gd name="T5" fmla="*/ 0 h 2296"/>
                <a:gd name="T6" fmla="*/ 5505 w 6027"/>
                <a:gd name="T7" fmla="*/ 0 h 2296"/>
                <a:gd name="T8" fmla="*/ 5505 w 6027"/>
                <a:gd name="T9" fmla="*/ 678 h 2296"/>
                <a:gd name="T10" fmla="*/ 5505 w 6027"/>
                <a:gd name="T11" fmla="*/ 678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7077" name="Freeform 5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Freeform 6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1458681169 w 5748"/>
              <a:gd name="T1" fmla="*/ 1510618537 h 246"/>
              <a:gd name="T2" fmla="*/ 0 w 5748"/>
              <a:gd name="T3" fmla="*/ 1510618537 h 246"/>
              <a:gd name="T4" fmla="*/ 0 w 5748"/>
              <a:gd name="T5" fmla="*/ 0 h 246"/>
              <a:gd name="T6" fmla="*/ 1458681169 w 5748"/>
              <a:gd name="T7" fmla="*/ 0 h 246"/>
              <a:gd name="T8" fmla="*/ 1458681169 w 5748"/>
              <a:gd name="T9" fmla="*/ 1510618537 h 246"/>
              <a:gd name="T10" fmla="*/ 1458681169 w 5748"/>
              <a:gd name="T11" fmla="*/ 151061853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028" name="Group 7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387080" name="Freeform 8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42" name="Group 9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044" name="Freeform 10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" name="Freeform 11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2 h 353"/>
                  <a:gd name="T4" fmla="*/ 24 w 186"/>
                  <a:gd name="T5" fmla="*/ 38 h 353"/>
                  <a:gd name="T6" fmla="*/ 18 w 186"/>
                  <a:gd name="T7" fmla="*/ 83 h 353"/>
                  <a:gd name="T8" fmla="*/ 42 w 186"/>
                  <a:gd name="T9" fmla="*/ 143 h 353"/>
                  <a:gd name="T10" fmla="*/ 48 w 186"/>
                  <a:gd name="T11" fmla="*/ 203 h 353"/>
                  <a:gd name="T12" fmla="*/ 0 w 186"/>
                  <a:gd name="T13" fmla="*/ 442 h 353"/>
                  <a:gd name="T14" fmla="*/ 54 w 186"/>
                  <a:gd name="T15" fmla="*/ 292 h 353"/>
                  <a:gd name="T16" fmla="*/ 84 w 186"/>
                  <a:gd name="T17" fmla="*/ 271 h 353"/>
                  <a:gd name="T18" fmla="*/ 126 w 186"/>
                  <a:gd name="T19" fmla="*/ 158 h 353"/>
                  <a:gd name="T20" fmla="*/ 144 w 186"/>
                  <a:gd name="T21" fmla="*/ 150 h 353"/>
                  <a:gd name="T22" fmla="*/ 144 w 186"/>
                  <a:gd name="T23" fmla="*/ 113 h 353"/>
                  <a:gd name="T24" fmla="*/ 186 w 186"/>
                  <a:gd name="T25" fmla="*/ 83 h 353"/>
                  <a:gd name="T26" fmla="*/ 162 w 186"/>
                  <a:gd name="T27" fmla="*/ 75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" name="Freeform 12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" name="Freeform 13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 h 66"/>
                  <a:gd name="T8" fmla="*/ 6 w 155"/>
                  <a:gd name="T9" fmla="*/ 22 h 66"/>
                  <a:gd name="T10" fmla="*/ 0 w 155"/>
                  <a:gd name="T11" fmla="*/ 30 h 66"/>
                  <a:gd name="T12" fmla="*/ 78 w 155"/>
                  <a:gd name="T13" fmla="*/ 75 h 66"/>
                  <a:gd name="T14" fmla="*/ 96 w 155"/>
                  <a:gd name="T15" fmla="*/ 53 h 66"/>
                  <a:gd name="T16" fmla="*/ 155 w 155"/>
                  <a:gd name="T17" fmla="*/ 83 h 66"/>
                  <a:gd name="T18" fmla="*/ 126 w 155"/>
                  <a:gd name="T19" fmla="*/ 30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" name="Freeform 14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46 h 72"/>
                  <a:gd name="T2" fmla="*/ 0 w 42"/>
                  <a:gd name="T3" fmla="*/ 23 h 72"/>
                  <a:gd name="T4" fmla="*/ 12 w 42"/>
                  <a:gd name="T5" fmla="*/ 8 h 72"/>
                  <a:gd name="T6" fmla="*/ 0 w 42"/>
                  <a:gd name="T7" fmla="*/ 8 h 72"/>
                  <a:gd name="T8" fmla="*/ 12 w 42"/>
                  <a:gd name="T9" fmla="*/ 8 h 72"/>
                  <a:gd name="T10" fmla="*/ 24 w 42"/>
                  <a:gd name="T11" fmla="*/ 8 h 72"/>
                  <a:gd name="T12" fmla="*/ 36 w 42"/>
                  <a:gd name="T13" fmla="*/ 8 h 72"/>
                  <a:gd name="T14" fmla="*/ 42 w 42"/>
                  <a:gd name="T15" fmla="*/ 0 h 72"/>
                  <a:gd name="T16" fmla="*/ 30 w 42"/>
                  <a:gd name="T17" fmla="*/ 23 h 72"/>
                  <a:gd name="T18" fmla="*/ 42 w 42"/>
                  <a:gd name="T19" fmla="*/ 61 h 72"/>
                  <a:gd name="T20" fmla="*/ 12 w 42"/>
                  <a:gd name="T21" fmla="*/ 91 h 72"/>
                  <a:gd name="T22" fmla="*/ 6 w 42"/>
                  <a:gd name="T23" fmla="*/ 46 h 72"/>
                  <a:gd name="T24" fmla="*/ 6 w 42"/>
                  <a:gd name="T25" fmla="*/ 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7087" name="Freeform 15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29" name="Group 16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035" name="Freeform 17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2 h 287"/>
                <a:gd name="T4" fmla="*/ 66 w 365"/>
                <a:gd name="T5" fmla="*/ 112 h 287"/>
                <a:gd name="T6" fmla="*/ 143 w 365"/>
                <a:gd name="T7" fmla="*/ 186 h 287"/>
                <a:gd name="T8" fmla="*/ 191 w 365"/>
                <a:gd name="T9" fmla="*/ 172 h 287"/>
                <a:gd name="T10" fmla="*/ 341 w 365"/>
                <a:gd name="T11" fmla="*/ 295 h 287"/>
                <a:gd name="T12" fmla="*/ 305 w 365"/>
                <a:gd name="T13" fmla="*/ 178 h 287"/>
                <a:gd name="T14" fmla="*/ 365 w 365"/>
                <a:gd name="T15" fmla="*/ 136 h 287"/>
                <a:gd name="T16" fmla="*/ 359 w 365"/>
                <a:gd name="T17" fmla="*/ 130 h 287"/>
                <a:gd name="T18" fmla="*/ 335 w 365"/>
                <a:gd name="T19" fmla="*/ 118 h 287"/>
                <a:gd name="T20" fmla="*/ 299 w 365"/>
                <a:gd name="T21" fmla="*/ 92 h 287"/>
                <a:gd name="T22" fmla="*/ 257 w 365"/>
                <a:gd name="T23" fmla="*/ 74 h 287"/>
                <a:gd name="T24" fmla="*/ 215 w 365"/>
                <a:gd name="T25" fmla="*/ 56 h 287"/>
                <a:gd name="T26" fmla="*/ 173 w 365"/>
                <a:gd name="T27" fmla="*/ 38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18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19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2 h 60"/>
                <a:gd name="T16" fmla="*/ 65 w 71"/>
                <a:gd name="T17" fmla="*/ 44 h 60"/>
                <a:gd name="T18" fmla="*/ 71 w 71"/>
                <a:gd name="T19" fmla="*/ 56 h 60"/>
                <a:gd name="T20" fmla="*/ 71 w 71"/>
                <a:gd name="T21" fmla="*/ 62 h 60"/>
                <a:gd name="T22" fmla="*/ 59 w 71"/>
                <a:gd name="T23" fmla="*/ 56 h 60"/>
                <a:gd name="T24" fmla="*/ 47 w 71"/>
                <a:gd name="T25" fmla="*/ 44 h 60"/>
                <a:gd name="T26" fmla="*/ 23 w 71"/>
                <a:gd name="T27" fmla="*/ 32 h 60"/>
                <a:gd name="T28" fmla="*/ 23 w 71"/>
                <a:gd name="T29" fmla="*/ 38 h 60"/>
                <a:gd name="T30" fmla="*/ 18 w 71"/>
                <a:gd name="T31" fmla="*/ 44 h 60"/>
                <a:gd name="T32" fmla="*/ 12 w 71"/>
                <a:gd name="T33" fmla="*/ 50 h 60"/>
                <a:gd name="T34" fmla="*/ 6 w 71"/>
                <a:gd name="T35" fmla="*/ 50 h 60"/>
                <a:gd name="T36" fmla="*/ 6 w 71"/>
                <a:gd name="T37" fmla="*/ 50 h 60"/>
                <a:gd name="T38" fmla="*/ 6 w 71"/>
                <a:gd name="T39" fmla="*/ 3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20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6 h 162"/>
                <a:gd name="T10" fmla="*/ 96 w 161"/>
                <a:gd name="T11" fmla="*/ 62 h 162"/>
                <a:gd name="T12" fmla="*/ 102 w 161"/>
                <a:gd name="T13" fmla="*/ 74 h 162"/>
                <a:gd name="T14" fmla="*/ 108 w 161"/>
                <a:gd name="T15" fmla="*/ 86 h 162"/>
                <a:gd name="T16" fmla="*/ 120 w 161"/>
                <a:gd name="T17" fmla="*/ 98 h 162"/>
                <a:gd name="T18" fmla="*/ 143 w 161"/>
                <a:gd name="T19" fmla="*/ 116 h 162"/>
                <a:gd name="T20" fmla="*/ 155 w 161"/>
                <a:gd name="T21" fmla="*/ 142 h 162"/>
                <a:gd name="T22" fmla="*/ 161 w 161"/>
                <a:gd name="T23" fmla="*/ 160 h 162"/>
                <a:gd name="T24" fmla="*/ 161 w 161"/>
                <a:gd name="T25" fmla="*/ 166 h 162"/>
                <a:gd name="T26" fmla="*/ 96 w 161"/>
                <a:gd name="T27" fmla="*/ 104 h 162"/>
                <a:gd name="T28" fmla="*/ 30 w 161"/>
                <a:gd name="T29" fmla="*/ 56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21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2 h 60"/>
                <a:gd name="T4" fmla="*/ 41 w 59"/>
                <a:gd name="T5" fmla="*/ 38 h 60"/>
                <a:gd name="T6" fmla="*/ 47 w 59"/>
                <a:gd name="T7" fmla="*/ 44 h 60"/>
                <a:gd name="T8" fmla="*/ 53 w 59"/>
                <a:gd name="T9" fmla="*/ 56 h 60"/>
                <a:gd name="T10" fmla="*/ 53 w 59"/>
                <a:gd name="T11" fmla="*/ 62 h 60"/>
                <a:gd name="T12" fmla="*/ 47 w 59"/>
                <a:gd name="T13" fmla="*/ 56 h 60"/>
                <a:gd name="T14" fmla="*/ 35 w 59"/>
                <a:gd name="T15" fmla="*/ 50 h 60"/>
                <a:gd name="T16" fmla="*/ 23 w 59"/>
                <a:gd name="T17" fmla="*/ 38 h 60"/>
                <a:gd name="T18" fmla="*/ 17 w 59"/>
                <a:gd name="T19" fmla="*/ 32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22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8 h 204"/>
                <a:gd name="T2" fmla="*/ 245 w 245"/>
                <a:gd name="T3" fmla="*/ 44 h 204"/>
                <a:gd name="T4" fmla="*/ 209 w 245"/>
                <a:gd name="T5" fmla="*/ 86 h 204"/>
                <a:gd name="T6" fmla="*/ 143 w 245"/>
                <a:gd name="T7" fmla="*/ 136 h 204"/>
                <a:gd name="T8" fmla="*/ 167 w 245"/>
                <a:gd name="T9" fmla="*/ 160 h 204"/>
                <a:gd name="T10" fmla="*/ 179 w 245"/>
                <a:gd name="T11" fmla="*/ 210 h 204"/>
                <a:gd name="T12" fmla="*/ 77 w 245"/>
                <a:gd name="T13" fmla="*/ 136 h 204"/>
                <a:gd name="T14" fmla="*/ 47 w 245"/>
                <a:gd name="T15" fmla="*/ 86 h 204"/>
                <a:gd name="T16" fmla="*/ 89 w 245"/>
                <a:gd name="T17" fmla="*/ 68 h 204"/>
                <a:gd name="T18" fmla="*/ 59 w 245"/>
                <a:gd name="T19" fmla="*/ 38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8 h 204"/>
                <a:gd name="T50" fmla="*/ 233 w 245"/>
                <a:gd name="T51" fmla="*/ 38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7095" name="Rectangle 2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1031" name="Rectangle 2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Click to edit Master text styles</a:t>
            </a:r>
          </a:p>
          <a:p>
            <a:pPr lvl="1"/>
            <a:r>
              <a:rPr lang="ru-RU" altLang="ru-RU" smtClean="0"/>
              <a:t>Second level</a:t>
            </a:r>
          </a:p>
          <a:p>
            <a:pPr lvl="2"/>
            <a:r>
              <a:rPr lang="ru-RU" altLang="ru-RU" smtClean="0"/>
              <a:t>Third level</a:t>
            </a:r>
          </a:p>
          <a:p>
            <a:pPr lvl="3"/>
            <a:r>
              <a:rPr lang="ru-RU" altLang="ru-RU" smtClean="0"/>
              <a:t>Fourth level</a:t>
            </a:r>
          </a:p>
          <a:p>
            <a:pPr lvl="4"/>
            <a:r>
              <a:rPr lang="ru-RU" altLang="ru-RU" smtClean="0"/>
              <a:t>Fifth level</a:t>
            </a:r>
          </a:p>
        </p:txBody>
      </p:sp>
      <p:sp>
        <p:nvSpPr>
          <p:cNvPr id="387097" name="Rectangle 2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7098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387099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8AB3D37B-6588-4D8A-9D28-6772FFF169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8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_________Microsoft_Office_Word1.docx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87E0D1-5AAA-4087-AC1E-FA9A8AD75C44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40960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55650" y="1341438"/>
            <a:ext cx="8388350" cy="3421062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solidFill>
                  <a:schemeClr val="bg1"/>
                </a:solidFill>
              </a:rPr>
              <a:t>Минобразования России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Институциональный Грант Минтруда России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Московский городской психолого-педагогический университет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Федерация психологов образования </a:t>
            </a:r>
            <a:r>
              <a:rPr lang="ru-RU" sz="2000" dirty="0">
                <a:solidFill>
                  <a:schemeClr val="bg1"/>
                </a:solidFill>
              </a:rPr>
              <a:t>Р</a:t>
            </a:r>
            <a:r>
              <a:rPr lang="ru-RU" sz="2000" dirty="0" smtClean="0">
                <a:solidFill>
                  <a:schemeClr val="bg1"/>
                </a:solidFill>
              </a:rPr>
              <a:t>оссии</a:t>
            </a:r>
            <a:r>
              <a:rPr lang="en-US" sz="3600" dirty="0" smtClean="0">
                <a:solidFill>
                  <a:schemeClr val="bg1"/>
                </a:solidFill>
              </a:rPr>
              <a:t/>
            </a:r>
            <a:br>
              <a:rPr lang="en-US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2"/>
                </a:solidFill>
              </a:rPr>
              <a:t/>
            </a:r>
            <a:br>
              <a:rPr lang="ru-RU" sz="3600" dirty="0" smtClean="0">
                <a:solidFill>
                  <a:schemeClr val="bg2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Профстандарт педагога – психолога: задачи апробации</a:t>
            </a:r>
            <a:endParaRPr lang="ru-RU" sz="3600" b="1" dirty="0" smtClean="0">
              <a:solidFill>
                <a:srgbClr val="FF0000"/>
              </a:solidFill>
              <a:effectLst/>
            </a:endParaRP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5435600" y="5876925"/>
            <a:ext cx="3708400" cy="576263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en-US" altLang="ru-RU" sz="2000" b="1" dirty="0" smtClean="0">
                <a:solidFill>
                  <a:schemeClr val="bg2"/>
                </a:solidFill>
              </a:rPr>
              <a:t>www.mgppu.ru</a:t>
            </a:r>
            <a:endParaRPr lang="ru-RU" altLang="ru-RU" sz="2000" b="1" dirty="0" smtClean="0">
              <a:solidFill>
                <a:schemeClr val="bg2"/>
              </a:solidFill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en-US" altLang="ru-RU" sz="2000" b="1" dirty="0" smtClean="0">
                <a:solidFill>
                  <a:schemeClr val="bg2"/>
                </a:solidFill>
              </a:rPr>
              <a:t>www.rospsy.ru</a:t>
            </a:r>
            <a:endParaRPr lang="ru-RU" altLang="ru-RU" sz="2000" b="1" dirty="0" smtClean="0">
              <a:solidFill>
                <a:schemeClr val="bg2"/>
              </a:solidFill>
            </a:endParaRPr>
          </a:p>
        </p:txBody>
      </p:sp>
      <p:pic>
        <p:nvPicPr>
          <p:cNvPr id="3078" name="Picture 4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0" y="0"/>
            <a:ext cx="10160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5" descr="Naz_project_logoSmal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431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7993062" cy="11509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200" b="1" i="1" dirty="0">
                <a:solidFill>
                  <a:srgbClr val="E3E3FF"/>
                </a:solidFill>
              </a:rPr>
              <a:t>Область действия профессионального стандарта</a:t>
            </a:r>
            <a:endParaRPr lang="ru-RU" sz="1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40403738"/>
              </p:ext>
            </p:extLst>
          </p:nvPr>
        </p:nvGraphicFramePr>
        <p:xfrm>
          <a:off x="609600" y="1628800"/>
          <a:ext cx="8138864" cy="4413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476375" y="6021388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b="1">
                <a:solidFill>
                  <a:srgbClr val="00B0F0"/>
                </a:solidFill>
              </a:rPr>
              <a:t>МГППУ. Москва, май 2015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FB9A34-5E2F-419A-9EC5-B15EDE34D05C}" type="slidenum">
              <a:rPr lang="ru-RU" smtClean="0">
                <a:solidFill>
                  <a:srgbClr val="90C226"/>
                </a:solidFill>
              </a:rPr>
              <a:pPr>
                <a:defRPr/>
              </a:pPr>
              <a:t>10</a:t>
            </a:fld>
            <a:endParaRPr lang="ru-RU">
              <a:solidFill>
                <a:srgbClr val="90C226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b="1" i="1" dirty="0" smtClean="0"/>
              <a:t>Содержание профессионального стандарта</a:t>
            </a:r>
            <a:endParaRPr lang="ru-RU" sz="2400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503238" y="1449388"/>
            <a:ext cx="8229600" cy="3635375"/>
          </a:xfrm>
        </p:spPr>
        <p:txBody>
          <a:bodyPr/>
          <a:lstStyle/>
          <a:p>
            <a:pPr marL="358775" indent="-3175">
              <a:buClr>
                <a:srgbClr val="E3E3FF"/>
              </a:buClr>
              <a:buNone/>
            </a:pPr>
            <a:r>
              <a:rPr lang="ru-RU" sz="1600" dirty="0" smtClean="0">
                <a:solidFill>
                  <a:srgbClr val="FFFFFF"/>
                </a:solidFill>
              </a:rPr>
              <a:t>При </a:t>
            </a:r>
            <a:r>
              <a:rPr lang="ru-RU" sz="1600" dirty="0">
                <a:solidFill>
                  <a:srgbClr val="FFFFFF"/>
                </a:solidFill>
              </a:rPr>
              <a:t>формировании описания профессиональной деятельности педагога-психолога, наши эксперты выделили ряд основных профессиональных задач деятельности специалиста по "человеческому фактору" из сферы </a:t>
            </a:r>
            <a:r>
              <a:rPr lang="ru-RU" sz="1600" dirty="0" smtClean="0">
                <a:solidFill>
                  <a:srgbClr val="FFFFFF"/>
                </a:solidFill>
              </a:rPr>
              <a:t>образования.</a:t>
            </a:r>
          </a:p>
          <a:p>
            <a:pPr marL="358775" indent="-3175">
              <a:buClr>
                <a:srgbClr val="E3E3FF"/>
              </a:buClr>
              <a:buNone/>
            </a:pPr>
            <a:endParaRPr lang="ru-RU" sz="1600" dirty="0" smtClean="0">
              <a:solidFill>
                <a:srgbClr val="FFFFFF"/>
              </a:solidFill>
            </a:endParaRPr>
          </a:p>
          <a:p>
            <a:pPr marL="358775" indent="-3175">
              <a:buClr>
                <a:srgbClr val="E3E3FF"/>
              </a:buClr>
              <a:buNone/>
            </a:pPr>
            <a:r>
              <a:rPr lang="ru-RU" altLang="ru-RU" sz="1600" dirty="0" smtClean="0">
                <a:solidFill>
                  <a:srgbClr val="FFFFFF"/>
                </a:solidFill>
              </a:rPr>
              <a:t>Выделенные в результате анализа этих задач перечни трудовых действий, включающие комплексы трудовых умений и необходимых знаний, становятся необходимыми и достаточными предпосылками для реализации различных видов деятельности психолога образования.</a:t>
            </a:r>
          </a:p>
          <a:p>
            <a:pPr marL="358775" indent="-3175">
              <a:buClr>
                <a:srgbClr val="E3E3FF"/>
              </a:buClr>
              <a:buNone/>
            </a:pPr>
            <a:endParaRPr lang="ru-RU" altLang="ru-RU" sz="1600" dirty="0" smtClean="0">
              <a:solidFill>
                <a:srgbClr val="FFFFFF"/>
              </a:solidFill>
            </a:endParaRPr>
          </a:p>
          <a:p>
            <a:pPr marL="358775" indent="-3175">
              <a:buFontTx/>
              <a:buNone/>
            </a:pPr>
            <a:r>
              <a:rPr lang="ru-RU" altLang="ru-RU" sz="1600" dirty="0" smtClean="0"/>
              <a:t>Исходя из этого, формируется содержание профессионального стандарта, которое, в соответствии с компетентностным подходом, предусматривает  определение требований к профессиональным качествам (компетенциям - к знаниям, умениям и навыкам) работника, позволяющих ему эффективно выполнять конкретную трудовую функцию. 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AA5F8D-8DF4-4888-8FE7-07F5379E38D2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pic>
        <p:nvPicPr>
          <p:cNvPr id="18438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60425"/>
          </a:xfrm>
        </p:spPr>
        <p:txBody>
          <a:bodyPr/>
          <a:lstStyle/>
          <a:p>
            <a:pPr>
              <a:defRPr/>
            </a:pPr>
            <a:r>
              <a:rPr lang="ru-RU" sz="2400" b="1" i="1" dirty="0" smtClean="0"/>
              <a:t>Функциональная схема деятельности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386573" y="908720"/>
            <a:ext cx="8229600" cy="4509418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sz="1600" dirty="0">
                <a:solidFill>
                  <a:srgbClr val="FFFFFF"/>
                </a:solidFill>
              </a:rPr>
              <a:t>Согласно принятым Правительством России, Национальным Советом и РСПП документам, профессиональный стандарт -  многофункциональный нормативный документ, определяющий в рамках конкретного вида экономической деятельности (области ПД) требования к содержанию и условиям  труда, квалификации и компетенциям работников. </a:t>
            </a:r>
          </a:p>
          <a:p>
            <a:pPr marL="0" indent="0" algn="just">
              <a:buFontTx/>
              <a:buNone/>
            </a:pPr>
            <a:r>
              <a:rPr lang="ru-RU" altLang="ru-RU" sz="1600" dirty="0" smtClean="0"/>
              <a:t>Структура ПС Пси в разрезе ОТФ предполагает два разных вида профессиональных работ и, соответственно, включает две обобщенных трудовых функции, связанные с работой «внутри» образовательных организаций и оказанием профилированных психологических услуг в специализированных центрах психолого-педагогической и медико-социальной помощи.</a:t>
            </a:r>
          </a:p>
          <a:p>
            <a:pPr marL="0" indent="0" algn="just">
              <a:buFontTx/>
              <a:buNone/>
            </a:pPr>
            <a:r>
              <a:rPr lang="ru-RU" altLang="ru-RU" sz="1600" dirty="0" smtClean="0"/>
              <a:t>Каждая обобщенная трудовая функция подразделяется на набор конкретных трудовых функций, объединяющих родственные  классы решаемых профессиональных задач в соответствующих организациях и учреждениях системы общего и профессионального образования, и, значит, предполагающие конкретный набор трудовых действий (см. текст стандарта) </a:t>
            </a:r>
          </a:p>
          <a:p>
            <a:pPr marL="0" lvl="0" indent="0">
              <a:buClr>
                <a:srgbClr val="E3E3FF"/>
              </a:buClr>
              <a:buNone/>
              <a:defRPr/>
            </a:pPr>
            <a:r>
              <a:rPr lang="ru-RU" sz="1600" dirty="0" smtClean="0">
                <a:solidFill>
                  <a:srgbClr val="FFFFFF"/>
                </a:solidFill>
              </a:rPr>
              <a:t>Основным </a:t>
            </a:r>
            <a:r>
              <a:rPr lang="ru-RU" sz="1600" dirty="0">
                <a:solidFill>
                  <a:srgbClr val="FFFFFF"/>
                </a:solidFill>
              </a:rPr>
              <a:t>структурным элементом ПС – </a:t>
            </a:r>
            <a:r>
              <a:rPr lang="ru-RU" sz="1600" i="1" dirty="0">
                <a:solidFill>
                  <a:srgbClr val="FFFFFF"/>
                </a:solidFill>
              </a:rPr>
              <a:t>единицей профессионального стандарта</a:t>
            </a:r>
            <a:r>
              <a:rPr lang="ru-RU" sz="1600" dirty="0">
                <a:solidFill>
                  <a:srgbClr val="FFFFFF"/>
                </a:solidFill>
              </a:rPr>
              <a:t> - является </a:t>
            </a:r>
            <a:r>
              <a:rPr lang="ru-RU" sz="1600" i="1" dirty="0">
                <a:solidFill>
                  <a:srgbClr val="FFFFFF"/>
                </a:solidFill>
              </a:rPr>
              <a:t>трудовая функция.</a:t>
            </a:r>
            <a:r>
              <a:rPr lang="ru-RU" sz="1600" dirty="0">
                <a:solidFill>
                  <a:srgbClr val="FFFFFF"/>
                </a:solidFill>
              </a:rPr>
              <a:t> </a:t>
            </a:r>
          </a:p>
          <a:p>
            <a:pPr marL="0" indent="0">
              <a:buFontTx/>
              <a:buNone/>
            </a:pPr>
            <a:endParaRPr lang="ru-RU" altLang="ru-RU" sz="1600" dirty="0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297E1B-6748-4FC3-8E5D-56FAAD5C5996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pic>
        <p:nvPicPr>
          <p:cNvPr id="21510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431800" y="1376363"/>
            <a:ext cx="8229600" cy="4213225"/>
          </a:xfrm>
        </p:spPr>
        <p:txBody>
          <a:bodyPr/>
          <a:lstStyle/>
          <a:p>
            <a:pPr marL="0" indent="0">
              <a:buFontTx/>
              <a:buNone/>
            </a:pPr>
            <a:endParaRPr lang="en-US" altLang="ru-RU" sz="1600" dirty="0" smtClean="0"/>
          </a:p>
          <a:p>
            <a:pPr marL="0" indent="0">
              <a:buFontTx/>
              <a:buNone/>
            </a:pPr>
            <a:endParaRPr lang="en-US" altLang="ru-RU" sz="1600" dirty="0" smtClean="0"/>
          </a:p>
          <a:p>
            <a:pPr marL="0" indent="0">
              <a:buFontTx/>
              <a:buNone/>
            </a:pPr>
            <a:endParaRPr lang="en-US" altLang="ru-RU" sz="1600" dirty="0" smtClean="0"/>
          </a:p>
          <a:p>
            <a:pPr marL="0" indent="0">
              <a:buFontTx/>
              <a:buNone/>
            </a:pPr>
            <a:endParaRPr lang="ru-RU" altLang="ru-RU" sz="1600" dirty="0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86A415-C5C1-49B7-AE4F-081C1F94FF83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pic>
        <p:nvPicPr>
          <p:cNvPr id="14341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1476375" y="98425"/>
            <a:ext cx="7440613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tabLst>
                <a:tab pos="930275" algn="l"/>
              </a:tabLst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930275" algn="l"/>
              </a:tabLst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tabLst>
                <a:tab pos="930275" algn="l"/>
              </a:tabLst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93027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tabLst>
                <a:tab pos="93027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tabLst>
                <a:tab pos="93027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tabLst>
                <a:tab pos="93027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tabLst>
                <a:tab pos="93027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tabLst>
                <a:tab pos="93027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400" b="1">
                <a:cs typeface="Times New Roman" pitchFamily="18" charset="0"/>
              </a:rPr>
              <a:t>ПС Пси: Описание трудовых функций, входящих в профессиональный стандарт</a:t>
            </a:r>
            <a:endParaRPr lang="en-US" altLang="ru-RU" sz="1400" b="1"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400" b="1">
                <a:cs typeface="Times New Roman" pitchFamily="18" charset="0"/>
              </a:rPr>
              <a:t> (функциональная карта вида профессиональной деятельности)</a:t>
            </a:r>
            <a:endParaRPr lang="en-US" altLang="ru-RU" sz="900"/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60363" y="1089025"/>
          <a:ext cx="8229600" cy="4143379"/>
        </p:xfrm>
        <a:graphic>
          <a:graphicData uri="http://schemas.openxmlformats.org/drawingml/2006/table">
            <a:tbl>
              <a:tblPr/>
              <a:tblGrid>
                <a:gridCol w="501650"/>
                <a:gridCol w="2224087"/>
                <a:gridCol w="106363"/>
                <a:gridCol w="5397500"/>
              </a:tblGrid>
              <a:tr h="319088"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Обобщенные трудовые функции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Трудовые функции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6588">
                <a:tc rowSpan="7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A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7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Психолого-педагогическое сопровождение образовательного процесса в образовательных организациях общего, профессионального и дополнительного образования, сопровождение основных и дополнительных образовательных программ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tabLst>
                          <a:tab pos="928688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tabLst>
                          <a:tab pos="928688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tabLst>
                          <a:tab pos="928688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tabLst>
                          <a:tab pos="928688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tabLst>
                          <a:tab pos="928688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tabLst>
                          <a:tab pos="928688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tabLst>
                          <a:tab pos="928688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tabLst>
                          <a:tab pos="928688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tabLst>
                          <a:tab pos="928688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28688" algn="l"/>
                        </a:tabLst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Психолого-педагогическое сопровождение реализации основных и дополнительных образовательных программ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65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tabLst>
                          <a:tab pos="928688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tabLst>
                          <a:tab pos="928688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tabLst>
                          <a:tab pos="928688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tabLst>
                          <a:tab pos="928688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tabLst>
                          <a:tab pos="928688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tabLst>
                          <a:tab pos="928688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tabLst>
                          <a:tab pos="928688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tabLst>
                          <a:tab pos="928688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tabLst>
                          <a:tab pos="928688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28688" algn="l"/>
                        </a:tabLst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Психологическая экспертиза (оценка) комфортности и безопасности образовательной среды образовательных организаций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90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Психологическое консультирование субъектов образовательного процесса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90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Коррекционно-развивающая работа с обучающимися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90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Психологическая диагностика обучающихся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90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Психологическое просвещение субъектов образовательного процесса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5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Психопрофилактика (профессиональная деятельность, направленная на сохранение и укрепление психологического здоровья обучающихся в процессе обучения и воспитания в образовательных организациях)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23913"/>
          </a:xfrm>
        </p:spPr>
        <p:txBody>
          <a:bodyPr/>
          <a:lstStyle/>
          <a:p>
            <a:pPr>
              <a:tabLst>
                <a:tab pos="930275" algn="l"/>
              </a:tabLst>
            </a:pPr>
            <a:r>
              <a:rPr lang="ru-RU" altLang="ru-RU" sz="1400" b="1" dirty="0" smtClean="0">
                <a:solidFill>
                  <a:srgbClr val="FFFFFF"/>
                </a:solidFill>
                <a:effectLst/>
                <a:cs typeface="Times New Roman" pitchFamily="18" charset="0"/>
              </a:rPr>
              <a:t>ПС Пси: Описание трудовых функций, входящих в профессиональный стандарт</a:t>
            </a:r>
            <a:r>
              <a:rPr lang="en-US" altLang="ru-RU" sz="1400" b="1" dirty="0" smtClean="0">
                <a:solidFill>
                  <a:srgbClr val="FFFFFF"/>
                </a:solidFill>
                <a:effectLst/>
                <a:cs typeface="Times New Roman" pitchFamily="18" charset="0"/>
              </a:rPr>
              <a:t/>
            </a:r>
            <a:br>
              <a:rPr lang="en-US" altLang="ru-RU" sz="1400" b="1" dirty="0" smtClean="0">
                <a:solidFill>
                  <a:srgbClr val="FFFFFF"/>
                </a:solidFill>
                <a:effectLst/>
                <a:cs typeface="Times New Roman" pitchFamily="18" charset="0"/>
              </a:rPr>
            </a:br>
            <a:r>
              <a:rPr lang="ru-RU" altLang="ru-RU" sz="1400" b="1" dirty="0" smtClean="0">
                <a:solidFill>
                  <a:srgbClr val="FFFFFF"/>
                </a:solidFill>
                <a:effectLst/>
                <a:cs typeface="Times New Roman" pitchFamily="18" charset="0"/>
              </a:rPr>
              <a:t> (функциональная карта вида профессиональной деятельности)</a:t>
            </a:r>
            <a:endParaRPr lang="en-US" altLang="ru-RU" sz="900" dirty="0" smtClean="0">
              <a:solidFill>
                <a:srgbClr val="FFFFFF"/>
              </a:solidFill>
              <a:effectLst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84168"/>
            <a:ext cx="2133600" cy="457200"/>
          </a:xfrm>
        </p:spPr>
        <p:txBody>
          <a:bodyPr/>
          <a:lstStyle/>
          <a:p>
            <a:pPr>
              <a:defRPr/>
            </a:pPr>
            <a:fld id="{B5CBEC13-757D-4BE6-B15D-E869CD2F2D1A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pic>
        <p:nvPicPr>
          <p:cNvPr id="15365" name="Picture 4" descr="Naz_project_logo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5" descr="мгппу-логотип_smal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367" name="Объект 8"/>
          <p:cNvGraphicFramePr>
            <a:graphicFrameLocks noChangeAspect="1"/>
          </p:cNvGraphicFramePr>
          <p:nvPr/>
        </p:nvGraphicFramePr>
        <p:xfrm>
          <a:off x="468313" y="1052513"/>
          <a:ext cx="8280400" cy="4537075"/>
        </p:xfrm>
        <a:graphic>
          <a:graphicData uri="http://schemas.openxmlformats.org/presentationml/2006/ole">
            <p:oleObj spid="_x0000_s15374" name="Документ" r:id="rId5" imgW="6104079" imgH="47574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52475"/>
          </a:xfrm>
        </p:spPr>
        <p:txBody>
          <a:bodyPr/>
          <a:lstStyle/>
          <a:p>
            <a:pPr>
              <a:defRPr/>
            </a:pPr>
            <a:r>
              <a:rPr lang="ru-RU" sz="2400" b="1" i="1" dirty="0" smtClean="0"/>
              <a:t>Учет требований работодателей</a:t>
            </a:r>
            <a:endParaRPr lang="ru-RU" sz="2400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592263"/>
            <a:ext cx="8424863" cy="43561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1600" dirty="0" smtClean="0"/>
              <a:t>Эффективный учет требований работодателей на основе профессиональных стандартов осуществляется в дополнение того, что должно быть сделано при создании ФГОС, он возможен при составлении следующих разделов ООП:</a:t>
            </a:r>
          </a:p>
          <a:p>
            <a:pPr>
              <a:defRPr/>
            </a:pPr>
            <a:r>
              <a:rPr lang="ru-RU" sz="1600" i="1" dirty="0" smtClean="0"/>
              <a:t>Виды профессиональной деятельности выпускника</a:t>
            </a:r>
            <a:r>
              <a:rPr lang="ru-RU" sz="1600" dirty="0" smtClean="0"/>
              <a:t> (виды профессиональной деятельности указываются в соответствии с ФГОС ВПО и уточняются вузом совместно с заинтересованными работодателями).</a:t>
            </a:r>
          </a:p>
          <a:p>
            <a:pPr>
              <a:defRPr/>
            </a:pPr>
            <a:r>
              <a:rPr lang="ru-RU" sz="1600" i="1" dirty="0" smtClean="0"/>
              <a:t>Задачи профессиональной деятельности выпускника</a:t>
            </a:r>
            <a:r>
              <a:rPr lang="ru-RU" sz="1600" dirty="0" smtClean="0"/>
              <a:t> (задачи профессиональной деятельности указываются на основе ФГОС ВПО и ООП и уточняются с учетом традиций вуза и потребностей заинтересованных работодателей).</a:t>
            </a:r>
          </a:p>
          <a:p>
            <a:pPr>
              <a:defRPr/>
            </a:pPr>
            <a:r>
              <a:rPr lang="ru-RU" sz="1600" i="1" dirty="0" smtClean="0"/>
              <a:t>Компетенции выпускника ООП, формируемые в результате освоения данной ООП ВПО</a:t>
            </a:r>
            <a:r>
              <a:rPr lang="ru-RU" sz="1600" dirty="0" smtClean="0"/>
              <a:t> (определяются на основе результатов освоения ОПОП  и профессионального квалификационного экзамена).</a:t>
            </a:r>
          </a:p>
          <a:p>
            <a:pPr marL="0" indent="0">
              <a:buFontTx/>
              <a:buNone/>
              <a:defRPr/>
            </a:pPr>
            <a:endParaRPr lang="ru-RU" sz="1600" dirty="0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60032" y="6330951"/>
            <a:ext cx="2133600" cy="457200"/>
          </a:xfrm>
        </p:spPr>
        <p:txBody>
          <a:bodyPr/>
          <a:lstStyle/>
          <a:p>
            <a:pPr>
              <a:defRPr/>
            </a:pPr>
            <a:fld id="{00A7B65F-BAAF-4DC5-859B-02A9C0ACA154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pic>
        <p:nvPicPr>
          <p:cNvPr id="28678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b="1" i="1" dirty="0" smtClean="0"/>
              <a:t>Использование профессиональных стандартов при формировании программ профессионального образования</a:t>
            </a:r>
            <a:endParaRPr lang="ru-RU" sz="2400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376363"/>
            <a:ext cx="8642350" cy="421322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1600" dirty="0" smtClean="0"/>
              <a:t>Использование ПС при создании программ профессионального образования и подготовки требует от разработчиков понимания логики построения ПС, знания его структуры, содержания, основных понятий и их корреляции с терминологией документов, регламентирующих процесс профессионального образования. </a:t>
            </a:r>
          </a:p>
          <a:p>
            <a:pPr>
              <a:buFontTx/>
              <a:buNone/>
              <a:defRPr/>
            </a:pPr>
            <a:endParaRPr lang="ru-RU" sz="1600" dirty="0" smtClean="0"/>
          </a:p>
          <a:p>
            <a:pPr>
              <a:buFontTx/>
              <a:buNone/>
              <a:defRPr/>
            </a:pPr>
            <a:r>
              <a:rPr lang="ru-RU" sz="1600" dirty="0" smtClean="0"/>
              <a:t>Разработчикам ООП необходимо учитывать, что:</a:t>
            </a:r>
          </a:p>
          <a:p>
            <a:pPr>
              <a:defRPr/>
            </a:pPr>
            <a:r>
              <a:rPr lang="ru-RU" sz="1600" dirty="0" smtClean="0"/>
              <a:t>создание документов, регламентирующих процесс профессионального образования – ФГОС, ООП – является одним из направлений использования ПС, поэтому формат и содержание ПС не может точно и полно соответствовать ООП;</a:t>
            </a:r>
          </a:p>
          <a:p>
            <a:pPr>
              <a:defRPr/>
            </a:pPr>
            <a:r>
              <a:rPr lang="ru-RU" sz="1600" dirty="0" smtClean="0"/>
              <a:t>существует рассогласование понятийного аппарата сферы труда и сферы образования;</a:t>
            </a:r>
          </a:p>
          <a:p>
            <a:pPr>
              <a:defRPr/>
            </a:pPr>
            <a:r>
              <a:rPr lang="ru-RU" sz="1600" dirty="0" smtClean="0"/>
              <a:t>перечни профессий, специальностей и направлений, по которым разрабатываются документы, регламентирующие профессиональное образование, не совпадают с перечнем областей профессиональной деятельности (и/или ВЭД), по которым разрабатываются ПС. </a:t>
            </a:r>
          </a:p>
          <a:p>
            <a:pPr marL="0" indent="0">
              <a:buFontTx/>
              <a:buNone/>
              <a:defRPr/>
            </a:pPr>
            <a:endParaRPr lang="ru-RU" sz="1600" dirty="0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07E6B7-17EE-422A-B5ED-818233B2CE47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pic>
        <p:nvPicPr>
          <p:cNvPr id="27654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b="1" i="1" dirty="0" smtClean="0"/>
              <a:t>Разрыв профессионального труда и профессионального образования</a:t>
            </a:r>
            <a:endParaRPr lang="ru-RU" sz="2400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557338"/>
            <a:ext cx="8229600" cy="4032250"/>
          </a:xfrm>
        </p:spPr>
        <p:txBody>
          <a:bodyPr/>
          <a:lstStyle/>
          <a:p>
            <a:r>
              <a:rPr lang="ru-RU" altLang="ru-RU" sz="2000" dirty="0" smtClean="0"/>
              <a:t>Даже разработанные с учетом требований профессиональных стандартов ФГОС профессионального образования могут отставать от быстро меняющихся требований рынка труда, а следом за ними – основные и дополнительные профессиональные образовательные программы. </a:t>
            </a:r>
          </a:p>
          <a:p>
            <a:endParaRPr lang="ru-RU" altLang="ru-RU" sz="2000" dirty="0" smtClean="0"/>
          </a:p>
          <a:p>
            <a:r>
              <a:rPr lang="ru-RU" altLang="ru-RU" sz="2000" dirty="0" smtClean="0"/>
              <a:t>Проблема может быть преодолена путем постоянного обновления профессиональных образовательных программ, а также создания нового поколения ООП с использованием профессиональных стандартов и/или результатов изучения потребностей рынка труда.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58EDCA-0312-4295-B960-569A4344375C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pic>
        <p:nvPicPr>
          <p:cNvPr id="24582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69094" y="224644"/>
            <a:ext cx="8229600" cy="944563"/>
          </a:xfrm>
        </p:spPr>
        <p:txBody>
          <a:bodyPr/>
          <a:lstStyle/>
          <a:p>
            <a:pPr>
              <a:defRPr/>
            </a:pPr>
            <a:r>
              <a:rPr lang="ru-RU" sz="2400" b="1" i="1" dirty="0" smtClean="0"/>
              <a:t>Связь</a:t>
            </a:r>
            <a:r>
              <a:rPr lang="ru-RU" sz="2400" b="1" dirty="0" smtClean="0"/>
              <a:t> </a:t>
            </a:r>
            <a:r>
              <a:rPr lang="ru-RU" sz="2400" b="1" i="1" dirty="0" smtClean="0"/>
              <a:t>профессионального труда и профессионального образования</a:t>
            </a:r>
            <a:endParaRPr lang="ru-RU" sz="2400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412875"/>
            <a:ext cx="8135937" cy="464502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1600" dirty="0" smtClean="0"/>
              <a:t>Обеспечивается процедурой создания, утверждения и применения профессиональных стандартов, реализуемой в соответствии с постановлениями Правительства России, Национальным Советом  и РСПП:</a:t>
            </a:r>
          </a:p>
          <a:p>
            <a:pPr>
              <a:defRPr/>
            </a:pPr>
            <a:r>
              <a:rPr lang="ru-RU" sz="1600" dirty="0" smtClean="0"/>
              <a:t>разработку профессиональных стандартов проводят соответствующие объединения работодателей и крупные организации; при необходимости им оказывается организационно-методическая поддержка;</a:t>
            </a:r>
          </a:p>
          <a:p>
            <a:pPr>
              <a:defRPr/>
            </a:pPr>
            <a:r>
              <a:rPr lang="ru-RU" sz="1600" dirty="0" smtClean="0"/>
              <a:t>обсуждение и экспертиза проектов профессиональных стандартов являются открытыми, к их проведению привлекаются все заинтересованные стороны, что обеспечивает объективность результатов;</a:t>
            </a:r>
          </a:p>
          <a:p>
            <a:pPr>
              <a:defRPr/>
            </a:pPr>
            <a:r>
              <a:rPr lang="ru-RU" sz="1600" dirty="0" smtClean="0"/>
              <a:t>профессиональные стандарты, разработанные работодателями (бизнес сообществом) и прошедшие апробацию в отрасли, доказавшие свою эффективность и качество, и утвержденные Комиссией РСПП, передаются в Министерство образования и науки и рекомендуются к использованию учреждениями профессионального образования при разработке проектов образовательных стандартов и программ.</a:t>
            </a:r>
          </a:p>
          <a:p>
            <a:pPr marL="0" indent="0">
              <a:buFontTx/>
              <a:buNone/>
              <a:defRPr/>
            </a:pPr>
            <a:endParaRPr lang="ru-RU" sz="1600" dirty="0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FC4044-9D68-4F0F-A53E-920EFDF69772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pic>
        <p:nvPicPr>
          <p:cNvPr id="25606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b="1" i="1" dirty="0" smtClean="0"/>
              <a:t>Пользователи ПС</a:t>
            </a:r>
            <a:endParaRPr lang="ru-RU" sz="2400" b="1" i="1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484313"/>
            <a:ext cx="8229600" cy="3636962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altLang="ru-RU" sz="1800" dirty="0" smtClean="0"/>
              <a:t>Основными пользователями профессиональных стандартов являются:</a:t>
            </a:r>
          </a:p>
          <a:p>
            <a:pPr>
              <a:defRPr/>
            </a:pPr>
            <a:r>
              <a:rPr lang="ru-RU" altLang="ru-RU" sz="1800" dirty="0" smtClean="0"/>
              <a:t> руководители и специалисты подразделений управления персоналом организаций, </a:t>
            </a:r>
          </a:p>
          <a:p>
            <a:pPr>
              <a:defRPr/>
            </a:pPr>
            <a:r>
              <a:rPr lang="ru-RU" altLang="ru-RU" sz="1800" dirty="0" smtClean="0"/>
              <a:t>специалисты в области сертификации персонала, </a:t>
            </a:r>
          </a:p>
          <a:p>
            <a:pPr>
              <a:defRPr/>
            </a:pPr>
            <a:r>
              <a:rPr lang="ru-RU" altLang="ru-RU" sz="1800" dirty="0" smtClean="0"/>
              <a:t>специалисты, разрабатывающие государственные образовательные стандарты и профессиональные – основные и дополнительные образовательные программы,</a:t>
            </a:r>
          </a:p>
          <a:p>
            <a:pPr>
              <a:defRPr/>
            </a:pPr>
            <a:r>
              <a:rPr lang="ru-RU" altLang="ru-RU" sz="1800" dirty="0" smtClean="0"/>
              <a:t>а также психологи и профконсультанты, оказывающие населению услуги в области профессионального самоопределения и построения профессиональной карьеры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B85D52-196E-49CB-8F1B-73F90F3355F3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pic>
        <p:nvPicPr>
          <p:cNvPr id="31750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b="1" i="1" dirty="0" smtClean="0"/>
              <a:t>Основная задача</a:t>
            </a:r>
            <a:endParaRPr lang="ru-RU" sz="2800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268413"/>
            <a:ext cx="8447088" cy="3889375"/>
          </a:xfrm>
        </p:spPr>
        <p:txBody>
          <a:bodyPr/>
          <a:lstStyle/>
          <a:p>
            <a:pPr marL="365125" indent="-9525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/>
              <a:t>На основании анализа отечественного и зарубежного опыта среди первоочередных мер в направлении развития психологической службы образования  следует назвать создание научной, организационной, нормативной и технологической базы практической психологии образования, в том числе, разработку </a:t>
            </a:r>
            <a:r>
              <a:rPr lang="ru-RU" sz="2400" i="1" dirty="0" smtClean="0"/>
              <a:t>профессионального стандарта педагога-психолога, </a:t>
            </a:r>
            <a:r>
              <a:rPr lang="ru-RU" sz="2400" dirty="0" smtClean="0"/>
              <a:t>и на его основе - общественно-государственной системы сертификации и аттестации </a:t>
            </a:r>
            <a:r>
              <a:rPr lang="ru-RU" sz="2400" i="1" dirty="0" smtClean="0"/>
              <a:t>видов и технологий работы</a:t>
            </a:r>
            <a:r>
              <a:rPr lang="ru-RU" sz="2400" dirty="0" smtClean="0"/>
              <a:t> практического психолога сферы образования, а также системы сертификации и аттестации </a:t>
            </a:r>
            <a:r>
              <a:rPr lang="ru-RU" sz="2400" i="1" dirty="0" smtClean="0"/>
              <a:t>профессионального персонала.</a:t>
            </a:r>
            <a:endParaRPr lang="ru-RU" sz="2400" dirty="0" smtClean="0"/>
          </a:p>
          <a:p>
            <a:pPr marL="365125" indent="-365125" eaLnBrk="1" hangingPunct="1">
              <a:lnSpc>
                <a:spcPct val="80000"/>
              </a:lnSpc>
              <a:buFontTx/>
              <a:buNone/>
              <a:defRPr/>
            </a:pPr>
            <a:endParaRPr lang="ru-RU" sz="2000" dirty="0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B97359-D546-4ECA-ADE8-96FE4DF5D07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4102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79450"/>
          </a:xfrm>
        </p:spPr>
        <p:txBody>
          <a:bodyPr/>
          <a:lstStyle/>
          <a:p>
            <a:pPr>
              <a:defRPr/>
            </a:pPr>
            <a:r>
              <a:rPr lang="ru-RU" sz="2400" b="1" i="1" dirty="0" smtClean="0"/>
              <a:t>Социальный и экономический эффект ПС</a:t>
            </a:r>
            <a:endParaRPr lang="ru-RU" sz="2400" b="1" i="1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944563"/>
            <a:ext cx="8605838" cy="4645025"/>
          </a:xfrm>
        </p:spPr>
        <p:txBody>
          <a:bodyPr/>
          <a:lstStyle/>
          <a:p>
            <a:pPr marL="355600" indent="0">
              <a:buFontTx/>
              <a:buNone/>
              <a:defRPr/>
            </a:pPr>
            <a:r>
              <a:rPr lang="ru-RU" sz="1800" dirty="0" smtClean="0"/>
              <a:t>Разработка профессионального стандарта психолога сферы образования позволит: </a:t>
            </a:r>
          </a:p>
          <a:p>
            <a:pPr>
              <a:defRPr/>
            </a:pPr>
            <a:r>
              <a:rPr lang="ru-RU" sz="1800" dirty="0" smtClean="0"/>
              <a:t>совершенствовать образовательные программы и учебно-методические материалы по специальности с учетом потребностей работодателей, </a:t>
            </a:r>
          </a:p>
          <a:p>
            <a:pPr>
              <a:defRPr/>
            </a:pPr>
            <a:r>
              <a:rPr lang="ru-RU" sz="1800" dirty="0" smtClean="0"/>
              <a:t>разработать объективные средства оценки индивидуальных достижений студентов и выпускников; </a:t>
            </a:r>
          </a:p>
          <a:p>
            <a:pPr>
              <a:defRPr/>
            </a:pPr>
            <a:r>
              <a:rPr lang="ru-RU" sz="1800" dirty="0"/>
              <a:t>проводить оценку квалификации и сертификацию  </a:t>
            </a:r>
            <a:r>
              <a:rPr lang="ru-RU" sz="1800" dirty="0" smtClean="0"/>
              <a:t>психологов</a:t>
            </a:r>
            <a:r>
              <a:rPr lang="ru-RU" sz="1800" dirty="0"/>
              <a:t>;</a:t>
            </a:r>
          </a:p>
          <a:p>
            <a:pPr>
              <a:defRPr/>
            </a:pPr>
            <a:r>
              <a:rPr lang="ru-RU" sz="1800" dirty="0" smtClean="0"/>
              <a:t>проводить профориентационную работу с абитуриентами с опорой на учет требований реальной профессиональной деятельности специалистов-психологов.</a:t>
            </a:r>
          </a:p>
          <a:p>
            <a:pPr marL="355600" indent="0">
              <a:buFontTx/>
              <a:buNone/>
              <a:defRPr/>
            </a:pPr>
            <a:r>
              <a:rPr lang="ru-RU" sz="1800" dirty="0" smtClean="0"/>
              <a:t>Разработка и продвижение профессионального стандарта психолога образования направлены на повышение заинтересованности будущих и действующих работников в получении специальности, обеспечение процесса адаптации и закрепления выпускников в системе образования и, как следствие, на повышение общественного рейтинга профессии.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FF8A28-411C-498B-B033-06B0723351DB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pic>
        <p:nvPicPr>
          <p:cNvPr id="34822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AD0A75-7A6D-463E-BB6B-A501D02759C3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25500" y="333375"/>
            <a:ext cx="8328025" cy="12588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449263">
              <a:lnSpc>
                <a:spcPct val="130000"/>
              </a:lnSpc>
            </a:pP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u="sng" dirty="0" smtClean="0">
                <a:effectLst/>
                <a:latin typeface="Times New Roman" pitchFamily="18" charset="0"/>
                <a:cs typeface="Times New Roman" pitchFamily="18" charset="0"/>
              </a:rPr>
              <a:t>Направления работ и рекомендации по апробации и внедрению стандарта педагога-психолога</a:t>
            </a: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altLang="ru-RU" sz="2000" dirty="0" smtClean="0"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584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7175" y="1592263"/>
            <a:ext cx="8599488" cy="4392612"/>
          </a:xfrm>
        </p:spPr>
        <p:txBody>
          <a:bodyPr/>
          <a:lstStyle/>
          <a:p>
            <a:pPr indent="0" algn="just">
              <a:lnSpc>
                <a:spcPct val="130000"/>
              </a:lnSpc>
              <a:buNone/>
            </a:pP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На основании предложений участников общественно-профессионального обсуждения и с целью эффективного внедрения профессионального стандарта педагога-психолога, разрабатываемого Московским городским психолого-педагогическим университетом,   сформулированы </a:t>
            </a:r>
            <a:r>
              <a:rPr lang="ru-RU" altLang="ru-RU" sz="1800" i="1" dirty="0" smtClean="0">
                <a:latin typeface="Times New Roman" pitchFamily="18" charset="0"/>
                <a:cs typeface="Times New Roman" pitchFamily="18" charset="0"/>
              </a:rPr>
              <a:t>рекомендации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ru-RU" altLang="ru-RU" sz="18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indent="379413" algn="just">
              <a:lnSpc>
                <a:spcPct val="130000"/>
              </a:lnSpc>
              <a:buNone/>
            </a:pP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altLang="ru-RU" sz="1800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Необходимо предусмотреть поэтапное введение профессионального стандарта педагога-психолога, включающее апробацию содержания стандарта, разработку механизмов его использования и, при необходимости, последующую коррекцию содержания профессионального стандарта.  Механизмом апробации может стать создание при головной  организации-разработчике  региональных пилотных площадок с добровольным участием организаций  и учреждений соответствующего профиля.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EE4C25-6056-4EDB-91DD-18B6A9EFC68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12800" y="260350"/>
            <a:ext cx="8328025" cy="9366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449263">
              <a:lnSpc>
                <a:spcPct val="130000"/>
              </a:lnSpc>
            </a:pP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0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0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u="sng" dirty="0" smtClean="0">
                <a:effectLst/>
                <a:latin typeface="Times New Roman" pitchFamily="18" charset="0"/>
                <a:cs typeface="Times New Roman" pitchFamily="18" charset="0"/>
              </a:rPr>
              <a:t>Направления работ и рекомендации по апробации и внедрению стандарта педагога-психолога</a:t>
            </a:r>
            <a:r>
              <a:rPr lang="en-US" altLang="ru-RU" sz="20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0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altLang="ru-RU" sz="2000" dirty="0" smtClean="0"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686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58775" y="1052513"/>
            <a:ext cx="8605838" cy="5400675"/>
          </a:xfrm>
        </p:spPr>
        <p:txBody>
          <a:bodyPr/>
          <a:lstStyle/>
          <a:p>
            <a:pPr indent="379413" algn="just">
              <a:lnSpc>
                <a:spcPct val="130000"/>
              </a:lnSpc>
              <a:buNone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2. В качестве возможного механизма внедрения профессионального стандарта целесообразно использовать общественные ассоциации, в первую очередь, ФПОР, и поручить им решение следующих задач: </a:t>
            </a:r>
            <a:endParaRPr lang="ru-RU" alt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indent="449263" algn="just">
              <a:lnSpc>
                <a:spcPct val="130000"/>
              </a:lnSpc>
              <a:buFont typeface="Symbol" pitchFamily="18" charset="2"/>
              <a:buChar char=""/>
            </a:pP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рофессионально - общественный мониторинг процесса обсуждения, апробации и внедрения профессионального стандарта;</a:t>
            </a:r>
            <a:endParaRPr lang="ru-RU" altLang="ru-RU" sz="1600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indent="449263" algn="just">
              <a:lnSpc>
                <a:spcPct val="130000"/>
              </a:lnSpc>
              <a:buFont typeface="Symbol" pitchFamily="18" charset="2"/>
              <a:buChar char=""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мониторинг процесса внедрения стандарта на региональных пилотных площадках;</a:t>
            </a:r>
            <a:endParaRPr lang="ru-RU" altLang="ru-RU" sz="1600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indent="449263" algn="just">
              <a:lnSpc>
                <a:spcPct val="130000"/>
              </a:lnSpc>
              <a:buFont typeface="Symbol" pitchFamily="18" charset="2"/>
              <a:buChar char=""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оказание информационной, правовой, методической и иной поддержки  организациям пилотных площадок; педагогическим вузам и центрам повышения квалификации специалистов;</a:t>
            </a:r>
            <a:endParaRPr lang="ru-RU" altLang="ru-RU" sz="1600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indent="449263" algn="just">
              <a:lnSpc>
                <a:spcPct val="130000"/>
              </a:lnSpc>
              <a:buFont typeface="Symbol" pitchFamily="18" charset="2"/>
              <a:buChar char=""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обеспечение сетевого взаимодействия специалистов, образовательных организаций, органов управления образованием, руководствующихся в своей деятельности профессиональным стандартом;</a:t>
            </a:r>
            <a:endParaRPr lang="ru-RU" altLang="ru-RU" sz="1600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indent="449263" algn="just">
              <a:lnSpc>
                <a:spcPct val="130000"/>
              </a:lnSpc>
              <a:buFont typeface="Symbol" pitchFamily="18" charset="2"/>
              <a:buChar char=""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своевременное информирование органов власти и управления о нарушениях прав специалистов и  организаций вследствие ошибочных трактовок положений профессионального стандарта.</a:t>
            </a:r>
            <a:endParaRPr lang="ru-RU" altLang="ru-RU" sz="1600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indent="449263" algn="just">
              <a:lnSpc>
                <a:spcPct val="130000"/>
              </a:lnSpc>
            </a:pPr>
            <a:endParaRPr lang="ru-RU" altLang="ru-RU" sz="1800" dirty="0" smtClean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19D078-021E-4700-9B59-CFDB58E50DA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15975" y="152400"/>
            <a:ext cx="8328025" cy="126047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449263">
              <a:lnSpc>
                <a:spcPct val="130000"/>
              </a:lnSpc>
            </a:pP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u="sng" dirty="0" smtClean="0">
                <a:effectLst/>
                <a:latin typeface="Times New Roman" pitchFamily="18" charset="0"/>
                <a:cs typeface="Times New Roman" pitchFamily="18" charset="0"/>
              </a:rPr>
              <a:t>Направления работ и рекомендации по апробации и внедрению стандарта педагога-психолога</a:t>
            </a: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altLang="ru-RU" sz="2000" dirty="0" smtClean="0"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789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79388" y="1268413"/>
            <a:ext cx="8424862" cy="4824412"/>
          </a:xfrm>
        </p:spPr>
        <p:txBody>
          <a:bodyPr/>
          <a:lstStyle/>
          <a:p>
            <a:pPr indent="379413" algn="just">
              <a:lnSpc>
                <a:spcPct val="130000"/>
              </a:lnSpc>
              <a:buNone/>
            </a:pP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3. Введение нового профессионального стандарта должно неизбежно повлечь за собой изменение стандартов его подготовки и переподготовки в высшей школе и в центрах повышения квалификации. В целях п</a:t>
            </a:r>
            <a:r>
              <a:rPr lang="ru-RU" alt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овышения эффективности внедрения профессионального стандарта  в рамках целевых программ </a:t>
            </a:r>
            <a:r>
              <a:rPr lang="ru-RU" altLang="ru-RU" sz="1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Минобразованию</a:t>
            </a:r>
            <a:r>
              <a:rPr lang="ru-RU" alt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России следует предусмотреть </a:t>
            </a:r>
            <a:r>
              <a:rPr lang="ru-RU" altLang="ru-RU" sz="18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отдельные мероприятия по разработке и реализации программ подготовки кадров через систему дополнительного образования. </a:t>
            </a:r>
          </a:p>
          <a:p>
            <a:pPr indent="379413" algn="just">
              <a:lnSpc>
                <a:spcPct val="130000"/>
              </a:lnSpc>
              <a:buNone/>
            </a:pP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4. По итогам апробации профессионального стандарта и результатам пилотных проектов следует предусмотреть возможность изменения </a:t>
            </a:r>
            <a:r>
              <a:rPr lang="ru-RU" altLang="ru-RU" sz="1800" i="1" dirty="0" smtClean="0">
                <a:latin typeface="Times New Roman" pitchFamily="18" charset="0"/>
                <a:cs typeface="Times New Roman" pitchFamily="18" charset="0"/>
              </a:rPr>
              <a:t>соответствующих ФГОС - федеральных государственных образовательных стандартов высшего психолого-педагогического образования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и согласования их содержания со стандартом профессиональной деятельности педагога-психолога. </a:t>
            </a:r>
            <a:endParaRPr lang="ru-RU" altLang="ru-RU" sz="1400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indent="449263" algn="just">
              <a:lnSpc>
                <a:spcPct val="130000"/>
              </a:lnSpc>
            </a:pPr>
            <a:endParaRPr lang="ru-RU" altLang="ru-RU" sz="1800" dirty="0" smtClean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E40BDC-3D6C-4CFA-A2C3-F02816C39BAB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15975" y="152400"/>
            <a:ext cx="8328025" cy="126047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449263">
              <a:lnSpc>
                <a:spcPct val="130000"/>
              </a:lnSpc>
            </a:pP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u="sng" dirty="0" smtClean="0">
                <a:effectLst/>
                <a:latin typeface="Times New Roman" pitchFamily="18" charset="0"/>
                <a:cs typeface="Times New Roman" pitchFamily="18" charset="0"/>
              </a:rPr>
              <a:t>Направления работ и рекомендации по апробации и внедрению стандарта педагога-психолога</a:t>
            </a: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altLang="ru-RU" sz="2000" dirty="0" smtClean="0"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891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7175" y="1592263"/>
            <a:ext cx="8562975" cy="4824412"/>
          </a:xfrm>
        </p:spPr>
        <p:txBody>
          <a:bodyPr/>
          <a:lstStyle/>
          <a:p>
            <a:pPr indent="449263" algn="just">
              <a:lnSpc>
                <a:spcPct val="130000"/>
              </a:lnSpc>
            </a:pP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5. Введение профессионального стандарта педагога-психолога потребует внесения изменений в действующие нормативные документы, определяющие трудовые отношения между работниками и их работодателями. В частности, необходимо разработать </a:t>
            </a:r>
            <a:r>
              <a:rPr lang="ru-RU" altLang="ru-RU" sz="1800" i="1" dirty="0" smtClean="0">
                <a:latin typeface="Times New Roman" pitchFamily="18" charset="0"/>
                <a:cs typeface="Times New Roman" pitchFamily="18" charset="0"/>
              </a:rPr>
              <a:t>систему общественно-профессиональной сертификации (оценки уровня профессиональной квалификации)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специалистов с выдачей соответствующего профессионального сертификата. </a:t>
            </a:r>
            <a:endParaRPr lang="ru-RU" altLang="ru-RU" sz="14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indent="449263" algn="just">
              <a:lnSpc>
                <a:spcPct val="130000"/>
              </a:lnSpc>
            </a:pP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6. Введение профессионального стандарта педагога-психолога приведет к необходимости изменить </a:t>
            </a:r>
            <a:r>
              <a:rPr lang="ru-RU" altLang="ru-RU" sz="1800" i="1" dirty="0" smtClean="0">
                <a:latin typeface="Times New Roman" pitchFamily="18" charset="0"/>
                <a:cs typeface="Times New Roman" pitchFamily="18" charset="0"/>
              </a:rPr>
              <a:t>процедуры замещения и аттестации работников при замещении должностей работников: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необходимо определить те правовые, организационные, кадровые и экономические условия, которые позволят ввести профессиональный экзамен на право допуска к профессиональной деятельности и организовать необходимую стажировку будущего работника как оптимальный способ введения его в профессию.</a:t>
            </a:r>
            <a:endParaRPr lang="ru-RU" altLang="ru-RU" sz="1400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indent="449263" algn="just">
              <a:lnSpc>
                <a:spcPct val="130000"/>
              </a:lnSpc>
            </a:pPr>
            <a:endParaRPr lang="ru-RU" altLang="ru-RU" sz="1800" dirty="0" smtClean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2A57F-311F-4A05-B743-27D5828AD96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3994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15975" y="152400"/>
            <a:ext cx="8328025" cy="126047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449263">
              <a:lnSpc>
                <a:spcPct val="130000"/>
              </a:lnSpc>
            </a:pP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u="sng" dirty="0" smtClean="0">
                <a:effectLst/>
                <a:latin typeface="Times New Roman" pitchFamily="18" charset="0"/>
                <a:cs typeface="Times New Roman" pitchFamily="18" charset="0"/>
              </a:rPr>
              <a:t>Направления работ и рекомендации по апробации и внедрению стандарта педагога-психолога</a:t>
            </a: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altLang="ru-RU" sz="2000" dirty="0" smtClean="0"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994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58775" y="2024063"/>
            <a:ext cx="8096250" cy="2881312"/>
          </a:xfrm>
        </p:spPr>
        <p:txBody>
          <a:bodyPr/>
          <a:lstStyle/>
          <a:p>
            <a:pPr indent="449263" algn="just">
              <a:lnSpc>
                <a:spcPct val="130000"/>
              </a:lnSpc>
            </a:pP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7. Одновременно с введением в действие профессионального стандарта целесообразно создать новые </a:t>
            </a:r>
            <a:r>
              <a:rPr lang="ru-RU" alt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организационные и нормативные механизмы аттестации и сертификации персонала педагогов-психологов,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начать р</a:t>
            </a:r>
            <a:r>
              <a:rPr lang="ru-RU" alt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азработку </a:t>
            </a:r>
            <a:r>
              <a:rPr lang="ru-RU" altLang="ru-RU" sz="18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отраслевой системы квалификационных требований</a:t>
            </a:r>
            <a:r>
              <a:rPr lang="ru-RU" alt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определяющих содержание профессиональной квалификации, а также -  механизмы ее применения, в том числе, с целью оценки  повышения эффективности деятельности, оплаты труда и поддержания уровня квалификации работника (развития профессиональной карьеры). </a:t>
            </a:r>
            <a:endParaRPr lang="ru-RU" altLang="ru-RU" sz="14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BE0EF6-4AAB-428F-A3A3-DE384ABDC0FD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42291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47700" y="2600325"/>
            <a:ext cx="8328025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СПАСИБО за ВНИМАНИЕ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Более подробную информацию смотрите на сайтах</a:t>
            </a:r>
          </a:p>
        </p:txBody>
      </p:sp>
      <p:sp>
        <p:nvSpPr>
          <p:cNvPr id="4096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339975" y="4724400"/>
            <a:ext cx="3671888" cy="1296988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ru-RU" dirty="0" smtClean="0">
                <a:solidFill>
                  <a:srgbClr val="FF0000"/>
                </a:solidFill>
              </a:rPr>
              <a:t>www.mgppu.ru</a:t>
            </a:r>
            <a:endParaRPr lang="ru-RU" altLang="ru-RU" dirty="0" smtClean="0">
              <a:solidFill>
                <a:srgbClr val="FF0000"/>
              </a:solidFill>
            </a:endParaRPr>
          </a:p>
          <a:p>
            <a:pPr marL="0" indent="0" algn="ctr" eaLnBrk="1" hangingPunct="1">
              <a:buFontTx/>
              <a:buNone/>
            </a:pPr>
            <a:r>
              <a:rPr lang="en-US" altLang="ru-RU" dirty="0" smtClean="0">
                <a:solidFill>
                  <a:srgbClr val="FF0000"/>
                </a:solidFill>
              </a:rPr>
              <a:t>www.rospsy.ru</a:t>
            </a:r>
            <a:endParaRPr lang="ru-RU" altLang="ru-RU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Компетентностная концепция и макет профессионального стандарта практического психолога сферы образования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87338" y="1268413"/>
            <a:ext cx="8677275" cy="4284662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000" dirty="0" smtClean="0"/>
              <a:t>Разработку Концепции предваряет анализ основ </a:t>
            </a:r>
            <a:r>
              <a:rPr lang="ru-RU" sz="2000" i="1" dirty="0" smtClean="0"/>
              <a:t>компетентностного подхода: описания категории компетенции и ее содержания в контексте реальной профессиональной деятельности.</a:t>
            </a:r>
            <a:endParaRPr lang="ru-RU" sz="2000" dirty="0" smtClean="0"/>
          </a:p>
          <a:p>
            <a:pPr marL="0" indent="0">
              <a:buFontTx/>
              <a:buNone/>
              <a:defRPr/>
            </a:pPr>
            <a:r>
              <a:rPr lang="ru-RU" sz="2000" dirty="0" smtClean="0"/>
              <a:t>Современная целостная модель профессиональной компетентности, включает пять наборов связанных компетенций, и, соответственно, пять измерений:</a:t>
            </a:r>
          </a:p>
          <a:p>
            <a:pPr>
              <a:defRPr/>
            </a:pPr>
            <a:r>
              <a:rPr lang="ru-RU" sz="2000" i="1" dirty="0" smtClean="0"/>
              <a:t>когнитивные компетенции,</a:t>
            </a:r>
            <a:r>
              <a:rPr lang="ru-RU" sz="2000" dirty="0" smtClean="0"/>
              <a:t> включающие не только официальные знания, но также и неофициальные – основанные на опыте. Знания (знают – что), подкрепленные пониманием (знают – почему), отличаются от компетенций;</a:t>
            </a:r>
          </a:p>
          <a:p>
            <a:pPr>
              <a:defRPr/>
            </a:pPr>
            <a:r>
              <a:rPr lang="ru-RU" sz="2000" i="1" dirty="0" smtClean="0"/>
              <a:t>функциональная компетентность</a:t>
            </a:r>
            <a:r>
              <a:rPr lang="ru-RU" sz="2000" dirty="0" smtClean="0"/>
              <a:t> (навыки или «ноу-хау»), включает, что человек, который работает в данной профессиональной области, должен быть в состоянии сделать и способен продемонстрировать;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3AE082-A977-4892-A7AC-904B4C0E8B4E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5126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b="1" i="1" dirty="0" smtClean="0"/>
              <a:t>Концепция и макет профессионального стандарта практического психолога сферы образования</a:t>
            </a:r>
            <a:endParaRPr lang="ru-RU" sz="2400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808163"/>
            <a:ext cx="8229600" cy="3349625"/>
          </a:xfrm>
        </p:spPr>
        <p:txBody>
          <a:bodyPr/>
          <a:lstStyle/>
          <a:p>
            <a:r>
              <a:rPr lang="ru-RU" altLang="ru-RU" sz="2000" dirty="0" smtClean="0"/>
              <a:t> </a:t>
            </a:r>
            <a:r>
              <a:rPr lang="ru-RU" altLang="ru-RU" sz="2000" i="1" dirty="0" smtClean="0"/>
              <a:t>личностные компетенции</a:t>
            </a:r>
            <a:r>
              <a:rPr lang="ru-RU" altLang="ru-RU" sz="2000" dirty="0" smtClean="0"/>
              <a:t> (поведенческие компетенции, «знают, как вести себя»), определяются как относительно устойчивые характеристики личности причинно связанные с эффективным выполнением работы; </a:t>
            </a:r>
          </a:p>
          <a:p>
            <a:r>
              <a:rPr lang="ru-RU" altLang="ru-RU" sz="2000" i="1" dirty="0" smtClean="0"/>
              <a:t>этическая компетентность,</a:t>
            </a:r>
            <a:r>
              <a:rPr lang="ru-RU" altLang="ru-RU" sz="2000" dirty="0" smtClean="0"/>
              <a:t> личное мнение и профессиональные ценности, способность принимать основанные на них решения;</a:t>
            </a:r>
          </a:p>
          <a:p>
            <a:r>
              <a:rPr lang="ru-RU" altLang="ru-RU" sz="2000" i="1" dirty="0" err="1" smtClean="0"/>
              <a:t>мета-компетенции</a:t>
            </a:r>
            <a:r>
              <a:rPr lang="ru-RU" altLang="ru-RU" sz="2000" dirty="0" smtClean="0"/>
              <a:t> относятся к способности справляться с неуверенностью, также как и с поучениями и критикой. 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074FA2-C178-487C-B4A4-230B46637648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6150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200" b="1" i="1" dirty="0" smtClean="0"/>
              <a:t>Модель профессиональной подготовки как средство формирования профессиональных компетенций</a:t>
            </a:r>
            <a:endParaRPr lang="ru-RU" sz="22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522413"/>
            <a:ext cx="8459787" cy="3889375"/>
          </a:xfrm>
        </p:spPr>
        <p:txBody>
          <a:bodyPr/>
          <a:lstStyle/>
          <a:p>
            <a:pPr marL="355600" indent="0">
              <a:buFontTx/>
              <a:buNone/>
            </a:pPr>
            <a:r>
              <a:rPr lang="ru-RU" altLang="ru-RU" sz="2000" dirty="0" smtClean="0"/>
              <a:t>Для психолога образования, например, в соответствии с нормами ЕС («Европейский диплом психолога») рекомендуемой  является программа профессиональной подготовки, которая описывается формулой «4+2+3», т.е. бакалавр  (4 года) + магистр (2 года) + обязательное </a:t>
            </a:r>
            <a:r>
              <a:rPr lang="ru-RU" altLang="ru-RU" sz="2000" dirty="0" err="1" smtClean="0"/>
              <a:t>постдипломное</a:t>
            </a:r>
            <a:r>
              <a:rPr lang="ru-RU" altLang="ru-RU" sz="2000" dirty="0" smtClean="0"/>
              <a:t> образование  (3 года) в условиях </a:t>
            </a:r>
            <a:r>
              <a:rPr lang="ru-RU" altLang="ru-RU" sz="2000" dirty="0" err="1" smtClean="0"/>
              <a:t>супервизии</a:t>
            </a:r>
            <a:r>
              <a:rPr lang="ru-RU" altLang="ru-RU" sz="2000" dirty="0" smtClean="0"/>
              <a:t> (интернатура или стажировка). </a:t>
            </a:r>
          </a:p>
          <a:p>
            <a:pPr marL="355600" indent="0">
              <a:buFontTx/>
              <a:buNone/>
            </a:pPr>
            <a:r>
              <a:rPr lang="ru-RU" altLang="ru-RU" sz="2000" dirty="0" smtClean="0"/>
              <a:t>При этом содержание компетенций при разработке образовательного стандарта определяется в следующем порядке:</a:t>
            </a:r>
          </a:p>
          <a:p>
            <a:pPr marL="355600" indent="0">
              <a:buFontTx/>
              <a:buNone/>
            </a:pPr>
            <a:r>
              <a:rPr lang="ru-RU" altLang="ru-RU" sz="2000" b="1" i="1" dirty="0" smtClean="0"/>
              <a:t>от видов деятельности → к трудовым функциям и действиям </a:t>
            </a:r>
            <a:r>
              <a:rPr lang="ru-RU" altLang="ru-RU" sz="2000" b="1" i="1" dirty="0" smtClean="0">
                <a:solidFill>
                  <a:srgbClr val="FFFFFF"/>
                </a:solidFill>
              </a:rPr>
              <a:t> → </a:t>
            </a:r>
            <a:r>
              <a:rPr lang="ru-RU" altLang="ru-RU" sz="2000" b="1" i="1" dirty="0" smtClean="0"/>
              <a:t>к задачам деятельности → к компетенциям</a:t>
            </a:r>
            <a:endParaRPr lang="ru-RU" altLang="ru-RU" sz="2000" dirty="0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25A6DC-1506-4C69-84B9-4E878070441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10246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Связь Образовательного стандарта ФГОС и Профессионального </a:t>
            </a:r>
            <a:r>
              <a:rPr lang="ru-RU" sz="2400" b="1" i="1" dirty="0" smtClean="0">
                <a:solidFill>
                  <a:srgbClr val="E3E3FF"/>
                </a:solidFill>
              </a:rPr>
              <a:t>стандарта ПС Пси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736725"/>
            <a:ext cx="8459787" cy="3421063"/>
          </a:xfrm>
        </p:spPr>
        <p:txBody>
          <a:bodyPr/>
          <a:lstStyle/>
          <a:p>
            <a:r>
              <a:rPr lang="ru-RU" altLang="ru-RU" sz="2000" dirty="0" smtClean="0"/>
              <a:t>В соответствии со сказанным выше, при разработке ФГОС ВПО по направлению  по направлению «Психолого-педагогическое образование» может быть реализована следующая схема: </a:t>
            </a:r>
          </a:p>
          <a:p>
            <a:endParaRPr lang="ru-RU" altLang="ru-RU" sz="2000" dirty="0" smtClean="0"/>
          </a:p>
          <a:p>
            <a:pPr>
              <a:buFontTx/>
              <a:buNone/>
            </a:pPr>
            <a:r>
              <a:rPr lang="ru-RU" altLang="ru-RU" sz="1600" dirty="0" smtClean="0"/>
              <a:t>     Вид профессиональной                                       Образовательный стандарт ФГОС</a:t>
            </a:r>
          </a:p>
          <a:p>
            <a:pPr>
              <a:buFontTx/>
              <a:buNone/>
            </a:pPr>
            <a:r>
              <a:rPr lang="ru-RU" altLang="ru-RU" sz="1600" dirty="0" smtClean="0"/>
              <a:t>     деятельности            стандарт                                       формируемые компетенции</a:t>
            </a:r>
          </a:p>
          <a:p>
            <a:pPr>
              <a:buFontTx/>
              <a:buNone/>
            </a:pPr>
            <a:r>
              <a:rPr lang="ru-RU" altLang="ru-RU" sz="1600" dirty="0" smtClean="0"/>
              <a:t>     профессиональной деятельности                                  компетенции профиля </a:t>
            </a:r>
          </a:p>
          <a:p>
            <a:pPr>
              <a:buFontTx/>
              <a:buNone/>
            </a:pPr>
            <a:r>
              <a:rPr lang="ru-RU" altLang="ru-RU" sz="1600" dirty="0" smtClean="0"/>
              <a:t>                  трудовая функция ТФ и                                      специалиста (из ТФ и ТД)</a:t>
            </a:r>
          </a:p>
          <a:p>
            <a:pPr>
              <a:buFontTx/>
              <a:buNone/>
            </a:pPr>
            <a:r>
              <a:rPr lang="ru-RU" altLang="ru-RU" sz="1600" dirty="0" smtClean="0"/>
              <a:t>    трудовое действие ТД                                                      содержание ОПОП   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8F6D32-8C07-4D64-A4B7-7222B4A09349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11270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>
            <a:off x="2232025" y="3536950"/>
            <a:ext cx="50323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863600" y="4113213"/>
            <a:ext cx="5048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Стрелка вправо 3"/>
          <p:cNvSpPr/>
          <p:nvPr/>
        </p:nvSpPr>
        <p:spPr>
          <a:xfrm>
            <a:off x="4248150" y="3716338"/>
            <a:ext cx="900113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327650" y="3540125"/>
            <a:ext cx="5048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334000" y="3867150"/>
            <a:ext cx="50323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334000" y="4400550"/>
            <a:ext cx="50323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60425"/>
          </a:xfrm>
        </p:spPr>
        <p:txBody>
          <a:bodyPr/>
          <a:lstStyle/>
          <a:p>
            <a:pPr>
              <a:defRPr/>
            </a:pPr>
            <a:r>
              <a:rPr lang="ru-RU" sz="2400" b="1" i="1" dirty="0" smtClean="0"/>
              <a:t>Задачи профессиональной деятельности</a:t>
            </a:r>
            <a:endParaRPr lang="ru-RU" sz="2400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304925"/>
            <a:ext cx="8229600" cy="421322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1600" dirty="0" smtClean="0"/>
              <a:t>Так, например, задачи профессиональной деятельности бакалавров в области  психолого-педагогического  сопровождения образования включают, в частности:</a:t>
            </a:r>
          </a:p>
          <a:p>
            <a:pPr>
              <a:defRPr/>
            </a:pPr>
            <a:r>
              <a:rPr lang="ru-RU" sz="1600" dirty="0" smtClean="0"/>
              <a:t>проведение (диагностического) обследования учащихся с использованием стандартизированного инструментария;</a:t>
            </a:r>
          </a:p>
          <a:p>
            <a:pPr>
              <a:defRPr/>
            </a:pPr>
            <a:r>
              <a:rPr lang="ru-RU" sz="1600" dirty="0" smtClean="0"/>
              <a:t>проведение занятий с учащимися по утвержденным рекомендованным развивающим программам;</a:t>
            </a:r>
          </a:p>
          <a:p>
            <a:pPr>
              <a:defRPr/>
            </a:pPr>
            <a:r>
              <a:rPr lang="ru-RU" sz="1600" dirty="0" smtClean="0"/>
              <a:t>работа с педагогами с целью  организации эффективных учебных взаимодействий детей и их общения в образовательных учреждениях и в семье;</a:t>
            </a:r>
          </a:p>
          <a:p>
            <a:pPr>
              <a:defRPr/>
            </a:pPr>
            <a:r>
              <a:rPr lang="ru-RU" sz="1600" dirty="0" smtClean="0"/>
              <a:t>взаимодействие со смежными специалистами (логопедами, педагогами, физиологами) в комплексных обследованиях образовательной среды; </a:t>
            </a:r>
          </a:p>
          <a:p>
            <a:pPr marL="0" indent="0">
              <a:buFontTx/>
              <a:buNone/>
              <a:defRPr/>
            </a:pPr>
            <a:r>
              <a:rPr lang="ru-RU" sz="1600" dirty="0" smtClean="0"/>
              <a:t>Отсюда, в соответствии с логикой применения профессионального стандарта и необходимостью сформировать соответствующий образовательный результат, вытекают требования к структуре профессионального цикла основной образовательной программы (ОПОП) и содержанию учебного плана.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2157F-A210-4C2D-89B1-3F12A2BC75E9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12294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b="1" i="1" dirty="0" smtClean="0"/>
              <a:t>Целевая функция ПС</a:t>
            </a:r>
            <a:endParaRPr lang="ru-RU" sz="2400" b="1" i="1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376363"/>
            <a:ext cx="8229600" cy="4213225"/>
          </a:xfrm>
        </p:spPr>
        <p:txBody>
          <a:bodyPr/>
          <a:lstStyle/>
          <a:p>
            <a:pPr marL="355600" indent="0">
              <a:buFontTx/>
              <a:buNone/>
              <a:defRPr/>
            </a:pPr>
            <a:r>
              <a:rPr lang="ru-RU" sz="1600" dirty="0" smtClean="0"/>
              <a:t>Профессиональные стандарты, в соответствии с мировой практикой,  являются многофункциональными документами, предназначенными для:</a:t>
            </a:r>
          </a:p>
          <a:p>
            <a:pPr>
              <a:defRPr/>
            </a:pPr>
            <a:r>
              <a:rPr lang="ru-RU" sz="1600" dirty="0" smtClean="0"/>
              <a:t>проведения оценки квалификации и сертификации  работников, а также выпускников учреждений профессионального образования;</a:t>
            </a:r>
          </a:p>
          <a:p>
            <a:pPr>
              <a:defRPr/>
            </a:pPr>
            <a:r>
              <a:rPr lang="ru-RU" sz="1600" dirty="0" smtClean="0"/>
              <a:t>формирования государственных образовательных стандартов и программ всех уровней профессионального образования, а также для разработки учебно-методических материалов к этим программам;</a:t>
            </a:r>
          </a:p>
          <a:p>
            <a:pPr>
              <a:defRPr/>
            </a:pPr>
            <a:r>
              <a:rPr lang="ru-RU" sz="1600" dirty="0" smtClean="0"/>
              <a:t>решения широкого круга задач в области  управления персоналом (разработки стандартов предприятия, систем мотивации и стимулирования персонала, должностных инструкций; тарификации должностей; отбора, подбора  и  аттестации персонала, планирования карьеры);</a:t>
            </a:r>
          </a:p>
          <a:p>
            <a:pPr>
              <a:defRPr/>
            </a:pPr>
            <a:r>
              <a:rPr lang="ru-RU" sz="1600" dirty="0" smtClean="0"/>
              <a:t>проведения процедур стандартизации и унификации в рамках конкретного вида экономической деятельности (установление и поддержание единых требований к содержанию и качеству профессиональной деятельности, согласование наименований должностей и пр.). </a:t>
            </a:r>
          </a:p>
          <a:p>
            <a:pPr marL="0" indent="0">
              <a:buFontTx/>
              <a:buNone/>
              <a:defRPr/>
            </a:pPr>
            <a:endParaRPr lang="ru-RU" sz="1600" dirty="0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E5DC29-5C0E-4149-BF22-E67CDB2A04C0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pic>
        <p:nvPicPr>
          <p:cNvPr id="32774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31540" y="332656"/>
            <a:ext cx="8229600" cy="755650"/>
          </a:xfrm>
        </p:spPr>
        <p:txBody>
          <a:bodyPr/>
          <a:lstStyle/>
          <a:p>
            <a:pPr>
              <a:defRPr/>
            </a:pPr>
            <a:r>
              <a:rPr lang="ru-RU" sz="2200" b="1" i="1" dirty="0" smtClean="0"/>
              <a:t>Этапы формирования профессионального стандарта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981075"/>
            <a:ext cx="8496300" cy="45720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1600" b="1" dirty="0" smtClean="0"/>
              <a:t> </a:t>
            </a:r>
            <a:endParaRPr lang="ru-RU" altLang="ru-RU" sz="1600" dirty="0" smtClean="0"/>
          </a:p>
          <a:p>
            <a:r>
              <a:rPr lang="ru-RU" altLang="ru-RU" sz="1800" dirty="0" smtClean="0"/>
              <a:t>Определение области профессиональной деятельности (ОПД) в рамках ВЭД</a:t>
            </a:r>
          </a:p>
          <a:p>
            <a:r>
              <a:rPr lang="ru-RU" altLang="ru-RU" sz="1800" dirty="0" smtClean="0"/>
              <a:t>Выделение в ОПД видов и основных задач данного </a:t>
            </a:r>
            <a:r>
              <a:rPr lang="ru-RU" altLang="ru-RU" sz="1800" dirty="0" err="1" smtClean="0"/>
              <a:t>фида</a:t>
            </a:r>
            <a:r>
              <a:rPr lang="ru-RU" altLang="ru-RU" sz="1800" dirty="0" smtClean="0"/>
              <a:t> трудовой деятельности </a:t>
            </a:r>
            <a:r>
              <a:rPr lang="en-US" altLang="ru-RU" sz="1800" dirty="0" smtClean="0"/>
              <a:t>B</a:t>
            </a:r>
            <a:r>
              <a:rPr lang="ru-RU" altLang="ru-RU" sz="1800" dirty="0" smtClean="0"/>
              <a:t>ТД в форме обобщенных ОТФ</a:t>
            </a:r>
          </a:p>
          <a:p>
            <a:r>
              <a:rPr lang="ru-RU" altLang="ru-RU" sz="1800" dirty="0" smtClean="0"/>
              <a:t>Составление перечня трудовых функций ТФ для каждой ОТФ на основе анализа каждого вида и задач ВТД </a:t>
            </a:r>
          </a:p>
          <a:p>
            <a:r>
              <a:rPr lang="ru-RU" altLang="ru-RU" sz="1800" dirty="0" smtClean="0"/>
              <a:t>Распределение трудовых функций по квалификационным уровням</a:t>
            </a:r>
          </a:p>
          <a:p>
            <a:r>
              <a:rPr lang="ru-RU" altLang="ru-RU" sz="1800" dirty="0" smtClean="0"/>
              <a:t>Отбор наиболее значимых трудовых функций</a:t>
            </a:r>
          </a:p>
          <a:p>
            <a:r>
              <a:rPr lang="ru-RU" altLang="ru-RU" sz="1800" dirty="0" smtClean="0"/>
              <a:t>Описание трудовых функций ТФ в виде трудовых действий ТД</a:t>
            </a:r>
          </a:p>
          <a:p>
            <a:r>
              <a:rPr lang="ru-RU" altLang="ru-RU" sz="1800" dirty="0" smtClean="0"/>
              <a:t>Привязка ТФ и ТД к соответствующему перечню необходимых компетенций, умений и знаний</a:t>
            </a:r>
          </a:p>
          <a:p>
            <a:r>
              <a:rPr lang="ru-RU" altLang="ru-RU" sz="1800" dirty="0" smtClean="0"/>
              <a:t>Определение иных требований в разрезе квалификационных уровней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МГППУ. Москва, май 2015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DE2351-A347-403F-9E87-B96C0D75B50E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pic>
        <p:nvPicPr>
          <p:cNvPr id="19462" name="Picture 4" descr="Naz_project_logo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2073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5" descr="мгппу-логотип_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418138"/>
            <a:ext cx="10906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906</TotalTime>
  <Words>2267</Words>
  <Application>Microsoft Office PowerPoint</Application>
  <PresentationFormat>Экран (4:3)</PresentationFormat>
  <Paragraphs>199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Оформление по умолчанию</vt:lpstr>
      <vt:lpstr>Документ</vt:lpstr>
      <vt:lpstr>Минобразования России Институциональный Грант Минтруда России Московский городской психолого-педагогический университет Федерация психологов образования России  Профстандарт педагога – психолога: задачи апробации</vt:lpstr>
      <vt:lpstr>Основная задача</vt:lpstr>
      <vt:lpstr> Компетентностная концепция и макет профессионального стандарта практического психолога сферы образования </vt:lpstr>
      <vt:lpstr>Концепция и макет профессионального стандарта практического психолога сферы образования</vt:lpstr>
      <vt:lpstr>Модель профессиональной подготовки как средство формирования профессиональных компетенций</vt:lpstr>
      <vt:lpstr> Связь Образовательного стандарта ФГОС и Профессионального стандарта ПС Пси </vt:lpstr>
      <vt:lpstr>Задачи профессиональной деятельности</vt:lpstr>
      <vt:lpstr>Целевая функция ПС</vt:lpstr>
      <vt:lpstr>Этапы формирования профессионального стандарта </vt:lpstr>
      <vt:lpstr>Область действия профессионального стандарта</vt:lpstr>
      <vt:lpstr>Содержание профессионального стандарта</vt:lpstr>
      <vt:lpstr>Функциональная схема деятельности </vt:lpstr>
      <vt:lpstr>Слайд 13</vt:lpstr>
      <vt:lpstr>ПС Пси: Описание трудовых функций, входящих в профессиональный стандарт  (функциональная карта вида профессиональной деятельности)</vt:lpstr>
      <vt:lpstr>Учет требований работодателей</vt:lpstr>
      <vt:lpstr>Использование профессиональных стандартов при формировании программ профессионального образования</vt:lpstr>
      <vt:lpstr>Разрыв профессионального труда и профессионального образования</vt:lpstr>
      <vt:lpstr>Связь профессионального труда и профессионального образования</vt:lpstr>
      <vt:lpstr>Пользователи ПС</vt:lpstr>
      <vt:lpstr>Социальный и экономический эффект ПС</vt:lpstr>
      <vt:lpstr>  Направления работ и рекомендации по апробации и внедрению стандарта педагога-психолога   </vt:lpstr>
      <vt:lpstr>  Направления работ и рекомендации по апробации и внедрению стандарта педагога-психолога   </vt:lpstr>
      <vt:lpstr>  Направления работ и рекомендации по апробации и внедрению стандарта педагога-психолога   </vt:lpstr>
      <vt:lpstr>  Направления работ и рекомендации по апробации и внедрению стандарта педагога-психолога   </vt:lpstr>
      <vt:lpstr>  Направления работ и рекомендации по апробации и внедрению стандарта педагога-психолога   </vt:lpstr>
      <vt:lpstr>СПАСИБО за ВНИМАНИЕ   Более подробную информацию смотрите на сайтах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Юрий</dc:creator>
  <cp:lastModifiedBy>каб12</cp:lastModifiedBy>
  <cp:revision>101</cp:revision>
  <cp:lastPrinted>1601-01-01T00:00:00Z</cp:lastPrinted>
  <dcterms:created xsi:type="dcterms:W3CDTF">1601-01-01T00:00:00Z</dcterms:created>
  <dcterms:modified xsi:type="dcterms:W3CDTF">2016-01-29T09:28:32Z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8</vt:i4>
  </property>
</Properties>
</file>