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1" r:id="rId22"/>
    <p:sldId id="292" r:id="rId23"/>
    <p:sldId id="293" r:id="rId24"/>
    <p:sldId id="294" r:id="rId25"/>
    <p:sldId id="296" r:id="rId26"/>
    <p:sldId id="297" r:id="rId27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0" autoAdjust="0"/>
    <p:restoredTop sz="94660" autoAdjust="0"/>
  </p:normalViewPr>
  <p:slideViewPr>
    <p:cSldViewPr snapToGrid="0">
      <p:cViewPr>
        <p:scale>
          <a:sx n="81" d="100"/>
          <a:sy n="81" d="100"/>
        </p:scale>
        <p:origin x="-90" y="21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84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A2B33-0AE9-4809-AE65-42E98AD485EA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5" y="328613"/>
            <a:ext cx="5943600" cy="3095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5050" y="134938"/>
            <a:ext cx="809625" cy="5032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164606-ED56-494C-8F05-A6B009F2C3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516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D8864-E992-4508-8775-0BB56AE381E1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4EC19-136B-42A8-811C-FB7B74C3DC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185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5B706-195C-4A55-B805-C9E6A8A24D90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3815A-A8B9-4B73-B62A-CB03F90787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56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 dirty="0"/>
            </a:lvl1pPr>
          </a:lstStyle>
          <a:p>
            <a:pPr>
              <a:defRPr/>
            </a:pPr>
            <a:fld id="{2A76CD85-0400-49D6-984E-EC57D7F3E50F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863A3-03B1-4630-8FF2-F7E57EB83F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588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7269C-53E5-4066-BA2D-381169F4710B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1CCA3-56AB-4D00-8703-A47BE27D1E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344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1B658-D4BD-4785-9B11-8CC9D2D24E1E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05523-512C-432F-8957-B13FF9BEA5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181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42AEC-26CC-4254-9341-6092A8A12A62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3EA0B-343A-4D6C-96F7-5ED16235C5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348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040A7-B35A-4D0E-B91E-DA789A3E31A0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1FF33-CF6C-498A-9B3E-13C44BBDD3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75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9ABFE-CE47-4389-AC86-05D97664F77B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809E4-9E18-45FA-A4A1-3C48366026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591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70795-4611-4D99-A1B7-76782B85462A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9D930-9D56-4962-9F25-E1D5FE3472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317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7477125" y="482600"/>
            <a:ext cx="4075113" cy="5148263"/>
            <a:chOff x="7477387" y="482170"/>
            <a:chExt cx="4074533" cy="5149101"/>
          </a:xfrm>
        </p:grpSpPr>
        <p:sp>
          <p:nvSpPr>
            <p:cNvPr id="6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8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538" y="5470525"/>
            <a:ext cx="5849937" cy="319088"/>
          </a:xfrm>
        </p:spPr>
        <p:txBody>
          <a:bodyPr/>
          <a:lstStyle>
            <a:lvl1pPr algn="l">
              <a:defRPr dirty="0"/>
            </a:lvl1pPr>
          </a:lstStyle>
          <a:p>
            <a:pPr>
              <a:defRPr/>
            </a:pPr>
            <a:fld id="{8C774BC1-E8C6-48D4-94FC-24794475BB27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538" y="319088"/>
            <a:ext cx="4876800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963" y="138113"/>
            <a:ext cx="811212" cy="5032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F55E0-9221-4DA5-9F84-FFC073CE7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929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>
            <a:fillRect/>
          </a:stretch>
        </p:blipFill>
        <p:spPr bwMode="auto">
          <a:xfrm>
            <a:off x="0" y="6119813"/>
            <a:ext cx="121920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0" y="468313"/>
            <a:ext cx="12192000" cy="5646737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400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1130300" y="954088"/>
            <a:ext cx="9602788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30300" y="2171700"/>
            <a:ext cx="9602788" cy="329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650" y="330200"/>
            <a:ext cx="2516188" cy="309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4BCF1F6-C135-440E-8064-DE6792ED2C2C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300" y="328613"/>
            <a:ext cx="5938838" cy="3095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700" y="138113"/>
            <a:ext cx="809625" cy="503237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2800" dirty="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fld id="{BC37D38D-58AB-4AC6-A86F-345BDBC17F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0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anose="02020603050405020304" pitchFamily="18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anose="02020603050405020304" pitchFamily="18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anose="02020603050405020304" pitchFamily="18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anose="02020603050405020304" pitchFamily="18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anose="02020603050405020304" pitchFamily="18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anose="02020603050405020304" pitchFamily="18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anose="02020603050405020304" pitchFamily="18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anose="02020603050405020304" pitchFamily="18" charset="0"/>
        </a:defRPr>
      </a:lvl9pPr>
    </p:titleStyle>
    <p:bodyStyle>
      <a:lvl1pPr marL="228600" indent="-228600" algn="l" rtl="0" eaLnBrk="1" fontAlgn="base" hangingPunct="1">
        <a:lnSpc>
          <a:spcPct val="120000"/>
        </a:lnSpc>
        <a:spcBef>
          <a:spcPts val="10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Подготовка к ЕГЭ по обществознанию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Задание 1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45020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602788" cy="1047750"/>
          </a:xfrm>
        </p:spPr>
        <p:txBody>
          <a:bodyPr/>
          <a:lstStyle/>
          <a:p>
            <a:pPr fontAlgn="ctr"/>
            <a:r>
              <a:rPr lang="ru-RU" b="1" dirty="0"/>
              <a:t>Задания 1 Анализ схем и таблиц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83649" y="4731228"/>
            <a:ext cx="11093000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/>
              <a:t>Пояснение.</a:t>
            </a:r>
            <a:r>
              <a:rPr lang="ru-RU" sz="2400"/>
              <a:t>Факторы</a:t>
            </a:r>
            <a:r>
              <a:rPr lang="ru-RU" sz="2400" dirty="0"/>
              <a:t> производства — ресурсы, необходимые для производства товаров и услуг. Традиционно подразделяются на составляющие: трудовые ресурсы, или труд; инвестиционные ресурсы, или капитал; природные ресурсы, или земля; предпринимательский талант.</a:t>
            </a:r>
          </a:p>
          <a:p>
            <a:r>
              <a:rPr lang="ru-RU" sz="2400" dirty="0"/>
              <a:t> </a:t>
            </a:r>
            <a:r>
              <a:rPr lang="ru-RU" sz="2400" dirty="0" smtClean="0"/>
              <a:t>Ответ</a:t>
            </a:r>
            <a:r>
              <a:rPr lang="ru-RU" sz="2400" dirty="0"/>
              <a:t>: капитал.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4084886"/>
              </p:ext>
            </p:extLst>
          </p:nvPr>
        </p:nvGraphicFramePr>
        <p:xfrm>
          <a:off x="483649" y="898079"/>
          <a:ext cx="11093000" cy="3617279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2848145">
                  <a:extLst>
                    <a:ext uri="{9D8B030D-6E8A-4147-A177-3AD203B41FA5}">
                      <a16:colId xmlns="" xmlns:a16="http://schemas.microsoft.com/office/drawing/2014/main" val="3251443591"/>
                    </a:ext>
                  </a:extLst>
                </a:gridCol>
                <a:gridCol w="8244855">
                  <a:extLst>
                    <a:ext uri="{9D8B030D-6E8A-4147-A177-3AD203B41FA5}">
                      <a16:colId xmlns="" xmlns:a16="http://schemas.microsoft.com/office/drawing/2014/main" val="1354630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ФАКТОР ПРОИЗВОДСТВА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ХАРАКТЕРИСТИКА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20093039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Труд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Использование в процессе производства товаров и услуг физических и умственных способностей людей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2804273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...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Денежные средства, здания, сооружения, оборудование, используемое при производстве товаров, услуг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20071900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7771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602788" cy="1047750"/>
          </a:xfrm>
        </p:spPr>
        <p:txBody>
          <a:bodyPr/>
          <a:lstStyle/>
          <a:p>
            <a:pPr fontAlgn="ctr"/>
            <a:r>
              <a:rPr lang="ru-RU" b="1" dirty="0"/>
              <a:t>Задания 1 Анализ схем и таблиц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83649" y="4731228"/>
            <a:ext cx="11093000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/>
              <a:t>Пояснение.</a:t>
            </a:r>
            <a:r>
              <a:rPr lang="ru-RU" sz="2400"/>
              <a:t>Выделяют следующие факторы производства: труд, земля, капитал, предпринимательские способности. В данном случае речь идет о труде. </a:t>
            </a:r>
          </a:p>
          <a:p>
            <a:r>
              <a:rPr lang="ru-RU" sz="2400"/>
              <a:t> </a:t>
            </a:r>
          </a:p>
          <a:p>
            <a:r>
              <a:rPr lang="ru-RU" sz="2400"/>
              <a:t>Ответ: труд.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2924155"/>
              </p:ext>
            </p:extLst>
          </p:nvPr>
        </p:nvGraphicFramePr>
        <p:xfrm>
          <a:off x="483649" y="902808"/>
          <a:ext cx="11420804" cy="3363341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2932309">
                  <a:extLst>
                    <a:ext uri="{9D8B030D-6E8A-4147-A177-3AD203B41FA5}">
                      <a16:colId xmlns="" xmlns:a16="http://schemas.microsoft.com/office/drawing/2014/main" val="3905957606"/>
                    </a:ext>
                  </a:extLst>
                </a:gridCol>
                <a:gridCol w="8488495">
                  <a:extLst>
                    <a:ext uri="{9D8B030D-6E8A-4147-A177-3AD203B41FA5}">
                      <a16:colId xmlns="" xmlns:a16="http://schemas.microsoft.com/office/drawing/2014/main" val="201462022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dirty="0">
                          <a:effectLst/>
                        </a:rPr>
                        <a:t>ФАКТОР ПРОИЗВОДСТВА</a:t>
                      </a:r>
                      <a:endParaRPr lang="ru-RU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dirty="0">
                          <a:effectLst/>
                        </a:rPr>
                        <a:t>ХАРАКТЕРИСТИКА</a:t>
                      </a:r>
                      <a:endParaRPr lang="ru-RU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6651029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>
                          <a:effectLst/>
                        </a:rPr>
                        <a:t>...</a:t>
                      </a:r>
                      <a:endParaRPr lang="ru-RU" sz="2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>
                          <a:effectLst/>
                        </a:rPr>
                        <a:t>Деятельность людей по производству товаров и услуг путём использования их умственных и физических способностей, полученных в процессе обучения и работы, знаний и навыков</a:t>
                      </a:r>
                      <a:endParaRPr lang="ru-RU" sz="2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41327027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>
                          <a:effectLst/>
                        </a:rPr>
                        <a:t>Земля</a:t>
                      </a:r>
                      <a:endParaRPr lang="ru-RU" sz="2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600" dirty="0">
                          <a:effectLst/>
                        </a:rPr>
                        <a:t>Все виды природных ресурсов, имеющихся на планете и пригодных для производства экономических благ</a:t>
                      </a:r>
                      <a:endParaRPr lang="ru-RU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36813195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1158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602788" cy="1047750"/>
          </a:xfrm>
        </p:spPr>
        <p:txBody>
          <a:bodyPr/>
          <a:lstStyle/>
          <a:p>
            <a:pPr fontAlgn="ctr"/>
            <a:r>
              <a:rPr lang="ru-RU" b="1" dirty="0"/>
              <a:t>Задания 1 Анализ схем и таблиц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83649" y="4127379"/>
            <a:ext cx="11093000" cy="181588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/>
              <a:t>Пояснение.</a:t>
            </a:r>
            <a:r>
              <a:rPr lang="ru-RU" sz="2800"/>
              <a:t>Налог, взимаемый с владельца товара при пересечении границы (экспорте или импорте товара) — это таможенная пошлина.</a:t>
            </a:r>
          </a:p>
          <a:p>
            <a:r>
              <a:rPr lang="ru-RU" sz="2800"/>
              <a:t> </a:t>
            </a:r>
          </a:p>
          <a:p>
            <a:r>
              <a:rPr lang="ru-RU" sz="2800"/>
              <a:t>Ответ: таможенная пошлина.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2681599"/>
              </p:ext>
            </p:extLst>
          </p:nvPr>
        </p:nvGraphicFramePr>
        <p:xfrm>
          <a:off x="483649" y="877315"/>
          <a:ext cx="11093000" cy="2247584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2848145">
                  <a:extLst>
                    <a:ext uri="{9D8B030D-6E8A-4147-A177-3AD203B41FA5}">
                      <a16:colId xmlns="" xmlns:a16="http://schemas.microsoft.com/office/drawing/2014/main" val="2255668427"/>
                    </a:ext>
                  </a:extLst>
                </a:gridCol>
                <a:gridCol w="8244855">
                  <a:extLst>
                    <a:ext uri="{9D8B030D-6E8A-4147-A177-3AD203B41FA5}">
                      <a16:colId xmlns="" xmlns:a16="http://schemas.microsoft.com/office/drawing/2014/main" val="219670108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ВИД НАЛОГА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СУЩНОСТЬ 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33063598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Акциз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Косвенный налог на продажу определённого вида товаров массового потребления.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9793172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...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Налог, взимаемый с владельца товара при пересечении границы (экспорте или импорте).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408629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2975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602788" cy="1047750"/>
          </a:xfrm>
        </p:spPr>
        <p:txBody>
          <a:bodyPr/>
          <a:lstStyle/>
          <a:p>
            <a:pPr fontAlgn="ctr"/>
            <a:r>
              <a:rPr lang="ru-RU" b="1" dirty="0"/>
              <a:t>Задания 1 Анализ схем и таблиц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83649" y="4127379"/>
            <a:ext cx="11093000" cy="224676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/>
              <a:t>Пояснение.</a:t>
            </a:r>
            <a:r>
              <a:rPr lang="ru-RU" sz="2800"/>
              <a:t>Интенсивный экономический рост определяется совершенствованием и повышением качества систем управления, технологий, использованием инноваций, модернизацией.</a:t>
            </a:r>
          </a:p>
          <a:p>
            <a:r>
              <a:rPr lang="ru-RU" sz="2800"/>
              <a:t> </a:t>
            </a:r>
          </a:p>
          <a:p>
            <a:r>
              <a:rPr lang="ru-RU" sz="2800"/>
              <a:t>Ответ: интенсивный.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628034"/>
              </p:ext>
            </p:extLst>
          </p:nvPr>
        </p:nvGraphicFramePr>
        <p:xfrm>
          <a:off x="483649" y="910601"/>
          <a:ext cx="11093000" cy="2704149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2881298">
                  <a:extLst>
                    <a:ext uri="{9D8B030D-6E8A-4147-A177-3AD203B41FA5}">
                      <a16:colId xmlns="" xmlns:a16="http://schemas.microsoft.com/office/drawing/2014/main" val="2874957217"/>
                    </a:ext>
                  </a:extLst>
                </a:gridCol>
                <a:gridCol w="8211702">
                  <a:extLst>
                    <a:ext uri="{9D8B030D-6E8A-4147-A177-3AD203B41FA5}">
                      <a16:colId xmlns="" xmlns:a16="http://schemas.microsoft.com/office/drawing/2014/main" val="32232370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ТИПЫ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СУЩНОСТЬ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37787635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Экстенсивный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Достигается за счёт количественного увеличения ресурсов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14127114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…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Определяется совершенствованием и повышением качества систем </a:t>
                      </a:r>
                      <a:r>
                        <a:rPr lang="ru-RU" sz="2800" dirty="0" err="1">
                          <a:effectLst/>
                        </a:rPr>
                        <a:t>управления,технологий</a:t>
                      </a:r>
                      <a:r>
                        <a:rPr lang="ru-RU" sz="2800" dirty="0">
                          <a:effectLst/>
                        </a:rPr>
                        <a:t>, использованием инноваций, модернизацией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17181083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3224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602788" cy="1047750"/>
          </a:xfrm>
        </p:spPr>
        <p:txBody>
          <a:bodyPr/>
          <a:lstStyle/>
          <a:p>
            <a:pPr fontAlgn="ctr"/>
            <a:r>
              <a:rPr lang="ru-RU" b="1" dirty="0"/>
              <a:t>Задания 1 Анализ схем и таблиц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83649" y="4127379"/>
            <a:ext cx="11093000" cy="224676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/>
              <a:t>Пояснение.</a:t>
            </a:r>
            <a:r>
              <a:rPr lang="ru-RU" sz="2800"/>
              <a:t>Постоянные затраты — затраты, которые не зависят от объёма выпускаемой продукции, и их величина не меняется от изменений объёма производства.</a:t>
            </a:r>
          </a:p>
          <a:p>
            <a:r>
              <a:rPr lang="ru-RU" sz="2800"/>
              <a:t> </a:t>
            </a:r>
          </a:p>
          <a:p>
            <a:r>
              <a:rPr lang="ru-RU" sz="2800"/>
              <a:t>Ответ: постоянные.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529565"/>
              </p:ext>
            </p:extLst>
          </p:nvPr>
        </p:nvGraphicFramePr>
        <p:xfrm>
          <a:off x="483649" y="926979"/>
          <a:ext cx="11093000" cy="2704149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2881298">
                  <a:extLst>
                    <a:ext uri="{9D8B030D-6E8A-4147-A177-3AD203B41FA5}">
                      <a16:colId xmlns="" xmlns:a16="http://schemas.microsoft.com/office/drawing/2014/main" val="3592341745"/>
                    </a:ext>
                  </a:extLst>
                </a:gridCol>
                <a:gridCol w="8211702">
                  <a:extLst>
                    <a:ext uri="{9D8B030D-6E8A-4147-A177-3AD203B41FA5}">
                      <a16:colId xmlns="" xmlns:a16="http://schemas.microsoft.com/office/drawing/2014/main" val="392989489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ВИД ИЗДЕРЖЕК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СУЩНОСТЬ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5456209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…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Затраты, которые не зависят от объёма выпускаемой продукции, и их величина не меняется от изменений объёма производства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37129944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Переменные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Затраты, напрямую зависящие от объёма производства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16602753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2252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602788" cy="1047750"/>
          </a:xfrm>
        </p:spPr>
        <p:txBody>
          <a:bodyPr/>
          <a:lstStyle/>
          <a:p>
            <a:pPr fontAlgn="ctr"/>
            <a:r>
              <a:rPr lang="ru-RU" b="1" dirty="0"/>
              <a:t>Задания 1 Анализ схем и таблиц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83649" y="4127379"/>
            <a:ext cx="11093000" cy="224676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/>
              <a:t>Пояснение.</a:t>
            </a:r>
            <a:r>
              <a:rPr lang="ru-RU" sz="2800"/>
              <a:t>Акция — ценная бумага, удостоверяющая владение долей в капитале предприятия и дающая права на получение части прибыли предприятия.</a:t>
            </a:r>
          </a:p>
          <a:p>
            <a:r>
              <a:rPr lang="ru-RU" sz="2800"/>
              <a:t> </a:t>
            </a:r>
          </a:p>
          <a:p>
            <a:r>
              <a:rPr lang="ru-RU" sz="2800"/>
              <a:t>Ответ: акция.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218895"/>
              </p:ext>
            </p:extLst>
          </p:nvPr>
        </p:nvGraphicFramePr>
        <p:xfrm>
          <a:off x="483649" y="875220"/>
          <a:ext cx="11093000" cy="3160714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2881298">
                  <a:extLst>
                    <a:ext uri="{9D8B030D-6E8A-4147-A177-3AD203B41FA5}">
                      <a16:colId xmlns="" xmlns:a16="http://schemas.microsoft.com/office/drawing/2014/main" val="1207031091"/>
                    </a:ext>
                  </a:extLst>
                </a:gridCol>
                <a:gridCol w="8211702">
                  <a:extLst>
                    <a:ext uri="{9D8B030D-6E8A-4147-A177-3AD203B41FA5}">
                      <a16:colId xmlns="" xmlns:a16="http://schemas.microsoft.com/office/drawing/2014/main" val="161300336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ВИД ЦЕННЫХ БУМАГ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ХАРАКТЕРИСТИКА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21285686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…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Ценная бумага, удостоверяющая владение долей в капитале предприятия и дающая права на получение части прибыли предприятия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7854780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Облигация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Ценная бумага, дающая владельцу право требовать её погашения в установленные сроки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28517063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1518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602788" cy="1047750"/>
          </a:xfrm>
        </p:spPr>
        <p:txBody>
          <a:bodyPr/>
          <a:lstStyle/>
          <a:p>
            <a:pPr fontAlgn="ctr"/>
            <a:r>
              <a:rPr lang="ru-RU" b="1" dirty="0"/>
              <a:t>Задания 1 Анализ схем и таблиц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83649" y="4127379"/>
            <a:ext cx="11093000" cy="224676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/>
              <a:t>Пояснение.</a:t>
            </a:r>
            <a:r>
              <a:rPr lang="ru-RU" sz="2800"/>
              <a:t>Переменные издержки — издержки, которые в краткосрочном периоде возрастают с увеличением объёма производства и снижаются при его сокращении.</a:t>
            </a:r>
          </a:p>
          <a:p>
            <a:r>
              <a:rPr lang="ru-RU" sz="2800"/>
              <a:t> </a:t>
            </a:r>
          </a:p>
          <a:p>
            <a:r>
              <a:rPr lang="ru-RU" sz="2800"/>
              <a:t>Ответ: переменные.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7667828"/>
              </p:ext>
            </p:extLst>
          </p:nvPr>
        </p:nvGraphicFramePr>
        <p:xfrm>
          <a:off x="483649" y="898078"/>
          <a:ext cx="11213770" cy="2717547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2841060">
                  <a:extLst>
                    <a:ext uri="{9D8B030D-6E8A-4147-A177-3AD203B41FA5}">
                      <a16:colId xmlns="" xmlns:a16="http://schemas.microsoft.com/office/drawing/2014/main" val="2296301840"/>
                    </a:ext>
                  </a:extLst>
                </a:gridCol>
                <a:gridCol w="8372710">
                  <a:extLst>
                    <a:ext uri="{9D8B030D-6E8A-4147-A177-3AD203B41FA5}">
                      <a16:colId xmlns="" xmlns:a16="http://schemas.microsoft.com/office/drawing/2014/main" val="16131762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ВИДЫ ИЗДЕРЖЕК ФИРМЫ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ИХ СУЩНОСТЬ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29964884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Постоянные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Издержки, размер которых в краткосрочном периоде не зависит от изменения объёма производства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34135883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...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Издержки, которые в краткосрочном периоде возрастают с увеличением объёма производства и снижаются при его сокращении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7061343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4068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602788" cy="1047750"/>
          </a:xfrm>
        </p:spPr>
        <p:txBody>
          <a:bodyPr/>
          <a:lstStyle/>
          <a:p>
            <a:pPr fontAlgn="ctr"/>
            <a:r>
              <a:rPr lang="ru-RU" b="1" dirty="0"/>
              <a:t>Задания 1 Анализ схем и таблиц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83649" y="4919008"/>
            <a:ext cx="11093000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err="1"/>
              <a:t>Пояснение.</a:t>
            </a:r>
            <a:r>
              <a:rPr lang="ru-RU" sz="2400" dirty="0" err="1"/>
              <a:t>Предложение</a:t>
            </a:r>
            <a:r>
              <a:rPr lang="ru-RU" sz="2400" dirty="0"/>
              <a:t> — сложившаяся на рынке в определённый период времени зависимость объёма товара определённого вида, который производители/продавцы готовы продать, от цен, по которым этот товар может быть продан.</a:t>
            </a:r>
          </a:p>
          <a:p>
            <a:r>
              <a:rPr lang="ru-RU" sz="2400" dirty="0"/>
              <a:t> </a:t>
            </a:r>
            <a:r>
              <a:rPr lang="ru-RU" sz="2400" dirty="0" smtClean="0"/>
              <a:t>Ответ</a:t>
            </a:r>
            <a:r>
              <a:rPr lang="ru-RU" sz="2400" dirty="0"/>
              <a:t>: предложение.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1144765"/>
              </p:ext>
            </p:extLst>
          </p:nvPr>
        </p:nvGraphicFramePr>
        <p:xfrm>
          <a:off x="483649" y="1047750"/>
          <a:ext cx="11093000" cy="3891599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2810462">
                  <a:extLst>
                    <a:ext uri="{9D8B030D-6E8A-4147-A177-3AD203B41FA5}">
                      <a16:colId xmlns="" xmlns:a16="http://schemas.microsoft.com/office/drawing/2014/main" val="4029272478"/>
                    </a:ext>
                  </a:extLst>
                </a:gridCol>
                <a:gridCol w="8282538">
                  <a:extLst>
                    <a:ext uri="{9D8B030D-6E8A-4147-A177-3AD203B41FA5}">
                      <a16:colId xmlns="" xmlns:a16="http://schemas.microsoft.com/office/drawing/2014/main" val="20219457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ЭКОНОМИЧЕСКИЕ ЯВЛЕНИЯ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ХАРАКТЕРИСТИКИ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33762109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Спрос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Сложившаяся на рынке в определённый период времени зависимость объёма товара определённого вида, который потребители готовы приобрести, от цен, по которым эти товары могут быть проданы производителями/продавцами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28362913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...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Сложившаяся на рынке в определённый период времени зависимость объёма товара определённого вида, который производители/продавцы готовы продать, от цен, по которым этот товар может быть продан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36720037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047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602788" cy="1047750"/>
          </a:xfrm>
        </p:spPr>
        <p:txBody>
          <a:bodyPr/>
          <a:lstStyle/>
          <a:p>
            <a:pPr fontAlgn="ctr"/>
            <a:r>
              <a:rPr lang="ru-RU" b="1" dirty="0"/>
              <a:t>Задания 1 Анализ схем и таблиц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83649" y="4125377"/>
            <a:ext cx="11093000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/>
              <a:t>Пояснение.</a:t>
            </a:r>
            <a:r>
              <a:rPr lang="ru-RU" sz="2400"/>
              <a:t>Рента как факторный доход соответствует земле.</a:t>
            </a:r>
          </a:p>
          <a:p>
            <a:r>
              <a:rPr lang="ru-RU" sz="2400"/>
              <a:t> </a:t>
            </a:r>
          </a:p>
          <a:p>
            <a:r>
              <a:rPr lang="ru-RU" sz="2400"/>
              <a:t>Ответ: земля.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8422312"/>
              </p:ext>
            </p:extLst>
          </p:nvPr>
        </p:nvGraphicFramePr>
        <p:xfrm>
          <a:off x="483649" y="880825"/>
          <a:ext cx="11093000" cy="2704149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5196835">
                  <a:extLst>
                    <a:ext uri="{9D8B030D-6E8A-4147-A177-3AD203B41FA5}">
                      <a16:colId xmlns="" xmlns:a16="http://schemas.microsoft.com/office/drawing/2014/main" val="1826160132"/>
                    </a:ext>
                  </a:extLst>
                </a:gridCol>
                <a:gridCol w="5896165">
                  <a:extLst>
                    <a:ext uri="{9D8B030D-6E8A-4147-A177-3AD203B41FA5}">
                      <a16:colId xmlns="" xmlns:a16="http://schemas.microsoft.com/office/drawing/2014/main" val="11033661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ФАКТОРЫ</a:t>
                      </a:r>
                      <a:br>
                        <a:rPr lang="ru-RU" sz="2800" dirty="0">
                          <a:effectLst/>
                        </a:rPr>
                      </a:br>
                      <a:r>
                        <a:rPr lang="ru-RU" sz="2800" dirty="0">
                          <a:effectLst/>
                        </a:rPr>
                        <a:t>ПРОИЗВОДСТВА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ФАКТОРНЫЕ ДОХОДЫ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29853241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Предпринимательство (предпринимательские </a:t>
                      </a:r>
                      <a:br>
                        <a:rPr lang="ru-RU" sz="2800">
                          <a:effectLst/>
                        </a:rPr>
                      </a:br>
                      <a:r>
                        <a:rPr lang="ru-RU" sz="2800">
                          <a:effectLst/>
                        </a:rPr>
                        <a:t>способности)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Прибыль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2192611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...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Рента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2145225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0310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602788" cy="1047750"/>
          </a:xfrm>
        </p:spPr>
        <p:txBody>
          <a:bodyPr/>
          <a:lstStyle/>
          <a:p>
            <a:pPr fontAlgn="ctr"/>
            <a:r>
              <a:rPr lang="ru-RU" b="1" dirty="0"/>
              <a:t>Задания 1 Анализ схем и таблиц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72324" y="3366252"/>
            <a:ext cx="11093000" cy="26776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/>
              <a:t>Пояснение.</a:t>
            </a:r>
            <a:r>
              <a:rPr lang="ru-RU" sz="2400"/>
              <a:t>Банковская система РФ — совокупность национальных банков и других кредитных учреждений, действующих в рамках единого финансово-кредитного механизма. Существует два уровня банковской системы: к верхнему относится Центральный банк, к нижнему — коммерческие банки, небанковские кредитные организации.</a:t>
            </a:r>
          </a:p>
          <a:p>
            <a:r>
              <a:rPr lang="ru-RU" sz="2400"/>
              <a:t> </a:t>
            </a:r>
          </a:p>
          <a:p>
            <a:r>
              <a:rPr lang="ru-RU" sz="2400"/>
              <a:t>Ответ: центральный.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0629650"/>
              </p:ext>
            </p:extLst>
          </p:nvPr>
        </p:nvGraphicFramePr>
        <p:xfrm>
          <a:off x="572324" y="961485"/>
          <a:ext cx="11004324" cy="1791019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3153651">
                  <a:extLst>
                    <a:ext uri="{9D8B030D-6E8A-4147-A177-3AD203B41FA5}">
                      <a16:colId xmlns="" xmlns:a16="http://schemas.microsoft.com/office/drawing/2014/main" val="1185730680"/>
                    </a:ext>
                  </a:extLst>
                </a:gridCol>
                <a:gridCol w="2883784">
                  <a:extLst>
                    <a:ext uri="{9D8B030D-6E8A-4147-A177-3AD203B41FA5}">
                      <a16:colId xmlns="" xmlns:a16="http://schemas.microsoft.com/office/drawing/2014/main" val="3136002619"/>
                    </a:ext>
                  </a:extLst>
                </a:gridCol>
                <a:gridCol w="4966889">
                  <a:extLst>
                    <a:ext uri="{9D8B030D-6E8A-4147-A177-3AD203B41FA5}">
                      <a16:colId xmlns="" xmlns:a16="http://schemas.microsoft.com/office/drawing/2014/main" val="2778103700"/>
                    </a:ext>
                  </a:extLst>
                </a:gridCol>
              </a:tblGrid>
              <a:tr h="159949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Банковская система России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794428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Верхний уровень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... банк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950139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нижний уровень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Коммерческие банки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Небанковские кредитные организации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2044141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9678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Задание 1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направлено на выявление структурных элементов понятия с помощью схем и таблиц.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этом задании вы не выбираете из имеющихся вариантов, а должны вписать недостающий элемент самостоятельно.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rgbClr val="21252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 задание проверяет самые базовые знания из одного из блоков обществознания. Чаще всего представлена какая-то классификация с одним выпавшим элементом.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08550" y="1082779"/>
            <a:ext cx="35943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Внимание!</a:t>
            </a:r>
            <a:endParaRPr lang="ru-RU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0933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602788" cy="1047750"/>
          </a:xfrm>
        </p:spPr>
        <p:txBody>
          <a:bodyPr/>
          <a:lstStyle/>
          <a:p>
            <a:pPr fontAlgn="ctr"/>
            <a:r>
              <a:rPr lang="ru-RU" b="1" dirty="0"/>
              <a:t>Задания 1 Анализ схем и таблиц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72324" y="4401421"/>
            <a:ext cx="11093000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/>
              <a:t>Пояснение.Фондовая биржа</a:t>
            </a:r>
            <a:r>
              <a:rPr lang="ru-RU" sz="2400"/>
              <a:t> — организационная форма рынка, на котором осуществляется торговля ценными бумагами — акциями, облигациями, обязательствам государственной казны и т. д.</a:t>
            </a:r>
          </a:p>
          <a:p>
            <a:r>
              <a:rPr lang="ru-RU" sz="2400"/>
              <a:t> </a:t>
            </a:r>
          </a:p>
          <a:p>
            <a:r>
              <a:rPr lang="ru-RU" sz="2400"/>
              <a:t>Ответ: фондовая.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376444"/>
              </p:ext>
            </p:extLst>
          </p:nvPr>
        </p:nvGraphicFramePr>
        <p:xfrm>
          <a:off x="572324" y="944232"/>
          <a:ext cx="11093000" cy="3108897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2964536">
                  <a:extLst>
                    <a:ext uri="{9D8B030D-6E8A-4147-A177-3AD203B41FA5}">
                      <a16:colId xmlns="" xmlns:a16="http://schemas.microsoft.com/office/drawing/2014/main" val="4283679869"/>
                    </a:ext>
                  </a:extLst>
                </a:gridCol>
                <a:gridCol w="8128464">
                  <a:extLst>
                    <a:ext uri="{9D8B030D-6E8A-4147-A177-3AD203B41FA5}">
                      <a16:colId xmlns="" xmlns:a16="http://schemas.microsoft.com/office/drawing/2014/main" val="3544110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ВИД БИРЖИ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ХАРАКТЕРИСТИКА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22843242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Товарная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постоянно действующий оптовый рынок чистой конкуренции, на котором по определённым правилам совершаются сделки купли-продажи на качественно однородные и легко взаимозаменяемые товары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40252813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___________________________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организационная форма рынка, на котором осуществляется торговля ценными бумагами —акциями, облигациями, обязательствам  государственной казны и т.д.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42826321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6086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602788" cy="1047750"/>
          </a:xfrm>
        </p:spPr>
        <p:txBody>
          <a:bodyPr/>
          <a:lstStyle/>
          <a:p>
            <a:pPr fontAlgn="ctr"/>
            <a:r>
              <a:rPr lang="ru-RU" b="1" dirty="0"/>
              <a:t>Задания 1 Анализ схем и таблиц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72324" y="4401421"/>
            <a:ext cx="11093000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/>
              <a:t>Пояснение.</a:t>
            </a:r>
            <a:r>
              <a:rPr lang="ru-RU" sz="2400"/>
              <a:t>Акция — ценная бумага, удостоверяющая владение долей в капитале предприятия и дающая право на получение части прибыли предприятия.</a:t>
            </a:r>
          </a:p>
          <a:p>
            <a:r>
              <a:rPr lang="ru-RU" sz="2400"/>
              <a:t> </a:t>
            </a:r>
          </a:p>
          <a:p>
            <a:r>
              <a:rPr lang="ru-RU" sz="2400"/>
              <a:t>Ответ: акция.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1816013"/>
              </p:ext>
            </p:extLst>
          </p:nvPr>
        </p:nvGraphicFramePr>
        <p:xfrm>
          <a:off x="572324" y="1047750"/>
          <a:ext cx="11093000" cy="2819147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1626319">
                  <a:extLst>
                    <a:ext uri="{9D8B030D-6E8A-4147-A177-3AD203B41FA5}">
                      <a16:colId xmlns="" xmlns:a16="http://schemas.microsoft.com/office/drawing/2014/main" val="2458414607"/>
                    </a:ext>
                  </a:extLst>
                </a:gridCol>
                <a:gridCol w="9466681">
                  <a:extLst>
                    <a:ext uri="{9D8B030D-6E8A-4147-A177-3AD203B41FA5}">
                      <a16:colId xmlns="" xmlns:a16="http://schemas.microsoft.com/office/drawing/2014/main" val="110515968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ВИД ЦЕННЫХ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БУМАГ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ХАРАКТЕРИСТИКА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28506194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Облигация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Ценная бумага, дающая владельцу право требовать её погашения в установленные сроки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12886896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… 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Ценная бумага, удостоверяющая владение долей в капитале предприятия и дающая право на получение части прибыли предприятия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22620990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82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602788" cy="1047750"/>
          </a:xfrm>
        </p:spPr>
        <p:txBody>
          <a:bodyPr/>
          <a:lstStyle/>
          <a:p>
            <a:pPr fontAlgn="ctr"/>
            <a:r>
              <a:rPr lang="ru-RU" b="1" dirty="0"/>
              <a:t>Задания 1 Анализ схем и таблиц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72324" y="4401421"/>
            <a:ext cx="11093000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/>
              <a:t>Пояснение.</a:t>
            </a:r>
            <a:r>
              <a:rPr lang="ru-RU" sz="2400"/>
              <a:t>Экономические блага — товары и услуги, чей объем меньше, чем потребность в них у общества: пищевые продукты, одежда, мебель и т. д.</a:t>
            </a:r>
          </a:p>
          <a:p>
            <a:r>
              <a:rPr lang="ru-RU" sz="2400"/>
              <a:t> </a:t>
            </a:r>
          </a:p>
          <a:p>
            <a:r>
              <a:rPr lang="ru-RU" sz="2400"/>
              <a:t>Ответ:экономические.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089229"/>
              </p:ext>
            </p:extLst>
          </p:nvPr>
        </p:nvGraphicFramePr>
        <p:xfrm>
          <a:off x="572324" y="1047750"/>
          <a:ext cx="11093000" cy="1791019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3413080">
                  <a:extLst>
                    <a:ext uri="{9D8B030D-6E8A-4147-A177-3AD203B41FA5}">
                      <a16:colId xmlns="" xmlns:a16="http://schemas.microsoft.com/office/drawing/2014/main" val="4247127382"/>
                    </a:ext>
                  </a:extLst>
                </a:gridCol>
                <a:gridCol w="7679920">
                  <a:extLst>
                    <a:ext uri="{9D8B030D-6E8A-4147-A177-3AD203B41FA5}">
                      <a16:colId xmlns="" xmlns:a16="http://schemas.microsoft.com/office/drawing/2014/main" val="318622584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 ВИДЫ БЛАГ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ПРИМЕРЫ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38167672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______________ блага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Пищевые продукты, одежда, мебель и т. д.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12497033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Свободные блага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Воздух, солнечный свет, родниковая вода и т. д.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1648634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7318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602788" cy="1047750"/>
          </a:xfrm>
        </p:spPr>
        <p:txBody>
          <a:bodyPr/>
          <a:lstStyle/>
          <a:p>
            <a:pPr fontAlgn="ctr"/>
            <a:r>
              <a:rPr lang="ru-RU" b="1" dirty="0"/>
              <a:t>Задания 1 Анализ схем и таблиц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72324" y="4401421"/>
            <a:ext cx="11093000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/>
              <a:t>Пояснение.</a:t>
            </a:r>
            <a:r>
              <a:rPr lang="ru-RU" sz="2400"/>
              <a:t>Санирующая функция рынка проявляется в свобождении экономики от неэффективной хозяйственной деятельности.</a:t>
            </a:r>
          </a:p>
          <a:p>
            <a:r>
              <a:rPr lang="ru-RU" sz="2400"/>
              <a:t> </a:t>
            </a:r>
          </a:p>
          <a:p>
            <a:r>
              <a:rPr lang="ru-RU" sz="2400"/>
              <a:t>Ответ:санирующая.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0056502"/>
              </p:ext>
            </p:extLst>
          </p:nvPr>
        </p:nvGraphicFramePr>
        <p:xfrm>
          <a:off x="572324" y="1047750"/>
          <a:ext cx="11093000" cy="2704149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1601267">
                  <a:extLst>
                    <a:ext uri="{9D8B030D-6E8A-4147-A177-3AD203B41FA5}">
                      <a16:colId xmlns="" xmlns:a16="http://schemas.microsoft.com/office/drawing/2014/main" val="1177137377"/>
                    </a:ext>
                  </a:extLst>
                </a:gridCol>
                <a:gridCol w="9491733">
                  <a:extLst>
                    <a:ext uri="{9D8B030D-6E8A-4147-A177-3AD203B41FA5}">
                      <a16:colId xmlns="" xmlns:a16="http://schemas.microsoft.com/office/drawing/2014/main" val="38438018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 ФУНКЦИЯ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ХАРАКТЕРИСТИКА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6597775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…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Освобождение экономики от неэффективной хозяйственной деятельности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30001651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Посредническая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Соединение производителей товаров и услуг и их потребителей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41783424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9294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602788" cy="1047750"/>
          </a:xfrm>
        </p:spPr>
        <p:txBody>
          <a:bodyPr/>
          <a:lstStyle/>
          <a:p>
            <a:pPr fontAlgn="ctr"/>
            <a:r>
              <a:rPr lang="ru-RU" b="1" dirty="0"/>
              <a:t>Задания 1 Анализ схем и таблиц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72324" y="4401421"/>
            <a:ext cx="11093000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ru-RU" sz="2400" dirty="0"/>
          </a:p>
          <a:p>
            <a:r>
              <a:rPr lang="ru-RU" sz="2400" dirty="0"/>
              <a:t>Региональные налоги — налог на имущество организаций, транспортный налог.</a:t>
            </a:r>
          </a:p>
          <a:p>
            <a:r>
              <a:rPr lang="ru-RU" sz="2400" dirty="0"/>
              <a:t> </a:t>
            </a:r>
            <a:r>
              <a:rPr lang="ru-RU" sz="2400" dirty="0" err="1" smtClean="0"/>
              <a:t>Ответ:региональные</a:t>
            </a:r>
            <a:r>
              <a:rPr lang="ru-RU" sz="2400" dirty="0"/>
              <a:t>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640601"/>
              </p:ext>
            </p:extLst>
          </p:nvPr>
        </p:nvGraphicFramePr>
        <p:xfrm>
          <a:off x="572324" y="1047750"/>
          <a:ext cx="11314876" cy="1653874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4896823">
                  <a:extLst>
                    <a:ext uri="{9D8B030D-6E8A-4147-A177-3AD203B41FA5}">
                      <a16:colId xmlns="" xmlns:a16="http://schemas.microsoft.com/office/drawing/2014/main" val="3726344878"/>
                    </a:ext>
                  </a:extLst>
                </a:gridCol>
                <a:gridCol w="6418053">
                  <a:extLst>
                    <a:ext uri="{9D8B030D-6E8A-4147-A177-3AD203B41FA5}">
                      <a16:colId xmlns="" xmlns:a16="http://schemas.microsoft.com/office/drawing/2014/main" val="2191049688"/>
                    </a:ext>
                  </a:extLst>
                </a:gridCol>
              </a:tblGrid>
              <a:tr h="1392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 ВИДЫ НАЛОГОВ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293" marR="5293" marT="5293" marB="5293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ПРИМЕРЫ 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293" marR="5293" marT="5293" marB="5293" anchor="ctr"/>
                </a:tc>
                <a:extLst>
                  <a:ext uri="{0D108BD9-81ED-4DB2-BD59-A6C34878D82A}">
                    <a16:rowId xmlns="" xmlns:a16="http://schemas.microsoft.com/office/drawing/2014/main" val="3668196835"/>
                  </a:ext>
                </a:extLst>
              </a:tr>
              <a:tr h="5113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Федеральные налоги и сборы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293" marR="5293" marT="5293" marB="529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Акцизы, налог на доходы физических лиц и др. 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293" marR="5293" marT="5293" marB="5293" anchor="ctr"/>
                </a:tc>
                <a:extLst>
                  <a:ext uri="{0D108BD9-81ED-4DB2-BD59-A6C34878D82A}">
                    <a16:rowId xmlns="" xmlns:a16="http://schemas.microsoft.com/office/drawing/2014/main" val="2813015682"/>
                  </a:ext>
                </a:extLst>
              </a:tr>
              <a:tr h="5790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… налоги 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293" marR="5293" marT="5293" marB="5293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Налог на имущество организаций, транспортный налог 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5293" marR="5293" marT="5293" marB="5293" anchor="ctr"/>
                </a:tc>
                <a:extLst>
                  <a:ext uri="{0D108BD9-81ED-4DB2-BD59-A6C34878D82A}">
                    <a16:rowId xmlns="" xmlns:a16="http://schemas.microsoft.com/office/drawing/2014/main" val="12091892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115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 </a:t>
            </a:r>
            <a:r>
              <a:rPr lang="ru-RU" dirty="0"/>
              <a:t>самопроверке правильности выполнения задания 1 </a:t>
            </a:r>
            <a:r>
              <a:rPr lang="ru-RU" dirty="0" smtClean="0"/>
              <a:t>обращайте </a:t>
            </a:r>
            <a:r>
              <a:rPr lang="ru-RU" dirty="0"/>
              <a:t>внимание на указание в условии о том, </a:t>
            </a:r>
            <a:r>
              <a:rPr lang="ru-RU" dirty="0" smtClean="0"/>
              <a:t>что </a:t>
            </a:r>
            <a:r>
              <a:rPr lang="ru-RU" dirty="0"/>
              <a:t>требуется </a:t>
            </a:r>
            <a:r>
              <a:rPr lang="ru-RU" dirty="0" smtClean="0"/>
              <a:t>записать - </a:t>
            </a:r>
            <a:r>
              <a:rPr lang="ru-RU" b="1" dirty="0" smtClean="0"/>
              <a:t>слово</a:t>
            </a:r>
            <a:r>
              <a:rPr lang="ru-RU" dirty="0" smtClean="0"/>
              <a:t> </a:t>
            </a:r>
            <a:r>
              <a:rPr lang="ru-RU" dirty="0"/>
              <a:t>или </a:t>
            </a:r>
            <a:r>
              <a:rPr lang="ru-RU" b="1" dirty="0" smtClean="0"/>
              <a:t>словосочетание</a:t>
            </a:r>
            <a:r>
              <a:rPr lang="ru-RU" dirty="0" smtClean="0"/>
              <a:t>. </a:t>
            </a:r>
            <a:r>
              <a:rPr lang="ru-RU" dirty="0"/>
              <a:t>В случае если требуется записать </a:t>
            </a:r>
            <a:r>
              <a:rPr lang="ru-RU" b="1" dirty="0"/>
              <a:t>слово</a:t>
            </a:r>
            <a:r>
              <a:rPr lang="ru-RU" dirty="0"/>
              <a:t>, а у Вас получилось </a:t>
            </a:r>
            <a:r>
              <a:rPr lang="ru-RU" b="1" dirty="0"/>
              <a:t>словосочетание</a:t>
            </a:r>
            <a:r>
              <a:rPr lang="ru-RU" dirty="0"/>
              <a:t> (и наоборот), ещё раз проанализируйте задание и проверьте себя, подумайте, какие синонимы термина в Вашем ответе существуют.</a:t>
            </a:r>
          </a:p>
          <a:p>
            <a:r>
              <a:rPr lang="ru-RU" dirty="0"/>
              <a:t>Обращайте внимание на то, что </a:t>
            </a:r>
            <a:r>
              <a:rPr lang="ru-RU" b="1" dirty="0"/>
              <a:t>слово, которое уже использовано в условии задания</a:t>
            </a:r>
            <a:r>
              <a:rPr lang="ru-RU" dirty="0"/>
              <a:t>, не может быть правильным ответом. 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758987" y="1049325"/>
            <a:ext cx="5715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rgbClr val="415588"/>
                  </a:solidFill>
                  <a:prstDash val="solid"/>
                </a:ln>
                <a:pattFill prst="pct50">
                  <a:fgClr>
                    <a:srgbClr val="415588"/>
                  </a:fgClr>
                  <a:bgClr>
                    <a:srgbClr val="415588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15588"/>
                  </a:outerShdw>
                </a:effectLst>
              </a:rPr>
              <a:t>Обидные ошибки</a:t>
            </a:r>
            <a:endParaRPr lang="ru-RU" sz="5400" b="1" dirty="0">
              <a:ln w="12700">
                <a:solidFill>
                  <a:srgbClr val="415588"/>
                </a:solidFill>
                <a:prstDash val="solid"/>
              </a:ln>
              <a:pattFill prst="pct50">
                <a:fgClr>
                  <a:srgbClr val="415588"/>
                </a:fgClr>
                <a:bgClr>
                  <a:srgbClr val="415588">
                    <a:lumMod val="20000"/>
                    <a:lumOff val="80000"/>
                  </a:srgbClr>
                </a:bgClr>
              </a:pattFill>
              <a:effectLst>
                <a:outerShdw dist="38100" dir="2640000" algn="bl" rotWithShape="0">
                  <a:srgbClr val="415588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5646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300" y="949570"/>
            <a:ext cx="9602788" cy="4516194"/>
          </a:xfrm>
        </p:spPr>
        <p:txBody>
          <a:bodyPr/>
          <a:lstStyle/>
          <a:p>
            <a:pPr algn="ctr"/>
            <a:r>
              <a:rPr lang="ru-RU" sz="9600" dirty="0" smtClean="0"/>
              <a:t>Спасибо за внимание</a:t>
            </a:r>
            <a:endParaRPr lang="ru-RU" sz="9600" dirty="0"/>
          </a:p>
        </p:txBody>
      </p:sp>
    </p:spTree>
    <p:extLst>
      <p:ext uri="{BB962C8B-B14F-4D97-AF65-F5344CB8AC3E}">
        <p14:creationId xmlns:p14="http://schemas.microsoft.com/office/powerpoint/2010/main" val="2658746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1) выявить область обществоведческого знания, понятие из которой требуется определить (обратите внимание на название таблицы и отдельных столбцов)</a:t>
            </a:r>
          </a:p>
          <a:p>
            <a:r>
              <a:rPr lang="ru-RU" dirty="0"/>
              <a:t>2) проанализировать полностью заполненную строку таблицы </a:t>
            </a:r>
          </a:p>
          <a:p>
            <a:r>
              <a:rPr lang="ru-RU" dirty="0"/>
              <a:t>3) выявить в условии существенные признаки искомого понятия </a:t>
            </a:r>
          </a:p>
          <a:p>
            <a:r>
              <a:rPr lang="ru-RU" dirty="0"/>
              <a:t>4) привлечь обществоведческие знания 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8514" y="926662"/>
            <a:ext cx="112863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Алгоритм выполнения задания №1</a:t>
            </a:r>
            <a:endParaRPr lang="ru-RU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4947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 </a:t>
            </a:r>
            <a:r>
              <a:rPr lang="ru-RU" dirty="0"/>
              <a:t>самопроверке правильности выполнения задания 1 </a:t>
            </a:r>
            <a:r>
              <a:rPr lang="ru-RU" dirty="0" smtClean="0"/>
              <a:t>обращайте </a:t>
            </a:r>
            <a:r>
              <a:rPr lang="ru-RU" dirty="0"/>
              <a:t>внимание на указание в условии о том, </a:t>
            </a:r>
            <a:r>
              <a:rPr lang="ru-RU" dirty="0" smtClean="0"/>
              <a:t>что </a:t>
            </a:r>
            <a:r>
              <a:rPr lang="ru-RU" dirty="0"/>
              <a:t>требуется </a:t>
            </a:r>
            <a:r>
              <a:rPr lang="ru-RU" dirty="0" smtClean="0"/>
              <a:t>записать - </a:t>
            </a:r>
            <a:r>
              <a:rPr lang="ru-RU" b="1" dirty="0" smtClean="0"/>
              <a:t>слово</a:t>
            </a:r>
            <a:r>
              <a:rPr lang="ru-RU" dirty="0" smtClean="0"/>
              <a:t> </a:t>
            </a:r>
            <a:r>
              <a:rPr lang="ru-RU" dirty="0"/>
              <a:t>или </a:t>
            </a:r>
            <a:r>
              <a:rPr lang="ru-RU" b="1" dirty="0" smtClean="0"/>
              <a:t>словосочетание</a:t>
            </a:r>
            <a:r>
              <a:rPr lang="ru-RU" dirty="0" smtClean="0"/>
              <a:t>. </a:t>
            </a:r>
            <a:r>
              <a:rPr lang="ru-RU" dirty="0"/>
              <a:t>В случае если требуется записать </a:t>
            </a:r>
            <a:r>
              <a:rPr lang="ru-RU" b="1" dirty="0"/>
              <a:t>слово</a:t>
            </a:r>
            <a:r>
              <a:rPr lang="ru-RU" dirty="0"/>
              <a:t>, а у Вас получилось </a:t>
            </a:r>
            <a:r>
              <a:rPr lang="ru-RU" b="1" dirty="0"/>
              <a:t>словосочетание</a:t>
            </a:r>
            <a:r>
              <a:rPr lang="ru-RU" dirty="0"/>
              <a:t> (и наоборот), ещё раз проанализируйте задание и проверьте себя, подумайте, какие синонимы термина в Вашем ответе существуют.</a:t>
            </a:r>
          </a:p>
          <a:p>
            <a:r>
              <a:rPr lang="ru-RU" dirty="0"/>
              <a:t>Обращайте внимание на то, что </a:t>
            </a:r>
            <a:r>
              <a:rPr lang="ru-RU" b="1" dirty="0"/>
              <a:t>слово, которое уже использовано в условии задания</a:t>
            </a:r>
            <a:r>
              <a:rPr lang="ru-RU" dirty="0"/>
              <a:t>, не может быть правильным ответом. 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758987" y="1049325"/>
            <a:ext cx="5715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Обидные ошибки</a:t>
            </a:r>
            <a:endParaRPr lang="ru-RU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800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602788" cy="1047750"/>
          </a:xfrm>
        </p:spPr>
        <p:txBody>
          <a:bodyPr/>
          <a:lstStyle/>
          <a:p>
            <a:pPr fontAlgn="ctr"/>
            <a:r>
              <a:rPr lang="ru-RU" b="1" dirty="0"/>
              <a:t>Задания 1 Анализ схем и таблиц</a:t>
            </a:r>
            <a:endParaRPr lang="ru-RU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273302"/>
              </p:ext>
            </p:extLst>
          </p:nvPr>
        </p:nvGraphicFramePr>
        <p:xfrm>
          <a:off x="483649" y="1047750"/>
          <a:ext cx="11093000" cy="1791019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3630436">
                  <a:extLst>
                    <a:ext uri="{9D8B030D-6E8A-4147-A177-3AD203B41FA5}">
                      <a16:colId xmlns="" xmlns:a16="http://schemas.microsoft.com/office/drawing/2014/main" val="1804387176"/>
                    </a:ext>
                  </a:extLst>
                </a:gridCol>
                <a:gridCol w="7462564">
                  <a:extLst>
                    <a:ext uri="{9D8B030D-6E8A-4147-A177-3AD203B41FA5}">
                      <a16:colId xmlns="" xmlns:a16="http://schemas.microsoft.com/office/drawing/2014/main" val="12452031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НАПРАВЛЕНИЯ ПОЛИТИКИ</a:t>
                      </a:r>
                      <a:endParaRPr lang="ru-RU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ХАРАКТЕРИСТИКА НАПРАВЛЕНИЙ</a:t>
                      </a:r>
                      <a:endParaRPr lang="ru-RU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21096261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Фискальная</a:t>
                      </a:r>
                      <a:endParaRPr lang="ru-RU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Регулирование государственного бюджета</a:t>
                      </a:r>
                      <a:endParaRPr lang="ru-RU" sz="4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19301950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...</a:t>
                      </a:r>
                      <a:endParaRPr lang="ru-RU" sz="4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Контроль за денежной массой</a:t>
                      </a:r>
                      <a:endParaRPr lang="ru-RU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210121645"/>
                  </a:ext>
                </a:extLst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483649" y="3344990"/>
            <a:ext cx="11093000" cy="224676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/>
              <a:t>Пояснение</a:t>
            </a:r>
            <a:r>
              <a:rPr lang="ru-RU" sz="2800" b="1" dirty="0" smtClean="0"/>
              <a:t>. </a:t>
            </a:r>
            <a:r>
              <a:rPr lang="ru-RU" sz="2800" dirty="0" smtClean="0"/>
              <a:t>Государство </a:t>
            </a:r>
            <a:r>
              <a:rPr lang="ru-RU" sz="2800" dirty="0"/>
              <a:t>осуществляет регулирование рынка прямыми и косвенными путями. К косвенным методам относят: денежно-кредитную (монетарную) политику (контроль за денежной массой) и бюджетно-налоговую (фискальную) политику. </a:t>
            </a:r>
          </a:p>
          <a:p>
            <a:r>
              <a:rPr lang="ru-RU" sz="2800" dirty="0"/>
              <a:t> </a:t>
            </a:r>
            <a:r>
              <a:rPr lang="ru-RU" sz="2800" b="1" dirty="0" smtClean="0"/>
              <a:t>Ответ</a:t>
            </a:r>
            <a:r>
              <a:rPr lang="ru-RU" sz="2800" b="1" dirty="0"/>
              <a:t>: монетарная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7226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602788" cy="1047750"/>
          </a:xfrm>
        </p:spPr>
        <p:txBody>
          <a:bodyPr/>
          <a:lstStyle/>
          <a:p>
            <a:pPr fontAlgn="ctr"/>
            <a:r>
              <a:rPr lang="ru-RU" b="1" dirty="0"/>
              <a:t>Задания 1 Анализ схем и таблиц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2686337"/>
              </p:ext>
            </p:extLst>
          </p:nvPr>
        </p:nvGraphicFramePr>
        <p:xfrm>
          <a:off x="483649" y="909727"/>
          <a:ext cx="11093000" cy="2704149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2921204">
                  <a:extLst>
                    <a:ext uri="{9D8B030D-6E8A-4147-A177-3AD203B41FA5}">
                      <a16:colId xmlns="" xmlns:a16="http://schemas.microsoft.com/office/drawing/2014/main" val="399551132"/>
                    </a:ext>
                  </a:extLst>
                </a:gridCol>
                <a:gridCol w="8171796">
                  <a:extLst>
                    <a:ext uri="{9D8B030D-6E8A-4147-A177-3AD203B41FA5}">
                      <a16:colId xmlns="" xmlns:a16="http://schemas.microsoft.com/office/drawing/2014/main" val="159041553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НАПРАВЛЕНИЯ ПОЛИТИКИ</a:t>
                      </a:r>
                      <a:endParaRPr lang="ru-RU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СУЩНОСТЬ ПОЛИТИЧЕСКОГО НАПРАВЛЕНИЯ</a:t>
                      </a:r>
                      <a:endParaRPr lang="ru-RU" sz="4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39699282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...</a:t>
                      </a:r>
                      <a:endParaRPr lang="ru-RU" sz="4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Защита интересов внутренних производителей от зарубежных конкурентов</a:t>
                      </a:r>
                      <a:endParaRPr lang="ru-RU" sz="4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1469587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Фритредерство</a:t>
                      </a:r>
                      <a:endParaRPr lang="ru-RU" sz="4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Открытие внутреннего рынка для иностранных компаний</a:t>
                      </a:r>
                      <a:endParaRPr lang="ru-RU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3767676435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83649" y="4053310"/>
            <a:ext cx="11093000" cy="181588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 err="1"/>
              <a:t>Пояснение.</a:t>
            </a:r>
            <a:r>
              <a:rPr lang="ru-RU" sz="2800" dirty="0" err="1"/>
              <a:t>Защита</a:t>
            </a:r>
            <a:r>
              <a:rPr lang="ru-RU" sz="2800" dirty="0"/>
              <a:t> интересов внутренних производителей от зарубежных конкурентов, осуществляемая государством в международной торговле, носит название протекционизм.</a:t>
            </a:r>
          </a:p>
          <a:p>
            <a:r>
              <a:rPr lang="ru-RU" sz="2800" dirty="0"/>
              <a:t> </a:t>
            </a:r>
            <a:r>
              <a:rPr lang="ru-RU" sz="2800" b="1" dirty="0" smtClean="0"/>
              <a:t>Ответ</a:t>
            </a:r>
            <a:r>
              <a:rPr lang="ru-RU" sz="2800" b="1" dirty="0"/>
              <a:t>: протекционизм.</a:t>
            </a:r>
          </a:p>
        </p:txBody>
      </p:sp>
    </p:spTree>
    <p:extLst>
      <p:ext uri="{BB962C8B-B14F-4D97-AF65-F5344CB8AC3E}">
        <p14:creationId xmlns:p14="http://schemas.microsoft.com/office/powerpoint/2010/main" val="2112356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602788" cy="1047750"/>
          </a:xfrm>
        </p:spPr>
        <p:txBody>
          <a:bodyPr/>
          <a:lstStyle/>
          <a:p>
            <a:pPr fontAlgn="ctr"/>
            <a:r>
              <a:rPr lang="ru-RU" b="1" dirty="0"/>
              <a:t>Задания 1 Анализ схем и таблиц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83649" y="4053310"/>
            <a:ext cx="11093000" cy="224676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dirty="0" err="1"/>
              <a:t>Пояснение.</a:t>
            </a:r>
            <a:r>
              <a:rPr lang="ru-RU" sz="2800" dirty="0" err="1"/>
              <a:t>Прогрессивная</a:t>
            </a:r>
            <a:r>
              <a:rPr lang="ru-RU" sz="2800" dirty="0"/>
              <a:t> система — процентная ставка налога возрастает при увеличении дохода. </a:t>
            </a:r>
          </a:p>
          <a:p>
            <a:r>
              <a:rPr lang="ru-RU" sz="2800" dirty="0"/>
              <a:t>Пропорциональная — сумма налога пропорциональна доходам. </a:t>
            </a:r>
          </a:p>
          <a:p>
            <a:r>
              <a:rPr lang="ru-RU" sz="2800" dirty="0"/>
              <a:t>Регрессивная — налог тем выше, чем ниже доход. </a:t>
            </a:r>
          </a:p>
          <a:p>
            <a:r>
              <a:rPr lang="ru-RU" sz="2800" dirty="0"/>
              <a:t> </a:t>
            </a:r>
            <a:r>
              <a:rPr lang="ru-RU" sz="2800" b="1" dirty="0" smtClean="0"/>
              <a:t>Ответ</a:t>
            </a:r>
            <a:r>
              <a:rPr lang="ru-RU" sz="2800" b="1" dirty="0"/>
              <a:t>: пропорциональная.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296616"/>
              </p:ext>
            </p:extLst>
          </p:nvPr>
        </p:nvGraphicFramePr>
        <p:xfrm>
          <a:off x="483649" y="1047750"/>
          <a:ext cx="9602788" cy="2680655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2400697">
                  <a:extLst>
                    <a:ext uri="{9D8B030D-6E8A-4147-A177-3AD203B41FA5}">
                      <a16:colId xmlns="" xmlns:a16="http://schemas.microsoft.com/office/drawing/2014/main" val="1419767859"/>
                    </a:ext>
                  </a:extLst>
                </a:gridCol>
                <a:gridCol w="2400697">
                  <a:extLst>
                    <a:ext uri="{9D8B030D-6E8A-4147-A177-3AD203B41FA5}">
                      <a16:colId xmlns="" xmlns:a16="http://schemas.microsoft.com/office/drawing/2014/main" val="616037421"/>
                    </a:ext>
                  </a:extLst>
                </a:gridCol>
                <a:gridCol w="2400697">
                  <a:extLst>
                    <a:ext uri="{9D8B030D-6E8A-4147-A177-3AD203B41FA5}">
                      <a16:colId xmlns="" xmlns:a16="http://schemas.microsoft.com/office/drawing/2014/main" val="46441762"/>
                    </a:ext>
                  </a:extLst>
                </a:gridCol>
                <a:gridCol w="2400697">
                  <a:extLst>
                    <a:ext uri="{9D8B030D-6E8A-4147-A177-3AD203B41FA5}">
                      <a16:colId xmlns="" xmlns:a16="http://schemas.microsoft.com/office/drawing/2014/main" val="281804906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Субъект налога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Доход, тыс. руб.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Ставка налога, %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Вид налоговой системы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8766187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Кошкин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5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13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...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9523114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Петухов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8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13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806392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Кузнецов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15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13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833793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</a:rPr>
                        <a:t>Грибов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20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</a:rPr>
                        <a:t>13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44824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4359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602788" cy="1047750"/>
          </a:xfrm>
        </p:spPr>
        <p:txBody>
          <a:bodyPr/>
          <a:lstStyle/>
          <a:p>
            <a:pPr fontAlgn="ctr"/>
            <a:r>
              <a:rPr lang="ru-RU" b="1" dirty="0"/>
              <a:t>Задания 1 Анализ схем и таблиц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83649" y="4053310"/>
            <a:ext cx="11093000" cy="26776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err="1"/>
              <a:t>Пояснение.</a:t>
            </a:r>
            <a:r>
              <a:rPr lang="ru-RU" sz="2400" dirty="0" err="1"/>
              <a:t>Валовой</a:t>
            </a:r>
            <a:r>
              <a:rPr lang="ru-RU" sz="2400" dirty="0"/>
              <a:t> внутренний продукт — макроэкономический показатель, отражающий рыночную стоимость всех конечных товаров и услуг (то есть предназначенных для непосредственного употребления), произведённых за год во всех отраслях экономики на территории государства для потребления, экспорта и накопления, вне зависимости от национальной принадлежности использованных факторов производства.</a:t>
            </a:r>
          </a:p>
          <a:p>
            <a:r>
              <a:rPr lang="ru-RU" sz="2400" dirty="0"/>
              <a:t> </a:t>
            </a:r>
            <a:r>
              <a:rPr lang="ru-RU" sz="2400" b="1" dirty="0" smtClean="0"/>
              <a:t>Ответ</a:t>
            </a:r>
            <a:r>
              <a:rPr lang="ru-RU" sz="2400" b="1" dirty="0"/>
              <a:t>: </a:t>
            </a:r>
            <a:r>
              <a:rPr lang="ru-RU" sz="2400" b="1" dirty="0" err="1"/>
              <a:t>ввп</a:t>
            </a:r>
            <a:r>
              <a:rPr lang="ru-RU" sz="2400" b="1" dirty="0"/>
              <a:t>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9425897"/>
              </p:ext>
            </p:extLst>
          </p:nvPr>
        </p:nvGraphicFramePr>
        <p:xfrm>
          <a:off x="483649" y="1047750"/>
          <a:ext cx="11093000" cy="2717547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2842469">
                  <a:extLst>
                    <a:ext uri="{9D8B030D-6E8A-4147-A177-3AD203B41FA5}">
                      <a16:colId xmlns="" xmlns:a16="http://schemas.microsoft.com/office/drawing/2014/main" val="2983252305"/>
                    </a:ext>
                  </a:extLst>
                </a:gridCol>
                <a:gridCol w="8250531">
                  <a:extLst>
                    <a:ext uri="{9D8B030D-6E8A-4147-A177-3AD203B41FA5}">
                      <a16:colId xmlns="" xmlns:a16="http://schemas.microsoft.com/office/drawing/2014/main" val="398364612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НАЗВАНИЕ ПОКАЗАТЕЛЯ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ОПРЕДЕЛЕНИЕ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16361470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...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Общая стоимость всех конечных товаров и услуг, произведенных за год непосредственно внутри страны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28788748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ВНП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Общая стоимость всех конечных товаров и услуг, созданных производителями данной страны в течение года внутри страны и за рубежом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34454876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4693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602788" cy="1047750"/>
          </a:xfrm>
        </p:spPr>
        <p:txBody>
          <a:bodyPr/>
          <a:lstStyle/>
          <a:p>
            <a:pPr fontAlgn="ctr"/>
            <a:r>
              <a:rPr lang="ru-RU" b="1" dirty="0"/>
              <a:t>Задания 1 Анализ схем и таблиц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83649" y="3794518"/>
            <a:ext cx="11093000" cy="30469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err="1"/>
              <a:t>Пояснение.</a:t>
            </a:r>
            <a:r>
              <a:rPr lang="ru-RU" sz="2400" dirty="0" err="1"/>
              <a:t>Функции</a:t>
            </a:r>
            <a:r>
              <a:rPr lang="ru-RU" sz="2400" dirty="0"/>
              <a:t> рынка.</a:t>
            </a:r>
          </a:p>
          <a:p>
            <a:r>
              <a:rPr lang="ru-RU" sz="2400" dirty="0"/>
              <a:t>1) посредническая — соединение производителей товаров и их потребителей;</a:t>
            </a:r>
          </a:p>
          <a:p>
            <a:r>
              <a:rPr lang="ru-RU" sz="2400" dirty="0"/>
              <a:t>2) ценообразования — установление равновесной цены на тот или иной </a:t>
            </a:r>
            <a:r>
              <a:rPr lang="ru-RU" sz="2400" dirty="0" smtClean="0"/>
              <a:t>товар</a:t>
            </a:r>
            <a:endParaRPr lang="ru-RU" sz="2400" dirty="0"/>
          </a:p>
          <a:p>
            <a:r>
              <a:rPr lang="ru-RU" sz="2400" dirty="0"/>
              <a:t>3) информационная;</a:t>
            </a:r>
          </a:p>
          <a:p>
            <a:r>
              <a:rPr lang="ru-RU" sz="2400" dirty="0"/>
              <a:t>4) регулирующая — перетекание капиталов из менее выгодных отраслей производства с пониженными ценами в более прибыльные </a:t>
            </a:r>
            <a:r>
              <a:rPr lang="ru-RU" sz="2400" dirty="0" smtClean="0"/>
              <a:t>отрасли</a:t>
            </a:r>
            <a:endParaRPr lang="ru-RU" sz="2400" dirty="0"/>
          </a:p>
          <a:p>
            <a:r>
              <a:rPr lang="ru-RU" sz="2400" dirty="0"/>
              <a:t>5) санирующая (оздоровительная).</a:t>
            </a:r>
          </a:p>
          <a:p>
            <a:r>
              <a:rPr lang="ru-RU" sz="2400" b="1" dirty="0"/>
              <a:t> </a:t>
            </a:r>
            <a:r>
              <a:rPr lang="ru-RU" sz="2400" b="1" dirty="0" smtClean="0"/>
              <a:t>Ответ</a:t>
            </a:r>
            <a:r>
              <a:rPr lang="ru-RU" sz="2400" b="1" dirty="0"/>
              <a:t>: посредническая.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899590"/>
              </p:ext>
            </p:extLst>
          </p:nvPr>
        </p:nvGraphicFramePr>
        <p:xfrm>
          <a:off x="483649" y="892474"/>
          <a:ext cx="11093000" cy="2710245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2518469">
                  <a:extLst>
                    <a:ext uri="{9D8B030D-6E8A-4147-A177-3AD203B41FA5}">
                      <a16:colId xmlns="" xmlns:a16="http://schemas.microsoft.com/office/drawing/2014/main" val="332656819"/>
                    </a:ext>
                  </a:extLst>
                </a:gridCol>
                <a:gridCol w="8574531">
                  <a:extLst>
                    <a:ext uri="{9D8B030D-6E8A-4147-A177-3AD203B41FA5}">
                      <a16:colId xmlns="" xmlns:a16="http://schemas.microsoft.com/office/drawing/2014/main" val="410051153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ФУНКЦИИ РЫНКА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ХАРАКТЕРИСТИКА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35989820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Информационная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Предоставление участникам сведений о ценах на товары и услуги и потребностях рынка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42527609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...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Соединение продавца и потребителя, спроса и предложения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22136323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</a:rPr>
                        <a:t>Санирующая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</a:rPr>
                        <a:t>Выявление неэффективных, предприятий, побуждение их к банкротству и реструктуризации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="" xmlns:a16="http://schemas.microsoft.com/office/drawing/2014/main" val="885250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7039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Default Them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Другая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efault Theme" id="{C1BFB350-3AA4-4A6D-87C7-20E727CB01E8}" vid="{29C2E1FB-670C-43F6-BC7D-3E81039919B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887</TotalTime>
  <Words>1401</Words>
  <Application>Microsoft Office PowerPoint</Application>
  <PresentationFormat>Произвольный</PresentationFormat>
  <Paragraphs>232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Default Theme</vt:lpstr>
      <vt:lpstr>Подготовка к ЕГЭ по обществознанию</vt:lpstr>
      <vt:lpstr>Презентация PowerPoint</vt:lpstr>
      <vt:lpstr>Презентация PowerPoint</vt:lpstr>
      <vt:lpstr>Презентация PowerPoint</vt:lpstr>
      <vt:lpstr>Задания 1 Анализ схем и таблиц</vt:lpstr>
      <vt:lpstr>Задания 1 Анализ схем и таблиц</vt:lpstr>
      <vt:lpstr>Задания 1 Анализ схем и таблиц</vt:lpstr>
      <vt:lpstr>Задания 1 Анализ схем и таблиц</vt:lpstr>
      <vt:lpstr>Задания 1 Анализ схем и таблиц</vt:lpstr>
      <vt:lpstr>Задания 1 Анализ схем и таблиц</vt:lpstr>
      <vt:lpstr>Задания 1 Анализ схем и таблиц</vt:lpstr>
      <vt:lpstr>Задания 1 Анализ схем и таблиц</vt:lpstr>
      <vt:lpstr>Задания 1 Анализ схем и таблиц</vt:lpstr>
      <vt:lpstr>Задания 1 Анализ схем и таблиц</vt:lpstr>
      <vt:lpstr>Задания 1 Анализ схем и таблиц</vt:lpstr>
      <vt:lpstr>Задания 1 Анализ схем и таблиц</vt:lpstr>
      <vt:lpstr>Задания 1 Анализ схем и таблиц</vt:lpstr>
      <vt:lpstr>Задания 1 Анализ схем и таблиц</vt:lpstr>
      <vt:lpstr>Задания 1 Анализ схем и таблиц</vt:lpstr>
      <vt:lpstr>Задания 1 Анализ схем и таблиц</vt:lpstr>
      <vt:lpstr>Задания 1 Анализ схем и таблиц</vt:lpstr>
      <vt:lpstr>Задания 1 Анализ схем и таблиц</vt:lpstr>
      <vt:lpstr>Задания 1 Анализ схем и таблиц</vt:lpstr>
      <vt:lpstr>Задания 1 Анализ схем и таблиц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ЕГЭ по обществознанию</dc:title>
  <dc:creator>Microsoft</dc:creator>
  <cp:lastModifiedBy>Admin</cp:lastModifiedBy>
  <cp:revision>15</cp:revision>
  <dcterms:created xsi:type="dcterms:W3CDTF">2020-06-05T03:46:19Z</dcterms:created>
  <dcterms:modified xsi:type="dcterms:W3CDTF">2020-10-16T07:20:10Z</dcterms:modified>
</cp:coreProperties>
</file>