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7" r:id="rId4"/>
    <p:sldId id="257" r:id="rId5"/>
    <p:sldId id="273" r:id="rId6"/>
    <p:sldId id="258" r:id="rId7"/>
    <p:sldId id="259" r:id="rId8"/>
    <p:sldId id="286" r:id="rId9"/>
  </p:sldIdLst>
  <p:sldSz cx="12192000" cy="6858000"/>
  <p:notesSz cx="6858000" cy="12192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2" y="-114"/>
      </p:cViewPr>
      <p:guideLst>
        <p:guide orient="horz" pos="21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fld id="{33543694-765D-42BE-99D1-B7448CA5430B}" type="datetimeFigureOut">
              <a:rPr lang="ru-RU"/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fld id="{58408F5D-41CD-4F8D-AA13-5E9AF785615B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F1B361CF-FA4A-43F2-B7D9-AF292B81B1D2}" type="datetimeFigureOut">
              <a:rPr lang="ru-RU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B84C75E0-6E80-4AF6-B013-32706DDD1F0A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EA97F3DC-57CE-4DA4-9159-7C2E34EE16CA}" type="datetimeFigureOut">
              <a:rPr lang="ru-RU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BFBA1C78-19F3-4805-973C-DD7439E60596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C0B03584-D25F-4BC4-84EB-37B3205C51B0}" type="datetimeFigureOut">
              <a:rPr lang="ru-RU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1C0B32B4-97A6-4512-AAF1-BC0C7D724A4D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DF98349A-B9EC-48A5-8F6D-5F91D7744415}" type="datetimeFigureOut">
              <a:rPr lang="ru-RU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E53AB331-5601-4589-8CD7-C4694AED7A2D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93751DD5-4E8C-42A8-B8FC-FC25B3840E41}" type="datetimeFigureOut">
              <a:rPr lang="ru-RU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BACD37BF-2786-4213-8EB9-439C2C7253D8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D9208A6B-097E-4738-95B5-D7279449A0EA}" type="datetimeFigureOut">
              <a:rPr lang="ru-RU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890322FC-AD50-4A02-96B4-1FAD6AE95EB1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D9107E75-1F4E-48E3-A51D-1186E7DD6776}" type="datetimeFigureOut">
              <a:rPr lang="ru-RU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CC066721-FBC0-437F-97EF-573217A995E1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5219B69F-D139-404A-A7DF-B98B40CB0361}" type="datetimeFigureOut">
              <a:rPr lang="ru-RU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1A66A418-0D25-4B00-98AF-1A726F57BFAD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08F4A781-9B76-4E5D-BFD8-0966099DBF5C}" type="datetimeFigureOut">
              <a:rPr lang="ru-RU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9851ADAD-0463-4492-BDC0-7DF25592BEEE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84A0DA2D-A8CC-4B4B-BCCA-55B09E2269BE}" type="datetimeFigureOut">
              <a:rPr lang="ru-RU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871BF7CB-5005-4195-A65F-66AA220DF141}" type="slidenum">
              <a:rPr lang="ru-RU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fld id="{B9EA0462-7892-458A-A401-8B8E606B265B}" type="datetimeFigureOut">
              <a:rPr lang="ru-RU"/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r>
              <a:rPr lang="en-US"/>
              <a:t>	</a:t>
            </a:r>
            <a:fld id="{6E5B9FFD-70DF-471B-B457-72D6FAB7CE4C}" type="slidenum">
              <a:rPr lang="ru-RU"/>
            </a:fld>
            <a:endParaRPr lang="ru-RU"/>
          </a:p>
        </p:txBody>
      </p:sp>
      <p:sp>
        <p:nvSpPr>
          <p:cNvPr id="5" name="Shape 1058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6343" y="6641"/>
              </a:cxn>
              <a:cxn ang="0">
                <a:pos x="6343" y="6641"/>
              </a:cxn>
              <a:cxn ang="0">
                <a:pos x="8594" y="0"/>
              </a:cxn>
              <a:cxn ang="0">
                <a:pos x="0" y="0"/>
              </a:cxn>
              <a:cxn ang="0">
                <a:pos x="0" y="43200"/>
              </a:cxn>
              <a:cxn ang="0">
                <a:pos x="43200" y="43200"/>
              </a:cxn>
              <a:cxn ang="0">
                <a:pos x="43200" y="37760"/>
              </a:cxn>
              <a:cxn ang="0">
                <a:pos x="43200" y="37760"/>
              </a:cxn>
              <a:cxn ang="0">
                <a:pos x="21228" y="41101"/>
              </a:cxn>
              <a:cxn ang="0">
                <a:pos x="21228" y="41101"/>
              </a:cxn>
              <a:cxn ang="0">
                <a:pos x="6343" y="6641"/>
              </a:cxn>
            </a:cxnLst>
            <a:rect l="0" t="0" r="r" b="b"/>
            <a:pathLst>
              <a:path w="43200" h="43200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6" name="Shape 1059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p>
            <a:endParaRPr lang="ru-RU"/>
          </a:p>
        </p:txBody>
      </p:sp>
      <p:sp>
        <p:nvSpPr>
          <p:cNvPr id="7" name="Shape 1060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2361" y="36777"/>
              </a:cxn>
              <a:cxn ang="0">
                <a:pos x="22361" y="36777"/>
              </a:cxn>
              <a:cxn ang="0">
                <a:pos x="7775" y="6299"/>
              </a:cxn>
              <a:cxn ang="0">
                <a:pos x="7775" y="6299"/>
              </a:cxn>
              <a:cxn ang="0">
                <a:pos x="9911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3612"/>
              </a:cxn>
              <a:cxn ang="0">
                <a:pos x="43200" y="33612"/>
              </a:cxn>
              <a:cxn ang="0">
                <a:pos x="22361" y="36777"/>
              </a:cxn>
            </a:cxnLst>
            <a:rect l="0" t="0" r="r" b="b"/>
            <a:pathLst>
              <a:path w="43200" h="43200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19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8" name="Shape 1061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2276" y="37156"/>
              </a:cxn>
              <a:cxn ang="0">
                <a:pos x="22276" y="37156"/>
              </a:cxn>
              <a:cxn ang="0">
                <a:pos x="7680" y="6325"/>
              </a:cxn>
              <a:cxn ang="0">
                <a:pos x="7680" y="6325"/>
              </a:cxn>
              <a:cxn ang="0">
                <a:pos x="9819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3980"/>
              </a:cxn>
              <a:cxn ang="0">
                <a:pos x="43200" y="33980"/>
              </a:cxn>
              <a:cxn ang="0">
                <a:pos x="22276" y="37156"/>
              </a:cxn>
            </a:cxnLst>
            <a:rect l="0" t="0" r="r" b="b"/>
            <a:pathLst>
              <a:path w="43200" h="43200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39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9" name="Shape 1062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2192" y="37535"/>
              </a:cxn>
              <a:cxn ang="0">
                <a:pos x="22192" y="37535"/>
              </a:cxn>
              <a:cxn ang="0">
                <a:pos x="7585" y="6350"/>
              </a:cxn>
              <a:cxn ang="0">
                <a:pos x="7585" y="6350"/>
              </a:cxn>
              <a:cxn ang="0">
                <a:pos x="9726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4348"/>
              </a:cxn>
              <a:cxn ang="0">
                <a:pos x="43200" y="34348"/>
              </a:cxn>
              <a:cxn ang="0">
                <a:pos x="22192" y="37535"/>
              </a:cxn>
            </a:cxnLst>
            <a:rect l="0" t="0" r="r" b="b"/>
            <a:pathLst>
              <a:path w="43200" h="43200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7058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0" name="Shape 1063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2107" y="37914"/>
              </a:cxn>
              <a:cxn ang="0">
                <a:pos x="22107" y="37914"/>
              </a:cxn>
              <a:cxn ang="0">
                <a:pos x="7490" y="6376"/>
              </a:cxn>
              <a:cxn ang="0">
                <a:pos x="7490" y="6376"/>
              </a:cxn>
              <a:cxn ang="0">
                <a:pos x="9634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4717"/>
              </a:cxn>
              <a:cxn ang="0">
                <a:pos x="43200" y="34717"/>
              </a:cxn>
              <a:cxn ang="0">
                <a:pos x="22107" y="37914"/>
              </a:cxn>
            </a:cxnLst>
            <a:rect l="0" t="0" r="r" b="b"/>
            <a:pathLst>
              <a:path w="43200" h="43200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78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1" name="Shape 1064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2022" y="38293"/>
              </a:cxn>
              <a:cxn ang="0">
                <a:pos x="22022" y="38293"/>
              </a:cxn>
              <a:cxn ang="0">
                <a:pos x="7394" y="6401"/>
              </a:cxn>
              <a:cxn ang="0">
                <a:pos x="7394" y="6401"/>
              </a:cxn>
              <a:cxn ang="0">
                <a:pos x="9542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5085"/>
              </a:cxn>
              <a:cxn ang="0">
                <a:pos x="43200" y="35085"/>
              </a:cxn>
              <a:cxn ang="0">
                <a:pos x="22022" y="38293"/>
              </a:cxn>
            </a:cxnLst>
            <a:rect l="0" t="0" r="r" b="b"/>
            <a:pathLst>
              <a:path w="43200" h="43200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97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2" name="Shape 1065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1937" y="38673"/>
              </a:cxn>
              <a:cxn ang="0">
                <a:pos x="21937" y="38673"/>
              </a:cxn>
              <a:cxn ang="0">
                <a:pos x="7299" y="6427"/>
              </a:cxn>
              <a:cxn ang="0">
                <a:pos x="7299" y="6427"/>
              </a:cxn>
              <a:cxn ang="0">
                <a:pos x="9449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5453"/>
              </a:cxn>
              <a:cxn ang="0">
                <a:pos x="43200" y="35453"/>
              </a:cxn>
              <a:cxn ang="0">
                <a:pos x="21937" y="38673"/>
              </a:cxn>
            </a:cxnLst>
            <a:rect l="0" t="0" r="r" b="b"/>
            <a:pathLst>
              <a:path w="43200" h="43200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4901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3" name="Shape 1066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1853" y="39052"/>
              </a:cxn>
              <a:cxn ang="0">
                <a:pos x="21853" y="39052"/>
              </a:cxn>
              <a:cxn ang="0">
                <a:pos x="7204" y="6453"/>
              </a:cxn>
              <a:cxn ang="0">
                <a:pos x="7204" y="6453"/>
              </a:cxn>
              <a:cxn ang="0">
                <a:pos x="9357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5822"/>
              </a:cxn>
              <a:cxn ang="0">
                <a:pos x="43200" y="35822"/>
              </a:cxn>
              <a:cxn ang="0">
                <a:pos x="21853" y="39052"/>
              </a:cxn>
            </a:cxnLst>
            <a:rect l="0" t="0" r="r" b="b"/>
            <a:pathLst>
              <a:path w="43200" h="43200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21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4" name="Shape 1067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1768" y="39431"/>
              </a:cxn>
              <a:cxn ang="0">
                <a:pos x="21768" y="39431"/>
              </a:cxn>
              <a:cxn ang="0">
                <a:pos x="7109" y="6478"/>
              </a:cxn>
              <a:cxn ang="0">
                <a:pos x="7109" y="6478"/>
              </a:cxn>
              <a:cxn ang="0">
                <a:pos x="9265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6190"/>
              </a:cxn>
              <a:cxn ang="0">
                <a:pos x="43200" y="36190"/>
              </a:cxn>
              <a:cxn ang="0">
                <a:pos x="21768" y="39431"/>
              </a:cxn>
            </a:cxnLst>
            <a:rect l="0" t="0" r="r" b="b"/>
            <a:pathLst>
              <a:path w="43200" h="43200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2940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5" name="Shape 1068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1683" y="39810"/>
              </a:cxn>
              <a:cxn ang="0">
                <a:pos x="21683" y="39810"/>
              </a:cxn>
              <a:cxn ang="0">
                <a:pos x="7014" y="6504"/>
              </a:cxn>
              <a:cxn ang="0">
                <a:pos x="7014" y="6504"/>
              </a:cxn>
              <a:cxn ang="0">
                <a:pos x="9172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6558"/>
              </a:cxn>
              <a:cxn ang="0">
                <a:pos x="43200" y="36558"/>
              </a:cxn>
              <a:cxn ang="0">
                <a:pos x="21683" y="39810"/>
              </a:cxn>
            </a:cxnLst>
            <a:rect l="0" t="0" r="r" b="b"/>
            <a:pathLst>
              <a:path w="43200" h="43200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1960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6" name="Shape 1069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1599" y="40189"/>
              </a:cxn>
              <a:cxn ang="0">
                <a:pos x="21599" y="40189"/>
              </a:cxn>
              <a:cxn ang="0">
                <a:pos x="6918" y="6529"/>
              </a:cxn>
              <a:cxn ang="0">
                <a:pos x="6918" y="6529"/>
              </a:cxn>
              <a:cxn ang="0">
                <a:pos x="9080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6926"/>
              </a:cxn>
              <a:cxn ang="0">
                <a:pos x="43200" y="36926"/>
              </a:cxn>
              <a:cxn ang="0">
                <a:pos x="21599" y="40189"/>
              </a:cxn>
            </a:cxnLst>
            <a:rect l="0" t="0" r="r" b="b"/>
            <a:pathLst>
              <a:path w="43200" h="43200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0979"/>
            </a:schemeClr>
          </a:solidFill>
          <a:ln w="9524">
            <a:round/>
          </a:ln>
        </p:spPr>
        <p:txBody>
          <a:bodyPr/>
          <a:p>
            <a:endParaRPr lang="ru-RU"/>
          </a:p>
        </p:txBody>
      </p:sp>
      <p:sp>
        <p:nvSpPr>
          <p:cNvPr id="17" name="Shape 1070"/>
          <p:cNvSpPr>
            <a:spLocks noGrp="1" noChangeArrowheads="1"/>
          </p:cNvSpPr>
          <p:nvPr userDrawn="1"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21514" y="40568"/>
              </a:cxn>
              <a:cxn ang="0">
                <a:pos x="21514" y="40568"/>
              </a:cxn>
              <a:cxn ang="0">
                <a:pos x="6823" y="6555"/>
              </a:cxn>
              <a:cxn ang="0">
                <a:pos x="6823" y="6555"/>
              </a:cxn>
              <a:cxn ang="0">
                <a:pos x="8988" y="0"/>
              </a:cxn>
              <a:cxn ang="0">
                <a:pos x="8597" y="0"/>
              </a:cxn>
              <a:cxn ang="0">
                <a:pos x="8597" y="0"/>
              </a:cxn>
              <a:cxn ang="0">
                <a:pos x="6346" y="6641"/>
              </a:cxn>
              <a:cxn ang="0">
                <a:pos x="6346" y="6641"/>
              </a:cxn>
              <a:cxn ang="0">
                <a:pos x="21229" y="41101"/>
              </a:cxn>
              <a:cxn ang="0">
                <a:pos x="21229" y="41101"/>
              </a:cxn>
              <a:cxn ang="0">
                <a:pos x="43200" y="37760"/>
              </a:cxn>
              <a:cxn ang="0">
                <a:pos x="43200" y="37295"/>
              </a:cxn>
              <a:cxn ang="0">
                <a:pos x="43200" y="37295"/>
              </a:cxn>
              <a:cxn ang="0">
                <a:pos x="21514" y="40568"/>
              </a:cxn>
            </a:cxnLst>
            <a:rect l="0" t="0" r="r" b="b"/>
            <a:pathLst>
              <a:path w="43200" h="43200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cubicBezTo>
                  <a:pt x="-5238" y="41016"/>
                  <a:pt x="3448" y="43478"/>
                  <a:pt x="21229" y="41101"/>
                </a:cubicBez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round/>
          </a:ln>
        </p:spPr>
        <p:txBody>
          <a:bodyPr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839470" y="748665"/>
            <a:ext cx="10363200" cy="2879725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Презентация</a:t>
            </a:r>
            <a:br>
              <a:rPr lang="ru-RU" b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b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Практическая направленность обучения биологии</a:t>
            </a:r>
            <a:r>
              <a:rPr lang="ru-RU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ru-RU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593725"/>
            <a:ext cx="10972800" cy="5534025"/>
          </a:xfrm>
        </p:spPr>
        <p:txBody>
          <a:bodyPr/>
          <a:p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Сведения о себе Халилова Ферузе Медатовна, 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учитель биологии в МБОУ «Тепловская школа»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1.Сведения об образовании: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- высшее, Симферопольский государственный университет, г. Симферополь 1996г., биолог, преподаватель биологии и химии;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2. Сведения о работе: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Стаж педагогической работы   20,5 лет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В данном образовательном учреждении работаю с 2003 года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2800" b="1">
                <a:latin typeface="Times New Roman" panose="02020603050405020304" charset="0"/>
                <a:cs typeface="Times New Roman" panose="02020603050405020304" charset="0"/>
              </a:rPr>
              <a:t>учитель 1 квалификационной категории</a:t>
            </a:r>
            <a:endParaRPr lang="ru-RU" altLang="en-US"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i="1" smtClean="0"/>
          </a:p>
        </p:txBody>
      </p:sp>
      <p:sp>
        <p:nvSpPr>
          <p:cNvPr id="2" name="Замещающее содержимое 1"/>
          <p:cNvSpPr/>
          <p:nvPr>
            <p:ph idx="1"/>
          </p:nvPr>
        </p:nvSpPr>
        <p:spPr>
          <a:xfrm>
            <a:off x="581025" y="572770"/>
            <a:ext cx="11153775" cy="5553710"/>
          </a:xfrm>
        </p:spPr>
        <p:txBody>
          <a:bodyPr/>
          <a:p>
            <a:r>
              <a:rPr lang="ru-RU" altLang="en-US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М.В. Ломоносов сказал: «Опыт дороже тысячи мнений, рождённых воображением». </a:t>
            </a:r>
            <a:endParaRPr lang="ru-RU" altLang="en-US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Важнейшая задача школы – давать подрастающему поколению глубокие и прочные знания основ наук, вырабатывать знания и умения, применять их на практике. </a:t>
            </a:r>
            <a:endParaRPr lang="ru-RU" altLang="en-US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Решение этой задачи связано и с дальнейшим совершенствованием содержания школьного биологического образования.</a:t>
            </a:r>
            <a:endParaRPr lang="ru-RU" altLang="en-US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В основе биологического образования лежит эксперимент и связанные с ним практические знания.</a:t>
            </a:r>
            <a:endParaRPr lang="ru-RU" altLang="en-US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Grp="1"/>
          </p:cNvSpPr>
          <p:nvPr>
            <p:ph type="title" idx="4294967295"/>
          </p:nvPr>
        </p:nvSpPr>
        <p:spPr>
          <a:xfrm>
            <a:off x="603250" y="274955"/>
            <a:ext cx="10979150" cy="6082665"/>
          </a:xfrm>
        </p:spPr>
        <p:txBody>
          <a:bodyPr/>
          <a:lstStyle/>
          <a:p>
            <a:pPr algn="ctr"/>
            <a:r>
              <a:rPr lang="ru-RU" sz="4000" b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Теоретические знания становятся более глубокими и полезными, если удачно сочетаются с практическими навыками. Включение в урок элементов практической деятельности учащихся, связь изучаемого материала с жизнью- это актуальное требование к современному уроку биологии. </a:t>
            </a:r>
            <a:endParaRPr lang="ru-RU" sz="4000" b="1" smtClean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2" name="Объект 2"/>
          <p:cNvSpPr>
            <a:spLocks noGrp="1"/>
          </p:cNvSpPr>
          <p:nvPr>
            <p:ph type="body" idx="1"/>
          </p:nvPr>
        </p:nvSpPr>
        <p:spPr>
          <a:xfrm>
            <a:off x="581025" y="643890"/>
            <a:ext cx="11001375" cy="574548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b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ru-RU" b="1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Сегодня  как  никогда  актуальны  слова  классика  отечественной   методики  биологии  Н.М.  Верзилина:</a:t>
            </a:r>
            <a:endParaRPr lang="ru-RU" b="1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eaLnBrk="1" hangingPunct="1"/>
            <a:r>
              <a:rPr lang="ru-RU" b="1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«Школьные программы нацеливают на воспитание детей в духе охраны природы. А как  может  учащийся  охранять природу  и воспроизводить ее, не зная ее, не полюбив ее, когда он не держал в руках ни одного растения или  животного, не выращивал их. Биология - единственный в школе предмет, требующий обучения и воспитания на живых объектах природы.… Всеми мерами нужно вернуть в наши школы живую природу. В этом специфика биологии».</a:t>
            </a:r>
            <a:endParaRPr lang="ru-RU" b="1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Текст 3"/>
          <p:cNvSpPr>
            <a:spLocks noGrp="1"/>
          </p:cNvSpPr>
          <p:nvPr>
            <p:ph type="body" sz="half" idx="2"/>
          </p:nvPr>
        </p:nvSpPr>
        <p:spPr>
          <a:xfrm>
            <a:off x="1721485" y="549275"/>
            <a:ext cx="10062845" cy="5577205"/>
          </a:xfrm>
        </p:spPr>
        <p:txBody>
          <a:bodyPr/>
          <a:lstStyle/>
          <a:p>
            <a:pPr algn="l" eaLnBrk="1" hangingPunct="1"/>
            <a:endParaRPr lang="ru-RU" sz="3600" b="1" smtClean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 eaLnBrk="1" hangingPunct="1"/>
            <a:r>
              <a:rPr lang="ru-RU" sz="3600" b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И в заключение хочется еще раз отметить, </a:t>
            </a:r>
            <a:endParaRPr lang="ru-RU" sz="3600" b="1" smtClean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 eaLnBrk="1" hangingPunct="1"/>
            <a:r>
              <a:rPr lang="ru-RU" sz="3600" b="1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что одним из существенных факторов, влияющих на эффективность образования и воспитания, является систематическое и целенаправленное использование научных знаний в практической деятельности учащихся, применение биологических знаний в повседневной жизни учащихся.</a:t>
            </a:r>
            <a:endParaRPr lang="ru-RU" sz="3600" b="1" smtClean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eaLnBrk="1" hangingPunct="1"/>
            <a:endParaRPr lang="ru-RU" sz="5400" b="1" i="1" smtClean="0"/>
          </a:p>
          <a:p>
            <a:pPr eaLnBrk="1" hangingPunct="1"/>
            <a:endParaRPr lang="ru-RU" sz="5400" b="1" i="1" smtClean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4" name="Замещающий текст 3"/>
          <p:cNvSpPr>
            <a:spLocks noGrp="1"/>
          </p:cNvSpPr>
          <p:nvPr>
            <p:ph type="body" sz="half" idx="2"/>
          </p:nvPr>
        </p:nvSpPr>
        <p:spPr>
          <a:xfrm>
            <a:off x="840105" y="2057400"/>
            <a:ext cx="11040745" cy="3811905"/>
          </a:xfrm>
        </p:spPr>
        <p:txBody>
          <a:bodyPr/>
          <a:p>
            <a:r>
              <a:rPr lang="ru-RU" altLang="en-US" sz="8000" b="1">
                <a:latin typeface="Times New Roman" panose="02020603050405020304" charset="0"/>
                <a:cs typeface="Times New Roman" panose="02020603050405020304" charset="0"/>
              </a:rPr>
              <a:t> Спасибо за внимание!</a:t>
            </a:r>
            <a:endParaRPr lang="ru-RU" altLang="en-US" sz="8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1988</Words>
  <Application>WPS Presentation</Application>
  <PresentationFormat>Произвольный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Data Pie Charts</vt:lpstr>
      <vt:lpstr>Презентация Практическая направленность обучения биологии </vt:lpstr>
      <vt:lpstr>PowerPoint 演示文稿</vt:lpstr>
      <vt:lpstr>PowerPoint 演示文稿</vt:lpstr>
      <vt:lpstr>Теоретические знания становятся более глубокими и полезными, если удачно сочетаются с практическими навыками. Включение в урок элементов практической деятельности учащихся, связь изучаемого материала с жизнью- это актуальное требование к современному уроку биологии.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Органы пищеварения.</dc:title>
  <dc:creator/>
  <cp:lastModifiedBy>PC</cp:lastModifiedBy>
  <cp:revision>8</cp:revision>
  <dcterms:created xsi:type="dcterms:W3CDTF">2012-12-03T06:56:00Z</dcterms:created>
  <dcterms:modified xsi:type="dcterms:W3CDTF">2023-01-25T05:14:21Z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BB2428F2BB794EAF9929D1FDE805064F</vt:lpwstr>
  </property>
  <property fmtid="{D5CDD505-2E9C-101B-9397-08002B2CF9AE}" pid="3" name="KSOProductBuildVer">
    <vt:lpwstr>1049-11.2.0.11440</vt:lpwstr>
  </property>
</Properties>
</file>