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0" r:id="rId8"/>
    <p:sldId id="264" r:id="rId9"/>
    <p:sldId id="265" r:id="rId10"/>
    <p:sldId id="266" r:id="rId11"/>
    <p:sldId id="285" r:id="rId12"/>
    <p:sldId id="267" r:id="rId13"/>
    <p:sldId id="268" r:id="rId14"/>
    <p:sldId id="278" r:id="rId15"/>
    <p:sldId id="271" r:id="rId16"/>
    <p:sldId id="274" r:id="rId17"/>
    <p:sldId id="275" r:id="rId18"/>
    <p:sldId id="272" r:id="rId19"/>
    <p:sldId id="280" r:id="rId20"/>
    <p:sldId id="282" r:id="rId21"/>
    <p:sldId id="290" r:id="rId22"/>
    <p:sldId id="291" r:id="rId23"/>
    <p:sldId id="283" r:id="rId24"/>
    <p:sldId id="289" r:id="rId25"/>
    <p:sldId id="286" r:id="rId26"/>
    <p:sldId id="288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26F2A-3A70-4299-AA8C-3C71DA1D5658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A8C0EF5-1343-4FBF-8A12-5AD533CB555D}">
      <dgm:prSet phldrT="[Текст]" custT="1"/>
      <dgm:spPr/>
      <dgm:t>
        <a:bodyPr/>
        <a:lstStyle/>
        <a:p>
          <a:r>
            <a:rPr lang="ru-RU" sz="1200" dirty="0" smtClean="0"/>
            <a:t>Законность (универсальный принцип)</a:t>
          </a:r>
          <a:endParaRPr lang="ru-RU" sz="1200" dirty="0"/>
        </a:p>
      </dgm:t>
    </dgm:pt>
    <dgm:pt modelId="{AF61B287-4644-40D7-9054-99F109DFB2A8}" type="parTrans" cxnId="{B11A4E26-4818-44BF-8227-31B2CD8E4338}">
      <dgm:prSet/>
      <dgm:spPr/>
      <dgm:t>
        <a:bodyPr/>
        <a:lstStyle/>
        <a:p>
          <a:endParaRPr lang="ru-RU"/>
        </a:p>
      </dgm:t>
    </dgm:pt>
    <dgm:pt modelId="{02DA6DBC-7F26-4054-AE3D-CF6BB77C8627}" type="sibTrans" cxnId="{B11A4E26-4818-44BF-8227-31B2CD8E4338}">
      <dgm:prSet/>
      <dgm:spPr/>
      <dgm:t>
        <a:bodyPr/>
        <a:lstStyle/>
        <a:p>
          <a:endParaRPr lang="ru-RU"/>
        </a:p>
      </dgm:t>
    </dgm:pt>
    <dgm:pt modelId="{66B564F6-A2D4-40AB-BFA3-4AE1C089BC78}">
      <dgm:prSet phldrT="[Текст]" custT="1"/>
      <dgm:spPr/>
      <dgm:t>
        <a:bodyPr/>
        <a:lstStyle/>
        <a:p>
          <a:r>
            <a:rPr lang="ru-RU" sz="1200" dirty="0" smtClean="0"/>
            <a:t>Гласность (открытое разбирательство дел в суде)</a:t>
          </a:r>
        </a:p>
      </dgm:t>
    </dgm:pt>
    <dgm:pt modelId="{9C082F07-0644-4741-9AED-FED567A1BEE0}" type="parTrans" cxnId="{0C81773C-08D8-4A8C-BA2C-9EDEC9325E9D}">
      <dgm:prSet/>
      <dgm:spPr/>
      <dgm:t>
        <a:bodyPr/>
        <a:lstStyle/>
        <a:p>
          <a:endParaRPr lang="ru-RU"/>
        </a:p>
      </dgm:t>
    </dgm:pt>
    <dgm:pt modelId="{80D613EC-8525-4614-8CA8-738606132C8E}" type="sibTrans" cxnId="{0C81773C-08D8-4A8C-BA2C-9EDEC9325E9D}">
      <dgm:prSet/>
      <dgm:spPr/>
      <dgm:t>
        <a:bodyPr/>
        <a:lstStyle/>
        <a:p>
          <a:endParaRPr lang="ru-RU"/>
        </a:p>
      </dgm:t>
    </dgm:pt>
    <dgm:pt modelId="{A89AFB38-742F-4C22-BD55-F96822DD9E5E}">
      <dgm:prSet custT="1"/>
      <dgm:spPr/>
      <dgm:t>
        <a:bodyPr/>
        <a:lstStyle/>
        <a:p>
          <a:r>
            <a:rPr lang="ru-RU" sz="1200" dirty="0" smtClean="0"/>
            <a:t>Осуществление правосудия только судом и исключительное право суда на признание лица виновным в совершении преступления </a:t>
          </a:r>
          <a:endParaRPr lang="ru-RU" sz="1200" dirty="0"/>
        </a:p>
      </dgm:t>
    </dgm:pt>
    <dgm:pt modelId="{6DAD5938-A858-4474-BE2C-4675DED6F115}" type="parTrans" cxnId="{246D2B27-03C5-4AEE-8863-6B121A5C5C64}">
      <dgm:prSet/>
      <dgm:spPr/>
      <dgm:t>
        <a:bodyPr/>
        <a:lstStyle/>
        <a:p>
          <a:endParaRPr lang="ru-RU"/>
        </a:p>
      </dgm:t>
    </dgm:pt>
    <dgm:pt modelId="{4CDF0483-C2C1-44D8-B502-45D3D05EDE48}" type="sibTrans" cxnId="{246D2B27-03C5-4AEE-8863-6B121A5C5C64}">
      <dgm:prSet/>
      <dgm:spPr/>
      <dgm:t>
        <a:bodyPr/>
        <a:lstStyle/>
        <a:p>
          <a:endParaRPr lang="ru-RU"/>
        </a:p>
      </dgm:t>
    </dgm:pt>
    <dgm:pt modelId="{986B0787-D186-491B-AF66-03CF55C81139}">
      <dgm:prSet custT="1"/>
      <dgm:spPr/>
      <dgm:t>
        <a:bodyPr/>
        <a:lstStyle/>
        <a:p>
          <a:r>
            <a:rPr lang="ru-RU" sz="1200" dirty="0" smtClean="0"/>
            <a:t>Равенство граждан перед законом и судом (универсальный принцип)</a:t>
          </a:r>
          <a:endParaRPr lang="ru-RU" sz="1200" dirty="0"/>
        </a:p>
      </dgm:t>
    </dgm:pt>
    <dgm:pt modelId="{0720559E-3985-4C82-B586-C72DB0EDAA1D}" type="parTrans" cxnId="{45557264-B5FC-4B97-B042-B0CFCAE52C89}">
      <dgm:prSet/>
      <dgm:spPr/>
      <dgm:t>
        <a:bodyPr/>
        <a:lstStyle/>
        <a:p>
          <a:endParaRPr lang="ru-RU"/>
        </a:p>
      </dgm:t>
    </dgm:pt>
    <dgm:pt modelId="{C227921B-1DEE-438A-A7E7-355117EB9F3D}" type="sibTrans" cxnId="{45557264-B5FC-4B97-B042-B0CFCAE52C89}">
      <dgm:prSet/>
      <dgm:spPr/>
      <dgm:t>
        <a:bodyPr/>
        <a:lstStyle/>
        <a:p>
          <a:endParaRPr lang="ru-RU"/>
        </a:p>
      </dgm:t>
    </dgm:pt>
    <dgm:pt modelId="{0D078A60-7091-442A-8180-391AE2090839}">
      <dgm:prSet custT="1"/>
      <dgm:spPr/>
      <dgm:t>
        <a:bodyPr/>
        <a:lstStyle/>
        <a:p>
          <a:r>
            <a:rPr lang="ru-RU" sz="1200" dirty="0" smtClean="0"/>
            <a:t>Неприкосновенность личности и ее право на судебную защиту</a:t>
          </a:r>
          <a:endParaRPr lang="ru-RU" sz="1200" dirty="0"/>
        </a:p>
      </dgm:t>
    </dgm:pt>
    <dgm:pt modelId="{FB0F7FE2-876A-4291-BF08-DC8EC4384921}" type="parTrans" cxnId="{81358C9D-C392-4516-92B7-30B612EF83EF}">
      <dgm:prSet/>
      <dgm:spPr/>
      <dgm:t>
        <a:bodyPr/>
        <a:lstStyle/>
        <a:p>
          <a:endParaRPr lang="ru-RU"/>
        </a:p>
      </dgm:t>
    </dgm:pt>
    <dgm:pt modelId="{2FA4D265-E51F-40D3-9C79-182938768232}" type="sibTrans" cxnId="{81358C9D-C392-4516-92B7-30B612EF83EF}">
      <dgm:prSet/>
      <dgm:spPr/>
      <dgm:t>
        <a:bodyPr/>
        <a:lstStyle/>
        <a:p>
          <a:endParaRPr lang="ru-RU"/>
        </a:p>
      </dgm:t>
    </dgm:pt>
    <dgm:pt modelId="{BFA687A4-FC7D-4E8A-A8F6-1C938C2F1536}">
      <dgm:prSet custT="1"/>
      <dgm:spPr/>
      <dgm:t>
        <a:bodyPr/>
        <a:lstStyle/>
        <a:p>
          <a:r>
            <a:rPr lang="ru-RU" sz="1200" dirty="0" smtClean="0"/>
            <a:t>Обеспечение законного, компетентного и беспристрастного состава суда</a:t>
          </a:r>
          <a:endParaRPr lang="ru-RU" sz="1200" dirty="0"/>
        </a:p>
      </dgm:t>
    </dgm:pt>
    <dgm:pt modelId="{13F6CB2F-15BB-4BE0-8BAB-8F7A91ACCC85}" type="parTrans" cxnId="{BA11B2B7-D88F-4C5E-8CFE-505623793BE9}">
      <dgm:prSet/>
      <dgm:spPr/>
      <dgm:t>
        <a:bodyPr/>
        <a:lstStyle/>
        <a:p>
          <a:endParaRPr lang="ru-RU"/>
        </a:p>
      </dgm:t>
    </dgm:pt>
    <dgm:pt modelId="{E1ABDEDF-3EF7-47FB-8BF0-B6139E5EA921}" type="sibTrans" cxnId="{BA11B2B7-D88F-4C5E-8CFE-505623793BE9}">
      <dgm:prSet/>
      <dgm:spPr/>
      <dgm:t>
        <a:bodyPr/>
        <a:lstStyle/>
        <a:p>
          <a:endParaRPr lang="ru-RU"/>
        </a:p>
      </dgm:t>
    </dgm:pt>
    <dgm:pt modelId="{CD118951-A470-4ABC-828C-60C6F33194A2}" type="pres">
      <dgm:prSet presAssocID="{D4426F2A-3A70-4299-AA8C-3C71DA1D56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81A43-45C2-467A-9662-EE5E296DBCDD}" type="pres">
      <dgm:prSet presAssocID="{DA8C0EF5-1343-4FBF-8A12-5AD533CB555D}" presName="parentLin" presStyleCnt="0"/>
      <dgm:spPr/>
    </dgm:pt>
    <dgm:pt modelId="{126E1C0F-BF1A-49B7-86D0-49025E2FFC23}" type="pres">
      <dgm:prSet presAssocID="{DA8C0EF5-1343-4FBF-8A12-5AD533CB555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FC78D55-7189-414E-B916-8D2A920C10D7}" type="pres">
      <dgm:prSet presAssocID="{DA8C0EF5-1343-4FBF-8A12-5AD533CB555D}" presName="parentText" presStyleLbl="node1" presStyleIdx="0" presStyleCnt="6" custScaleX="142857" custScaleY="149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754D2-9085-4DA4-9A20-BDDC75FFD81D}" type="pres">
      <dgm:prSet presAssocID="{DA8C0EF5-1343-4FBF-8A12-5AD533CB555D}" presName="negativeSpace" presStyleCnt="0"/>
      <dgm:spPr/>
    </dgm:pt>
    <dgm:pt modelId="{1EBCB33B-FEB5-44B3-81C5-E40D89E381FC}" type="pres">
      <dgm:prSet presAssocID="{DA8C0EF5-1343-4FBF-8A12-5AD533CB555D}" presName="childText" presStyleLbl="conFgAcc1" presStyleIdx="0" presStyleCnt="6">
        <dgm:presLayoutVars>
          <dgm:bulletEnabled val="1"/>
        </dgm:presLayoutVars>
      </dgm:prSet>
      <dgm:spPr/>
    </dgm:pt>
    <dgm:pt modelId="{8A532088-D495-479B-B51D-72B6756EDE64}" type="pres">
      <dgm:prSet presAssocID="{02DA6DBC-7F26-4054-AE3D-CF6BB77C8627}" presName="spaceBetweenRectangles" presStyleCnt="0"/>
      <dgm:spPr/>
    </dgm:pt>
    <dgm:pt modelId="{9573640C-F803-41C2-9485-8F2ADE5AF878}" type="pres">
      <dgm:prSet presAssocID="{66B564F6-A2D4-40AB-BFA3-4AE1C089BC78}" presName="parentLin" presStyleCnt="0"/>
      <dgm:spPr/>
    </dgm:pt>
    <dgm:pt modelId="{8CEB9EF6-1967-4F96-BB3B-7D0D3CCB12BF}" type="pres">
      <dgm:prSet presAssocID="{66B564F6-A2D4-40AB-BFA3-4AE1C089BC7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00C0C1F-6A19-4346-939F-9BFAEFD1ACD9}" type="pres">
      <dgm:prSet presAssocID="{66B564F6-A2D4-40AB-BFA3-4AE1C089BC78}" presName="parentText" presStyleLbl="node1" presStyleIdx="1" presStyleCnt="6" custScaleX="142857" custScaleY="149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68E15-56A7-4BCD-874C-BF50297CEB60}" type="pres">
      <dgm:prSet presAssocID="{66B564F6-A2D4-40AB-BFA3-4AE1C089BC78}" presName="negativeSpace" presStyleCnt="0"/>
      <dgm:spPr/>
    </dgm:pt>
    <dgm:pt modelId="{7BFB0C84-895E-42CF-8C1F-72A048D6470E}" type="pres">
      <dgm:prSet presAssocID="{66B564F6-A2D4-40AB-BFA3-4AE1C089BC78}" presName="childText" presStyleLbl="conFgAcc1" presStyleIdx="1" presStyleCnt="6">
        <dgm:presLayoutVars>
          <dgm:bulletEnabled val="1"/>
        </dgm:presLayoutVars>
      </dgm:prSet>
      <dgm:spPr/>
    </dgm:pt>
    <dgm:pt modelId="{4810D1A2-9BB1-45CF-8442-F13ADF09BD70}" type="pres">
      <dgm:prSet presAssocID="{80D613EC-8525-4614-8CA8-738606132C8E}" presName="spaceBetweenRectangles" presStyleCnt="0"/>
      <dgm:spPr/>
    </dgm:pt>
    <dgm:pt modelId="{DAD7D0B8-A8E4-4767-A37F-1A5C3EF08AA7}" type="pres">
      <dgm:prSet presAssocID="{A89AFB38-742F-4C22-BD55-F96822DD9E5E}" presName="parentLin" presStyleCnt="0"/>
      <dgm:spPr/>
    </dgm:pt>
    <dgm:pt modelId="{375E3E0D-B0DD-4809-888B-872B51F3E36F}" type="pres">
      <dgm:prSet presAssocID="{A89AFB38-742F-4C22-BD55-F96822DD9E5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5043FC4-9EBB-4A9D-BAFE-6605B80C9EB0}" type="pres">
      <dgm:prSet presAssocID="{A89AFB38-742F-4C22-BD55-F96822DD9E5E}" presName="parentText" presStyleLbl="node1" presStyleIdx="2" presStyleCnt="6" custScaleX="142857" custScaleY="149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490DD-401B-4760-A099-91141DA39FD2}" type="pres">
      <dgm:prSet presAssocID="{A89AFB38-742F-4C22-BD55-F96822DD9E5E}" presName="negativeSpace" presStyleCnt="0"/>
      <dgm:spPr/>
    </dgm:pt>
    <dgm:pt modelId="{1B03F4C0-82C4-4E8B-BBEA-14EBEEC02186}" type="pres">
      <dgm:prSet presAssocID="{A89AFB38-742F-4C22-BD55-F96822DD9E5E}" presName="childText" presStyleLbl="conFgAcc1" presStyleIdx="2" presStyleCnt="6">
        <dgm:presLayoutVars>
          <dgm:bulletEnabled val="1"/>
        </dgm:presLayoutVars>
      </dgm:prSet>
      <dgm:spPr/>
    </dgm:pt>
    <dgm:pt modelId="{5A06AA3D-1460-46BE-90C7-F5CA42F572CA}" type="pres">
      <dgm:prSet presAssocID="{4CDF0483-C2C1-44D8-B502-45D3D05EDE48}" presName="spaceBetweenRectangles" presStyleCnt="0"/>
      <dgm:spPr/>
    </dgm:pt>
    <dgm:pt modelId="{A29024F1-3436-4929-8AB7-5016F1373454}" type="pres">
      <dgm:prSet presAssocID="{986B0787-D186-491B-AF66-03CF55C81139}" presName="parentLin" presStyleCnt="0"/>
      <dgm:spPr/>
    </dgm:pt>
    <dgm:pt modelId="{C4745F8C-D3E4-4D4F-A2B8-38EDDCEF3E56}" type="pres">
      <dgm:prSet presAssocID="{986B0787-D186-491B-AF66-03CF55C8113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9C0C640-1C16-446E-B0A4-5268C760A231}" type="pres">
      <dgm:prSet presAssocID="{986B0787-D186-491B-AF66-03CF55C81139}" presName="parentText" presStyleLbl="node1" presStyleIdx="3" presStyleCnt="6" custScaleX="142857" custScaleY="149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60FAB-9622-4E8F-A05A-2AD1FEFA2612}" type="pres">
      <dgm:prSet presAssocID="{986B0787-D186-491B-AF66-03CF55C81139}" presName="negativeSpace" presStyleCnt="0"/>
      <dgm:spPr/>
    </dgm:pt>
    <dgm:pt modelId="{EC153C7E-0B09-497F-BC14-1FBA490C45E7}" type="pres">
      <dgm:prSet presAssocID="{986B0787-D186-491B-AF66-03CF55C81139}" presName="childText" presStyleLbl="conFgAcc1" presStyleIdx="3" presStyleCnt="6">
        <dgm:presLayoutVars>
          <dgm:bulletEnabled val="1"/>
        </dgm:presLayoutVars>
      </dgm:prSet>
      <dgm:spPr/>
    </dgm:pt>
    <dgm:pt modelId="{8DBB2C9D-E9E7-41B2-90DB-726C865A4DDA}" type="pres">
      <dgm:prSet presAssocID="{C227921B-1DEE-438A-A7E7-355117EB9F3D}" presName="spaceBetweenRectangles" presStyleCnt="0"/>
      <dgm:spPr/>
    </dgm:pt>
    <dgm:pt modelId="{181987F3-779D-430E-A51B-5C40944452EF}" type="pres">
      <dgm:prSet presAssocID="{0D078A60-7091-442A-8180-391AE2090839}" presName="parentLin" presStyleCnt="0"/>
      <dgm:spPr/>
    </dgm:pt>
    <dgm:pt modelId="{A38857BD-4219-43B5-8B77-F515958BD9F1}" type="pres">
      <dgm:prSet presAssocID="{0D078A60-7091-442A-8180-391AE209083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E25187E-BB70-4D60-87F7-602319E6BBF2}" type="pres">
      <dgm:prSet presAssocID="{0D078A60-7091-442A-8180-391AE2090839}" presName="parentText" presStyleLbl="node1" presStyleIdx="4" presStyleCnt="6" custScaleX="142857" custScaleY="149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3C12C-D89E-4EC2-988A-1C7C4C92529F}" type="pres">
      <dgm:prSet presAssocID="{0D078A60-7091-442A-8180-391AE2090839}" presName="negativeSpace" presStyleCnt="0"/>
      <dgm:spPr/>
    </dgm:pt>
    <dgm:pt modelId="{D1B1A4C0-3043-4728-BC97-1FEBC0CFACAF}" type="pres">
      <dgm:prSet presAssocID="{0D078A60-7091-442A-8180-391AE2090839}" presName="childText" presStyleLbl="conFgAcc1" presStyleIdx="4" presStyleCnt="6">
        <dgm:presLayoutVars>
          <dgm:bulletEnabled val="1"/>
        </dgm:presLayoutVars>
      </dgm:prSet>
      <dgm:spPr/>
    </dgm:pt>
    <dgm:pt modelId="{6B0019AC-C6FE-439F-BA07-7DE195F075F7}" type="pres">
      <dgm:prSet presAssocID="{2FA4D265-E51F-40D3-9C79-182938768232}" presName="spaceBetweenRectangles" presStyleCnt="0"/>
      <dgm:spPr/>
    </dgm:pt>
    <dgm:pt modelId="{880B0CAA-BDF1-4EFC-88EB-2E1193C7921C}" type="pres">
      <dgm:prSet presAssocID="{BFA687A4-FC7D-4E8A-A8F6-1C938C2F1536}" presName="parentLin" presStyleCnt="0"/>
      <dgm:spPr/>
    </dgm:pt>
    <dgm:pt modelId="{F391CFFE-D17D-412C-94E8-E18558671B11}" type="pres">
      <dgm:prSet presAssocID="{BFA687A4-FC7D-4E8A-A8F6-1C938C2F153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BEFB8898-6279-4B40-94D5-3137517184A3}" type="pres">
      <dgm:prSet presAssocID="{BFA687A4-FC7D-4E8A-A8F6-1C938C2F1536}" presName="parentText" presStyleLbl="node1" presStyleIdx="5" presStyleCnt="6" custScaleX="142857" custScaleY="149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E33D9-E0CE-4A98-9ECA-EC2F0FFB30BE}" type="pres">
      <dgm:prSet presAssocID="{BFA687A4-FC7D-4E8A-A8F6-1C938C2F1536}" presName="negativeSpace" presStyleCnt="0"/>
      <dgm:spPr/>
    </dgm:pt>
    <dgm:pt modelId="{C3483E26-1616-4246-AE43-968362EDDB2A}" type="pres">
      <dgm:prSet presAssocID="{BFA687A4-FC7D-4E8A-A8F6-1C938C2F15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6C46758-5447-4504-A7D4-5CC304911C70}" type="presOf" srcId="{986B0787-D186-491B-AF66-03CF55C81139}" destId="{C4745F8C-D3E4-4D4F-A2B8-38EDDCEF3E56}" srcOrd="0" destOrd="0" presId="urn:microsoft.com/office/officeart/2005/8/layout/list1"/>
    <dgm:cxn modelId="{F07BAEAA-744F-470F-AA2B-1035C63F708A}" type="presOf" srcId="{BFA687A4-FC7D-4E8A-A8F6-1C938C2F1536}" destId="{F391CFFE-D17D-412C-94E8-E18558671B11}" srcOrd="0" destOrd="0" presId="urn:microsoft.com/office/officeart/2005/8/layout/list1"/>
    <dgm:cxn modelId="{BA11B2B7-D88F-4C5E-8CFE-505623793BE9}" srcId="{D4426F2A-3A70-4299-AA8C-3C71DA1D5658}" destId="{BFA687A4-FC7D-4E8A-A8F6-1C938C2F1536}" srcOrd="5" destOrd="0" parTransId="{13F6CB2F-15BB-4BE0-8BAB-8F7A91ACCC85}" sibTransId="{E1ABDEDF-3EF7-47FB-8BF0-B6139E5EA921}"/>
    <dgm:cxn modelId="{057DDC6E-A01F-490A-B835-CB3C7BEFEAF0}" type="presOf" srcId="{D4426F2A-3A70-4299-AA8C-3C71DA1D5658}" destId="{CD118951-A470-4ABC-828C-60C6F33194A2}" srcOrd="0" destOrd="0" presId="urn:microsoft.com/office/officeart/2005/8/layout/list1"/>
    <dgm:cxn modelId="{B5702B6C-3424-478A-9F25-A73909CCB211}" type="presOf" srcId="{A89AFB38-742F-4C22-BD55-F96822DD9E5E}" destId="{375E3E0D-B0DD-4809-888B-872B51F3E36F}" srcOrd="0" destOrd="0" presId="urn:microsoft.com/office/officeart/2005/8/layout/list1"/>
    <dgm:cxn modelId="{0C81773C-08D8-4A8C-BA2C-9EDEC9325E9D}" srcId="{D4426F2A-3A70-4299-AA8C-3C71DA1D5658}" destId="{66B564F6-A2D4-40AB-BFA3-4AE1C089BC78}" srcOrd="1" destOrd="0" parTransId="{9C082F07-0644-4741-9AED-FED567A1BEE0}" sibTransId="{80D613EC-8525-4614-8CA8-738606132C8E}"/>
    <dgm:cxn modelId="{FE27991B-651D-4434-BBA5-16A758BB5B7B}" type="presOf" srcId="{DA8C0EF5-1343-4FBF-8A12-5AD533CB555D}" destId="{AFC78D55-7189-414E-B916-8D2A920C10D7}" srcOrd="1" destOrd="0" presId="urn:microsoft.com/office/officeart/2005/8/layout/list1"/>
    <dgm:cxn modelId="{E044FBA6-3C26-4B0C-8F9D-3E6345EA3B4A}" type="presOf" srcId="{66B564F6-A2D4-40AB-BFA3-4AE1C089BC78}" destId="{A00C0C1F-6A19-4346-939F-9BFAEFD1ACD9}" srcOrd="1" destOrd="0" presId="urn:microsoft.com/office/officeart/2005/8/layout/list1"/>
    <dgm:cxn modelId="{68648715-43D7-4A45-80F3-5A49B650E0C9}" type="presOf" srcId="{0D078A60-7091-442A-8180-391AE2090839}" destId="{A38857BD-4219-43B5-8B77-F515958BD9F1}" srcOrd="0" destOrd="0" presId="urn:microsoft.com/office/officeart/2005/8/layout/list1"/>
    <dgm:cxn modelId="{900A980F-5EDC-4CE5-82D5-DEF6D3DC7F5F}" type="presOf" srcId="{986B0787-D186-491B-AF66-03CF55C81139}" destId="{09C0C640-1C16-446E-B0A4-5268C760A231}" srcOrd="1" destOrd="0" presId="urn:microsoft.com/office/officeart/2005/8/layout/list1"/>
    <dgm:cxn modelId="{45557264-B5FC-4B97-B042-B0CFCAE52C89}" srcId="{D4426F2A-3A70-4299-AA8C-3C71DA1D5658}" destId="{986B0787-D186-491B-AF66-03CF55C81139}" srcOrd="3" destOrd="0" parTransId="{0720559E-3985-4C82-B586-C72DB0EDAA1D}" sibTransId="{C227921B-1DEE-438A-A7E7-355117EB9F3D}"/>
    <dgm:cxn modelId="{B11A4E26-4818-44BF-8227-31B2CD8E4338}" srcId="{D4426F2A-3A70-4299-AA8C-3C71DA1D5658}" destId="{DA8C0EF5-1343-4FBF-8A12-5AD533CB555D}" srcOrd="0" destOrd="0" parTransId="{AF61B287-4644-40D7-9054-99F109DFB2A8}" sibTransId="{02DA6DBC-7F26-4054-AE3D-CF6BB77C8627}"/>
    <dgm:cxn modelId="{246D2B27-03C5-4AEE-8863-6B121A5C5C64}" srcId="{D4426F2A-3A70-4299-AA8C-3C71DA1D5658}" destId="{A89AFB38-742F-4C22-BD55-F96822DD9E5E}" srcOrd="2" destOrd="0" parTransId="{6DAD5938-A858-4474-BE2C-4675DED6F115}" sibTransId="{4CDF0483-C2C1-44D8-B502-45D3D05EDE48}"/>
    <dgm:cxn modelId="{81358C9D-C392-4516-92B7-30B612EF83EF}" srcId="{D4426F2A-3A70-4299-AA8C-3C71DA1D5658}" destId="{0D078A60-7091-442A-8180-391AE2090839}" srcOrd="4" destOrd="0" parTransId="{FB0F7FE2-876A-4291-BF08-DC8EC4384921}" sibTransId="{2FA4D265-E51F-40D3-9C79-182938768232}"/>
    <dgm:cxn modelId="{FA62421A-7807-4EBA-83C6-C89764094FB7}" type="presOf" srcId="{BFA687A4-FC7D-4E8A-A8F6-1C938C2F1536}" destId="{BEFB8898-6279-4B40-94D5-3137517184A3}" srcOrd="1" destOrd="0" presId="urn:microsoft.com/office/officeart/2005/8/layout/list1"/>
    <dgm:cxn modelId="{7D7B4839-0684-47AC-BD17-47853E30CD29}" type="presOf" srcId="{A89AFB38-742F-4C22-BD55-F96822DD9E5E}" destId="{55043FC4-9EBB-4A9D-BAFE-6605B80C9EB0}" srcOrd="1" destOrd="0" presId="urn:microsoft.com/office/officeart/2005/8/layout/list1"/>
    <dgm:cxn modelId="{9608DFCC-375C-4F73-9901-690C2E0A56CB}" type="presOf" srcId="{0D078A60-7091-442A-8180-391AE2090839}" destId="{8E25187E-BB70-4D60-87F7-602319E6BBF2}" srcOrd="1" destOrd="0" presId="urn:microsoft.com/office/officeart/2005/8/layout/list1"/>
    <dgm:cxn modelId="{345690FD-F1BB-4864-BB55-B5DE4C769D07}" type="presOf" srcId="{DA8C0EF5-1343-4FBF-8A12-5AD533CB555D}" destId="{126E1C0F-BF1A-49B7-86D0-49025E2FFC23}" srcOrd="0" destOrd="0" presId="urn:microsoft.com/office/officeart/2005/8/layout/list1"/>
    <dgm:cxn modelId="{0D1D7E7F-4AD5-439B-B36A-80363811D9F5}" type="presOf" srcId="{66B564F6-A2D4-40AB-BFA3-4AE1C089BC78}" destId="{8CEB9EF6-1967-4F96-BB3B-7D0D3CCB12BF}" srcOrd="0" destOrd="0" presId="urn:microsoft.com/office/officeart/2005/8/layout/list1"/>
    <dgm:cxn modelId="{9ACE78BA-C6AE-407D-A52A-6BB6CBD7D788}" type="presParOf" srcId="{CD118951-A470-4ABC-828C-60C6F33194A2}" destId="{1DA81A43-45C2-467A-9662-EE5E296DBCDD}" srcOrd="0" destOrd="0" presId="urn:microsoft.com/office/officeart/2005/8/layout/list1"/>
    <dgm:cxn modelId="{96485FDA-54C1-4983-830E-8966DCD2527F}" type="presParOf" srcId="{1DA81A43-45C2-467A-9662-EE5E296DBCDD}" destId="{126E1C0F-BF1A-49B7-86D0-49025E2FFC23}" srcOrd="0" destOrd="0" presId="urn:microsoft.com/office/officeart/2005/8/layout/list1"/>
    <dgm:cxn modelId="{A5782DD9-6072-4A89-B026-3E1634FD9C46}" type="presParOf" srcId="{1DA81A43-45C2-467A-9662-EE5E296DBCDD}" destId="{AFC78D55-7189-414E-B916-8D2A920C10D7}" srcOrd="1" destOrd="0" presId="urn:microsoft.com/office/officeart/2005/8/layout/list1"/>
    <dgm:cxn modelId="{55A16626-1780-486D-B3D4-1C1B6DD20E90}" type="presParOf" srcId="{CD118951-A470-4ABC-828C-60C6F33194A2}" destId="{976754D2-9085-4DA4-9A20-BDDC75FFD81D}" srcOrd="1" destOrd="0" presId="urn:microsoft.com/office/officeart/2005/8/layout/list1"/>
    <dgm:cxn modelId="{6D9BE978-1B79-4049-AC23-2B90864E5EA9}" type="presParOf" srcId="{CD118951-A470-4ABC-828C-60C6F33194A2}" destId="{1EBCB33B-FEB5-44B3-81C5-E40D89E381FC}" srcOrd="2" destOrd="0" presId="urn:microsoft.com/office/officeart/2005/8/layout/list1"/>
    <dgm:cxn modelId="{3ACF0A18-6EAC-45BB-B94B-9F76030E0C89}" type="presParOf" srcId="{CD118951-A470-4ABC-828C-60C6F33194A2}" destId="{8A532088-D495-479B-B51D-72B6756EDE64}" srcOrd="3" destOrd="0" presId="urn:microsoft.com/office/officeart/2005/8/layout/list1"/>
    <dgm:cxn modelId="{88B50EF4-C7FB-4987-85CF-45430FC9651E}" type="presParOf" srcId="{CD118951-A470-4ABC-828C-60C6F33194A2}" destId="{9573640C-F803-41C2-9485-8F2ADE5AF878}" srcOrd="4" destOrd="0" presId="urn:microsoft.com/office/officeart/2005/8/layout/list1"/>
    <dgm:cxn modelId="{4FBBB06F-AECA-4C3A-86EF-CC2CD43CB929}" type="presParOf" srcId="{9573640C-F803-41C2-9485-8F2ADE5AF878}" destId="{8CEB9EF6-1967-4F96-BB3B-7D0D3CCB12BF}" srcOrd="0" destOrd="0" presId="urn:microsoft.com/office/officeart/2005/8/layout/list1"/>
    <dgm:cxn modelId="{BFB1A3D7-AB75-4104-A87D-D68F3E355322}" type="presParOf" srcId="{9573640C-F803-41C2-9485-8F2ADE5AF878}" destId="{A00C0C1F-6A19-4346-939F-9BFAEFD1ACD9}" srcOrd="1" destOrd="0" presId="urn:microsoft.com/office/officeart/2005/8/layout/list1"/>
    <dgm:cxn modelId="{1D51CF67-9B4C-48AC-A8E9-A97088B1BBF2}" type="presParOf" srcId="{CD118951-A470-4ABC-828C-60C6F33194A2}" destId="{78B68E15-56A7-4BCD-874C-BF50297CEB60}" srcOrd="5" destOrd="0" presId="urn:microsoft.com/office/officeart/2005/8/layout/list1"/>
    <dgm:cxn modelId="{0C904ABC-A2A2-4634-86D9-E742851AFCFA}" type="presParOf" srcId="{CD118951-A470-4ABC-828C-60C6F33194A2}" destId="{7BFB0C84-895E-42CF-8C1F-72A048D6470E}" srcOrd="6" destOrd="0" presId="urn:microsoft.com/office/officeart/2005/8/layout/list1"/>
    <dgm:cxn modelId="{8982FAD1-08C2-4958-A67E-10FF32FBC083}" type="presParOf" srcId="{CD118951-A470-4ABC-828C-60C6F33194A2}" destId="{4810D1A2-9BB1-45CF-8442-F13ADF09BD70}" srcOrd="7" destOrd="0" presId="urn:microsoft.com/office/officeart/2005/8/layout/list1"/>
    <dgm:cxn modelId="{FA1EAAE3-7C73-474C-BC25-97D0402C30A1}" type="presParOf" srcId="{CD118951-A470-4ABC-828C-60C6F33194A2}" destId="{DAD7D0B8-A8E4-4767-A37F-1A5C3EF08AA7}" srcOrd="8" destOrd="0" presId="urn:microsoft.com/office/officeart/2005/8/layout/list1"/>
    <dgm:cxn modelId="{521A02B9-7215-4DF2-847D-E11D46D5109B}" type="presParOf" srcId="{DAD7D0B8-A8E4-4767-A37F-1A5C3EF08AA7}" destId="{375E3E0D-B0DD-4809-888B-872B51F3E36F}" srcOrd="0" destOrd="0" presId="urn:microsoft.com/office/officeart/2005/8/layout/list1"/>
    <dgm:cxn modelId="{B9E2F6B8-A25E-4925-99F0-F844C1DCEF8A}" type="presParOf" srcId="{DAD7D0B8-A8E4-4767-A37F-1A5C3EF08AA7}" destId="{55043FC4-9EBB-4A9D-BAFE-6605B80C9EB0}" srcOrd="1" destOrd="0" presId="urn:microsoft.com/office/officeart/2005/8/layout/list1"/>
    <dgm:cxn modelId="{16ADE3B5-3672-470D-BBEB-C6EC89AC9C16}" type="presParOf" srcId="{CD118951-A470-4ABC-828C-60C6F33194A2}" destId="{CC5490DD-401B-4760-A099-91141DA39FD2}" srcOrd="9" destOrd="0" presId="urn:microsoft.com/office/officeart/2005/8/layout/list1"/>
    <dgm:cxn modelId="{8C812D02-5625-4C08-8024-A0566529BBDE}" type="presParOf" srcId="{CD118951-A470-4ABC-828C-60C6F33194A2}" destId="{1B03F4C0-82C4-4E8B-BBEA-14EBEEC02186}" srcOrd="10" destOrd="0" presId="urn:microsoft.com/office/officeart/2005/8/layout/list1"/>
    <dgm:cxn modelId="{5A345CFB-71D1-4B9D-B1D0-F074D54A8F4B}" type="presParOf" srcId="{CD118951-A470-4ABC-828C-60C6F33194A2}" destId="{5A06AA3D-1460-46BE-90C7-F5CA42F572CA}" srcOrd="11" destOrd="0" presId="urn:microsoft.com/office/officeart/2005/8/layout/list1"/>
    <dgm:cxn modelId="{210B04D2-81DF-4775-AC95-503715A889E6}" type="presParOf" srcId="{CD118951-A470-4ABC-828C-60C6F33194A2}" destId="{A29024F1-3436-4929-8AB7-5016F1373454}" srcOrd="12" destOrd="0" presId="urn:microsoft.com/office/officeart/2005/8/layout/list1"/>
    <dgm:cxn modelId="{7F5E01CC-279F-4C78-B160-6E14D4DEE990}" type="presParOf" srcId="{A29024F1-3436-4929-8AB7-5016F1373454}" destId="{C4745F8C-D3E4-4D4F-A2B8-38EDDCEF3E56}" srcOrd="0" destOrd="0" presId="urn:microsoft.com/office/officeart/2005/8/layout/list1"/>
    <dgm:cxn modelId="{609925CB-DF18-4F8B-9330-C04F58FB9F36}" type="presParOf" srcId="{A29024F1-3436-4929-8AB7-5016F1373454}" destId="{09C0C640-1C16-446E-B0A4-5268C760A231}" srcOrd="1" destOrd="0" presId="urn:microsoft.com/office/officeart/2005/8/layout/list1"/>
    <dgm:cxn modelId="{6C37B1B6-CF71-4340-A22B-0041F2549D93}" type="presParOf" srcId="{CD118951-A470-4ABC-828C-60C6F33194A2}" destId="{84260FAB-9622-4E8F-A05A-2AD1FEFA2612}" srcOrd="13" destOrd="0" presId="urn:microsoft.com/office/officeart/2005/8/layout/list1"/>
    <dgm:cxn modelId="{F4ADFC8F-2C51-4E6C-A690-EF58EE8C5AE2}" type="presParOf" srcId="{CD118951-A470-4ABC-828C-60C6F33194A2}" destId="{EC153C7E-0B09-497F-BC14-1FBA490C45E7}" srcOrd="14" destOrd="0" presId="urn:microsoft.com/office/officeart/2005/8/layout/list1"/>
    <dgm:cxn modelId="{80FFCC68-CF07-4891-9261-C91CAC330587}" type="presParOf" srcId="{CD118951-A470-4ABC-828C-60C6F33194A2}" destId="{8DBB2C9D-E9E7-41B2-90DB-726C865A4DDA}" srcOrd="15" destOrd="0" presId="urn:microsoft.com/office/officeart/2005/8/layout/list1"/>
    <dgm:cxn modelId="{25348830-2FFE-4F77-8AE4-2DA130F6FF71}" type="presParOf" srcId="{CD118951-A470-4ABC-828C-60C6F33194A2}" destId="{181987F3-779D-430E-A51B-5C40944452EF}" srcOrd="16" destOrd="0" presId="urn:microsoft.com/office/officeart/2005/8/layout/list1"/>
    <dgm:cxn modelId="{D946BB0A-A7F1-40D6-9745-4D1C6BF7E603}" type="presParOf" srcId="{181987F3-779D-430E-A51B-5C40944452EF}" destId="{A38857BD-4219-43B5-8B77-F515958BD9F1}" srcOrd="0" destOrd="0" presId="urn:microsoft.com/office/officeart/2005/8/layout/list1"/>
    <dgm:cxn modelId="{C4A93FA1-069C-4540-A99E-7F70C6EF7066}" type="presParOf" srcId="{181987F3-779D-430E-A51B-5C40944452EF}" destId="{8E25187E-BB70-4D60-87F7-602319E6BBF2}" srcOrd="1" destOrd="0" presId="urn:microsoft.com/office/officeart/2005/8/layout/list1"/>
    <dgm:cxn modelId="{2D37C0B0-1D3F-4CEF-9FA4-318D0C77A15F}" type="presParOf" srcId="{CD118951-A470-4ABC-828C-60C6F33194A2}" destId="{3993C12C-D89E-4EC2-988A-1C7C4C92529F}" srcOrd="17" destOrd="0" presId="urn:microsoft.com/office/officeart/2005/8/layout/list1"/>
    <dgm:cxn modelId="{ADE4CFC2-7418-4AE6-BB8E-8E437E7C1997}" type="presParOf" srcId="{CD118951-A470-4ABC-828C-60C6F33194A2}" destId="{D1B1A4C0-3043-4728-BC97-1FEBC0CFACAF}" srcOrd="18" destOrd="0" presId="urn:microsoft.com/office/officeart/2005/8/layout/list1"/>
    <dgm:cxn modelId="{2CCEB13C-D12A-4C44-B88C-18D91BBBE34A}" type="presParOf" srcId="{CD118951-A470-4ABC-828C-60C6F33194A2}" destId="{6B0019AC-C6FE-439F-BA07-7DE195F075F7}" srcOrd="19" destOrd="0" presId="urn:microsoft.com/office/officeart/2005/8/layout/list1"/>
    <dgm:cxn modelId="{A1FB15B8-485D-4BF1-A97C-395080B57A47}" type="presParOf" srcId="{CD118951-A470-4ABC-828C-60C6F33194A2}" destId="{880B0CAA-BDF1-4EFC-88EB-2E1193C7921C}" srcOrd="20" destOrd="0" presId="urn:microsoft.com/office/officeart/2005/8/layout/list1"/>
    <dgm:cxn modelId="{2FD759E6-1D10-4299-8C0A-38F63E4888E8}" type="presParOf" srcId="{880B0CAA-BDF1-4EFC-88EB-2E1193C7921C}" destId="{F391CFFE-D17D-412C-94E8-E18558671B11}" srcOrd="0" destOrd="0" presId="urn:microsoft.com/office/officeart/2005/8/layout/list1"/>
    <dgm:cxn modelId="{7F99E8DA-52F6-478A-8D56-455FA3E0BAA6}" type="presParOf" srcId="{880B0CAA-BDF1-4EFC-88EB-2E1193C7921C}" destId="{BEFB8898-6279-4B40-94D5-3137517184A3}" srcOrd="1" destOrd="0" presId="urn:microsoft.com/office/officeart/2005/8/layout/list1"/>
    <dgm:cxn modelId="{2B83D304-9C84-4710-9D05-012F1D4F861E}" type="presParOf" srcId="{CD118951-A470-4ABC-828C-60C6F33194A2}" destId="{42EE33D9-E0CE-4A98-9ECA-EC2F0FFB30BE}" srcOrd="21" destOrd="0" presId="urn:microsoft.com/office/officeart/2005/8/layout/list1"/>
    <dgm:cxn modelId="{C2083DDF-CF46-475A-AD17-4B2B3C6F943F}" type="presParOf" srcId="{CD118951-A470-4ABC-828C-60C6F33194A2}" destId="{C3483E26-1616-4246-AE43-968362EDDB2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26F2A-3A70-4299-AA8C-3C71DA1D5658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A8C0EF5-1343-4FBF-8A12-5AD533CB555D}">
      <dgm:prSet phldrT="[Текст]" custT="1"/>
      <dgm:spPr/>
      <dgm:t>
        <a:bodyPr/>
        <a:lstStyle/>
        <a:p>
          <a:r>
            <a:rPr lang="ru-RU" sz="1200" dirty="0" smtClean="0"/>
            <a:t>Независимость судей и подчинение только закону</a:t>
          </a:r>
          <a:endParaRPr lang="ru-RU" sz="1200" dirty="0"/>
        </a:p>
      </dgm:t>
    </dgm:pt>
    <dgm:pt modelId="{AF61B287-4644-40D7-9054-99F109DFB2A8}" type="parTrans" cxnId="{B11A4E26-4818-44BF-8227-31B2CD8E4338}">
      <dgm:prSet/>
      <dgm:spPr/>
      <dgm:t>
        <a:bodyPr/>
        <a:lstStyle/>
        <a:p>
          <a:endParaRPr lang="ru-RU"/>
        </a:p>
      </dgm:t>
    </dgm:pt>
    <dgm:pt modelId="{02DA6DBC-7F26-4054-AE3D-CF6BB77C8627}" type="sibTrans" cxnId="{B11A4E26-4818-44BF-8227-31B2CD8E4338}">
      <dgm:prSet/>
      <dgm:spPr/>
      <dgm:t>
        <a:bodyPr/>
        <a:lstStyle/>
        <a:p>
          <a:endParaRPr lang="ru-RU"/>
        </a:p>
      </dgm:t>
    </dgm:pt>
    <dgm:pt modelId="{66B564F6-A2D4-40AB-BFA3-4AE1C089BC78}">
      <dgm:prSet phldrT="[Текст]" custT="1"/>
      <dgm:spPr/>
      <dgm:t>
        <a:bodyPr/>
        <a:lstStyle/>
        <a:p>
          <a:r>
            <a:rPr lang="ru-RU" sz="1200" dirty="0" smtClean="0"/>
            <a:t>Использование национального языка</a:t>
          </a:r>
        </a:p>
      </dgm:t>
    </dgm:pt>
    <dgm:pt modelId="{9C082F07-0644-4741-9AED-FED567A1BEE0}" type="parTrans" cxnId="{0C81773C-08D8-4A8C-BA2C-9EDEC9325E9D}">
      <dgm:prSet/>
      <dgm:spPr/>
      <dgm:t>
        <a:bodyPr/>
        <a:lstStyle/>
        <a:p>
          <a:endParaRPr lang="ru-RU"/>
        </a:p>
      </dgm:t>
    </dgm:pt>
    <dgm:pt modelId="{80D613EC-8525-4614-8CA8-738606132C8E}" type="sibTrans" cxnId="{0C81773C-08D8-4A8C-BA2C-9EDEC9325E9D}">
      <dgm:prSet/>
      <dgm:spPr/>
      <dgm:t>
        <a:bodyPr/>
        <a:lstStyle/>
        <a:p>
          <a:endParaRPr lang="ru-RU"/>
        </a:p>
      </dgm:t>
    </dgm:pt>
    <dgm:pt modelId="{A89AFB38-742F-4C22-BD55-F96822DD9E5E}">
      <dgm:prSet custT="1"/>
      <dgm:spPr/>
      <dgm:t>
        <a:bodyPr/>
        <a:lstStyle/>
        <a:p>
          <a:r>
            <a:rPr lang="ru-RU" sz="1200" dirty="0" smtClean="0"/>
            <a:t>Состязательность и равноправие сторон</a:t>
          </a:r>
          <a:endParaRPr lang="ru-RU" sz="1200" dirty="0"/>
        </a:p>
      </dgm:t>
    </dgm:pt>
    <dgm:pt modelId="{6DAD5938-A858-4474-BE2C-4675DED6F115}" type="parTrans" cxnId="{246D2B27-03C5-4AEE-8863-6B121A5C5C64}">
      <dgm:prSet/>
      <dgm:spPr/>
      <dgm:t>
        <a:bodyPr/>
        <a:lstStyle/>
        <a:p>
          <a:endParaRPr lang="ru-RU"/>
        </a:p>
      </dgm:t>
    </dgm:pt>
    <dgm:pt modelId="{4CDF0483-C2C1-44D8-B502-45D3D05EDE48}" type="sibTrans" cxnId="{246D2B27-03C5-4AEE-8863-6B121A5C5C64}">
      <dgm:prSet/>
      <dgm:spPr/>
      <dgm:t>
        <a:bodyPr/>
        <a:lstStyle/>
        <a:p>
          <a:endParaRPr lang="ru-RU"/>
        </a:p>
      </dgm:t>
    </dgm:pt>
    <dgm:pt modelId="{986B0787-D186-491B-AF66-03CF55C81139}">
      <dgm:prSet custT="1"/>
      <dgm:spPr/>
      <dgm:t>
        <a:bodyPr/>
        <a:lstStyle/>
        <a:p>
          <a:r>
            <a:rPr lang="ru-RU" sz="1200" dirty="0" smtClean="0"/>
            <a:t>Коллегиальность и участие в суде народных заседателей</a:t>
          </a:r>
          <a:endParaRPr lang="ru-RU" sz="1200" dirty="0"/>
        </a:p>
      </dgm:t>
    </dgm:pt>
    <dgm:pt modelId="{0720559E-3985-4C82-B586-C72DB0EDAA1D}" type="parTrans" cxnId="{45557264-B5FC-4B97-B042-B0CFCAE52C89}">
      <dgm:prSet/>
      <dgm:spPr/>
      <dgm:t>
        <a:bodyPr/>
        <a:lstStyle/>
        <a:p>
          <a:endParaRPr lang="ru-RU"/>
        </a:p>
      </dgm:t>
    </dgm:pt>
    <dgm:pt modelId="{C227921B-1DEE-438A-A7E7-355117EB9F3D}" type="sibTrans" cxnId="{45557264-B5FC-4B97-B042-B0CFCAE52C89}">
      <dgm:prSet/>
      <dgm:spPr/>
      <dgm:t>
        <a:bodyPr/>
        <a:lstStyle/>
        <a:p>
          <a:endParaRPr lang="ru-RU"/>
        </a:p>
      </dgm:t>
    </dgm:pt>
    <dgm:pt modelId="{0D078A60-7091-442A-8180-391AE2090839}">
      <dgm:prSet custT="1"/>
      <dgm:spPr/>
      <dgm:t>
        <a:bodyPr/>
        <a:lstStyle/>
        <a:p>
          <a:r>
            <a:rPr lang="ru-RU" sz="1200" dirty="0" smtClean="0"/>
            <a:t>Обеспечение подозреваемому, обвиняемому, подсудимому права на судебную защиту</a:t>
          </a:r>
          <a:endParaRPr lang="ru-RU" sz="1200" dirty="0"/>
        </a:p>
      </dgm:t>
    </dgm:pt>
    <dgm:pt modelId="{FB0F7FE2-876A-4291-BF08-DC8EC4384921}" type="parTrans" cxnId="{81358C9D-C392-4516-92B7-30B612EF83EF}">
      <dgm:prSet/>
      <dgm:spPr/>
      <dgm:t>
        <a:bodyPr/>
        <a:lstStyle/>
        <a:p>
          <a:endParaRPr lang="ru-RU"/>
        </a:p>
      </dgm:t>
    </dgm:pt>
    <dgm:pt modelId="{2FA4D265-E51F-40D3-9C79-182938768232}" type="sibTrans" cxnId="{81358C9D-C392-4516-92B7-30B612EF83EF}">
      <dgm:prSet/>
      <dgm:spPr/>
      <dgm:t>
        <a:bodyPr/>
        <a:lstStyle/>
        <a:p>
          <a:endParaRPr lang="ru-RU"/>
        </a:p>
      </dgm:t>
    </dgm:pt>
    <dgm:pt modelId="{BFA687A4-FC7D-4E8A-A8F6-1C938C2F1536}">
      <dgm:prSet custT="1"/>
      <dgm:spPr/>
      <dgm:t>
        <a:bodyPr/>
        <a:lstStyle/>
        <a:p>
          <a:r>
            <a:rPr lang="ru-RU" sz="1200" dirty="0" smtClean="0"/>
            <a:t>Участие в правосудии представителей общественности</a:t>
          </a:r>
          <a:endParaRPr lang="ru-RU" sz="1200" dirty="0"/>
        </a:p>
      </dgm:t>
    </dgm:pt>
    <dgm:pt modelId="{13F6CB2F-15BB-4BE0-8BAB-8F7A91ACCC85}" type="parTrans" cxnId="{BA11B2B7-D88F-4C5E-8CFE-505623793BE9}">
      <dgm:prSet/>
      <dgm:spPr/>
      <dgm:t>
        <a:bodyPr/>
        <a:lstStyle/>
        <a:p>
          <a:endParaRPr lang="ru-RU"/>
        </a:p>
      </dgm:t>
    </dgm:pt>
    <dgm:pt modelId="{E1ABDEDF-3EF7-47FB-8BF0-B6139E5EA921}" type="sibTrans" cxnId="{BA11B2B7-D88F-4C5E-8CFE-505623793BE9}">
      <dgm:prSet/>
      <dgm:spPr/>
      <dgm:t>
        <a:bodyPr/>
        <a:lstStyle/>
        <a:p>
          <a:endParaRPr lang="ru-RU"/>
        </a:p>
      </dgm:t>
    </dgm:pt>
    <dgm:pt modelId="{CD118951-A470-4ABC-828C-60C6F33194A2}" type="pres">
      <dgm:prSet presAssocID="{D4426F2A-3A70-4299-AA8C-3C71DA1D56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81A43-45C2-467A-9662-EE5E296DBCDD}" type="pres">
      <dgm:prSet presAssocID="{DA8C0EF5-1343-4FBF-8A12-5AD533CB555D}" presName="parentLin" presStyleCnt="0"/>
      <dgm:spPr/>
    </dgm:pt>
    <dgm:pt modelId="{126E1C0F-BF1A-49B7-86D0-49025E2FFC23}" type="pres">
      <dgm:prSet presAssocID="{DA8C0EF5-1343-4FBF-8A12-5AD533CB555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FC78D55-7189-414E-B916-8D2A920C10D7}" type="pres">
      <dgm:prSet presAssocID="{DA8C0EF5-1343-4FBF-8A12-5AD533CB555D}" presName="parentText" presStyleLbl="node1" presStyleIdx="0" presStyleCnt="6" custScaleX="142857" custScaleY="149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754D2-9085-4DA4-9A20-BDDC75FFD81D}" type="pres">
      <dgm:prSet presAssocID="{DA8C0EF5-1343-4FBF-8A12-5AD533CB555D}" presName="negativeSpace" presStyleCnt="0"/>
      <dgm:spPr/>
    </dgm:pt>
    <dgm:pt modelId="{1EBCB33B-FEB5-44B3-81C5-E40D89E381FC}" type="pres">
      <dgm:prSet presAssocID="{DA8C0EF5-1343-4FBF-8A12-5AD533CB555D}" presName="childText" presStyleLbl="conFgAcc1" presStyleIdx="0" presStyleCnt="6">
        <dgm:presLayoutVars>
          <dgm:bulletEnabled val="1"/>
        </dgm:presLayoutVars>
      </dgm:prSet>
      <dgm:spPr/>
    </dgm:pt>
    <dgm:pt modelId="{8A532088-D495-479B-B51D-72B6756EDE64}" type="pres">
      <dgm:prSet presAssocID="{02DA6DBC-7F26-4054-AE3D-CF6BB77C8627}" presName="spaceBetweenRectangles" presStyleCnt="0"/>
      <dgm:spPr/>
    </dgm:pt>
    <dgm:pt modelId="{9573640C-F803-41C2-9485-8F2ADE5AF878}" type="pres">
      <dgm:prSet presAssocID="{66B564F6-A2D4-40AB-BFA3-4AE1C089BC78}" presName="parentLin" presStyleCnt="0"/>
      <dgm:spPr/>
    </dgm:pt>
    <dgm:pt modelId="{8CEB9EF6-1967-4F96-BB3B-7D0D3CCB12BF}" type="pres">
      <dgm:prSet presAssocID="{66B564F6-A2D4-40AB-BFA3-4AE1C089BC7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00C0C1F-6A19-4346-939F-9BFAEFD1ACD9}" type="pres">
      <dgm:prSet presAssocID="{66B564F6-A2D4-40AB-BFA3-4AE1C089BC78}" presName="parentText" presStyleLbl="node1" presStyleIdx="1" presStyleCnt="6" custScaleX="142857" custScaleY="149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68E15-56A7-4BCD-874C-BF50297CEB60}" type="pres">
      <dgm:prSet presAssocID="{66B564F6-A2D4-40AB-BFA3-4AE1C089BC78}" presName="negativeSpace" presStyleCnt="0"/>
      <dgm:spPr/>
    </dgm:pt>
    <dgm:pt modelId="{7BFB0C84-895E-42CF-8C1F-72A048D6470E}" type="pres">
      <dgm:prSet presAssocID="{66B564F6-A2D4-40AB-BFA3-4AE1C089BC78}" presName="childText" presStyleLbl="conFgAcc1" presStyleIdx="1" presStyleCnt="6">
        <dgm:presLayoutVars>
          <dgm:bulletEnabled val="1"/>
        </dgm:presLayoutVars>
      </dgm:prSet>
      <dgm:spPr/>
    </dgm:pt>
    <dgm:pt modelId="{4810D1A2-9BB1-45CF-8442-F13ADF09BD70}" type="pres">
      <dgm:prSet presAssocID="{80D613EC-8525-4614-8CA8-738606132C8E}" presName="spaceBetweenRectangles" presStyleCnt="0"/>
      <dgm:spPr/>
    </dgm:pt>
    <dgm:pt modelId="{DAD7D0B8-A8E4-4767-A37F-1A5C3EF08AA7}" type="pres">
      <dgm:prSet presAssocID="{A89AFB38-742F-4C22-BD55-F96822DD9E5E}" presName="parentLin" presStyleCnt="0"/>
      <dgm:spPr/>
    </dgm:pt>
    <dgm:pt modelId="{375E3E0D-B0DD-4809-888B-872B51F3E36F}" type="pres">
      <dgm:prSet presAssocID="{A89AFB38-742F-4C22-BD55-F96822DD9E5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5043FC4-9EBB-4A9D-BAFE-6605B80C9EB0}" type="pres">
      <dgm:prSet presAssocID="{A89AFB38-742F-4C22-BD55-F96822DD9E5E}" presName="parentText" presStyleLbl="node1" presStyleIdx="2" presStyleCnt="6" custScaleX="142857" custScaleY="149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490DD-401B-4760-A099-91141DA39FD2}" type="pres">
      <dgm:prSet presAssocID="{A89AFB38-742F-4C22-BD55-F96822DD9E5E}" presName="negativeSpace" presStyleCnt="0"/>
      <dgm:spPr/>
    </dgm:pt>
    <dgm:pt modelId="{1B03F4C0-82C4-4E8B-BBEA-14EBEEC02186}" type="pres">
      <dgm:prSet presAssocID="{A89AFB38-742F-4C22-BD55-F96822DD9E5E}" presName="childText" presStyleLbl="conFgAcc1" presStyleIdx="2" presStyleCnt="6">
        <dgm:presLayoutVars>
          <dgm:bulletEnabled val="1"/>
        </dgm:presLayoutVars>
      </dgm:prSet>
      <dgm:spPr/>
    </dgm:pt>
    <dgm:pt modelId="{5A06AA3D-1460-46BE-90C7-F5CA42F572CA}" type="pres">
      <dgm:prSet presAssocID="{4CDF0483-C2C1-44D8-B502-45D3D05EDE48}" presName="spaceBetweenRectangles" presStyleCnt="0"/>
      <dgm:spPr/>
    </dgm:pt>
    <dgm:pt modelId="{A29024F1-3436-4929-8AB7-5016F1373454}" type="pres">
      <dgm:prSet presAssocID="{986B0787-D186-491B-AF66-03CF55C81139}" presName="parentLin" presStyleCnt="0"/>
      <dgm:spPr/>
    </dgm:pt>
    <dgm:pt modelId="{C4745F8C-D3E4-4D4F-A2B8-38EDDCEF3E56}" type="pres">
      <dgm:prSet presAssocID="{986B0787-D186-491B-AF66-03CF55C8113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9C0C640-1C16-446E-B0A4-5268C760A231}" type="pres">
      <dgm:prSet presAssocID="{986B0787-D186-491B-AF66-03CF55C81139}" presName="parentText" presStyleLbl="node1" presStyleIdx="3" presStyleCnt="6" custScaleX="142857" custScaleY="149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60FAB-9622-4E8F-A05A-2AD1FEFA2612}" type="pres">
      <dgm:prSet presAssocID="{986B0787-D186-491B-AF66-03CF55C81139}" presName="negativeSpace" presStyleCnt="0"/>
      <dgm:spPr/>
    </dgm:pt>
    <dgm:pt modelId="{EC153C7E-0B09-497F-BC14-1FBA490C45E7}" type="pres">
      <dgm:prSet presAssocID="{986B0787-D186-491B-AF66-03CF55C81139}" presName="childText" presStyleLbl="conFgAcc1" presStyleIdx="3" presStyleCnt="6">
        <dgm:presLayoutVars>
          <dgm:bulletEnabled val="1"/>
        </dgm:presLayoutVars>
      </dgm:prSet>
      <dgm:spPr/>
    </dgm:pt>
    <dgm:pt modelId="{8DBB2C9D-E9E7-41B2-90DB-726C865A4DDA}" type="pres">
      <dgm:prSet presAssocID="{C227921B-1DEE-438A-A7E7-355117EB9F3D}" presName="spaceBetweenRectangles" presStyleCnt="0"/>
      <dgm:spPr/>
    </dgm:pt>
    <dgm:pt modelId="{181987F3-779D-430E-A51B-5C40944452EF}" type="pres">
      <dgm:prSet presAssocID="{0D078A60-7091-442A-8180-391AE2090839}" presName="parentLin" presStyleCnt="0"/>
      <dgm:spPr/>
    </dgm:pt>
    <dgm:pt modelId="{A38857BD-4219-43B5-8B77-F515958BD9F1}" type="pres">
      <dgm:prSet presAssocID="{0D078A60-7091-442A-8180-391AE209083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E25187E-BB70-4D60-87F7-602319E6BBF2}" type="pres">
      <dgm:prSet presAssocID="{0D078A60-7091-442A-8180-391AE2090839}" presName="parentText" presStyleLbl="node1" presStyleIdx="4" presStyleCnt="6" custScaleX="142857" custScaleY="149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3C12C-D89E-4EC2-988A-1C7C4C92529F}" type="pres">
      <dgm:prSet presAssocID="{0D078A60-7091-442A-8180-391AE2090839}" presName="negativeSpace" presStyleCnt="0"/>
      <dgm:spPr/>
    </dgm:pt>
    <dgm:pt modelId="{D1B1A4C0-3043-4728-BC97-1FEBC0CFACAF}" type="pres">
      <dgm:prSet presAssocID="{0D078A60-7091-442A-8180-391AE2090839}" presName="childText" presStyleLbl="conFgAcc1" presStyleIdx="4" presStyleCnt="6">
        <dgm:presLayoutVars>
          <dgm:bulletEnabled val="1"/>
        </dgm:presLayoutVars>
      </dgm:prSet>
      <dgm:spPr/>
    </dgm:pt>
    <dgm:pt modelId="{6B0019AC-C6FE-439F-BA07-7DE195F075F7}" type="pres">
      <dgm:prSet presAssocID="{2FA4D265-E51F-40D3-9C79-182938768232}" presName="spaceBetweenRectangles" presStyleCnt="0"/>
      <dgm:spPr/>
    </dgm:pt>
    <dgm:pt modelId="{880B0CAA-BDF1-4EFC-88EB-2E1193C7921C}" type="pres">
      <dgm:prSet presAssocID="{BFA687A4-FC7D-4E8A-A8F6-1C938C2F1536}" presName="parentLin" presStyleCnt="0"/>
      <dgm:spPr/>
    </dgm:pt>
    <dgm:pt modelId="{F391CFFE-D17D-412C-94E8-E18558671B11}" type="pres">
      <dgm:prSet presAssocID="{BFA687A4-FC7D-4E8A-A8F6-1C938C2F153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BEFB8898-6279-4B40-94D5-3137517184A3}" type="pres">
      <dgm:prSet presAssocID="{BFA687A4-FC7D-4E8A-A8F6-1C938C2F1536}" presName="parentText" presStyleLbl="node1" presStyleIdx="5" presStyleCnt="6" custScaleX="142857" custScaleY="149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E33D9-E0CE-4A98-9ECA-EC2F0FFB30BE}" type="pres">
      <dgm:prSet presAssocID="{BFA687A4-FC7D-4E8A-A8F6-1C938C2F1536}" presName="negativeSpace" presStyleCnt="0"/>
      <dgm:spPr/>
    </dgm:pt>
    <dgm:pt modelId="{C3483E26-1616-4246-AE43-968362EDDB2A}" type="pres">
      <dgm:prSet presAssocID="{BFA687A4-FC7D-4E8A-A8F6-1C938C2F1536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69E53-CEE9-42D7-A901-417C7144D7FB}" type="presOf" srcId="{A89AFB38-742F-4C22-BD55-F96822DD9E5E}" destId="{55043FC4-9EBB-4A9D-BAFE-6605B80C9EB0}" srcOrd="1" destOrd="0" presId="urn:microsoft.com/office/officeart/2005/8/layout/list1"/>
    <dgm:cxn modelId="{4BB7E425-0E5D-4D77-84BC-15917CF6BEE0}" type="presOf" srcId="{986B0787-D186-491B-AF66-03CF55C81139}" destId="{C4745F8C-D3E4-4D4F-A2B8-38EDDCEF3E56}" srcOrd="0" destOrd="0" presId="urn:microsoft.com/office/officeart/2005/8/layout/list1"/>
    <dgm:cxn modelId="{10E16445-916A-41B8-A35E-FA433A71F67C}" type="presOf" srcId="{DA8C0EF5-1343-4FBF-8A12-5AD533CB555D}" destId="{AFC78D55-7189-414E-B916-8D2A920C10D7}" srcOrd="1" destOrd="0" presId="urn:microsoft.com/office/officeart/2005/8/layout/list1"/>
    <dgm:cxn modelId="{28823DD3-B4E4-4D10-905E-96FD3B081BA7}" type="presOf" srcId="{BFA687A4-FC7D-4E8A-A8F6-1C938C2F1536}" destId="{BEFB8898-6279-4B40-94D5-3137517184A3}" srcOrd="1" destOrd="0" presId="urn:microsoft.com/office/officeart/2005/8/layout/list1"/>
    <dgm:cxn modelId="{CA4E4785-23BD-4B82-9BC4-7AD9B16461D8}" type="presOf" srcId="{BFA687A4-FC7D-4E8A-A8F6-1C938C2F1536}" destId="{F391CFFE-D17D-412C-94E8-E18558671B11}" srcOrd="0" destOrd="0" presId="urn:microsoft.com/office/officeart/2005/8/layout/list1"/>
    <dgm:cxn modelId="{11658B74-E56F-4D5A-994A-72A82A567BBC}" type="presOf" srcId="{66B564F6-A2D4-40AB-BFA3-4AE1C089BC78}" destId="{A00C0C1F-6A19-4346-939F-9BFAEFD1ACD9}" srcOrd="1" destOrd="0" presId="urn:microsoft.com/office/officeart/2005/8/layout/list1"/>
    <dgm:cxn modelId="{45D2A6FD-B52E-4B9B-996E-81220F8F3B71}" type="presOf" srcId="{0D078A60-7091-442A-8180-391AE2090839}" destId="{8E25187E-BB70-4D60-87F7-602319E6BBF2}" srcOrd="1" destOrd="0" presId="urn:microsoft.com/office/officeart/2005/8/layout/list1"/>
    <dgm:cxn modelId="{246D2B27-03C5-4AEE-8863-6B121A5C5C64}" srcId="{D4426F2A-3A70-4299-AA8C-3C71DA1D5658}" destId="{A89AFB38-742F-4C22-BD55-F96822DD9E5E}" srcOrd="2" destOrd="0" parTransId="{6DAD5938-A858-4474-BE2C-4675DED6F115}" sibTransId="{4CDF0483-C2C1-44D8-B502-45D3D05EDE48}"/>
    <dgm:cxn modelId="{271AD610-C480-4F2E-8429-C3E4B8937B08}" type="presOf" srcId="{0D078A60-7091-442A-8180-391AE2090839}" destId="{A38857BD-4219-43B5-8B77-F515958BD9F1}" srcOrd="0" destOrd="0" presId="urn:microsoft.com/office/officeart/2005/8/layout/list1"/>
    <dgm:cxn modelId="{1DE9BB50-42C4-437F-B88B-EE43D4CC5072}" type="presOf" srcId="{D4426F2A-3A70-4299-AA8C-3C71DA1D5658}" destId="{CD118951-A470-4ABC-828C-60C6F33194A2}" srcOrd="0" destOrd="0" presId="urn:microsoft.com/office/officeart/2005/8/layout/list1"/>
    <dgm:cxn modelId="{28CEFDC7-D983-4521-9DB4-53D2F4C5C4C8}" type="presOf" srcId="{986B0787-D186-491B-AF66-03CF55C81139}" destId="{09C0C640-1C16-446E-B0A4-5268C760A231}" srcOrd="1" destOrd="0" presId="urn:microsoft.com/office/officeart/2005/8/layout/list1"/>
    <dgm:cxn modelId="{B11A4E26-4818-44BF-8227-31B2CD8E4338}" srcId="{D4426F2A-3A70-4299-AA8C-3C71DA1D5658}" destId="{DA8C0EF5-1343-4FBF-8A12-5AD533CB555D}" srcOrd="0" destOrd="0" parTransId="{AF61B287-4644-40D7-9054-99F109DFB2A8}" sibTransId="{02DA6DBC-7F26-4054-AE3D-CF6BB77C8627}"/>
    <dgm:cxn modelId="{0C81773C-08D8-4A8C-BA2C-9EDEC9325E9D}" srcId="{D4426F2A-3A70-4299-AA8C-3C71DA1D5658}" destId="{66B564F6-A2D4-40AB-BFA3-4AE1C089BC78}" srcOrd="1" destOrd="0" parTransId="{9C082F07-0644-4741-9AED-FED567A1BEE0}" sibTransId="{80D613EC-8525-4614-8CA8-738606132C8E}"/>
    <dgm:cxn modelId="{B210C2C7-A7D2-4767-9C5E-2D1EE5B6AE4B}" type="presOf" srcId="{A89AFB38-742F-4C22-BD55-F96822DD9E5E}" destId="{375E3E0D-B0DD-4809-888B-872B51F3E36F}" srcOrd="0" destOrd="0" presId="urn:microsoft.com/office/officeart/2005/8/layout/list1"/>
    <dgm:cxn modelId="{556645FA-B528-4E05-BC12-CE72B79A4704}" type="presOf" srcId="{66B564F6-A2D4-40AB-BFA3-4AE1C089BC78}" destId="{8CEB9EF6-1967-4F96-BB3B-7D0D3CCB12BF}" srcOrd="0" destOrd="0" presId="urn:microsoft.com/office/officeart/2005/8/layout/list1"/>
    <dgm:cxn modelId="{BA11B2B7-D88F-4C5E-8CFE-505623793BE9}" srcId="{D4426F2A-3A70-4299-AA8C-3C71DA1D5658}" destId="{BFA687A4-FC7D-4E8A-A8F6-1C938C2F1536}" srcOrd="5" destOrd="0" parTransId="{13F6CB2F-15BB-4BE0-8BAB-8F7A91ACCC85}" sibTransId="{E1ABDEDF-3EF7-47FB-8BF0-B6139E5EA921}"/>
    <dgm:cxn modelId="{45557264-B5FC-4B97-B042-B0CFCAE52C89}" srcId="{D4426F2A-3A70-4299-AA8C-3C71DA1D5658}" destId="{986B0787-D186-491B-AF66-03CF55C81139}" srcOrd="3" destOrd="0" parTransId="{0720559E-3985-4C82-B586-C72DB0EDAA1D}" sibTransId="{C227921B-1DEE-438A-A7E7-355117EB9F3D}"/>
    <dgm:cxn modelId="{030F88FB-C9BB-45E7-980D-F0F196F04EA3}" type="presOf" srcId="{DA8C0EF5-1343-4FBF-8A12-5AD533CB555D}" destId="{126E1C0F-BF1A-49B7-86D0-49025E2FFC23}" srcOrd="0" destOrd="0" presId="urn:microsoft.com/office/officeart/2005/8/layout/list1"/>
    <dgm:cxn modelId="{81358C9D-C392-4516-92B7-30B612EF83EF}" srcId="{D4426F2A-3A70-4299-AA8C-3C71DA1D5658}" destId="{0D078A60-7091-442A-8180-391AE2090839}" srcOrd="4" destOrd="0" parTransId="{FB0F7FE2-876A-4291-BF08-DC8EC4384921}" sibTransId="{2FA4D265-E51F-40D3-9C79-182938768232}"/>
    <dgm:cxn modelId="{FDEB2633-5E51-4FB2-9134-798C99CB479C}" type="presParOf" srcId="{CD118951-A470-4ABC-828C-60C6F33194A2}" destId="{1DA81A43-45C2-467A-9662-EE5E296DBCDD}" srcOrd="0" destOrd="0" presId="urn:microsoft.com/office/officeart/2005/8/layout/list1"/>
    <dgm:cxn modelId="{C00026DE-16D0-4528-888A-601FD8CC21CA}" type="presParOf" srcId="{1DA81A43-45C2-467A-9662-EE5E296DBCDD}" destId="{126E1C0F-BF1A-49B7-86D0-49025E2FFC23}" srcOrd="0" destOrd="0" presId="urn:microsoft.com/office/officeart/2005/8/layout/list1"/>
    <dgm:cxn modelId="{2EF0BE57-A392-42DD-9EF5-C50143EE90AE}" type="presParOf" srcId="{1DA81A43-45C2-467A-9662-EE5E296DBCDD}" destId="{AFC78D55-7189-414E-B916-8D2A920C10D7}" srcOrd="1" destOrd="0" presId="urn:microsoft.com/office/officeart/2005/8/layout/list1"/>
    <dgm:cxn modelId="{248D62C3-711B-487C-B4CD-83320873C233}" type="presParOf" srcId="{CD118951-A470-4ABC-828C-60C6F33194A2}" destId="{976754D2-9085-4DA4-9A20-BDDC75FFD81D}" srcOrd="1" destOrd="0" presId="urn:microsoft.com/office/officeart/2005/8/layout/list1"/>
    <dgm:cxn modelId="{B2C5582E-2AC3-4238-8DE9-6302326CEA80}" type="presParOf" srcId="{CD118951-A470-4ABC-828C-60C6F33194A2}" destId="{1EBCB33B-FEB5-44B3-81C5-E40D89E381FC}" srcOrd="2" destOrd="0" presId="urn:microsoft.com/office/officeart/2005/8/layout/list1"/>
    <dgm:cxn modelId="{E279BB15-43DA-47DA-B175-A52E92239AA1}" type="presParOf" srcId="{CD118951-A470-4ABC-828C-60C6F33194A2}" destId="{8A532088-D495-479B-B51D-72B6756EDE64}" srcOrd="3" destOrd="0" presId="urn:microsoft.com/office/officeart/2005/8/layout/list1"/>
    <dgm:cxn modelId="{7FF83F7C-437B-4833-8623-62BD51796FE5}" type="presParOf" srcId="{CD118951-A470-4ABC-828C-60C6F33194A2}" destId="{9573640C-F803-41C2-9485-8F2ADE5AF878}" srcOrd="4" destOrd="0" presId="urn:microsoft.com/office/officeart/2005/8/layout/list1"/>
    <dgm:cxn modelId="{D9A23E65-8D01-400F-9A68-351A446449A9}" type="presParOf" srcId="{9573640C-F803-41C2-9485-8F2ADE5AF878}" destId="{8CEB9EF6-1967-4F96-BB3B-7D0D3CCB12BF}" srcOrd="0" destOrd="0" presId="urn:microsoft.com/office/officeart/2005/8/layout/list1"/>
    <dgm:cxn modelId="{D68A1E4B-ACC8-47FA-AD29-B73F081FA622}" type="presParOf" srcId="{9573640C-F803-41C2-9485-8F2ADE5AF878}" destId="{A00C0C1F-6A19-4346-939F-9BFAEFD1ACD9}" srcOrd="1" destOrd="0" presId="urn:microsoft.com/office/officeart/2005/8/layout/list1"/>
    <dgm:cxn modelId="{3B46A22D-3138-44F5-AD78-E33FB4192226}" type="presParOf" srcId="{CD118951-A470-4ABC-828C-60C6F33194A2}" destId="{78B68E15-56A7-4BCD-874C-BF50297CEB60}" srcOrd="5" destOrd="0" presId="urn:microsoft.com/office/officeart/2005/8/layout/list1"/>
    <dgm:cxn modelId="{7E928A5A-2D0C-4890-93B8-F7ABBE512D4C}" type="presParOf" srcId="{CD118951-A470-4ABC-828C-60C6F33194A2}" destId="{7BFB0C84-895E-42CF-8C1F-72A048D6470E}" srcOrd="6" destOrd="0" presId="urn:microsoft.com/office/officeart/2005/8/layout/list1"/>
    <dgm:cxn modelId="{22BF6E9D-5B99-46F3-8455-9827ACF48F1C}" type="presParOf" srcId="{CD118951-A470-4ABC-828C-60C6F33194A2}" destId="{4810D1A2-9BB1-45CF-8442-F13ADF09BD70}" srcOrd="7" destOrd="0" presId="urn:microsoft.com/office/officeart/2005/8/layout/list1"/>
    <dgm:cxn modelId="{8BE24300-CA6E-482E-A616-AF2AB92131A1}" type="presParOf" srcId="{CD118951-A470-4ABC-828C-60C6F33194A2}" destId="{DAD7D0B8-A8E4-4767-A37F-1A5C3EF08AA7}" srcOrd="8" destOrd="0" presId="urn:microsoft.com/office/officeart/2005/8/layout/list1"/>
    <dgm:cxn modelId="{05E8F908-C3CA-415C-81AB-30CFB709D5B3}" type="presParOf" srcId="{DAD7D0B8-A8E4-4767-A37F-1A5C3EF08AA7}" destId="{375E3E0D-B0DD-4809-888B-872B51F3E36F}" srcOrd="0" destOrd="0" presId="urn:microsoft.com/office/officeart/2005/8/layout/list1"/>
    <dgm:cxn modelId="{B710A9C7-50EB-43FE-A724-16E6B70E7756}" type="presParOf" srcId="{DAD7D0B8-A8E4-4767-A37F-1A5C3EF08AA7}" destId="{55043FC4-9EBB-4A9D-BAFE-6605B80C9EB0}" srcOrd="1" destOrd="0" presId="urn:microsoft.com/office/officeart/2005/8/layout/list1"/>
    <dgm:cxn modelId="{25DD326C-F92A-40C2-85BB-ECF99B79D09E}" type="presParOf" srcId="{CD118951-A470-4ABC-828C-60C6F33194A2}" destId="{CC5490DD-401B-4760-A099-91141DA39FD2}" srcOrd="9" destOrd="0" presId="urn:microsoft.com/office/officeart/2005/8/layout/list1"/>
    <dgm:cxn modelId="{1FE63632-C199-4560-96E0-476217E16430}" type="presParOf" srcId="{CD118951-A470-4ABC-828C-60C6F33194A2}" destId="{1B03F4C0-82C4-4E8B-BBEA-14EBEEC02186}" srcOrd="10" destOrd="0" presId="urn:microsoft.com/office/officeart/2005/8/layout/list1"/>
    <dgm:cxn modelId="{6663D06C-819E-42F6-8089-ACAA43A666C4}" type="presParOf" srcId="{CD118951-A470-4ABC-828C-60C6F33194A2}" destId="{5A06AA3D-1460-46BE-90C7-F5CA42F572CA}" srcOrd="11" destOrd="0" presId="urn:microsoft.com/office/officeart/2005/8/layout/list1"/>
    <dgm:cxn modelId="{228FB8FC-0359-4958-A6F3-F3A930A3D5D0}" type="presParOf" srcId="{CD118951-A470-4ABC-828C-60C6F33194A2}" destId="{A29024F1-3436-4929-8AB7-5016F1373454}" srcOrd="12" destOrd="0" presId="urn:microsoft.com/office/officeart/2005/8/layout/list1"/>
    <dgm:cxn modelId="{C4C061D4-84B7-4943-AB87-29B6A19344F0}" type="presParOf" srcId="{A29024F1-3436-4929-8AB7-5016F1373454}" destId="{C4745F8C-D3E4-4D4F-A2B8-38EDDCEF3E56}" srcOrd="0" destOrd="0" presId="urn:microsoft.com/office/officeart/2005/8/layout/list1"/>
    <dgm:cxn modelId="{DD3E8425-E1B7-4F9C-8876-806A59393EE8}" type="presParOf" srcId="{A29024F1-3436-4929-8AB7-5016F1373454}" destId="{09C0C640-1C16-446E-B0A4-5268C760A231}" srcOrd="1" destOrd="0" presId="urn:microsoft.com/office/officeart/2005/8/layout/list1"/>
    <dgm:cxn modelId="{3C4C3CC4-87BC-47EE-9D22-3961324C26F0}" type="presParOf" srcId="{CD118951-A470-4ABC-828C-60C6F33194A2}" destId="{84260FAB-9622-4E8F-A05A-2AD1FEFA2612}" srcOrd="13" destOrd="0" presId="urn:microsoft.com/office/officeart/2005/8/layout/list1"/>
    <dgm:cxn modelId="{6AB88363-213B-45DC-BC81-6B0E5B84D643}" type="presParOf" srcId="{CD118951-A470-4ABC-828C-60C6F33194A2}" destId="{EC153C7E-0B09-497F-BC14-1FBA490C45E7}" srcOrd="14" destOrd="0" presId="urn:microsoft.com/office/officeart/2005/8/layout/list1"/>
    <dgm:cxn modelId="{947B44E6-3168-41BE-ABD6-6581299F6F9E}" type="presParOf" srcId="{CD118951-A470-4ABC-828C-60C6F33194A2}" destId="{8DBB2C9D-E9E7-41B2-90DB-726C865A4DDA}" srcOrd="15" destOrd="0" presId="urn:microsoft.com/office/officeart/2005/8/layout/list1"/>
    <dgm:cxn modelId="{431FF161-D91A-4A16-BD67-BB7A61340DB3}" type="presParOf" srcId="{CD118951-A470-4ABC-828C-60C6F33194A2}" destId="{181987F3-779D-430E-A51B-5C40944452EF}" srcOrd="16" destOrd="0" presId="urn:microsoft.com/office/officeart/2005/8/layout/list1"/>
    <dgm:cxn modelId="{7F567617-C5C1-42DB-B7FE-236D3E6030D1}" type="presParOf" srcId="{181987F3-779D-430E-A51B-5C40944452EF}" destId="{A38857BD-4219-43B5-8B77-F515958BD9F1}" srcOrd="0" destOrd="0" presId="urn:microsoft.com/office/officeart/2005/8/layout/list1"/>
    <dgm:cxn modelId="{6112F0BF-1899-4091-8F76-0621E9B669D9}" type="presParOf" srcId="{181987F3-779D-430E-A51B-5C40944452EF}" destId="{8E25187E-BB70-4D60-87F7-602319E6BBF2}" srcOrd="1" destOrd="0" presId="urn:microsoft.com/office/officeart/2005/8/layout/list1"/>
    <dgm:cxn modelId="{80F13E6E-D2E5-49E9-B4E8-3B63A5FE4226}" type="presParOf" srcId="{CD118951-A470-4ABC-828C-60C6F33194A2}" destId="{3993C12C-D89E-4EC2-988A-1C7C4C92529F}" srcOrd="17" destOrd="0" presId="urn:microsoft.com/office/officeart/2005/8/layout/list1"/>
    <dgm:cxn modelId="{1623478D-EE8B-4BA5-AEDF-23E2C8059092}" type="presParOf" srcId="{CD118951-A470-4ABC-828C-60C6F33194A2}" destId="{D1B1A4C0-3043-4728-BC97-1FEBC0CFACAF}" srcOrd="18" destOrd="0" presId="urn:microsoft.com/office/officeart/2005/8/layout/list1"/>
    <dgm:cxn modelId="{2DF71D74-F1C9-41FF-8E05-47911A2D7177}" type="presParOf" srcId="{CD118951-A470-4ABC-828C-60C6F33194A2}" destId="{6B0019AC-C6FE-439F-BA07-7DE195F075F7}" srcOrd="19" destOrd="0" presId="urn:microsoft.com/office/officeart/2005/8/layout/list1"/>
    <dgm:cxn modelId="{D3DF8385-758D-4911-9B1B-0C56BED291AE}" type="presParOf" srcId="{CD118951-A470-4ABC-828C-60C6F33194A2}" destId="{880B0CAA-BDF1-4EFC-88EB-2E1193C7921C}" srcOrd="20" destOrd="0" presId="urn:microsoft.com/office/officeart/2005/8/layout/list1"/>
    <dgm:cxn modelId="{24091267-966F-470C-A6A7-9B1492C29FFF}" type="presParOf" srcId="{880B0CAA-BDF1-4EFC-88EB-2E1193C7921C}" destId="{F391CFFE-D17D-412C-94E8-E18558671B11}" srcOrd="0" destOrd="0" presId="urn:microsoft.com/office/officeart/2005/8/layout/list1"/>
    <dgm:cxn modelId="{F876E746-E0C6-4ECE-ADD3-FAEDAA74EAAD}" type="presParOf" srcId="{880B0CAA-BDF1-4EFC-88EB-2E1193C7921C}" destId="{BEFB8898-6279-4B40-94D5-3137517184A3}" srcOrd="1" destOrd="0" presId="urn:microsoft.com/office/officeart/2005/8/layout/list1"/>
    <dgm:cxn modelId="{2E54D23A-6927-4033-9306-1C643977DAA5}" type="presParOf" srcId="{CD118951-A470-4ABC-828C-60C6F33194A2}" destId="{42EE33D9-E0CE-4A98-9ECA-EC2F0FFB30BE}" srcOrd="21" destOrd="0" presId="urn:microsoft.com/office/officeart/2005/8/layout/list1"/>
    <dgm:cxn modelId="{4C72A966-1C12-43CD-BA31-1377261F290A}" type="presParOf" srcId="{CD118951-A470-4ABC-828C-60C6F33194A2}" destId="{C3483E26-1616-4246-AE43-968362EDDB2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426F2A-3A70-4299-AA8C-3C71DA1D5658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A8C0EF5-1343-4FBF-8A12-5AD533CB555D}">
      <dgm:prSet phldrT="[Текст]" custT="1"/>
      <dgm:spPr/>
      <dgm:t>
        <a:bodyPr/>
        <a:lstStyle/>
        <a:p>
          <a:r>
            <a:rPr lang="ru-RU" sz="1200" dirty="0" smtClean="0"/>
            <a:t>Презумпция невиновности </a:t>
          </a:r>
          <a:endParaRPr lang="ru-RU" sz="1200" dirty="0"/>
        </a:p>
      </dgm:t>
    </dgm:pt>
    <dgm:pt modelId="{AF61B287-4644-40D7-9054-99F109DFB2A8}" type="parTrans" cxnId="{B11A4E26-4818-44BF-8227-31B2CD8E4338}">
      <dgm:prSet/>
      <dgm:spPr/>
      <dgm:t>
        <a:bodyPr/>
        <a:lstStyle/>
        <a:p>
          <a:endParaRPr lang="ru-RU"/>
        </a:p>
      </dgm:t>
    </dgm:pt>
    <dgm:pt modelId="{02DA6DBC-7F26-4054-AE3D-CF6BB77C8627}" type="sibTrans" cxnId="{B11A4E26-4818-44BF-8227-31B2CD8E4338}">
      <dgm:prSet/>
      <dgm:spPr/>
      <dgm:t>
        <a:bodyPr/>
        <a:lstStyle/>
        <a:p>
          <a:endParaRPr lang="ru-RU"/>
        </a:p>
      </dgm:t>
    </dgm:pt>
    <dgm:pt modelId="{CD118951-A470-4ABC-828C-60C6F33194A2}" type="pres">
      <dgm:prSet presAssocID="{D4426F2A-3A70-4299-AA8C-3C71DA1D56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81A43-45C2-467A-9662-EE5E296DBCDD}" type="pres">
      <dgm:prSet presAssocID="{DA8C0EF5-1343-4FBF-8A12-5AD533CB555D}" presName="parentLin" presStyleCnt="0"/>
      <dgm:spPr/>
    </dgm:pt>
    <dgm:pt modelId="{126E1C0F-BF1A-49B7-86D0-49025E2FFC23}" type="pres">
      <dgm:prSet presAssocID="{DA8C0EF5-1343-4FBF-8A12-5AD533CB555D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FC78D55-7189-414E-B916-8D2A920C10D7}" type="pres">
      <dgm:prSet presAssocID="{DA8C0EF5-1343-4FBF-8A12-5AD533CB555D}" presName="parentText" presStyleLbl="node1" presStyleIdx="0" presStyleCnt="1" custScaleX="142857" custScaleY="149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754D2-9085-4DA4-9A20-BDDC75FFD81D}" type="pres">
      <dgm:prSet presAssocID="{DA8C0EF5-1343-4FBF-8A12-5AD533CB555D}" presName="negativeSpace" presStyleCnt="0"/>
      <dgm:spPr/>
    </dgm:pt>
    <dgm:pt modelId="{1EBCB33B-FEB5-44B3-81C5-E40D89E381FC}" type="pres">
      <dgm:prSet presAssocID="{DA8C0EF5-1343-4FBF-8A12-5AD533CB555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797DE9D-9C7A-447A-B143-93A1264D20A9}" type="presOf" srcId="{DA8C0EF5-1343-4FBF-8A12-5AD533CB555D}" destId="{AFC78D55-7189-414E-B916-8D2A920C10D7}" srcOrd="1" destOrd="0" presId="urn:microsoft.com/office/officeart/2005/8/layout/list1"/>
    <dgm:cxn modelId="{32D8B3FE-A5CD-4CC0-8EDD-5840AC50BE0A}" type="presOf" srcId="{D4426F2A-3A70-4299-AA8C-3C71DA1D5658}" destId="{CD118951-A470-4ABC-828C-60C6F33194A2}" srcOrd="0" destOrd="0" presId="urn:microsoft.com/office/officeart/2005/8/layout/list1"/>
    <dgm:cxn modelId="{DADF45C0-6BCB-4C97-B500-5291B05F23F4}" type="presOf" srcId="{DA8C0EF5-1343-4FBF-8A12-5AD533CB555D}" destId="{126E1C0F-BF1A-49B7-86D0-49025E2FFC23}" srcOrd="0" destOrd="0" presId="urn:microsoft.com/office/officeart/2005/8/layout/list1"/>
    <dgm:cxn modelId="{B11A4E26-4818-44BF-8227-31B2CD8E4338}" srcId="{D4426F2A-3A70-4299-AA8C-3C71DA1D5658}" destId="{DA8C0EF5-1343-4FBF-8A12-5AD533CB555D}" srcOrd="0" destOrd="0" parTransId="{AF61B287-4644-40D7-9054-99F109DFB2A8}" sibTransId="{02DA6DBC-7F26-4054-AE3D-CF6BB77C8627}"/>
    <dgm:cxn modelId="{224C5824-EAFF-4A0C-844B-CB7E6CE5C616}" type="presParOf" srcId="{CD118951-A470-4ABC-828C-60C6F33194A2}" destId="{1DA81A43-45C2-467A-9662-EE5E296DBCDD}" srcOrd="0" destOrd="0" presId="urn:microsoft.com/office/officeart/2005/8/layout/list1"/>
    <dgm:cxn modelId="{D454DBB7-F317-4CCB-AF89-4FD1934D4D09}" type="presParOf" srcId="{1DA81A43-45C2-467A-9662-EE5E296DBCDD}" destId="{126E1C0F-BF1A-49B7-86D0-49025E2FFC23}" srcOrd="0" destOrd="0" presId="urn:microsoft.com/office/officeart/2005/8/layout/list1"/>
    <dgm:cxn modelId="{D70D7902-CD11-4A2F-8627-BD56721F44E3}" type="presParOf" srcId="{1DA81A43-45C2-467A-9662-EE5E296DBCDD}" destId="{AFC78D55-7189-414E-B916-8D2A920C10D7}" srcOrd="1" destOrd="0" presId="urn:microsoft.com/office/officeart/2005/8/layout/list1"/>
    <dgm:cxn modelId="{0A6941F0-93A0-4585-A07E-C2A7D94895AA}" type="presParOf" srcId="{CD118951-A470-4ABC-828C-60C6F33194A2}" destId="{976754D2-9085-4DA4-9A20-BDDC75FFD81D}" srcOrd="1" destOrd="0" presId="urn:microsoft.com/office/officeart/2005/8/layout/list1"/>
    <dgm:cxn modelId="{ADAE384E-31B6-41CC-8AA1-ADF88D2E1EAF}" type="presParOf" srcId="{CD118951-A470-4ABC-828C-60C6F33194A2}" destId="{1EBCB33B-FEB5-44B3-81C5-E40D89E381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CB33B-FEB5-44B3-81C5-E40D89E381FC}">
      <dsp:nvSpPr>
        <dsp:cNvPr id="0" name=""/>
        <dsp:cNvSpPr/>
      </dsp:nvSpPr>
      <dsp:spPr>
        <a:xfrm>
          <a:off x="0" y="429205"/>
          <a:ext cx="2928958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C78D55-7189-414E-B916-8D2A920C10D7}">
      <dsp:nvSpPr>
        <dsp:cNvPr id="0" name=""/>
        <dsp:cNvSpPr/>
      </dsp:nvSpPr>
      <dsp:spPr>
        <a:xfrm>
          <a:off x="139440" y="17342"/>
          <a:ext cx="2788799" cy="6185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95" tIns="0" rIns="7749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Законность (универсальный принцип)</a:t>
          </a:r>
          <a:endParaRPr lang="ru-RU" sz="1200" kern="1200" dirty="0"/>
        </a:p>
      </dsp:txBody>
      <dsp:txXfrm>
        <a:off x="169633" y="47535"/>
        <a:ext cx="2728413" cy="558116"/>
      </dsp:txXfrm>
    </dsp:sp>
    <dsp:sp modelId="{7BFB0C84-895E-42CF-8C1F-72A048D6470E}">
      <dsp:nvSpPr>
        <dsp:cNvPr id="0" name=""/>
        <dsp:cNvSpPr/>
      </dsp:nvSpPr>
      <dsp:spPr>
        <a:xfrm>
          <a:off x="0" y="1269467"/>
          <a:ext cx="2928958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0C0C1F-6A19-4346-939F-9BFAEFD1ACD9}">
      <dsp:nvSpPr>
        <dsp:cNvPr id="0" name=""/>
        <dsp:cNvSpPr/>
      </dsp:nvSpPr>
      <dsp:spPr>
        <a:xfrm>
          <a:off x="139440" y="857605"/>
          <a:ext cx="2788799" cy="6185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95" tIns="0" rIns="7749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Гласность (открытое разбирательство дел в суде)</a:t>
          </a:r>
        </a:p>
      </dsp:txBody>
      <dsp:txXfrm>
        <a:off x="169633" y="887798"/>
        <a:ext cx="2728413" cy="558116"/>
      </dsp:txXfrm>
    </dsp:sp>
    <dsp:sp modelId="{1B03F4C0-82C4-4E8B-BBEA-14EBEEC02186}">
      <dsp:nvSpPr>
        <dsp:cNvPr id="0" name=""/>
        <dsp:cNvSpPr/>
      </dsp:nvSpPr>
      <dsp:spPr>
        <a:xfrm>
          <a:off x="0" y="2109730"/>
          <a:ext cx="2928958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043FC4-9EBB-4A9D-BAFE-6605B80C9EB0}">
      <dsp:nvSpPr>
        <dsp:cNvPr id="0" name=""/>
        <dsp:cNvSpPr/>
      </dsp:nvSpPr>
      <dsp:spPr>
        <a:xfrm>
          <a:off x="139440" y="1697867"/>
          <a:ext cx="2788799" cy="6185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95" tIns="0" rIns="7749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Осуществление правосудия только судом и исключительное право суда на признание лица виновным в совершении преступления </a:t>
          </a:r>
          <a:endParaRPr lang="ru-RU" sz="1200" kern="1200" dirty="0"/>
        </a:p>
      </dsp:txBody>
      <dsp:txXfrm>
        <a:off x="169633" y="1728060"/>
        <a:ext cx="2728413" cy="558116"/>
      </dsp:txXfrm>
    </dsp:sp>
    <dsp:sp modelId="{EC153C7E-0B09-497F-BC14-1FBA490C45E7}">
      <dsp:nvSpPr>
        <dsp:cNvPr id="0" name=""/>
        <dsp:cNvSpPr/>
      </dsp:nvSpPr>
      <dsp:spPr>
        <a:xfrm>
          <a:off x="0" y="2949992"/>
          <a:ext cx="2928958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C0C640-1C16-446E-B0A4-5268C760A231}">
      <dsp:nvSpPr>
        <dsp:cNvPr id="0" name=""/>
        <dsp:cNvSpPr/>
      </dsp:nvSpPr>
      <dsp:spPr>
        <a:xfrm>
          <a:off x="139440" y="2538130"/>
          <a:ext cx="2788799" cy="6185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95" tIns="0" rIns="7749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Равенство граждан перед законом и судом (универсальный принцип)</a:t>
          </a:r>
          <a:endParaRPr lang="ru-RU" sz="1200" kern="1200" dirty="0"/>
        </a:p>
      </dsp:txBody>
      <dsp:txXfrm>
        <a:off x="169633" y="2568323"/>
        <a:ext cx="2728413" cy="558116"/>
      </dsp:txXfrm>
    </dsp:sp>
    <dsp:sp modelId="{D1B1A4C0-3043-4728-BC97-1FEBC0CFACAF}">
      <dsp:nvSpPr>
        <dsp:cNvPr id="0" name=""/>
        <dsp:cNvSpPr/>
      </dsp:nvSpPr>
      <dsp:spPr>
        <a:xfrm>
          <a:off x="0" y="3790254"/>
          <a:ext cx="2928958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25187E-BB70-4D60-87F7-602319E6BBF2}">
      <dsp:nvSpPr>
        <dsp:cNvPr id="0" name=""/>
        <dsp:cNvSpPr/>
      </dsp:nvSpPr>
      <dsp:spPr>
        <a:xfrm>
          <a:off x="139440" y="3378392"/>
          <a:ext cx="2788799" cy="6185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95" tIns="0" rIns="7749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Неприкосновенность личности и ее право на судебную защиту</a:t>
          </a:r>
          <a:endParaRPr lang="ru-RU" sz="1200" kern="1200" dirty="0"/>
        </a:p>
      </dsp:txBody>
      <dsp:txXfrm>
        <a:off x="169633" y="3408585"/>
        <a:ext cx="2728413" cy="558116"/>
      </dsp:txXfrm>
    </dsp:sp>
    <dsp:sp modelId="{C3483E26-1616-4246-AE43-968362EDDB2A}">
      <dsp:nvSpPr>
        <dsp:cNvPr id="0" name=""/>
        <dsp:cNvSpPr/>
      </dsp:nvSpPr>
      <dsp:spPr>
        <a:xfrm>
          <a:off x="0" y="4630517"/>
          <a:ext cx="2928958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FB8898-6279-4B40-94D5-3137517184A3}">
      <dsp:nvSpPr>
        <dsp:cNvPr id="0" name=""/>
        <dsp:cNvSpPr/>
      </dsp:nvSpPr>
      <dsp:spPr>
        <a:xfrm>
          <a:off x="139440" y="4218654"/>
          <a:ext cx="2788799" cy="6185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95" tIns="0" rIns="7749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законного, компетентного и беспристрастного состава суда</a:t>
          </a:r>
          <a:endParaRPr lang="ru-RU" sz="1200" kern="1200" dirty="0"/>
        </a:p>
      </dsp:txBody>
      <dsp:txXfrm>
        <a:off x="169633" y="4248847"/>
        <a:ext cx="2728413" cy="558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CB33B-FEB5-44B3-81C5-E40D89E381FC}">
      <dsp:nvSpPr>
        <dsp:cNvPr id="0" name=""/>
        <dsp:cNvSpPr/>
      </dsp:nvSpPr>
      <dsp:spPr>
        <a:xfrm>
          <a:off x="0" y="429205"/>
          <a:ext cx="2928958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C78D55-7189-414E-B916-8D2A920C10D7}">
      <dsp:nvSpPr>
        <dsp:cNvPr id="0" name=""/>
        <dsp:cNvSpPr/>
      </dsp:nvSpPr>
      <dsp:spPr>
        <a:xfrm>
          <a:off x="139440" y="17342"/>
          <a:ext cx="2788799" cy="6185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95" tIns="0" rIns="7749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Независимость судей и подчинение только закону</a:t>
          </a:r>
          <a:endParaRPr lang="ru-RU" sz="1200" kern="1200" dirty="0"/>
        </a:p>
      </dsp:txBody>
      <dsp:txXfrm>
        <a:off x="169633" y="47535"/>
        <a:ext cx="2728413" cy="558116"/>
      </dsp:txXfrm>
    </dsp:sp>
    <dsp:sp modelId="{7BFB0C84-895E-42CF-8C1F-72A048D6470E}">
      <dsp:nvSpPr>
        <dsp:cNvPr id="0" name=""/>
        <dsp:cNvSpPr/>
      </dsp:nvSpPr>
      <dsp:spPr>
        <a:xfrm>
          <a:off x="0" y="1269467"/>
          <a:ext cx="2928958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0C0C1F-6A19-4346-939F-9BFAEFD1ACD9}">
      <dsp:nvSpPr>
        <dsp:cNvPr id="0" name=""/>
        <dsp:cNvSpPr/>
      </dsp:nvSpPr>
      <dsp:spPr>
        <a:xfrm>
          <a:off x="139440" y="857605"/>
          <a:ext cx="2788799" cy="6185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95" tIns="0" rIns="7749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Использование национального языка</a:t>
          </a:r>
        </a:p>
      </dsp:txBody>
      <dsp:txXfrm>
        <a:off x="169633" y="887798"/>
        <a:ext cx="2728413" cy="558116"/>
      </dsp:txXfrm>
    </dsp:sp>
    <dsp:sp modelId="{1B03F4C0-82C4-4E8B-BBEA-14EBEEC02186}">
      <dsp:nvSpPr>
        <dsp:cNvPr id="0" name=""/>
        <dsp:cNvSpPr/>
      </dsp:nvSpPr>
      <dsp:spPr>
        <a:xfrm>
          <a:off x="0" y="2109730"/>
          <a:ext cx="2928958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043FC4-9EBB-4A9D-BAFE-6605B80C9EB0}">
      <dsp:nvSpPr>
        <dsp:cNvPr id="0" name=""/>
        <dsp:cNvSpPr/>
      </dsp:nvSpPr>
      <dsp:spPr>
        <a:xfrm>
          <a:off x="139440" y="1697867"/>
          <a:ext cx="2788799" cy="6185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95" tIns="0" rIns="7749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Состязательность и равноправие сторон</a:t>
          </a:r>
          <a:endParaRPr lang="ru-RU" sz="1200" kern="1200" dirty="0"/>
        </a:p>
      </dsp:txBody>
      <dsp:txXfrm>
        <a:off x="169633" y="1728060"/>
        <a:ext cx="2728413" cy="558116"/>
      </dsp:txXfrm>
    </dsp:sp>
    <dsp:sp modelId="{EC153C7E-0B09-497F-BC14-1FBA490C45E7}">
      <dsp:nvSpPr>
        <dsp:cNvPr id="0" name=""/>
        <dsp:cNvSpPr/>
      </dsp:nvSpPr>
      <dsp:spPr>
        <a:xfrm>
          <a:off x="0" y="2949992"/>
          <a:ext cx="2928958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C0C640-1C16-446E-B0A4-5268C760A231}">
      <dsp:nvSpPr>
        <dsp:cNvPr id="0" name=""/>
        <dsp:cNvSpPr/>
      </dsp:nvSpPr>
      <dsp:spPr>
        <a:xfrm>
          <a:off x="139440" y="2538130"/>
          <a:ext cx="2788799" cy="6185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95" tIns="0" rIns="7749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Коллегиальность и участие в суде народных заседателей</a:t>
          </a:r>
          <a:endParaRPr lang="ru-RU" sz="1200" kern="1200" dirty="0"/>
        </a:p>
      </dsp:txBody>
      <dsp:txXfrm>
        <a:off x="169633" y="2568323"/>
        <a:ext cx="2728413" cy="558116"/>
      </dsp:txXfrm>
    </dsp:sp>
    <dsp:sp modelId="{D1B1A4C0-3043-4728-BC97-1FEBC0CFACAF}">
      <dsp:nvSpPr>
        <dsp:cNvPr id="0" name=""/>
        <dsp:cNvSpPr/>
      </dsp:nvSpPr>
      <dsp:spPr>
        <a:xfrm>
          <a:off x="0" y="3790254"/>
          <a:ext cx="2928958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25187E-BB70-4D60-87F7-602319E6BBF2}">
      <dsp:nvSpPr>
        <dsp:cNvPr id="0" name=""/>
        <dsp:cNvSpPr/>
      </dsp:nvSpPr>
      <dsp:spPr>
        <a:xfrm>
          <a:off x="139440" y="3378392"/>
          <a:ext cx="2788799" cy="6185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95" tIns="0" rIns="7749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подозреваемому, обвиняемому, подсудимому права на судебную защиту</a:t>
          </a:r>
          <a:endParaRPr lang="ru-RU" sz="1200" kern="1200" dirty="0"/>
        </a:p>
      </dsp:txBody>
      <dsp:txXfrm>
        <a:off x="169633" y="3408585"/>
        <a:ext cx="2728413" cy="558116"/>
      </dsp:txXfrm>
    </dsp:sp>
    <dsp:sp modelId="{C3483E26-1616-4246-AE43-968362EDDB2A}">
      <dsp:nvSpPr>
        <dsp:cNvPr id="0" name=""/>
        <dsp:cNvSpPr/>
      </dsp:nvSpPr>
      <dsp:spPr>
        <a:xfrm>
          <a:off x="0" y="4630517"/>
          <a:ext cx="2928958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FB8898-6279-4B40-94D5-3137517184A3}">
      <dsp:nvSpPr>
        <dsp:cNvPr id="0" name=""/>
        <dsp:cNvSpPr/>
      </dsp:nvSpPr>
      <dsp:spPr>
        <a:xfrm>
          <a:off x="139440" y="4218654"/>
          <a:ext cx="2788799" cy="6185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95" tIns="0" rIns="7749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Участие в правосудии представителей общественности</a:t>
          </a:r>
          <a:endParaRPr lang="ru-RU" sz="1200" kern="1200" dirty="0"/>
        </a:p>
      </dsp:txBody>
      <dsp:txXfrm>
        <a:off x="169633" y="4248847"/>
        <a:ext cx="2728413" cy="558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CB33B-FEB5-44B3-81C5-E40D89E381FC}">
      <dsp:nvSpPr>
        <dsp:cNvPr id="0" name=""/>
        <dsp:cNvSpPr/>
      </dsp:nvSpPr>
      <dsp:spPr>
        <a:xfrm>
          <a:off x="0" y="349436"/>
          <a:ext cx="2928958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C78D55-7189-414E-B916-8D2A920C10D7}">
      <dsp:nvSpPr>
        <dsp:cNvPr id="0" name=""/>
        <dsp:cNvSpPr/>
      </dsp:nvSpPr>
      <dsp:spPr>
        <a:xfrm>
          <a:off x="139440" y="25829"/>
          <a:ext cx="2788799" cy="48596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95" tIns="0" rIns="7749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Презумпция невиновности </a:t>
          </a:r>
          <a:endParaRPr lang="ru-RU" sz="1200" kern="1200" dirty="0"/>
        </a:p>
      </dsp:txBody>
      <dsp:txXfrm>
        <a:off x="163163" y="49552"/>
        <a:ext cx="2741353" cy="43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42984"/>
            <a:ext cx="7851648" cy="314327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Органы государственной власти Российской Федерации. Правоохранительные органы. Судебная система. Взаимоотношения органов государственной власти.</a:t>
            </a:r>
            <a:endParaRPr lang="ru-RU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572008"/>
            <a:ext cx="3997044" cy="1272034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Подготовила:  учитель истории и обществознания Ипатова Ю.Н.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Совет Федерации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 fontScale="40000" lnSpcReduction="20000"/>
          </a:bodyPr>
          <a:lstStyle/>
          <a:p>
            <a:r>
              <a:rPr lang="ru-RU" sz="5600" dirty="0" smtClean="0"/>
              <a:t>Полномочия Совета Федерации определяет ст. 102 Конституции Российской Федерации.</a:t>
            </a:r>
          </a:p>
          <a:p>
            <a:pPr>
              <a:buNone/>
            </a:pPr>
            <a:r>
              <a:rPr lang="ru-RU" sz="5600" dirty="0" smtClean="0"/>
              <a:t>К ведению Совета Федерации относятся:</a:t>
            </a:r>
          </a:p>
          <a:p>
            <a:pPr>
              <a:buNone/>
            </a:pPr>
            <a:r>
              <a:rPr lang="ru-RU" sz="5600" dirty="0" smtClean="0"/>
              <a:t>а) утверждение изменения границ между субъектами Российской Федерации;</a:t>
            </a:r>
          </a:p>
          <a:p>
            <a:pPr>
              <a:buNone/>
            </a:pPr>
            <a:r>
              <a:rPr lang="ru-RU" sz="5600" dirty="0" smtClean="0"/>
              <a:t>б) утверждение указа Президента Российской Федерации о введении военного положения;</a:t>
            </a:r>
          </a:p>
          <a:p>
            <a:pPr>
              <a:buNone/>
            </a:pPr>
            <a:r>
              <a:rPr lang="ru-RU" sz="5600" dirty="0" smtClean="0"/>
              <a:t>в) утверждение указа Президента Российской Федерации о введении чрезвычайного положения;</a:t>
            </a:r>
          </a:p>
          <a:p>
            <a:pPr>
              <a:buNone/>
            </a:pPr>
            <a:r>
              <a:rPr lang="ru-RU" sz="5600" dirty="0" smtClean="0"/>
              <a:t>г) решение вопроса о возможности использования Вооруженных Сил Российской Федерации за</a:t>
            </a:r>
          </a:p>
          <a:p>
            <a:pPr>
              <a:buNone/>
            </a:pPr>
            <a:r>
              <a:rPr lang="ru-RU" sz="5600" dirty="0" smtClean="0"/>
              <a:t>пределами территории Российской Федерации;</a:t>
            </a:r>
          </a:p>
          <a:p>
            <a:pPr>
              <a:buNone/>
            </a:pPr>
            <a:r>
              <a:rPr lang="ru-RU" sz="5600" dirty="0" err="1" smtClean="0"/>
              <a:t>д</a:t>
            </a:r>
            <a:r>
              <a:rPr lang="ru-RU" sz="5600" dirty="0" smtClean="0"/>
              <a:t>) назначение выборов Президента Российской Федерации;</a:t>
            </a:r>
          </a:p>
          <a:p>
            <a:pPr>
              <a:buNone/>
            </a:pPr>
            <a:r>
              <a:rPr lang="ru-RU" sz="5600" dirty="0" smtClean="0"/>
              <a:t>е) отрешение Президента Российской Федерации от должности;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/>
              <a:t>ж) назначение на должность судей Конституционного Суда Российской Федерации, Верховного</a:t>
            </a:r>
          </a:p>
          <a:p>
            <a:pPr>
              <a:buNone/>
            </a:pPr>
            <a:r>
              <a:rPr lang="ru-RU" sz="2800" dirty="0" smtClean="0"/>
              <a:t>Суда Российской Федерации;</a:t>
            </a:r>
          </a:p>
          <a:p>
            <a:pPr>
              <a:buNone/>
            </a:pPr>
            <a:r>
              <a:rPr lang="ru-RU" sz="2800" dirty="0" err="1" smtClean="0"/>
              <a:t>з</a:t>
            </a:r>
            <a:r>
              <a:rPr lang="ru-RU" sz="2800" dirty="0" smtClean="0"/>
              <a:t>) назначение на должность и освобождение от должности Генерального прокурора Российской</a:t>
            </a:r>
          </a:p>
          <a:p>
            <a:pPr>
              <a:buNone/>
            </a:pPr>
            <a:r>
              <a:rPr lang="ru-RU" sz="2800" dirty="0" smtClean="0"/>
              <a:t>Федерации и заместителей Генерального прокурора Российской Федерации;</a:t>
            </a:r>
          </a:p>
          <a:p>
            <a:pPr>
              <a:buNone/>
            </a:pPr>
            <a:r>
              <a:rPr lang="ru-RU" sz="2800" dirty="0" smtClean="0"/>
              <a:t>и) назначение на должность и освобождение от должности заместителя Председателя Счетной</a:t>
            </a:r>
          </a:p>
          <a:p>
            <a:pPr>
              <a:buNone/>
            </a:pPr>
            <a:r>
              <a:rPr lang="ru-RU" sz="2800" dirty="0" smtClean="0"/>
              <a:t>палаты и половины состава ее аудиторов;</a:t>
            </a:r>
          </a:p>
          <a:p>
            <a:pPr>
              <a:buNone/>
            </a:pPr>
            <a:r>
              <a:rPr lang="ru-RU" sz="2800" dirty="0" smtClean="0"/>
              <a:t>к) назначение на должность и освобождение от должности части членов Центральной</a:t>
            </a:r>
          </a:p>
          <a:p>
            <a:pPr>
              <a:buNone/>
            </a:pPr>
            <a:r>
              <a:rPr lang="ru-RU" sz="2800" dirty="0" smtClean="0"/>
              <a:t>избирательной комиссии Российской Федерации.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143536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Исполнительная власть в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РФ</a:t>
            </a:r>
            <a:br>
              <a:rPr lang="ru-RU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dirty="0" smtClean="0">
                <a:latin typeface="+mn-lt"/>
              </a:rPr>
              <a:t>Исполнительную власть в Российской Федерации осуществляет Правительство Российской Федерации. </a:t>
            </a:r>
            <a:r>
              <a:rPr lang="ru-RU" sz="3200" b="1" i="1" dirty="0" smtClean="0">
                <a:latin typeface="+mn-lt"/>
              </a:rPr>
              <a:t>Правительство Российской Федерации </a:t>
            </a:r>
            <a:r>
              <a:rPr lang="ru-RU" sz="3200" dirty="0" smtClean="0">
                <a:latin typeface="+mn-lt"/>
              </a:rPr>
              <a:t> — это высший исполнительный 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орган</a:t>
            </a:r>
            <a:r>
              <a:rPr lang="ru-RU" sz="3200" dirty="0" smtClean="0">
                <a:latin typeface="+mn-lt"/>
              </a:rPr>
              <a:t>, возглавляющий единую систему исполнительной власти на всей территории России.</a:t>
            </a:r>
            <a:r>
              <a:rPr lang="ru-RU" sz="1600" dirty="0" smtClean="0">
                <a:solidFill>
                  <a:srgbClr val="404040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404040"/>
                </a:solidFill>
                <a:latin typeface="+mn-lt"/>
              </a:rPr>
            </a:b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rgbClr val="404040"/>
                </a:solidFill>
                <a:latin typeface="Roboto"/>
              </a:rPr>
              <a:t/>
            </a:r>
            <a:br>
              <a:rPr lang="ru-RU" sz="1400" dirty="0">
                <a:solidFill>
                  <a:srgbClr val="404040"/>
                </a:solidFill>
                <a:latin typeface="Roboto"/>
              </a:rPr>
            </a:b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72161"/>
              </p:ext>
            </p:extLst>
          </p:nvPr>
        </p:nvGraphicFramePr>
        <p:xfrm>
          <a:off x="179512" y="1628799"/>
          <a:ext cx="8856984" cy="4969877"/>
        </p:xfrm>
        <a:graphic>
          <a:graphicData uri="http://schemas.openxmlformats.org/drawingml/2006/table">
            <a:tbl>
              <a:tblPr/>
              <a:tblGrid>
                <a:gridCol w="4527580"/>
                <a:gridCol w="4329404"/>
              </a:tblGrid>
              <a:tr h="23855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Содержание полномочий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413" marR="44413" marT="29609" marB="44413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Средства осуществления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413" marR="44413" marT="29609" marB="44413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2761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Разработка и представление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Федеральному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собранию федерального бюджета и обеспечение его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исполнения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; предоставление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Государственной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Думе отчёта об исполне­нии федерального бюджета.</a:t>
                      </a:r>
                    </a:p>
                  </a:txBody>
                  <a:tcPr marL="44413" marR="44413" marT="29609" marB="44413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Государственный (федеральный) бюджет формируется путём налогов и сборов, доходов от государственной собственности и т. д.</a:t>
                      </a:r>
                    </a:p>
                  </a:txBody>
                  <a:tcPr marL="44413" marR="44413" marT="29609" marB="44413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93293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Обеспечение проведения в РФ единой финансовой, кредитной 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денежной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политики.</a:t>
                      </a:r>
                    </a:p>
                  </a:txBody>
                  <a:tcPr marL="44413" marR="44413" marT="29609" marB="44413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Политику проводят Министерство финансов, Центральный банк,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другие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структуры.</a:t>
                      </a:r>
                    </a:p>
                  </a:txBody>
                  <a:tcPr marL="44413" marR="44413" marT="29609" marB="44413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7849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Обеспечение проведения в РФ единой государственной политики в области культуры, науки, образова­ния, здравоохранения, социального обеспечения, экологии.</a:t>
                      </a:r>
                    </a:p>
                  </a:txBody>
                  <a:tcPr marL="44413" marR="44413" marT="29609" marB="44413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Политику проводят министерства: культуры, образования и науки, здравоохранения и социального обеспечения, другие структуры.</a:t>
                      </a:r>
                    </a:p>
                  </a:txBody>
                  <a:tcPr marL="44413" marR="44413" marT="29609" marB="44413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93293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Осуществление управления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федеральной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собственностью.</a:t>
                      </a:r>
                    </a:p>
                  </a:txBody>
                  <a:tcPr marL="44413" marR="44413" marT="29609" marB="44413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Управление осуществляют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министерства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, государственные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корпорации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44413" marR="44413" marT="29609" marB="44413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2761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Осуществление мер по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обеспечению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обороны страны,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государственной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безопасности, реализации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внешней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политики РФ.</a:t>
                      </a:r>
                    </a:p>
                  </a:txBody>
                  <a:tcPr marL="44413" marR="44413" marT="29609" marB="44413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Обеспечивают министерства: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обороны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, внутренних дел, по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чрезвычайным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ситуациям, иностранных дел; Федеральная служба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безопасности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, Федеральная служба охраны, другие структуры.</a:t>
                      </a:r>
                    </a:p>
                  </a:txBody>
                  <a:tcPr marL="44413" marR="44413" marT="29609" marB="44413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48027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Осуществление мер по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обеспечению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законности, прав и свобод граждан по охране собственности и общественного порядка, борьбе с преступностью.</a:t>
                      </a:r>
                    </a:p>
                  </a:txBody>
                  <a:tcPr marL="44413" marR="44413" marT="29609" marB="44413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Обеспечивают правоохранительные органы: министерства внутренних дел и юстиции, суды, прокуратура, исправительно-трудовые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учреждения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44413" marR="44413" marT="29609" marB="44413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27784" y="697262"/>
            <a:ext cx="3743400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3327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cs typeface="Arial" pitchFamily="34" charset="0"/>
              </a:rPr>
              <a:t>Полномочия Правительства РФ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ars\Desktop\img12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836712"/>
            <a:ext cx="8858312" cy="58069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2032" y="119313"/>
            <a:ext cx="4125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СУДЕБНАЯ ВЛАСТЬ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568952" cy="5976664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/>
              <a:t>Президент РФ</a:t>
            </a:r>
            <a:r>
              <a:rPr lang="ru-RU" dirty="0"/>
              <a:t> (от лат. </a:t>
            </a:r>
            <a:r>
              <a:rPr lang="ru-RU" i="1" dirty="0" err="1"/>
              <a:t>praesidens</a:t>
            </a:r>
            <a:r>
              <a:rPr lang="ru-RU" dirty="0"/>
              <a:t> — сидящий впереди, во главе) — глава Российского государства, занимает высшее место в иерархии государственных органов, обеспечивает </a:t>
            </a:r>
            <a:r>
              <a:rPr lang="ru-RU" dirty="0" smtClean="0"/>
              <a:t>стабильность </a:t>
            </a:r>
            <a:r>
              <a:rPr lang="ru-RU" dirty="0"/>
              <a:t>и преемственность механизма государственной власти, осуществляет верховное представительство РФ на </a:t>
            </a:r>
            <a:r>
              <a:rPr lang="ru-RU" dirty="0" smtClean="0"/>
              <a:t>международной </a:t>
            </a:r>
            <a:r>
              <a:rPr lang="ru-RU" dirty="0"/>
              <a:t>арене.</a:t>
            </a:r>
            <a:br>
              <a:rPr lang="ru-RU" dirty="0"/>
            </a:br>
            <a:r>
              <a:rPr lang="ru-RU" dirty="0"/>
              <a:t>По Конституции </a:t>
            </a:r>
            <a:r>
              <a:rPr lang="ru-RU" i="1" dirty="0"/>
              <a:t>Президент РФ прямо не относится ни к </a:t>
            </a:r>
            <a:r>
              <a:rPr lang="ru-RU" i="1" dirty="0" smtClean="0"/>
              <a:t>одной </a:t>
            </a:r>
            <a:r>
              <a:rPr lang="ru-RU" i="1" dirty="0"/>
              <a:t>из ветвей власти, </a:t>
            </a:r>
            <a:r>
              <a:rPr lang="ru-RU" dirty="0"/>
              <a:t>обеспечивая их согласованное </a:t>
            </a:r>
            <a:r>
              <a:rPr lang="ru-RU" dirty="0" smtClean="0"/>
              <a:t>функционирование</a:t>
            </a:r>
            <a:r>
              <a:rPr lang="ru-RU" dirty="0"/>
              <a:t>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Срок </a:t>
            </a:r>
            <a:r>
              <a:rPr lang="ru-RU" dirty="0"/>
              <a:t>полномочий Президента РФ — </a:t>
            </a:r>
            <a:r>
              <a:rPr lang="ru-RU" b="1" i="1" dirty="0"/>
              <a:t>6 лет.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Основные функции Президента РФ</a:t>
            </a:r>
            <a:endParaRPr lang="ru-RU" dirty="0"/>
          </a:p>
          <a:p>
            <a:pPr marL="540385"/>
            <a:r>
              <a:rPr lang="ru-RU" dirty="0"/>
              <a:t>1) Является гарантом (от фр. </a:t>
            </a:r>
            <a:r>
              <a:rPr lang="ru-RU" i="1" dirty="0" err="1"/>
              <a:t>garant</a:t>
            </a:r>
            <a:r>
              <a:rPr lang="ru-RU" dirty="0"/>
              <a:t> — поручитель) </a:t>
            </a:r>
            <a:r>
              <a:rPr lang="ru-RU" dirty="0" smtClean="0"/>
              <a:t>Конституции </a:t>
            </a:r>
            <a:r>
              <a:rPr lang="ru-RU" dirty="0"/>
              <a:t>РФ, прав и свобод человека и гражданина.</a:t>
            </a:r>
          </a:p>
          <a:p>
            <a:pPr marL="540385"/>
            <a:r>
              <a:rPr lang="ru-RU" dirty="0"/>
              <a:t>2) Принимает меры по охране суверенитета РФ, её </a:t>
            </a:r>
            <a:r>
              <a:rPr lang="ru-RU" dirty="0" smtClean="0"/>
              <a:t>независимости </a:t>
            </a:r>
            <a:r>
              <a:rPr lang="ru-RU" dirty="0"/>
              <a:t>и государственной целостности.</a:t>
            </a:r>
          </a:p>
          <a:p>
            <a:pPr marL="540385"/>
            <a:r>
              <a:rPr lang="ru-RU" dirty="0"/>
              <a:t>3) Обеспечивает согласованное функционирование и </a:t>
            </a:r>
            <a:r>
              <a:rPr lang="ru-RU" dirty="0" smtClean="0"/>
              <a:t>взаимодействие </a:t>
            </a:r>
            <a:r>
              <a:rPr lang="ru-RU" dirty="0"/>
              <a:t>органов государственной власти.</a:t>
            </a:r>
          </a:p>
          <a:p>
            <a:pPr marL="540385"/>
            <a:r>
              <a:rPr lang="ru-RU" dirty="0"/>
              <a:t>4) Определяет основные направления внутренней и внешней </a:t>
            </a:r>
            <a:r>
              <a:rPr lang="ru-RU" dirty="0" smtClean="0"/>
              <a:t>политики </a:t>
            </a:r>
            <a:r>
              <a:rPr lang="ru-RU" dirty="0"/>
              <a:t>государства.</a:t>
            </a:r>
          </a:p>
          <a:p>
            <a:pPr marL="540385"/>
            <a:r>
              <a:rPr lang="ru-RU" dirty="0"/>
              <a:t>5) Представляет РФ внутри страны и в международных </a:t>
            </a:r>
            <a:r>
              <a:rPr lang="ru-RU" dirty="0" smtClean="0"/>
              <a:t>отношениях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Президент РФ избирается в соответствии с Федеральным </a:t>
            </a:r>
            <a:r>
              <a:rPr lang="ru-RU" dirty="0" smtClean="0"/>
              <a:t>законом </a:t>
            </a:r>
            <a:r>
              <a:rPr lang="ru-RU" dirty="0"/>
              <a:t>«О выборах Президента Российской Федерации». </a:t>
            </a:r>
            <a:r>
              <a:rPr lang="ru-RU" dirty="0" smtClean="0"/>
              <a:t>Конституция </a:t>
            </a:r>
            <a:r>
              <a:rPr lang="ru-RU" dirty="0"/>
              <a:t>РФ устанавливает ряд требований (цензов), которым должен отвечать кандидат на пост Президента РФ:</a:t>
            </a:r>
          </a:p>
          <a:p>
            <a:pPr>
              <a:buFont typeface="Arial"/>
              <a:buChar char="•"/>
            </a:pPr>
            <a:r>
              <a:rPr lang="ru-RU" dirty="0"/>
              <a:t> гражданство РФ;</a:t>
            </a:r>
          </a:p>
          <a:p>
            <a:pPr>
              <a:buFont typeface="Arial"/>
              <a:buChar char="•"/>
            </a:pPr>
            <a:r>
              <a:rPr lang="ru-RU" dirty="0"/>
              <a:t> постоянное проживание в РФ не менее 10 лет;</a:t>
            </a:r>
          </a:p>
          <a:p>
            <a:pPr>
              <a:buFont typeface="Arial"/>
              <a:buChar char="•"/>
            </a:pPr>
            <a:r>
              <a:rPr lang="ru-RU" dirty="0"/>
              <a:t> возраст не младше 35 лет.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69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ПРАВООХРАНИТЕЛЬНЫЕ ОРГАНЫ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Правоохранительные органы</a:t>
            </a:r>
            <a:r>
              <a:rPr lang="ru-RU" dirty="0" smtClean="0"/>
              <a:t> — государственные органы, ос­новными задачами которых являются охрана законности и право­порядка, защита прав и свобод граждан, борьба с преступностью.</a:t>
            </a:r>
          </a:p>
          <a:p>
            <a:r>
              <a:rPr lang="ru-RU" dirty="0" smtClean="0"/>
              <a:t>   </a:t>
            </a:r>
            <a:r>
              <a:rPr lang="ru-RU" b="1" dirty="0" smtClean="0"/>
              <a:t>Правоохранительная деятельность </a:t>
            </a:r>
            <a:r>
              <a:rPr lang="ru-RU" dirty="0" smtClean="0"/>
              <a:t>- </a:t>
            </a:r>
            <a:r>
              <a:rPr lang="ru-RU" dirty="0" err="1" smtClean="0"/>
              <a:t>деятельность</a:t>
            </a:r>
            <a:r>
              <a:rPr lang="ru-RU" dirty="0" smtClean="0"/>
              <a:t>, осуществляемая специально уполномоченными органами с целью охраны и защиты права путем применения юридических мер воздействия.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+mn-lt"/>
              </a:rPr>
              <a:t>Функции правоохранительных органов: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конституционный контроль;</a:t>
            </a:r>
          </a:p>
          <a:p>
            <a:pPr lvl="0"/>
            <a:r>
              <a:rPr lang="ru-RU" dirty="0" smtClean="0"/>
              <a:t>осуществление правосудия;</a:t>
            </a:r>
          </a:p>
          <a:p>
            <a:pPr lvl="0"/>
            <a:r>
              <a:rPr lang="ru-RU" dirty="0" smtClean="0"/>
              <a:t>прокурорский надзор;</a:t>
            </a:r>
          </a:p>
          <a:p>
            <a:pPr lvl="0"/>
            <a:r>
              <a:rPr lang="ru-RU" dirty="0" smtClean="0"/>
              <a:t>расследование правонарушений;</a:t>
            </a:r>
          </a:p>
          <a:p>
            <a:pPr lvl="0"/>
            <a:r>
              <a:rPr lang="ru-RU" dirty="0" smtClean="0"/>
              <a:t>обеспечение безопасности;</a:t>
            </a:r>
          </a:p>
          <a:p>
            <a:pPr lvl="0"/>
            <a:r>
              <a:rPr lang="ru-RU" dirty="0" smtClean="0"/>
              <a:t>исполнение судебных решений;</a:t>
            </a:r>
          </a:p>
          <a:p>
            <a:pPr lvl="0"/>
            <a:r>
              <a:rPr lang="ru-RU" dirty="0" smtClean="0"/>
              <a:t>оперативно-розыскная деятельность;</a:t>
            </a:r>
          </a:p>
          <a:p>
            <a:pPr lvl="0"/>
            <a:r>
              <a:rPr lang="ru-RU" dirty="0" smtClean="0"/>
              <a:t>охрана общественного порядка;</a:t>
            </a:r>
          </a:p>
          <a:p>
            <a:pPr lvl="0"/>
            <a:r>
              <a:rPr lang="ru-RU" dirty="0" smtClean="0"/>
              <a:t>оказание юридической помощи;</a:t>
            </a:r>
          </a:p>
          <a:p>
            <a:pPr lvl="0"/>
            <a:r>
              <a:rPr lang="ru-RU" dirty="0" smtClean="0"/>
              <a:t>профилактическая деятельность по предупреждению правонарушений.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752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ПРАВООХРАНИТЕЛЬНЫЕ ОРГАНЫ РОССИЙСКОЙ ФЕДЕРАЦИИ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876182"/>
            <a:ext cx="181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ПРОКУРАТУРА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79712" y="1206044"/>
            <a:ext cx="1656184" cy="566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4709" y="3058090"/>
            <a:ext cx="61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СУД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502768" y="1489430"/>
            <a:ext cx="2297872" cy="1568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32798" y="5126791"/>
            <a:ext cx="2150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ФЕДЕРАЛЬНАЯ </a:t>
            </a:r>
          </a:p>
          <a:p>
            <a:pPr algn="ctr"/>
            <a:r>
              <a:rPr lang="ru-RU" dirty="0" smtClean="0"/>
              <a:t>СЛУЖБА </a:t>
            </a:r>
          </a:p>
          <a:p>
            <a:pPr algn="ctr"/>
            <a:r>
              <a:rPr lang="ru-RU" dirty="0" smtClean="0"/>
              <a:t>БЕЗОПАСНОСТИ </a:t>
            </a:r>
          </a:p>
          <a:p>
            <a:pPr algn="ctr"/>
            <a:r>
              <a:rPr lang="ru-RU" dirty="0" smtClean="0"/>
              <a:t>(ФСБ)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205938" y="1680483"/>
            <a:ext cx="1195758" cy="3358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62047" y="2314535"/>
            <a:ext cx="1936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ФЕДЕРАЛЬНАЯ </a:t>
            </a:r>
          </a:p>
          <a:p>
            <a:pPr algn="ctr"/>
            <a:r>
              <a:rPr lang="ru-RU" dirty="0" smtClean="0"/>
              <a:t>ТАМОЖЕННАЯ </a:t>
            </a:r>
          </a:p>
          <a:p>
            <a:pPr algn="ctr"/>
            <a:r>
              <a:rPr lang="ru-RU" dirty="0" smtClean="0"/>
              <a:t>СЛУЖБА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508104" y="1340768"/>
            <a:ext cx="1872208" cy="904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5682" y="3930858"/>
            <a:ext cx="1894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ФЕДЕРАЛЬНАЯ </a:t>
            </a:r>
          </a:p>
          <a:p>
            <a:pPr algn="ctr"/>
            <a:r>
              <a:rPr lang="ru-RU" dirty="0" smtClean="0"/>
              <a:t>НАЛОГОВАЯ </a:t>
            </a:r>
          </a:p>
          <a:p>
            <a:pPr algn="ctr"/>
            <a:r>
              <a:rPr lang="ru-RU" dirty="0" smtClean="0"/>
              <a:t>СЛУЖБА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045815" y="1643991"/>
            <a:ext cx="2066056" cy="2180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88224" y="3643425"/>
            <a:ext cx="1877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ОРГАНЫ</a:t>
            </a:r>
          </a:p>
          <a:p>
            <a:pPr algn="ctr"/>
            <a:r>
              <a:rPr lang="ru-RU" dirty="0" smtClean="0"/>
              <a:t> ВНУТРЕННИХ </a:t>
            </a:r>
          </a:p>
          <a:p>
            <a:pPr algn="ctr"/>
            <a:r>
              <a:rPr lang="ru-RU" dirty="0" smtClean="0"/>
              <a:t>ДЕЛ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076056" y="1680483"/>
            <a:ext cx="2152318" cy="1962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81182" y="4669522"/>
            <a:ext cx="169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АДВОКАТУРА</a:t>
            </a:r>
            <a:endParaRPr lang="ru-RU" dirty="0"/>
          </a:p>
        </p:txBody>
      </p:sp>
      <p:cxnSp>
        <p:nvCxnSpPr>
          <p:cNvPr id="1024" name="Прямая со стрелкой 1023"/>
          <p:cNvCxnSpPr/>
          <p:nvPr/>
        </p:nvCxnSpPr>
        <p:spPr>
          <a:xfrm>
            <a:off x="4877126" y="1793141"/>
            <a:ext cx="955014" cy="2700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Box 1029"/>
          <p:cNvSpPr txBox="1"/>
          <p:nvPr/>
        </p:nvSpPr>
        <p:spPr>
          <a:xfrm>
            <a:off x="4499992" y="5519782"/>
            <a:ext cx="143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НОТАРИАТ</a:t>
            </a:r>
            <a:endParaRPr lang="ru-RU" dirty="0"/>
          </a:p>
        </p:txBody>
      </p:sp>
      <p:cxnSp>
        <p:nvCxnSpPr>
          <p:cNvPr id="1032" name="Прямая со стрелкой 1031"/>
          <p:cNvCxnSpPr/>
          <p:nvPr/>
        </p:nvCxnSpPr>
        <p:spPr>
          <a:xfrm>
            <a:off x="4572000" y="1876182"/>
            <a:ext cx="417111" cy="3497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chemeClr val="accent2"/>
                </a:solidFill>
                <a:latin typeface="+mn-lt"/>
              </a:rPr>
              <a:t>Судебная система РФ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048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altLang="ru-RU" sz="1400" dirty="0" smtClean="0"/>
              <a:t>это упорядоченное построение судов в соответствии с их компетенцией, определенными целями и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1400" dirty="0" smtClean="0"/>
              <a:t>задачами.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2160588" cy="9318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/>
              <a:t>Конституционный суд</a:t>
            </a:r>
          </a:p>
          <a:p>
            <a:pPr>
              <a:spcBef>
                <a:spcPct val="50000"/>
              </a:spcBef>
            </a:pPr>
            <a:endParaRPr lang="ru-RU" altLang="ru-RU" sz="1400" b="1"/>
          </a:p>
        </p:txBody>
      </p:sp>
      <p:graphicFrame>
        <p:nvGraphicFramePr>
          <p:cNvPr id="3117" name="Group 45"/>
          <p:cNvGraphicFramePr>
            <a:graphicFrameLocks noGrp="1"/>
          </p:cNvGraphicFramePr>
          <p:nvPr/>
        </p:nvGraphicFramePr>
        <p:xfrm>
          <a:off x="3132138" y="1700213"/>
          <a:ext cx="2952750" cy="1055824"/>
        </p:xfrm>
        <a:graphic>
          <a:graphicData uri="http://schemas.openxmlformats.org/drawingml/2006/table">
            <a:tbl>
              <a:tblPr/>
              <a:tblGrid>
                <a:gridCol w="1079500"/>
                <a:gridCol w="1008062"/>
                <a:gridCol w="865188"/>
              </a:tblGrid>
              <a:tr h="33517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Верховный суд РФ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70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КОЛЛЕГИИ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 гражданским делам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 уголовным делам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Военная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5" name="Text Box 44"/>
          <p:cNvSpPr txBox="1">
            <a:spLocks noChangeArrowheads="1"/>
          </p:cNvSpPr>
          <p:nvPr/>
        </p:nvSpPr>
        <p:spPr bwMode="auto">
          <a:xfrm>
            <a:off x="6372225" y="1700213"/>
            <a:ext cx="2160588" cy="8572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/>
              <a:t>Высший арбитражный суд РФ</a:t>
            </a:r>
          </a:p>
        </p:txBody>
      </p:sp>
      <p:sp>
        <p:nvSpPr>
          <p:cNvPr id="4116" name="Text Box 46"/>
          <p:cNvSpPr txBox="1">
            <a:spLocks noChangeArrowheads="1"/>
          </p:cNvSpPr>
          <p:nvPr/>
        </p:nvSpPr>
        <p:spPr bwMode="auto">
          <a:xfrm>
            <a:off x="3276600" y="2997200"/>
            <a:ext cx="1727200" cy="192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/>
              <a:t>Общие суды</a:t>
            </a:r>
            <a:r>
              <a:rPr lang="ru-RU" altLang="ru-RU"/>
              <a:t> </a:t>
            </a:r>
          </a:p>
          <a:p>
            <a:pPr algn="ctr">
              <a:spcBef>
                <a:spcPct val="50000"/>
              </a:spcBef>
            </a:pPr>
            <a:r>
              <a:rPr lang="ru-RU" altLang="ru-RU" sz="1200"/>
              <a:t>Верховные суды республик, краевые, областные, городов, Москвы и Санкт-Петербурга, автономной области и автономных округов</a:t>
            </a:r>
          </a:p>
        </p:txBody>
      </p:sp>
      <p:sp>
        <p:nvSpPr>
          <p:cNvPr id="4117" name="Text Box 47"/>
          <p:cNvSpPr txBox="1">
            <a:spLocks noChangeArrowheads="1"/>
          </p:cNvSpPr>
          <p:nvPr/>
        </p:nvSpPr>
        <p:spPr bwMode="auto">
          <a:xfrm>
            <a:off x="3276600" y="5300663"/>
            <a:ext cx="17272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/>
              <a:t>районные суды</a:t>
            </a:r>
          </a:p>
        </p:txBody>
      </p:sp>
      <p:sp>
        <p:nvSpPr>
          <p:cNvPr id="4118" name="Text Box 48"/>
          <p:cNvSpPr txBox="1">
            <a:spLocks noChangeArrowheads="1"/>
          </p:cNvSpPr>
          <p:nvPr/>
        </p:nvSpPr>
        <p:spPr bwMode="auto">
          <a:xfrm>
            <a:off x="2916238" y="5949950"/>
            <a:ext cx="1150937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/>
              <a:t>Мировой судья</a:t>
            </a:r>
          </a:p>
        </p:txBody>
      </p:sp>
      <p:sp>
        <p:nvSpPr>
          <p:cNvPr id="4119" name="Text Box 49"/>
          <p:cNvSpPr txBox="1">
            <a:spLocks noChangeArrowheads="1"/>
          </p:cNvSpPr>
          <p:nvPr/>
        </p:nvSpPr>
        <p:spPr bwMode="auto">
          <a:xfrm>
            <a:off x="4284663" y="5949950"/>
            <a:ext cx="1150937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/>
              <a:t>Мировой судья</a:t>
            </a:r>
          </a:p>
        </p:txBody>
      </p:sp>
      <p:sp>
        <p:nvSpPr>
          <p:cNvPr id="4120" name="Line 50"/>
          <p:cNvSpPr>
            <a:spLocks noChangeShapeType="1"/>
          </p:cNvSpPr>
          <p:nvPr/>
        </p:nvSpPr>
        <p:spPr bwMode="auto">
          <a:xfrm flipH="1">
            <a:off x="3635375" y="5589588"/>
            <a:ext cx="5762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51"/>
          <p:cNvSpPr>
            <a:spLocks noChangeShapeType="1"/>
          </p:cNvSpPr>
          <p:nvPr/>
        </p:nvSpPr>
        <p:spPr bwMode="auto">
          <a:xfrm>
            <a:off x="4211638" y="5589588"/>
            <a:ext cx="5762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52"/>
          <p:cNvSpPr>
            <a:spLocks noChangeShapeType="1"/>
          </p:cNvSpPr>
          <p:nvPr/>
        </p:nvSpPr>
        <p:spPr bwMode="auto">
          <a:xfrm>
            <a:off x="4211638" y="27813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53"/>
          <p:cNvSpPr>
            <a:spLocks noChangeShapeType="1"/>
          </p:cNvSpPr>
          <p:nvPr/>
        </p:nvSpPr>
        <p:spPr bwMode="auto">
          <a:xfrm>
            <a:off x="4211638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Text Box 54"/>
          <p:cNvSpPr txBox="1">
            <a:spLocks noChangeArrowheads="1"/>
          </p:cNvSpPr>
          <p:nvPr/>
        </p:nvSpPr>
        <p:spPr bwMode="auto">
          <a:xfrm>
            <a:off x="5148263" y="2997200"/>
            <a:ext cx="1439862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/>
              <a:t>Военные суды</a:t>
            </a:r>
            <a:r>
              <a:rPr lang="ru-RU" altLang="ru-RU"/>
              <a:t> </a:t>
            </a:r>
          </a:p>
          <a:p>
            <a:pPr algn="ctr">
              <a:spcBef>
                <a:spcPct val="50000"/>
              </a:spcBef>
            </a:pPr>
            <a:r>
              <a:rPr lang="ru-RU" altLang="ru-RU" sz="1200"/>
              <a:t>Окружные (флотские) военные суды </a:t>
            </a:r>
          </a:p>
          <a:p>
            <a:pPr algn="ctr">
              <a:spcBef>
                <a:spcPct val="50000"/>
              </a:spcBef>
            </a:pPr>
            <a:endParaRPr lang="ru-RU" altLang="ru-RU" sz="800"/>
          </a:p>
          <a:p>
            <a:pPr algn="ctr">
              <a:spcBef>
                <a:spcPct val="50000"/>
              </a:spcBef>
            </a:pPr>
            <a:endParaRPr lang="ru-RU" altLang="ru-RU" sz="800"/>
          </a:p>
          <a:p>
            <a:pPr algn="ctr">
              <a:spcBef>
                <a:spcPct val="50000"/>
              </a:spcBef>
            </a:pPr>
            <a:endParaRPr lang="ru-RU" altLang="ru-RU" sz="1200"/>
          </a:p>
        </p:txBody>
      </p:sp>
      <p:sp>
        <p:nvSpPr>
          <p:cNvPr id="4125" name="Text Box 55"/>
          <p:cNvSpPr txBox="1">
            <a:spLocks noChangeArrowheads="1"/>
          </p:cNvSpPr>
          <p:nvPr/>
        </p:nvSpPr>
        <p:spPr bwMode="auto">
          <a:xfrm>
            <a:off x="5148263" y="5300663"/>
            <a:ext cx="1439862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/>
              <a:t>Гарнизонные, военные суды</a:t>
            </a:r>
          </a:p>
        </p:txBody>
      </p:sp>
      <p:sp>
        <p:nvSpPr>
          <p:cNvPr id="4126" name="Line 56"/>
          <p:cNvSpPr>
            <a:spLocks noChangeShapeType="1"/>
          </p:cNvSpPr>
          <p:nvPr/>
        </p:nvSpPr>
        <p:spPr bwMode="auto">
          <a:xfrm>
            <a:off x="5724525" y="27813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57"/>
          <p:cNvSpPr>
            <a:spLocks noChangeShapeType="1"/>
          </p:cNvSpPr>
          <p:nvPr/>
        </p:nvSpPr>
        <p:spPr bwMode="auto">
          <a:xfrm>
            <a:off x="5795963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Text Box 58"/>
          <p:cNvSpPr txBox="1">
            <a:spLocks noChangeArrowheads="1"/>
          </p:cNvSpPr>
          <p:nvPr/>
        </p:nvSpPr>
        <p:spPr bwMode="auto">
          <a:xfrm>
            <a:off x="6948488" y="3284538"/>
            <a:ext cx="1584325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/>
              <a:t>Федеральные арбитражные суды округов </a:t>
            </a:r>
          </a:p>
        </p:txBody>
      </p:sp>
      <p:sp>
        <p:nvSpPr>
          <p:cNvPr id="4129" name="Text Box 59"/>
          <p:cNvSpPr txBox="1">
            <a:spLocks noChangeArrowheads="1"/>
          </p:cNvSpPr>
          <p:nvPr/>
        </p:nvSpPr>
        <p:spPr bwMode="auto">
          <a:xfrm>
            <a:off x="6804025" y="4724400"/>
            <a:ext cx="1944688" cy="174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/>
              <a:t>Высшие арбитражные суды республик, краевые, областные, городские арбитражные суды, арбитражные суды автономной области и автономных округов, иные арбитражные суды</a:t>
            </a:r>
          </a:p>
        </p:txBody>
      </p:sp>
      <p:sp>
        <p:nvSpPr>
          <p:cNvPr id="4130" name="Line 60"/>
          <p:cNvSpPr>
            <a:spLocks noChangeShapeType="1"/>
          </p:cNvSpPr>
          <p:nvPr/>
        </p:nvSpPr>
        <p:spPr bwMode="auto">
          <a:xfrm>
            <a:off x="7596188" y="25654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61"/>
          <p:cNvSpPr>
            <a:spLocks noChangeShapeType="1"/>
          </p:cNvSpPr>
          <p:nvPr/>
        </p:nvSpPr>
        <p:spPr bwMode="auto">
          <a:xfrm>
            <a:off x="7596188" y="3933825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Text Box 62"/>
          <p:cNvSpPr txBox="1">
            <a:spLocks noChangeArrowheads="1"/>
          </p:cNvSpPr>
          <p:nvPr/>
        </p:nvSpPr>
        <p:spPr bwMode="auto">
          <a:xfrm>
            <a:off x="6732588" y="29972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Среднее звено</a:t>
            </a:r>
          </a:p>
        </p:txBody>
      </p:sp>
      <p:sp>
        <p:nvSpPr>
          <p:cNvPr id="4133" name="Text Box 63"/>
          <p:cNvSpPr txBox="1">
            <a:spLocks noChangeArrowheads="1"/>
          </p:cNvSpPr>
          <p:nvPr/>
        </p:nvSpPr>
        <p:spPr bwMode="auto">
          <a:xfrm>
            <a:off x="6659563" y="436562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/>
              <a:t>Основное  звено</a:t>
            </a:r>
          </a:p>
        </p:txBody>
      </p:sp>
      <p:sp>
        <p:nvSpPr>
          <p:cNvPr id="4134" name="Text Box 64"/>
          <p:cNvSpPr txBox="1">
            <a:spLocks noChangeArrowheads="1"/>
          </p:cNvSpPr>
          <p:nvPr/>
        </p:nvSpPr>
        <p:spPr bwMode="auto">
          <a:xfrm>
            <a:off x="5003800" y="4941888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/>
              <a:t>Основное  звено</a:t>
            </a:r>
          </a:p>
        </p:txBody>
      </p:sp>
      <p:sp>
        <p:nvSpPr>
          <p:cNvPr id="4135" name="Text Box 65"/>
          <p:cNvSpPr txBox="1">
            <a:spLocks noChangeArrowheads="1"/>
          </p:cNvSpPr>
          <p:nvPr/>
        </p:nvSpPr>
        <p:spPr bwMode="auto">
          <a:xfrm>
            <a:off x="3276600" y="4941888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/>
              <a:t>Основное  звено</a:t>
            </a:r>
          </a:p>
        </p:txBody>
      </p:sp>
      <p:sp>
        <p:nvSpPr>
          <p:cNvPr id="4136" name="Text Box 66"/>
          <p:cNvSpPr txBox="1">
            <a:spLocks noChangeArrowheads="1"/>
          </p:cNvSpPr>
          <p:nvPr/>
        </p:nvSpPr>
        <p:spPr bwMode="auto">
          <a:xfrm>
            <a:off x="4211638" y="2708275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Среднее звено</a:t>
            </a:r>
          </a:p>
        </p:txBody>
      </p:sp>
      <p:sp>
        <p:nvSpPr>
          <p:cNvPr id="4137" name="Text Box 67"/>
          <p:cNvSpPr txBox="1">
            <a:spLocks noChangeArrowheads="1"/>
          </p:cNvSpPr>
          <p:nvPr/>
        </p:nvSpPr>
        <p:spPr bwMode="auto">
          <a:xfrm>
            <a:off x="323850" y="5084763"/>
            <a:ext cx="24479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/>
              <a:t>Звено судебной системы</a:t>
            </a:r>
            <a:r>
              <a:rPr lang="ru-RU" altLang="ru-RU"/>
              <a:t> – это суды, наделенные однородными полномочиями</a:t>
            </a:r>
          </a:p>
        </p:txBody>
      </p:sp>
      <p:sp>
        <p:nvSpPr>
          <p:cNvPr id="4138" name="Text Box 68"/>
          <p:cNvSpPr txBox="1">
            <a:spLocks noChangeArrowheads="1"/>
          </p:cNvSpPr>
          <p:nvPr/>
        </p:nvSpPr>
        <p:spPr bwMode="auto">
          <a:xfrm>
            <a:off x="1042988" y="2997200"/>
            <a:ext cx="1727200" cy="193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/>
              <a:t>Конституционные (уставные) суды субъектов РФ </a:t>
            </a:r>
          </a:p>
          <a:p>
            <a:pPr algn="ctr">
              <a:spcBef>
                <a:spcPct val="50000"/>
              </a:spcBef>
            </a:pPr>
            <a:endParaRPr lang="ru-RU" altLang="ru-RU" sz="1200"/>
          </a:p>
          <a:p>
            <a:pPr algn="ctr">
              <a:spcBef>
                <a:spcPct val="50000"/>
              </a:spcBef>
            </a:pPr>
            <a:endParaRPr lang="ru-RU" altLang="ru-RU" sz="800"/>
          </a:p>
          <a:p>
            <a:pPr algn="ctr">
              <a:spcBef>
                <a:spcPct val="50000"/>
              </a:spcBef>
            </a:pPr>
            <a:endParaRPr lang="ru-RU" altLang="ru-RU" sz="1200"/>
          </a:p>
          <a:p>
            <a:pPr algn="ctr">
              <a:spcBef>
                <a:spcPct val="50000"/>
              </a:spcBef>
            </a:pPr>
            <a:endParaRPr lang="ru-RU" altLang="ru-RU" sz="1200"/>
          </a:p>
          <a:p>
            <a:pPr algn="ctr">
              <a:spcBef>
                <a:spcPct val="50000"/>
              </a:spcBef>
            </a:pPr>
            <a:endParaRPr lang="ru-RU" alt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+mn-lt"/>
              </a:rPr>
              <a:t>Основные понятия: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орган государственной власти, государственное</a:t>
            </a:r>
          </a:p>
          <a:p>
            <a:pPr>
              <a:buNone/>
            </a:pPr>
            <a:r>
              <a:rPr lang="ru-RU" i="1" dirty="0" smtClean="0"/>
              <a:t>устройство Российской Федерации, ветви</a:t>
            </a:r>
          </a:p>
          <a:p>
            <a:pPr>
              <a:buNone/>
            </a:pPr>
            <a:r>
              <a:rPr lang="ru-RU" i="1" dirty="0" smtClean="0"/>
              <a:t>государственной власти, уровни государственной</a:t>
            </a:r>
          </a:p>
          <a:p>
            <a:pPr>
              <a:buNone/>
            </a:pPr>
            <a:r>
              <a:rPr lang="ru-RU" i="1" dirty="0" smtClean="0"/>
              <a:t>власти, Федеральное собрание, функции Федерального</a:t>
            </a:r>
          </a:p>
          <a:p>
            <a:pPr>
              <a:buNone/>
            </a:pPr>
            <a:r>
              <a:rPr lang="ru-RU" i="1" dirty="0" smtClean="0"/>
              <a:t>собрания, палаты Федерального собрания,</a:t>
            </a:r>
          </a:p>
          <a:p>
            <a:pPr>
              <a:buNone/>
            </a:pPr>
            <a:r>
              <a:rPr lang="ru-RU" i="1" dirty="0" smtClean="0"/>
              <a:t>Государственная дума, Совет Федерации,</a:t>
            </a:r>
          </a:p>
          <a:p>
            <a:pPr>
              <a:buNone/>
            </a:pPr>
            <a:r>
              <a:rPr lang="ru-RU" i="1" dirty="0" smtClean="0"/>
              <a:t>Правительство Российской Федерации, полномочия</a:t>
            </a:r>
          </a:p>
          <a:p>
            <a:pPr>
              <a:buNone/>
            </a:pPr>
            <a:r>
              <a:rPr lang="ru-RU" i="1" dirty="0" smtClean="0"/>
              <a:t>Правительства Российской Федерации, судебная власть</a:t>
            </a:r>
          </a:p>
          <a:p>
            <a:pPr>
              <a:buNone/>
            </a:pPr>
            <a:r>
              <a:rPr lang="ru-RU" i="1" dirty="0" smtClean="0"/>
              <a:t>в Российской Федерации, Президент Российской</a:t>
            </a:r>
          </a:p>
          <a:p>
            <a:pPr>
              <a:buNone/>
            </a:pPr>
            <a:r>
              <a:rPr lang="ru-RU" i="1" dirty="0" smtClean="0"/>
              <a:t>Федерации, полномочия Президента РФ,  функции</a:t>
            </a:r>
          </a:p>
          <a:p>
            <a:pPr>
              <a:buNone/>
            </a:pPr>
            <a:r>
              <a:rPr lang="ru-RU" i="1" dirty="0" smtClean="0"/>
              <a:t>Президента РФ.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14375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accent2"/>
                </a:solidFill>
                <a:latin typeface="+mn-lt"/>
              </a:rPr>
              <a:t>Принципы осуществления правосудия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57188" y="571500"/>
            <a:ext cx="8229600" cy="50006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sz="1400" smtClean="0"/>
              <a:t>Принципы правосудия – это выраженные в содержании правовых норм наиболее общие, руководящие положения, определяющие сущность построения и деятельности судов.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1071546"/>
          <a:ext cx="292895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214942" y="1071546"/>
          <a:ext cx="292895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2857488" y="6205534"/>
          <a:ext cx="2928958" cy="65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035969" y="3607594"/>
            <a:ext cx="51435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857625" y="1357313"/>
            <a:ext cx="15001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57625" y="2214563"/>
            <a:ext cx="15001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857625" y="3071813"/>
            <a:ext cx="15001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786188" y="3929063"/>
            <a:ext cx="1571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57625" y="4714875"/>
            <a:ext cx="15001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786188" y="5500688"/>
            <a:ext cx="1571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443841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Носителем государственной власти является</a:t>
            </a:r>
          </a:p>
          <a:p>
            <a:r>
              <a:rPr lang="ru-RU" sz="2400" dirty="0"/>
              <a:t>  	</a:t>
            </a:r>
            <a:endParaRPr lang="ru-RU" sz="2400" dirty="0" smtClean="0"/>
          </a:p>
          <a:p>
            <a:r>
              <a:rPr lang="ru-RU" sz="2400" dirty="0" smtClean="0"/>
              <a:t>             1</a:t>
            </a:r>
            <a:r>
              <a:rPr lang="ru-RU" sz="2400" dirty="0"/>
              <a:t>) </a:t>
            </a:r>
            <a:r>
              <a:rPr lang="ru-RU" sz="2400" dirty="0" smtClean="0"/>
              <a:t>президент </a:t>
            </a:r>
            <a:r>
              <a:rPr lang="ru-RU" sz="2400" dirty="0"/>
              <a:t>финансовой компании</a:t>
            </a:r>
          </a:p>
          <a:p>
            <a:r>
              <a:rPr lang="ru-RU" sz="2400" dirty="0"/>
              <a:t>  	 2) </a:t>
            </a:r>
            <a:r>
              <a:rPr lang="ru-RU" sz="2400" dirty="0" smtClean="0"/>
              <a:t>председатель </a:t>
            </a:r>
            <a:r>
              <a:rPr lang="ru-RU" sz="2400" dirty="0"/>
              <a:t>общественного фонда</a:t>
            </a:r>
          </a:p>
          <a:p>
            <a:r>
              <a:rPr lang="ru-RU" sz="2400" dirty="0"/>
              <a:t>  	 3) </a:t>
            </a:r>
            <a:r>
              <a:rPr lang="ru-RU" sz="2400" dirty="0" smtClean="0"/>
              <a:t>лидер </a:t>
            </a:r>
            <a:r>
              <a:rPr lang="ru-RU" sz="2400" dirty="0"/>
              <a:t>оппозиционной партии</a:t>
            </a:r>
          </a:p>
          <a:p>
            <a:r>
              <a:rPr lang="ru-RU" sz="2400" dirty="0"/>
              <a:t>  	 4) </a:t>
            </a:r>
            <a:r>
              <a:rPr lang="ru-RU" sz="2400" dirty="0" smtClean="0"/>
              <a:t>глава </a:t>
            </a:r>
            <a:r>
              <a:rPr lang="ru-RU" sz="2400" dirty="0"/>
              <a:t>кабинета министров</a:t>
            </a:r>
          </a:p>
        </p:txBody>
      </p:sp>
    </p:spTree>
    <p:extLst>
      <p:ext uri="{BB962C8B-B14F-4D97-AF65-F5344CB8AC3E}">
        <p14:creationId xmlns:p14="http://schemas.microsoft.com/office/powerpoint/2010/main" val="3045257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582341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Политическую власть осуществляет</a:t>
            </a:r>
          </a:p>
          <a:p>
            <a:r>
              <a:rPr lang="ru-RU" sz="2400" dirty="0"/>
              <a:t>  	 1) </a:t>
            </a:r>
            <a:r>
              <a:rPr lang="ru-RU" sz="2400" dirty="0" smtClean="0"/>
              <a:t>министр </a:t>
            </a:r>
            <a:r>
              <a:rPr lang="ru-RU" sz="2400" dirty="0"/>
              <a:t>правительства</a:t>
            </a:r>
          </a:p>
          <a:p>
            <a:r>
              <a:rPr lang="ru-RU" sz="2400" dirty="0"/>
              <a:t>  	 2) </a:t>
            </a:r>
            <a:r>
              <a:rPr lang="ru-RU" sz="2400" dirty="0" smtClean="0"/>
              <a:t>глава </a:t>
            </a:r>
            <a:r>
              <a:rPr lang="ru-RU" sz="2400" dirty="0"/>
              <a:t>крупного промышленного концерна</a:t>
            </a:r>
          </a:p>
          <a:p>
            <a:r>
              <a:rPr lang="ru-RU" sz="2400" dirty="0"/>
              <a:t>  	 3) </a:t>
            </a:r>
            <a:r>
              <a:rPr lang="ru-RU" sz="2400" dirty="0" smtClean="0"/>
              <a:t>директор </a:t>
            </a:r>
            <a:r>
              <a:rPr lang="ru-RU" sz="2400" dirty="0"/>
              <a:t>школы</a:t>
            </a:r>
          </a:p>
          <a:p>
            <a:r>
              <a:rPr lang="ru-RU" sz="2400" dirty="0"/>
              <a:t>  	 4) </a:t>
            </a:r>
            <a:r>
              <a:rPr lang="ru-RU" sz="2400" dirty="0" smtClean="0"/>
              <a:t>председатель </a:t>
            </a:r>
            <a:r>
              <a:rPr lang="ru-RU" sz="2400" dirty="0"/>
              <a:t>правления банка</a:t>
            </a:r>
          </a:p>
        </p:txBody>
      </p:sp>
    </p:spTree>
    <p:extLst>
      <p:ext uri="{BB962C8B-B14F-4D97-AF65-F5344CB8AC3E}">
        <p14:creationId xmlns:p14="http://schemas.microsoft.com/office/powerpoint/2010/main" val="4040903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14. Установите соответствие между органами государственной власти РФ и реализуемыми ими функциями: к каждой позиции, данной в первом столбце, подберите позицию из второго столбца.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35480"/>
            <a:ext cx="8784976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Функции                                  Государственные органы</a:t>
            </a:r>
          </a:p>
          <a:p>
            <a:pPr>
              <a:buNone/>
            </a:pPr>
            <a:r>
              <a:rPr lang="ru-RU" sz="1800" dirty="0" smtClean="0"/>
              <a:t>А) принятие решения об                                                       1) Правительство РФ</a:t>
            </a:r>
          </a:p>
          <a:p>
            <a:pPr>
              <a:buNone/>
            </a:pPr>
            <a:r>
              <a:rPr lang="ru-RU" sz="1800" dirty="0" smtClean="0"/>
              <a:t>отставке правительства Российской Федерации;            2) Президент РФ</a:t>
            </a:r>
          </a:p>
          <a:p>
            <a:pPr>
              <a:buNone/>
            </a:pPr>
            <a:r>
              <a:rPr lang="ru-RU" sz="1800" dirty="0" smtClean="0"/>
              <a:t>Б) решение вопроса о возможности использования       3) Совет Федерации РФ</a:t>
            </a:r>
          </a:p>
          <a:p>
            <a:pPr>
              <a:buNone/>
            </a:pPr>
            <a:r>
              <a:rPr lang="ru-RU" sz="1800" dirty="0" smtClean="0"/>
              <a:t>Вооруженных сил РФ за пределами территории РФ;</a:t>
            </a:r>
          </a:p>
          <a:p>
            <a:pPr>
              <a:buNone/>
            </a:pPr>
            <a:r>
              <a:rPr lang="ru-RU" sz="1800" dirty="0" smtClean="0"/>
              <a:t>В) утверждение военной доктрины РФ;</a:t>
            </a:r>
          </a:p>
          <a:p>
            <a:pPr>
              <a:buNone/>
            </a:pPr>
            <a:r>
              <a:rPr lang="ru-RU" sz="1800" dirty="0" smtClean="0"/>
              <a:t>Г) осуществление управления федеральной собственностью;</a:t>
            </a:r>
          </a:p>
          <a:p>
            <a:pPr>
              <a:buNone/>
            </a:pPr>
            <a:r>
              <a:rPr lang="ru-RU" sz="1800" dirty="0" smtClean="0"/>
              <a:t>Д) осуществление руководства внешней политикой РФ;</a:t>
            </a:r>
          </a:p>
          <a:p>
            <a:pPr>
              <a:buNone/>
            </a:pPr>
            <a:r>
              <a:rPr lang="ru-RU" sz="1800" dirty="0" smtClean="0"/>
              <a:t>Е) обеспечение проведения в Российской Федерации </a:t>
            </a:r>
          </a:p>
          <a:p>
            <a:pPr>
              <a:buNone/>
            </a:pPr>
            <a:r>
              <a:rPr lang="ru-RU" sz="1800" dirty="0" smtClean="0"/>
              <a:t>единой государственной политики в области культуры,</a:t>
            </a:r>
          </a:p>
          <a:p>
            <a:pPr>
              <a:buNone/>
            </a:pPr>
            <a:r>
              <a:rPr lang="ru-RU" sz="1800" dirty="0" smtClean="0"/>
              <a:t> науки, образования, здравоохранения, </a:t>
            </a:r>
          </a:p>
          <a:p>
            <a:pPr>
              <a:buNone/>
            </a:pPr>
            <a:r>
              <a:rPr lang="ru-RU" sz="1800" dirty="0" smtClean="0"/>
              <a:t>социального обеспечения, экологии.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63020" y="908720"/>
            <a:ext cx="73772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Учитель, раскрывая сущность принципа разделения властей в РФ,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охарактеризовал черты судебной и исполнительной властей.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Сравните эти две ветви власти.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Выберите и запишите в первую колонку таблицы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порядковые номера черт сходства, а во вторую колонку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–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058" y="2852936"/>
            <a:ext cx="6005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1) </a:t>
            </a:r>
            <a:r>
              <a:rPr lang="ru-RU" dirty="0" smtClean="0"/>
              <a:t>является </a:t>
            </a:r>
            <a:r>
              <a:rPr lang="ru-RU" dirty="0"/>
              <a:t>самостоятельной ветвью власти</a:t>
            </a:r>
          </a:p>
          <a:p>
            <a:r>
              <a:rPr lang="ru-RU" dirty="0" smtClean="0"/>
              <a:t>2) определяет </a:t>
            </a:r>
            <a:r>
              <a:rPr lang="ru-RU" dirty="0"/>
              <a:t>меру уголовной ответственности</a:t>
            </a:r>
          </a:p>
          <a:p>
            <a:r>
              <a:rPr lang="ru-RU" dirty="0"/>
              <a:t>3) </a:t>
            </a:r>
            <a:r>
              <a:rPr lang="ru-RU" dirty="0" smtClean="0"/>
              <a:t>руководствуется </a:t>
            </a:r>
            <a:r>
              <a:rPr lang="ru-RU" dirty="0"/>
              <a:t>законодательством РФ</a:t>
            </a:r>
          </a:p>
          <a:p>
            <a:r>
              <a:rPr lang="ru-RU" dirty="0"/>
              <a:t>4) </a:t>
            </a:r>
            <a:r>
              <a:rPr lang="ru-RU" dirty="0" smtClean="0"/>
              <a:t>работает </a:t>
            </a:r>
            <a:r>
              <a:rPr lang="ru-RU" dirty="0"/>
              <a:t>под руководством премьер-министра</a:t>
            </a:r>
          </a:p>
        </p:txBody>
      </p:sp>
    </p:spTree>
    <p:extLst>
      <p:ext uri="{BB962C8B-B14F-4D97-AF65-F5344CB8AC3E}">
        <p14:creationId xmlns:p14="http://schemas.microsoft.com/office/powerpoint/2010/main" val="18254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Верны ли следующие суждения о правоохранительных органах государства? </a:t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А. Надзор за исполнением законов органами государственной власти осуществляет адвокатура. </a:t>
            </a:r>
          </a:p>
          <a:p>
            <a:pPr marL="0" indent="0">
              <a:buNone/>
            </a:pPr>
            <a:r>
              <a:rPr lang="ru-RU" sz="2400" dirty="0" smtClean="0"/>
              <a:t>Б. К задачам полиции относится обеспечение безопасности личности. </a:t>
            </a:r>
          </a:p>
          <a:p>
            <a:pPr marL="514350" indent="-514350">
              <a:buNone/>
            </a:pPr>
            <a:r>
              <a:rPr lang="ru-RU" sz="2400" dirty="0" smtClean="0"/>
              <a:t>1) верно только А </a:t>
            </a:r>
          </a:p>
          <a:p>
            <a:pPr marL="0" indent="0">
              <a:buNone/>
            </a:pPr>
            <a:r>
              <a:rPr lang="ru-RU" sz="2400" dirty="0" smtClean="0"/>
              <a:t>2) верно только Б </a:t>
            </a:r>
          </a:p>
          <a:p>
            <a:pPr marL="0" indent="0">
              <a:buNone/>
            </a:pPr>
            <a:r>
              <a:rPr lang="ru-RU" sz="2400" dirty="0" smtClean="0"/>
              <a:t>3) верны оба суждения </a:t>
            </a:r>
          </a:p>
          <a:p>
            <a:pPr marL="0" indent="0">
              <a:buNone/>
            </a:pPr>
            <a:r>
              <a:rPr lang="ru-RU" sz="2400" dirty="0" smtClean="0"/>
              <a:t>4) оба суждения неверны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065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318728" cy="57355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Заполните пропуск в таблице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23914"/>
              </p:ext>
            </p:extLst>
          </p:nvPr>
        </p:nvGraphicFramePr>
        <p:xfrm>
          <a:off x="1043608" y="1700808"/>
          <a:ext cx="7560840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107111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Орган государственной власти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Полномочия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71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…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Разработка и исполнение государственного бюджета</a:t>
                      </a:r>
                      <a:endParaRPr lang="ru-RU" dirty="0"/>
                    </a:p>
                  </a:txBody>
                  <a:tcPr/>
                </a:tc>
              </a:tr>
              <a:tr h="153017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Федеральное Собрание РФ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Разработка и принятие законов РФ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9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s\Desktop\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ПЛАН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1. Органы государственной власти Российской Федерации.</a:t>
            </a:r>
            <a:endParaRPr lang="ru-RU" sz="2400" dirty="0" smtClean="0"/>
          </a:p>
          <a:p>
            <a:pPr lvl="1"/>
            <a:r>
              <a:rPr lang="ru-RU" dirty="0" smtClean="0"/>
              <a:t>Федеральное собрание  Российской Федерации.</a:t>
            </a:r>
            <a:endParaRPr lang="ru-RU" sz="2000" dirty="0" smtClean="0"/>
          </a:p>
          <a:p>
            <a:pPr lvl="1"/>
            <a:r>
              <a:rPr lang="ru-RU" dirty="0" smtClean="0"/>
              <a:t>Правительство Российской Федерации.</a:t>
            </a:r>
            <a:endParaRPr lang="ru-RU" sz="2000" dirty="0" smtClean="0"/>
          </a:p>
          <a:p>
            <a:pPr lvl="1"/>
            <a:r>
              <a:rPr lang="ru-RU" dirty="0" smtClean="0"/>
              <a:t>Президент Российской Федерации.</a:t>
            </a:r>
            <a:endParaRPr lang="ru-RU" sz="2000" dirty="0" smtClean="0"/>
          </a:p>
          <a:p>
            <a:pPr lvl="0">
              <a:buNone/>
            </a:pPr>
            <a:r>
              <a:rPr lang="ru-RU" sz="2800" dirty="0" smtClean="0"/>
              <a:t>2. Правоохранительные органы.</a:t>
            </a:r>
            <a:endParaRPr lang="ru-RU" sz="2400" dirty="0" smtClean="0"/>
          </a:p>
          <a:p>
            <a:pPr lvl="0">
              <a:buNone/>
            </a:pPr>
            <a:r>
              <a:rPr lang="ru-RU" sz="2800" dirty="0" smtClean="0"/>
              <a:t>3. Судебная система. Взаимоотношения органов государственной власти.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sz="28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643998" cy="575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Органы государственной власти Российской Федерации.</a:t>
            </a:r>
            <a:endParaRPr lang="ru-RU" sz="28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</a:rPr>
              <a:t>Функции Федерального собрания: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 fontScale="62500" lnSpcReduction="20000"/>
          </a:bodyPr>
          <a:lstStyle/>
          <a:p>
            <a:r>
              <a:rPr lang="ru-RU" b="1" i="1" u="sng" dirty="0" smtClean="0"/>
              <a:t>Законодательная.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Принимает конституционные законы, федеральные законы, законы о поправках к</a:t>
            </a:r>
          </a:p>
          <a:p>
            <a:pPr>
              <a:buNone/>
            </a:pPr>
            <a:r>
              <a:rPr lang="ru-RU" dirty="0" smtClean="0"/>
              <a:t>Конституции Российской Федерации; формирует правовую систему государства и</a:t>
            </a:r>
          </a:p>
          <a:p>
            <a:pPr>
              <a:buNone/>
            </a:pPr>
            <a:r>
              <a:rPr lang="ru-RU" dirty="0" smtClean="0"/>
              <a:t>обеспечивает правовое регулирование.</a:t>
            </a:r>
          </a:p>
          <a:p>
            <a:r>
              <a:rPr lang="ru-RU" b="1" i="1" u="sng" dirty="0" smtClean="0"/>
              <a:t>Представительская.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Выражает народное волеизъявление, являясь органом народного представительства.</a:t>
            </a:r>
          </a:p>
          <a:p>
            <a:pPr>
              <a:buNone/>
            </a:pPr>
            <a:r>
              <a:rPr lang="ru-RU" dirty="0" smtClean="0"/>
              <a:t>Отражает не только проблемы, значимые для всей страны, но и самые разнообразные</a:t>
            </a:r>
          </a:p>
          <a:p>
            <a:pPr>
              <a:buNone/>
            </a:pPr>
            <a:r>
              <a:rPr lang="ru-RU" dirty="0" smtClean="0"/>
              <a:t>интересы, важные для отдельных групп населения и регионов. Обеспечивает</a:t>
            </a:r>
          </a:p>
          <a:p>
            <a:pPr>
              <a:buNone/>
            </a:pPr>
            <a:r>
              <a:rPr lang="ru-RU" dirty="0" smtClean="0"/>
              <a:t>ненасильственный, мирный, переход государственной власти от одних выборных</a:t>
            </a:r>
          </a:p>
          <a:p>
            <a:pPr>
              <a:buNone/>
            </a:pPr>
            <a:r>
              <a:rPr lang="ru-RU" dirty="0" smtClean="0"/>
              <a:t>представителей общества к другим.</a:t>
            </a:r>
          </a:p>
          <a:p>
            <a:r>
              <a:rPr lang="ru-RU" b="1" i="1" u="sng" dirty="0" smtClean="0"/>
              <a:t>Контрольная.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Обусловлена правом народа на контроль за деятельностью всех структур власти,</a:t>
            </a:r>
          </a:p>
          <a:p>
            <a:pPr>
              <a:buNone/>
            </a:pPr>
            <a:r>
              <a:rPr lang="ru-RU" dirty="0" smtClean="0"/>
              <a:t>которым он передал полномочия. Осуществляет парламентский контроль за</a:t>
            </a:r>
          </a:p>
          <a:p>
            <a:pPr>
              <a:buNone/>
            </a:pPr>
            <a:r>
              <a:rPr lang="ru-RU" dirty="0" smtClean="0"/>
              <a:t>деятельностью некоторых органов власти в области различных сфер государственного</a:t>
            </a:r>
          </a:p>
          <a:p>
            <a:pPr>
              <a:buNone/>
            </a:pPr>
            <a:r>
              <a:rPr lang="ru-RU" dirty="0" smtClean="0"/>
              <a:t>строительства, за исполнением государственного бюджета.</a:t>
            </a:r>
          </a:p>
          <a:p>
            <a:r>
              <a:rPr lang="ru-RU" b="1" i="1" u="sng" dirty="0" smtClean="0"/>
              <a:t>Верховного руководства делами государства.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Утверждает федеральный бюджет, участвует в решении вопросов, связанных со</a:t>
            </a:r>
          </a:p>
          <a:p>
            <a:pPr>
              <a:buNone/>
            </a:pPr>
            <a:r>
              <a:rPr lang="ru-RU" dirty="0" smtClean="0"/>
              <a:t>статусом субъектов РФ, даёт согласие на введение чрезвычайного положения.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/>
          <a:stretch/>
        </p:blipFill>
        <p:spPr bwMode="auto">
          <a:xfrm>
            <a:off x="-13702" y="980728"/>
            <a:ext cx="9144000" cy="571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319188"/>
            <a:ext cx="5487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ЗАКОНОДАТЕЛЬНАЯ ВЛАСТЬ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Государственная дума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 соответствии со ст. 18 Регламента комитета Государственной</a:t>
            </a:r>
          </a:p>
          <a:p>
            <a:pPr>
              <a:buNone/>
            </a:pPr>
            <a:r>
              <a:rPr lang="ru-RU" dirty="0" smtClean="0"/>
              <a:t>думы: разрабатывают и предварительно рассматривают</a:t>
            </a:r>
          </a:p>
          <a:p>
            <a:pPr>
              <a:buNone/>
            </a:pPr>
            <a:r>
              <a:rPr lang="ru-RU" dirty="0" smtClean="0"/>
              <a:t>законопроекты; организуют и проводят парламентские</a:t>
            </a:r>
          </a:p>
          <a:p>
            <a:pPr>
              <a:buNone/>
            </a:pPr>
            <a:r>
              <a:rPr lang="ru-RU" dirty="0" smtClean="0"/>
              <a:t>слушания; способствуют проведению в жизнь положений</a:t>
            </a:r>
          </a:p>
          <a:p>
            <a:pPr>
              <a:buNone/>
            </a:pPr>
            <a:r>
              <a:rPr lang="ru-RU" dirty="0" smtClean="0"/>
              <a:t>Конституции Российской Федерации и федеральных законов;</a:t>
            </a:r>
          </a:p>
          <a:p>
            <a:pPr>
              <a:buNone/>
            </a:pPr>
            <a:r>
              <a:rPr lang="ru-RU" dirty="0" smtClean="0"/>
              <a:t>решают вопросы организации своей деятельности;</a:t>
            </a:r>
          </a:p>
          <a:p>
            <a:pPr>
              <a:buNone/>
            </a:pPr>
            <a:r>
              <a:rPr lang="ru-RU" dirty="0" smtClean="0"/>
              <a:t>рассматривают иные вопросы, относящиеся к ведению</a:t>
            </a:r>
          </a:p>
          <a:p>
            <a:pPr>
              <a:buNone/>
            </a:pPr>
            <a:r>
              <a:rPr lang="ru-RU" dirty="0" smtClean="0"/>
              <a:t>Государственной думы.</a:t>
            </a:r>
          </a:p>
          <a:p>
            <a:r>
              <a:rPr lang="ru-RU" dirty="0" smtClean="0"/>
              <a:t>   Ст. 96 Конституции Российской Федерации гласит: </a:t>
            </a:r>
          </a:p>
          <a:p>
            <a:pPr>
              <a:buNone/>
            </a:pPr>
            <a:r>
              <a:rPr lang="ru-RU" dirty="0" smtClean="0"/>
              <a:t>«1. Государственная дума избирается сроком на пять лет.</a:t>
            </a:r>
          </a:p>
          <a:p>
            <a:pPr>
              <a:buNone/>
            </a:pPr>
            <a:r>
              <a:rPr lang="ru-RU" dirty="0" smtClean="0"/>
              <a:t>2. Порядок формирования Совета Федерации и порядок выборов депутатов Государственной думы устанавливаются федеральными законами».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>
                <a:latin typeface="+mn-lt"/>
              </a:rPr>
              <a:t>В ст. 103 Конституции РФ определяются вопросы исключительного ведения Государственной думы:</a:t>
            </a:r>
            <a:endParaRPr lang="ru-RU" sz="31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Дача согласия Президенту Российской Федерации на назначение Председателя Правительства Российской Федерации;</a:t>
            </a:r>
          </a:p>
          <a:p>
            <a:pPr lvl="0"/>
            <a:r>
              <a:rPr lang="ru-RU" dirty="0" smtClean="0"/>
              <a:t>Решение вопроса о доверии Правительству Российской Федерации;</a:t>
            </a:r>
          </a:p>
          <a:p>
            <a:pPr lvl="0"/>
            <a:r>
              <a:rPr lang="ru-RU" dirty="0" smtClean="0"/>
              <a:t>Назначение на должность и освобождение от должности Председателя Центрального банка Российской Федерации;</a:t>
            </a:r>
          </a:p>
          <a:p>
            <a:pPr lvl="0"/>
            <a:r>
              <a:rPr lang="ru-RU" dirty="0" smtClean="0"/>
              <a:t>Назначение на должность и освобождение от должности Председателя  Счетной палаты и половины состава её аудиторов;</a:t>
            </a:r>
          </a:p>
          <a:p>
            <a:pPr lvl="0"/>
            <a:r>
              <a:rPr lang="ru-RU" dirty="0" smtClean="0"/>
              <a:t>Назначение на должность и освобождение от должности Уполномоченного по правам человека, действующего в соответствии с федеральным конституционным законом; </a:t>
            </a:r>
          </a:p>
          <a:p>
            <a:pPr lvl="0"/>
            <a:r>
              <a:rPr lang="ru-RU" dirty="0" smtClean="0"/>
              <a:t>Объявление амнистии;</a:t>
            </a:r>
          </a:p>
          <a:p>
            <a:pPr lvl="0"/>
            <a:r>
              <a:rPr lang="ru-RU" dirty="0" smtClean="0"/>
              <a:t>Выдвижение обвинения против Президента Российской Федерации для отрешения его от должности.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1415</Words>
  <Application>Microsoft Office PowerPoint</Application>
  <PresentationFormat>Экран (4:3)</PresentationFormat>
  <Paragraphs>242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Constantia</vt:lpstr>
      <vt:lpstr>MathJax_Main</vt:lpstr>
      <vt:lpstr>Roboto</vt:lpstr>
      <vt:lpstr>Wingdings 2</vt:lpstr>
      <vt:lpstr>Поток</vt:lpstr>
      <vt:lpstr>Органы государственной власти Российской Федерации. Правоохранительные органы. Судебная система. Взаимоотношения органов государственной власти.</vt:lpstr>
      <vt:lpstr>Основные понятия:</vt:lpstr>
      <vt:lpstr>ПЛАН </vt:lpstr>
      <vt:lpstr>Презентация PowerPoint</vt:lpstr>
      <vt:lpstr>Органы государственной власти Российской Федерации.</vt:lpstr>
      <vt:lpstr>Функции Федерального собрания: </vt:lpstr>
      <vt:lpstr>Презентация PowerPoint</vt:lpstr>
      <vt:lpstr>Государственная дума</vt:lpstr>
      <vt:lpstr> В ст. 103 Конституции РФ определяются вопросы исключительного ведения Государственной думы:</vt:lpstr>
      <vt:lpstr>Совет Федерации</vt:lpstr>
      <vt:lpstr>Презентация PowerPoint</vt:lpstr>
      <vt:lpstr>Исполнительная власть в РФ  Исполнительную власть в Российской Федерации осуществляет Правительство Российской Федерации. Правительство Российской Федерации  — это высший исполнительный орган, возглавляющий единую систему исполнительной власти на всей территории России. </vt:lpstr>
      <vt:lpstr> </vt:lpstr>
      <vt:lpstr>Презентация PowerPoint</vt:lpstr>
      <vt:lpstr>Презентация PowerPoint</vt:lpstr>
      <vt:lpstr>ПРАВООХРАНИТЕЛЬНЫЕ ОРГАНЫ</vt:lpstr>
      <vt:lpstr>Функции правоохранительных органов: </vt:lpstr>
      <vt:lpstr>Презентация PowerPoint</vt:lpstr>
      <vt:lpstr>Судебная система РФ </vt:lpstr>
      <vt:lpstr>Принципы осуществления правосудия</vt:lpstr>
      <vt:lpstr>Презентация PowerPoint</vt:lpstr>
      <vt:lpstr>Презентация PowerPoint</vt:lpstr>
      <vt:lpstr>14. Установите соответствие между органами государственной власти РФ и реализуемыми ими функциями: к каждой позиции, данной в первом столбце, подберите позицию из второго столбца.</vt:lpstr>
      <vt:lpstr>Презентация PowerPoint</vt:lpstr>
      <vt:lpstr>Верны ли следующие суждения о правоохранительных органах государства?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государственной власти Российской Федерации. Правоохранительные органы. Судебная система. Взаимоотношения органов государственной власти.</dc:title>
  <dc:creator>Mars</dc:creator>
  <cp:lastModifiedBy>Усния</cp:lastModifiedBy>
  <cp:revision>27</cp:revision>
  <dcterms:created xsi:type="dcterms:W3CDTF">2020-03-18T07:32:55Z</dcterms:created>
  <dcterms:modified xsi:type="dcterms:W3CDTF">2020-03-20T10:17:18Z</dcterms:modified>
</cp:coreProperties>
</file>