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415" r:id="rId3"/>
    <p:sldId id="378" r:id="rId4"/>
    <p:sldId id="313" r:id="rId5"/>
    <p:sldId id="377" r:id="rId6"/>
    <p:sldId id="259" r:id="rId7"/>
    <p:sldId id="384" r:id="rId8"/>
    <p:sldId id="385" r:id="rId9"/>
    <p:sldId id="386" r:id="rId10"/>
    <p:sldId id="376" r:id="rId11"/>
    <p:sldId id="374" r:id="rId12"/>
    <p:sldId id="375" r:id="rId13"/>
    <p:sldId id="261" r:id="rId14"/>
    <p:sldId id="417" r:id="rId15"/>
    <p:sldId id="416" r:id="rId16"/>
    <p:sldId id="422" r:id="rId17"/>
    <p:sldId id="263" r:id="rId18"/>
    <p:sldId id="414" r:id="rId19"/>
    <p:sldId id="419" r:id="rId20"/>
    <p:sldId id="418" r:id="rId21"/>
    <p:sldId id="423" r:id="rId22"/>
    <p:sldId id="424" r:id="rId23"/>
  </p:sldIdLst>
  <p:sldSz cx="12192000" cy="6858000"/>
  <p:notesSz cx="12192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59" autoAdjust="0"/>
    <p:restoredTop sz="94660"/>
  </p:normalViewPr>
  <p:slideViewPr>
    <p:cSldViewPr>
      <p:cViewPr varScale="1">
        <p:scale>
          <a:sx n="68" d="100"/>
          <a:sy n="68" d="100"/>
        </p:scale>
        <p:origin x="1140"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1069;&#1083;&#1072;&#1085;&#1072;\Desktop\&#1057;&#1093;&#1077;&#1084;&#1099;_&#1076;&#1086;&#1082;&#1083;&#1072;&#1076;_&#1089;&#1077;&#1084;&#1080;&#1085;&#1072;&#1088;_14.12.20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1069;&#1083;&#1072;&#1085;&#1072;\Desktop\&#1057;&#1093;&#1077;&#1084;&#1099;_&#1076;&#1086;&#1082;&#1083;&#1072;&#1076;_&#1089;&#1077;&#1084;&#1080;&#1085;&#1072;&#1088;_14.12.202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1069;&#1083;&#1072;&#1085;&#1072;\Desktop\&#1057;&#1093;&#1077;&#1084;&#1099;_&#1076;&#1086;&#1082;&#1083;&#1072;&#1076;_&#1089;&#1077;&#1084;&#1080;&#1085;&#1072;&#1088;_14.12.202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1069;&#1083;&#1072;&#1085;&#1072;\Desktop\&#1057;&#1093;&#1077;&#1084;&#1099;_&#1076;&#1086;&#1082;&#1083;&#1072;&#1076;_&#1089;&#1077;&#1084;&#1080;&#1085;&#1072;&#1088;_14.12.2021.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az-Cyrl-AZ" b="1" dirty="0"/>
              <a:t>Значение итогового индекса финансовой грамотности, баллы</a:t>
            </a:r>
          </a:p>
        </c:rich>
      </c:tx>
      <c:layout>
        <c:manualLayout>
          <c:xMode val="edge"/>
          <c:yMode val="edge"/>
          <c:x val="0.13444444444444445"/>
          <c:y val="0"/>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ru-RU"/>
        </a:p>
      </c:txPr>
    </c:title>
    <c:autoTitleDeleted val="0"/>
    <c:plotArea>
      <c:layout/>
      <c:barChart>
        <c:barDir val="col"/>
        <c:grouping val="clustered"/>
        <c:varyColors val="0"/>
        <c:ser>
          <c:idx val="0"/>
          <c:order val="0"/>
          <c:tx>
            <c:strRef>
              <c:f>Лист1!$C$2</c:f>
              <c:strCache>
                <c:ptCount val="1"/>
                <c:pt idx="0">
                  <c:v>взрослое население РФ</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Лист1!$B$3:$B$5</c:f>
              <c:numCache>
                <c:formatCode>General</c:formatCode>
                <c:ptCount val="3"/>
                <c:pt idx="0">
                  <c:v>2017</c:v>
                </c:pt>
                <c:pt idx="1">
                  <c:v>2018</c:v>
                </c:pt>
                <c:pt idx="2">
                  <c:v>2020</c:v>
                </c:pt>
              </c:numCache>
            </c:numRef>
          </c:cat>
          <c:val>
            <c:numRef>
              <c:f>Лист1!$C$3:$C$5</c:f>
              <c:numCache>
                <c:formatCode>General</c:formatCode>
                <c:ptCount val="3"/>
                <c:pt idx="0">
                  <c:v>52</c:v>
                </c:pt>
                <c:pt idx="1">
                  <c:v>53</c:v>
                </c:pt>
                <c:pt idx="2">
                  <c:v>54</c:v>
                </c:pt>
              </c:numCache>
            </c:numRef>
          </c:val>
          <c:extLst>
            <c:ext xmlns:c16="http://schemas.microsoft.com/office/drawing/2014/chart" uri="{C3380CC4-5D6E-409C-BE32-E72D297353CC}">
              <c16:uniqueId val="{00000000-0605-4B0E-8F7B-7A18927CC231}"/>
            </c:ext>
          </c:extLst>
        </c:ser>
        <c:ser>
          <c:idx val="1"/>
          <c:order val="1"/>
          <c:tx>
            <c:strRef>
              <c:f>Лист1!$D$2</c:f>
              <c:strCache>
                <c:ptCount val="1"/>
                <c:pt idx="0">
                  <c:v>молодежь</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Лист1!$B$3:$B$5</c:f>
              <c:numCache>
                <c:formatCode>General</c:formatCode>
                <c:ptCount val="3"/>
                <c:pt idx="0">
                  <c:v>2017</c:v>
                </c:pt>
                <c:pt idx="1">
                  <c:v>2018</c:v>
                </c:pt>
                <c:pt idx="2">
                  <c:v>2020</c:v>
                </c:pt>
              </c:numCache>
            </c:numRef>
          </c:cat>
          <c:val>
            <c:numRef>
              <c:f>Лист1!$D$3:$D$5</c:f>
              <c:numCache>
                <c:formatCode>General</c:formatCode>
                <c:ptCount val="3"/>
                <c:pt idx="0">
                  <c:v>55</c:v>
                </c:pt>
                <c:pt idx="1">
                  <c:v>55</c:v>
                </c:pt>
                <c:pt idx="2">
                  <c:v>57</c:v>
                </c:pt>
              </c:numCache>
            </c:numRef>
          </c:val>
          <c:extLst>
            <c:ext xmlns:c16="http://schemas.microsoft.com/office/drawing/2014/chart" uri="{C3380CC4-5D6E-409C-BE32-E72D297353CC}">
              <c16:uniqueId val="{00000001-0605-4B0E-8F7B-7A18927CC231}"/>
            </c:ext>
          </c:extLst>
        </c:ser>
        <c:dLbls>
          <c:showLegendKey val="0"/>
          <c:showVal val="0"/>
          <c:showCatName val="0"/>
          <c:showSerName val="0"/>
          <c:showPercent val="0"/>
          <c:showBubbleSize val="0"/>
        </c:dLbls>
        <c:gapWidth val="219"/>
        <c:overlap val="-27"/>
        <c:axId val="2101348264"/>
        <c:axId val="1301662471"/>
      </c:barChart>
      <c:catAx>
        <c:axId val="2101348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ru-RU"/>
          </a:p>
        </c:txPr>
        <c:crossAx val="1301662471"/>
        <c:crosses val="autoZero"/>
        <c:auto val="1"/>
        <c:lblAlgn val="ctr"/>
        <c:lblOffset val="100"/>
        <c:noMultiLvlLbl val="0"/>
      </c:catAx>
      <c:valAx>
        <c:axId val="13016624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ru-RU"/>
          </a:p>
        </c:txPr>
        <c:crossAx val="2101348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sz="1500">
          <a:solidFill>
            <a:schemeClr val="tx1"/>
          </a:solidFill>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1" i="0" u="none" strike="noStrike" kern="1200" spc="0" baseline="0">
                <a:solidFill>
                  <a:schemeClr val="tx1"/>
                </a:solidFill>
                <a:latin typeface="+mn-lt"/>
                <a:ea typeface="+mn-ea"/>
                <a:cs typeface="+mn-cs"/>
              </a:defRPr>
            </a:pPr>
            <a:r>
              <a:rPr lang="ru-RU" sz="1500" b="1" dirty="0"/>
              <a:t>Группы по уровню финансовой грамотности,</a:t>
            </a:r>
          </a:p>
          <a:p>
            <a:pPr>
              <a:defRPr sz="1500" b="1"/>
            </a:pPr>
            <a:r>
              <a:rPr lang="ru-RU" sz="1500" b="1" dirty="0"/>
              <a:t> в % от опрошенных</a:t>
            </a:r>
          </a:p>
        </c:rich>
      </c:tx>
      <c:overlay val="0"/>
      <c:spPr>
        <a:noFill/>
        <a:ln>
          <a:noFill/>
        </a:ln>
        <a:effectLst/>
      </c:spPr>
      <c:txPr>
        <a:bodyPr rot="0" spcFirstLastPara="1" vertOverflow="ellipsis" vert="horz" wrap="square" anchor="ctr" anchorCtr="1"/>
        <a:lstStyle/>
        <a:p>
          <a:pPr>
            <a:defRPr sz="1500" b="1" i="0" u="none" strike="noStrike" kern="1200" spc="0" baseline="0">
              <a:solidFill>
                <a:schemeClr val="tx1"/>
              </a:solidFill>
              <a:latin typeface="+mn-lt"/>
              <a:ea typeface="+mn-ea"/>
              <a:cs typeface="+mn-cs"/>
            </a:defRPr>
          </a:pPr>
          <a:endParaRPr lang="ru-RU"/>
        </a:p>
      </c:txPr>
    </c:title>
    <c:autoTitleDeleted val="0"/>
    <c:plotArea>
      <c:layout/>
      <c:barChart>
        <c:barDir val="col"/>
        <c:grouping val="clustered"/>
        <c:varyColors val="0"/>
        <c:ser>
          <c:idx val="0"/>
          <c:order val="0"/>
          <c:tx>
            <c:strRef>
              <c:f>Лист1!$B$21</c:f>
              <c:strCache>
                <c:ptCount val="1"/>
                <c:pt idx="0">
                  <c:v>ниже среднего уровня (менее 47 баллов)</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Лист1!$C$20:$E$20</c:f>
              <c:numCache>
                <c:formatCode>General</c:formatCode>
                <c:ptCount val="3"/>
                <c:pt idx="0">
                  <c:v>2017</c:v>
                </c:pt>
                <c:pt idx="1">
                  <c:v>2018</c:v>
                </c:pt>
                <c:pt idx="2">
                  <c:v>2020</c:v>
                </c:pt>
              </c:numCache>
            </c:numRef>
          </c:cat>
          <c:val>
            <c:numRef>
              <c:f>Лист1!$C$21:$E$21</c:f>
              <c:numCache>
                <c:formatCode>General</c:formatCode>
                <c:ptCount val="3"/>
                <c:pt idx="0">
                  <c:v>34</c:v>
                </c:pt>
                <c:pt idx="1">
                  <c:v>30</c:v>
                </c:pt>
                <c:pt idx="2">
                  <c:v>31</c:v>
                </c:pt>
              </c:numCache>
            </c:numRef>
          </c:val>
          <c:extLst>
            <c:ext xmlns:c16="http://schemas.microsoft.com/office/drawing/2014/chart" uri="{C3380CC4-5D6E-409C-BE32-E72D297353CC}">
              <c16:uniqueId val="{00000000-258C-487F-89CF-45C6339909A7}"/>
            </c:ext>
          </c:extLst>
        </c:ser>
        <c:ser>
          <c:idx val="1"/>
          <c:order val="1"/>
          <c:tx>
            <c:strRef>
              <c:f>Лист1!$B$22</c:f>
              <c:strCache>
                <c:ptCount val="1"/>
                <c:pt idx="0">
                  <c:v>средний уровень (от 47 до 57 баллов)</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Лист1!$C$20:$E$20</c:f>
              <c:numCache>
                <c:formatCode>General</c:formatCode>
                <c:ptCount val="3"/>
                <c:pt idx="0">
                  <c:v>2017</c:v>
                </c:pt>
                <c:pt idx="1">
                  <c:v>2018</c:v>
                </c:pt>
                <c:pt idx="2">
                  <c:v>2020</c:v>
                </c:pt>
              </c:numCache>
            </c:numRef>
          </c:cat>
          <c:val>
            <c:numRef>
              <c:f>Лист1!$C$22:$E$22</c:f>
              <c:numCache>
                <c:formatCode>General</c:formatCode>
                <c:ptCount val="3"/>
                <c:pt idx="0">
                  <c:v>32</c:v>
                </c:pt>
                <c:pt idx="1">
                  <c:v>34</c:v>
                </c:pt>
                <c:pt idx="2">
                  <c:v>30</c:v>
                </c:pt>
              </c:numCache>
            </c:numRef>
          </c:val>
          <c:extLst>
            <c:ext xmlns:c16="http://schemas.microsoft.com/office/drawing/2014/chart" uri="{C3380CC4-5D6E-409C-BE32-E72D297353CC}">
              <c16:uniqueId val="{00000001-258C-487F-89CF-45C6339909A7}"/>
            </c:ext>
          </c:extLst>
        </c:ser>
        <c:ser>
          <c:idx val="2"/>
          <c:order val="2"/>
          <c:tx>
            <c:strRef>
              <c:f>Лист1!$B$23</c:f>
              <c:strCache>
                <c:ptCount val="1"/>
                <c:pt idx="0">
                  <c:v>выше среднего (более 57 баллов)</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Лист1!$C$20:$E$20</c:f>
              <c:numCache>
                <c:formatCode>General</c:formatCode>
                <c:ptCount val="3"/>
                <c:pt idx="0">
                  <c:v>2017</c:v>
                </c:pt>
                <c:pt idx="1">
                  <c:v>2018</c:v>
                </c:pt>
                <c:pt idx="2">
                  <c:v>2020</c:v>
                </c:pt>
              </c:numCache>
            </c:numRef>
          </c:cat>
          <c:val>
            <c:numRef>
              <c:f>Лист1!$C$23:$E$23</c:f>
              <c:numCache>
                <c:formatCode>General</c:formatCode>
                <c:ptCount val="3"/>
                <c:pt idx="0">
                  <c:v>34</c:v>
                </c:pt>
                <c:pt idx="1">
                  <c:v>37</c:v>
                </c:pt>
                <c:pt idx="2">
                  <c:v>39</c:v>
                </c:pt>
              </c:numCache>
            </c:numRef>
          </c:val>
          <c:extLst>
            <c:ext xmlns:c16="http://schemas.microsoft.com/office/drawing/2014/chart" uri="{C3380CC4-5D6E-409C-BE32-E72D297353CC}">
              <c16:uniqueId val="{00000002-258C-487F-89CF-45C6339909A7}"/>
            </c:ext>
          </c:extLst>
        </c:ser>
        <c:dLbls>
          <c:showLegendKey val="0"/>
          <c:showVal val="0"/>
          <c:showCatName val="0"/>
          <c:showSerName val="0"/>
          <c:showPercent val="0"/>
          <c:showBubbleSize val="0"/>
        </c:dLbls>
        <c:gapWidth val="219"/>
        <c:axId val="527242920"/>
        <c:axId val="527241936"/>
      </c:barChart>
      <c:catAx>
        <c:axId val="527242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527241936"/>
        <c:crosses val="autoZero"/>
        <c:auto val="1"/>
        <c:lblAlgn val="ctr"/>
        <c:lblOffset val="100"/>
        <c:noMultiLvlLbl val="0"/>
      </c:catAx>
      <c:valAx>
        <c:axId val="527241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52724292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az-Cyrl-AZ" sz="1600" b="1"/>
              <a:t>Значение субиндексов финансовой грамотности взрослого населения РФ, баллы</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ru-RU"/>
        </a:p>
      </c:txPr>
    </c:title>
    <c:autoTitleDeleted val="0"/>
    <c:plotArea>
      <c:layout/>
      <c:barChart>
        <c:barDir val="col"/>
        <c:grouping val="clustered"/>
        <c:varyColors val="0"/>
        <c:ser>
          <c:idx val="0"/>
          <c:order val="0"/>
          <c:tx>
            <c:strRef>
              <c:f>Лист1!$B$8</c:f>
              <c:strCache>
                <c:ptCount val="1"/>
                <c:pt idx="0">
                  <c:v>финансовые знания</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Лист1!$C$7:$E$7</c:f>
              <c:numCache>
                <c:formatCode>General</c:formatCode>
                <c:ptCount val="3"/>
                <c:pt idx="0">
                  <c:v>2017</c:v>
                </c:pt>
                <c:pt idx="1">
                  <c:v>2018</c:v>
                </c:pt>
                <c:pt idx="2">
                  <c:v>2020</c:v>
                </c:pt>
              </c:numCache>
            </c:numRef>
          </c:cat>
          <c:val>
            <c:numRef>
              <c:f>Лист1!$C$8:$E$8</c:f>
              <c:numCache>
                <c:formatCode>General</c:formatCode>
                <c:ptCount val="3"/>
                <c:pt idx="0">
                  <c:v>54</c:v>
                </c:pt>
                <c:pt idx="1">
                  <c:v>53</c:v>
                </c:pt>
                <c:pt idx="2">
                  <c:v>54</c:v>
                </c:pt>
              </c:numCache>
            </c:numRef>
          </c:val>
          <c:extLst>
            <c:ext xmlns:c16="http://schemas.microsoft.com/office/drawing/2014/chart" uri="{C3380CC4-5D6E-409C-BE32-E72D297353CC}">
              <c16:uniqueId val="{00000000-EDE2-4B32-8F95-273A145DFA9E}"/>
            </c:ext>
          </c:extLst>
        </c:ser>
        <c:ser>
          <c:idx val="1"/>
          <c:order val="1"/>
          <c:tx>
            <c:strRef>
              <c:f>Лист1!$B$9</c:f>
              <c:strCache>
                <c:ptCount val="1"/>
                <c:pt idx="0">
                  <c:v>финансовое поведение</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Лист1!$C$7:$E$7</c:f>
              <c:numCache>
                <c:formatCode>General</c:formatCode>
                <c:ptCount val="3"/>
                <c:pt idx="0">
                  <c:v>2017</c:v>
                </c:pt>
                <c:pt idx="1">
                  <c:v>2018</c:v>
                </c:pt>
                <c:pt idx="2">
                  <c:v>2020</c:v>
                </c:pt>
              </c:numCache>
            </c:numRef>
          </c:cat>
          <c:val>
            <c:numRef>
              <c:f>Лист1!$C$9:$E$9</c:f>
              <c:numCache>
                <c:formatCode>General</c:formatCode>
                <c:ptCount val="3"/>
                <c:pt idx="0">
                  <c:v>50</c:v>
                </c:pt>
                <c:pt idx="1">
                  <c:v>52</c:v>
                </c:pt>
                <c:pt idx="2">
                  <c:v>54</c:v>
                </c:pt>
              </c:numCache>
            </c:numRef>
          </c:val>
          <c:extLst>
            <c:ext xmlns:c16="http://schemas.microsoft.com/office/drawing/2014/chart" uri="{C3380CC4-5D6E-409C-BE32-E72D297353CC}">
              <c16:uniqueId val="{00000001-EDE2-4B32-8F95-273A145DFA9E}"/>
            </c:ext>
          </c:extLst>
        </c:ser>
        <c:ser>
          <c:idx val="2"/>
          <c:order val="2"/>
          <c:tx>
            <c:strRef>
              <c:f>Лист1!$B$10</c:f>
              <c:strCache>
                <c:ptCount val="1"/>
                <c:pt idx="0">
                  <c:v>финансоые установки</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Лист1!$C$7:$E$7</c:f>
              <c:numCache>
                <c:formatCode>General</c:formatCode>
                <c:ptCount val="3"/>
                <c:pt idx="0">
                  <c:v>2017</c:v>
                </c:pt>
                <c:pt idx="1">
                  <c:v>2018</c:v>
                </c:pt>
                <c:pt idx="2">
                  <c:v>2020</c:v>
                </c:pt>
              </c:numCache>
            </c:numRef>
          </c:cat>
          <c:val>
            <c:numRef>
              <c:f>Лист1!$C$10:$E$10</c:f>
              <c:numCache>
                <c:formatCode>General</c:formatCode>
                <c:ptCount val="3"/>
                <c:pt idx="0">
                  <c:v>52</c:v>
                </c:pt>
                <c:pt idx="1">
                  <c:v>53</c:v>
                </c:pt>
                <c:pt idx="2">
                  <c:v>52</c:v>
                </c:pt>
              </c:numCache>
            </c:numRef>
          </c:val>
          <c:extLst>
            <c:ext xmlns:c16="http://schemas.microsoft.com/office/drawing/2014/chart" uri="{C3380CC4-5D6E-409C-BE32-E72D297353CC}">
              <c16:uniqueId val="{00000002-EDE2-4B32-8F95-273A145DFA9E}"/>
            </c:ext>
          </c:extLst>
        </c:ser>
        <c:dLbls>
          <c:showLegendKey val="0"/>
          <c:showVal val="0"/>
          <c:showCatName val="0"/>
          <c:showSerName val="0"/>
          <c:showPercent val="0"/>
          <c:showBubbleSize val="0"/>
        </c:dLbls>
        <c:gapWidth val="219"/>
        <c:overlap val="-27"/>
        <c:axId val="712049591"/>
        <c:axId val="1001359319"/>
      </c:barChart>
      <c:catAx>
        <c:axId val="712049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crossAx val="1001359319"/>
        <c:crosses val="autoZero"/>
        <c:auto val="1"/>
        <c:lblAlgn val="ctr"/>
        <c:lblOffset val="100"/>
        <c:noMultiLvlLbl val="0"/>
      </c:catAx>
      <c:valAx>
        <c:axId val="10013593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crossAx val="71204959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sz="1400">
          <a:solidFill>
            <a:schemeClr val="tx1"/>
          </a:solidFill>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az-Cyrl-AZ" sz="1600" b="1"/>
              <a:t>Значение субиндексов финансовой грамотности молодежи, баллов</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ru-RU"/>
        </a:p>
      </c:txPr>
    </c:title>
    <c:autoTitleDeleted val="0"/>
    <c:plotArea>
      <c:layout/>
      <c:barChart>
        <c:barDir val="col"/>
        <c:grouping val="clustered"/>
        <c:varyColors val="0"/>
        <c:ser>
          <c:idx val="0"/>
          <c:order val="0"/>
          <c:tx>
            <c:strRef>
              <c:f>Лист1!$B$13</c:f>
              <c:strCache>
                <c:ptCount val="1"/>
                <c:pt idx="0">
                  <c:v>финансовые знания</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Лист1!$C$12:$E$12</c:f>
              <c:numCache>
                <c:formatCode>General</c:formatCode>
                <c:ptCount val="3"/>
                <c:pt idx="0">
                  <c:v>2017</c:v>
                </c:pt>
                <c:pt idx="1">
                  <c:v>2018</c:v>
                </c:pt>
                <c:pt idx="2">
                  <c:v>2020</c:v>
                </c:pt>
              </c:numCache>
            </c:numRef>
          </c:cat>
          <c:val>
            <c:numRef>
              <c:f>Лист1!$C$13:$E$13</c:f>
              <c:numCache>
                <c:formatCode>General</c:formatCode>
                <c:ptCount val="3"/>
                <c:pt idx="0">
                  <c:v>68</c:v>
                </c:pt>
                <c:pt idx="1">
                  <c:v>66</c:v>
                </c:pt>
                <c:pt idx="2">
                  <c:v>67</c:v>
                </c:pt>
              </c:numCache>
            </c:numRef>
          </c:val>
          <c:extLst>
            <c:ext xmlns:c16="http://schemas.microsoft.com/office/drawing/2014/chart" uri="{C3380CC4-5D6E-409C-BE32-E72D297353CC}">
              <c16:uniqueId val="{00000000-4E82-4A40-BE00-3A9F24FE8DB9}"/>
            </c:ext>
          </c:extLst>
        </c:ser>
        <c:ser>
          <c:idx val="1"/>
          <c:order val="1"/>
          <c:tx>
            <c:strRef>
              <c:f>Лист1!$B$14</c:f>
              <c:strCache>
                <c:ptCount val="1"/>
                <c:pt idx="0">
                  <c:v>финансовое поведение</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Лист1!$C$12:$E$12</c:f>
              <c:numCache>
                <c:formatCode>General</c:formatCode>
                <c:ptCount val="3"/>
                <c:pt idx="0">
                  <c:v>2017</c:v>
                </c:pt>
                <c:pt idx="1">
                  <c:v>2018</c:v>
                </c:pt>
                <c:pt idx="2">
                  <c:v>2020</c:v>
                </c:pt>
              </c:numCache>
            </c:numRef>
          </c:cat>
          <c:val>
            <c:numRef>
              <c:f>Лист1!$C$14:$E$14</c:f>
              <c:numCache>
                <c:formatCode>General</c:formatCode>
                <c:ptCount val="3"/>
                <c:pt idx="0">
                  <c:v>44</c:v>
                </c:pt>
                <c:pt idx="1">
                  <c:v>45</c:v>
                </c:pt>
                <c:pt idx="2">
                  <c:v>49</c:v>
                </c:pt>
              </c:numCache>
            </c:numRef>
          </c:val>
          <c:extLst>
            <c:ext xmlns:c16="http://schemas.microsoft.com/office/drawing/2014/chart" uri="{C3380CC4-5D6E-409C-BE32-E72D297353CC}">
              <c16:uniqueId val="{00000001-4E82-4A40-BE00-3A9F24FE8DB9}"/>
            </c:ext>
          </c:extLst>
        </c:ser>
        <c:ser>
          <c:idx val="2"/>
          <c:order val="2"/>
          <c:tx>
            <c:strRef>
              <c:f>Лист1!$B$15</c:f>
              <c:strCache>
                <c:ptCount val="1"/>
                <c:pt idx="0">
                  <c:v>финансоые установки</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Лист1!$C$12:$E$12</c:f>
              <c:numCache>
                <c:formatCode>General</c:formatCode>
                <c:ptCount val="3"/>
                <c:pt idx="0">
                  <c:v>2017</c:v>
                </c:pt>
                <c:pt idx="1">
                  <c:v>2018</c:v>
                </c:pt>
                <c:pt idx="2">
                  <c:v>2020</c:v>
                </c:pt>
              </c:numCache>
            </c:numRef>
          </c:cat>
          <c:val>
            <c:numRef>
              <c:f>Лист1!$C$15:$E$15</c:f>
              <c:numCache>
                <c:formatCode>General</c:formatCode>
                <c:ptCount val="3"/>
                <c:pt idx="0">
                  <c:v>51</c:v>
                </c:pt>
                <c:pt idx="1">
                  <c:v>52</c:v>
                </c:pt>
                <c:pt idx="2">
                  <c:v>52</c:v>
                </c:pt>
              </c:numCache>
            </c:numRef>
          </c:val>
          <c:extLst>
            <c:ext xmlns:c16="http://schemas.microsoft.com/office/drawing/2014/chart" uri="{C3380CC4-5D6E-409C-BE32-E72D297353CC}">
              <c16:uniqueId val="{00000002-4E82-4A40-BE00-3A9F24FE8DB9}"/>
            </c:ext>
          </c:extLst>
        </c:ser>
        <c:dLbls>
          <c:showLegendKey val="0"/>
          <c:showVal val="0"/>
          <c:showCatName val="0"/>
          <c:showSerName val="0"/>
          <c:showPercent val="0"/>
          <c:showBubbleSize val="0"/>
        </c:dLbls>
        <c:gapWidth val="219"/>
        <c:overlap val="-27"/>
        <c:axId val="2081395896"/>
        <c:axId val="850865671"/>
      </c:barChart>
      <c:catAx>
        <c:axId val="2081395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ru-RU"/>
          </a:p>
        </c:txPr>
        <c:crossAx val="850865671"/>
        <c:crosses val="autoZero"/>
        <c:auto val="1"/>
        <c:lblAlgn val="ctr"/>
        <c:lblOffset val="100"/>
        <c:noMultiLvlLbl val="0"/>
      </c:catAx>
      <c:valAx>
        <c:axId val="8508656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ru-RU"/>
          </a:p>
        </c:txPr>
        <c:crossAx val="208139589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sz="1500">
          <a:solidFill>
            <a:schemeClr val="tx1"/>
          </a:solidFill>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DC97DE06-8FA2-4BEB-91EA-11E0F4D04FC7}" type="datetimeFigureOut">
              <a:rPr lang="ru-RU" smtClean="0"/>
              <a:t>14.12.2021</a:t>
            </a:fld>
            <a:endParaRPr lang="ru-RU"/>
          </a:p>
        </p:txBody>
      </p:sp>
      <p:sp>
        <p:nvSpPr>
          <p:cNvPr id="4" name="Образ слайда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8B783678-2B18-4EE4-AE25-D41E20FB240C}" type="slidenum">
              <a:rPr lang="ru-RU" smtClean="0"/>
              <a:t>‹#›</a:t>
            </a:fld>
            <a:endParaRPr lang="ru-RU"/>
          </a:p>
        </p:txBody>
      </p:sp>
    </p:spTree>
    <p:extLst>
      <p:ext uri="{BB962C8B-B14F-4D97-AF65-F5344CB8AC3E}">
        <p14:creationId xmlns:p14="http://schemas.microsoft.com/office/powerpoint/2010/main" val="160785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a:extLst>
              <a:ext uri="{FF2B5EF4-FFF2-40B4-BE49-F238E27FC236}">
                <a16:creationId xmlns:a16="http://schemas.microsoft.com/office/drawing/2014/main" id="{904B2664-3CAF-40B0-9247-52879BEE6607}"/>
              </a:ext>
            </a:extLst>
          </p:cNvPr>
          <p:cNvSpPr>
            <a:spLocks noGrp="1" noRot="1" noChangeAspect="1" noTextEdit="1"/>
          </p:cNvSpPr>
          <p:nvPr>
            <p:ph type="sldImg"/>
          </p:nvPr>
        </p:nvSpPr>
        <p:spPr>
          <a:ln/>
        </p:spPr>
      </p:sp>
      <p:sp>
        <p:nvSpPr>
          <p:cNvPr id="30723" name="Заметки 2">
            <a:extLst>
              <a:ext uri="{FF2B5EF4-FFF2-40B4-BE49-F238E27FC236}">
                <a16:creationId xmlns:a16="http://schemas.microsoft.com/office/drawing/2014/main" id="{C544B7E7-A037-40BF-937B-0940C0BA1792}"/>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a:p>
        </p:txBody>
      </p:sp>
      <p:sp>
        <p:nvSpPr>
          <p:cNvPr id="30724" name="Номер слайда 3">
            <a:extLst>
              <a:ext uri="{FF2B5EF4-FFF2-40B4-BE49-F238E27FC236}">
                <a16:creationId xmlns:a16="http://schemas.microsoft.com/office/drawing/2014/main" id="{0779D90C-BA8F-4642-8727-6FBFA0AC5B08}"/>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46E916E-B371-43FA-B11C-4188ECF9F959}" type="slidenum">
              <a:rPr lang="ru-RU" altLang="ru-RU" sz="1300"/>
              <a:pPr>
                <a:spcBef>
                  <a:spcPct val="0"/>
                </a:spcBef>
              </a:pPr>
              <a:t>3</a:t>
            </a:fld>
            <a:endParaRPr lang="ru-RU" altLang="ru-RU"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B783678-2B18-4EE4-AE25-D41E20FB240C}" type="slidenum">
              <a:rPr lang="ru-RU" smtClean="0"/>
              <a:t>22</a:t>
            </a:fld>
            <a:endParaRPr lang="ru-RU"/>
          </a:p>
        </p:txBody>
      </p:sp>
    </p:spTree>
    <p:extLst>
      <p:ext uri="{BB962C8B-B14F-4D97-AF65-F5344CB8AC3E}">
        <p14:creationId xmlns:p14="http://schemas.microsoft.com/office/powerpoint/2010/main" val="3234586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001F5F"/>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001F5F"/>
                </a:solidFill>
                <a:latin typeface="Times New Roman"/>
                <a:cs typeface="Times New Roman"/>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12/14/2021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00" b="1" i="0">
                <a:solidFill>
                  <a:srgbClr val="001F5F"/>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12/14/2021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12/14/2021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B03A7E3-5835-48FD-B330-4A0A3B9D2DBB}"/>
              </a:ext>
            </a:extLst>
          </p:cNvPr>
          <p:cNvSpPr>
            <a:spLocks noGrp="1"/>
          </p:cNvSpPr>
          <p:nvPr>
            <p:ph type="dt" sz="half" idx="10"/>
          </p:nvPr>
        </p:nvSpPr>
        <p:spPr/>
        <p:txBody>
          <a:bodyPr/>
          <a:lstStyle/>
          <a:p>
            <a:fld id="{6F8B2900-2416-4EA7-A933-123122F686B9}" type="datetimeFigureOut">
              <a:rPr lang="ru-RU" smtClean="0"/>
              <a:pPr/>
              <a:t>14.12.2021</a:t>
            </a:fld>
            <a:endParaRPr lang="ru-RU"/>
          </a:p>
        </p:txBody>
      </p:sp>
      <p:sp>
        <p:nvSpPr>
          <p:cNvPr id="3" name="Нижний колонтитул 2">
            <a:extLst>
              <a:ext uri="{FF2B5EF4-FFF2-40B4-BE49-F238E27FC236}">
                <a16:creationId xmlns:a16="http://schemas.microsoft.com/office/drawing/2014/main" id="{B8D3408A-0682-4093-9808-3145A430EA1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8C9FEB87-507F-4BCE-858E-761D534CBFD9}"/>
              </a:ext>
            </a:extLst>
          </p:cNvPr>
          <p:cNvSpPr>
            <a:spLocks noGrp="1"/>
          </p:cNvSpPr>
          <p:nvPr>
            <p:ph type="sldNum" sz="quarter" idx="12"/>
          </p:nvPr>
        </p:nvSpPr>
        <p:spPr/>
        <p:txBody>
          <a:bodyPr/>
          <a:lstStyle/>
          <a:p>
            <a:fld id="{5D1DE9B2-D332-45BB-A611-8B8C55BB94DA}" type="slidenum">
              <a:rPr lang="ru-RU" smtClean="0"/>
              <a:pPr/>
              <a:t>‹#›</a:t>
            </a:fld>
            <a:endParaRPr lang="ru-RU"/>
          </a:p>
        </p:txBody>
      </p:sp>
    </p:spTree>
    <p:extLst>
      <p:ext uri="{BB962C8B-B14F-4D97-AF65-F5344CB8AC3E}">
        <p14:creationId xmlns:p14="http://schemas.microsoft.com/office/powerpoint/2010/main" val="128275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4FB477-DDCB-482F-937D-0C0DD4B79B00}"/>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64EA62E6-4EE6-4DF2-905A-52A9DD7DE9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A5ECE5BB-A975-41BD-BFA5-1346CBAA7C00}"/>
              </a:ext>
            </a:extLst>
          </p:cNvPr>
          <p:cNvSpPr>
            <a:spLocks noGrp="1"/>
          </p:cNvSpPr>
          <p:nvPr>
            <p:ph type="dt" sz="half" idx="10"/>
          </p:nvPr>
        </p:nvSpPr>
        <p:spPr/>
        <p:txBody>
          <a:bodyPr/>
          <a:lstStyle/>
          <a:p>
            <a:fld id="{6F8B2900-2416-4EA7-A933-123122F686B9}" type="datetimeFigureOut">
              <a:rPr lang="ru-RU" smtClean="0"/>
              <a:pPr/>
              <a:t>14.12.2021</a:t>
            </a:fld>
            <a:endParaRPr lang="ru-RU"/>
          </a:p>
        </p:txBody>
      </p:sp>
      <p:sp>
        <p:nvSpPr>
          <p:cNvPr id="5" name="Нижний колонтитул 4">
            <a:extLst>
              <a:ext uri="{FF2B5EF4-FFF2-40B4-BE49-F238E27FC236}">
                <a16:creationId xmlns:a16="http://schemas.microsoft.com/office/drawing/2014/main" id="{38A19BF7-CB67-49A6-93A8-E9B2F5F9F25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ECD89FD-D134-4522-A725-B1516AE27EB2}"/>
              </a:ext>
            </a:extLst>
          </p:cNvPr>
          <p:cNvSpPr>
            <a:spLocks noGrp="1"/>
          </p:cNvSpPr>
          <p:nvPr>
            <p:ph type="sldNum" sz="quarter" idx="12"/>
          </p:nvPr>
        </p:nvSpPr>
        <p:spPr/>
        <p:txBody>
          <a:bodyPr/>
          <a:lstStyle/>
          <a:p>
            <a:fld id="{5D1DE9B2-D332-45BB-A611-8B8C55BB94DA}" type="slidenum">
              <a:rPr lang="ru-RU" smtClean="0"/>
              <a:pPr/>
              <a:t>‹#›</a:t>
            </a:fld>
            <a:endParaRPr lang="ru-RU"/>
          </a:p>
        </p:txBody>
      </p:sp>
    </p:spTree>
    <p:extLst>
      <p:ext uri="{BB962C8B-B14F-4D97-AF65-F5344CB8AC3E}">
        <p14:creationId xmlns:p14="http://schemas.microsoft.com/office/powerpoint/2010/main" val="3535879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66496" y="-20066"/>
            <a:ext cx="11659006" cy="1003300"/>
          </a:xfrm>
          <a:prstGeom prst="rect">
            <a:avLst/>
          </a:prstGeom>
        </p:spPr>
        <p:txBody>
          <a:bodyPr wrap="square" lIns="0" tIns="0" rIns="0" bIns="0">
            <a:spAutoFit/>
          </a:bodyPr>
          <a:lstStyle>
            <a:lvl1pPr>
              <a:defRPr sz="2600" b="1" i="0">
                <a:solidFill>
                  <a:srgbClr val="001F5F"/>
                </a:solidFill>
                <a:latin typeface="Times New Roman"/>
                <a:cs typeface="Times New Roman"/>
              </a:defRPr>
            </a:lvl1pPr>
          </a:lstStyle>
          <a:p>
            <a:endParaRPr/>
          </a:p>
        </p:txBody>
      </p:sp>
      <p:sp>
        <p:nvSpPr>
          <p:cNvPr id="3" name="Holder 3"/>
          <p:cNvSpPr>
            <a:spLocks noGrp="1"/>
          </p:cNvSpPr>
          <p:nvPr>
            <p:ph type="body" idx="1"/>
          </p:nvPr>
        </p:nvSpPr>
        <p:spPr>
          <a:xfrm>
            <a:off x="1206372" y="2660523"/>
            <a:ext cx="9554210" cy="29718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12/14/2021</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hyperlink" Target="https://www.facebook.com/groups/337310374319605/" TargetMode="Externa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hyperlink" Target="http://cenfingram.ru/"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chart" Target="../charts/chart4.xml"/><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hyperlink" Target="https://nafi.ru/projects/finansy/reyting-finansovoy-gramotnosti-regionov-rossii-2018/" TargetMode="External"/><Relationship Id="rId7" Type="http://schemas.openxmlformats.org/officeDocument/2006/relationships/hyperlink" Target="http://www.cbr.ru/analytics/szpp/fin_literacy/fin_ed_intro/" TargetMode="Externa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hyperlink" Target="https://nafi.ru/projects/finansy/rezultaty-vtoroy-volny-issledovaniya-urovnya-finansovoy-gramotnosti-rossiyan/"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www.minfin.ru/ru/om/fingram/" TargetMode="External"/><Relationship Id="rId2" Type="http://schemas.openxmlformats.org/officeDocument/2006/relationships/hyperlink" Target="https://narfu.ru/sf/sevgi/aflatun/concept_rf.pdf" TargetMode="External"/><Relationship Id="rId1" Type="http://schemas.openxmlformats.org/officeDocument/2006/relationships/slideLayout" Target="../slideLayouts/slideLayout5.xml"/><Relationship Id="rId4" Type="http://schemas.openxmlformats.org/officeDocument/2006/relationships/hyperlink" Target="http://www.consultant.ru/document/cons_doc_LAW_278903/"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minfin.ru/ru/om/fingram/" TargetMode="External"/><Relationship Id="rId2" Type="http://schemas.openxmlformats.org/officeDocument/2006/relationships/hyperlink" Target="https://fincubator.ru/" TargetMode="External"/><Relationship Id="rId1" Type="http://schemas.openxmlformats.org/officeDocument/2006/relationships/slideLayout" Target="../slideLayouts/slideLayout2.xml"/><Relationship Id="rId4" Type="http://schemas.openxmlformats.org/officeDocument/2006/relationships/hyperlink" Target="https://fingramota.econ.msu.ru/"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hyperlink" Target="http://www.fgramota.org/about/project/" TargetMode="Externa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hyperlink" Target="https://&#1093;&#1086;&#1095;&#1091;&#1084;&#1086;&#1075;&#1091;&#1079;&#1085;&#1072;&#1102;.&#1088;&#1092;/" TargetMode="External"/><Relationship Id="rId4" Type="http://schemas.openxmlformats.org/officeDocument/2006/relationships/hyperlink" Target="https://fincult.info/" TargetMode="External"/><Relationship Id="rId9" Type="http://schemas.openxmlformats.org/officeDocument/2006/relationships/hyperlink" Target="https://&#1084;&#1086;&#1080;&#1092;&#1080;&#1085;&#1072;&#1085;&#1089;&#1099;.&#1088;&#1092;/"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fingramota.econ.msu.ru/" TargetMode="External"/><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hyperlink" Target="https://fmc.hse.ru/" TargetMode="External"/><Relationship Id="rId1" Type="http://schemas.openxmlformats.org/officeDocument/2006/relationships/slideLayout" Target="../slideLayouts/slideLayout6.xml"/><Relationship Id="rId6" Type="http://schemas.openxmlformats.org/officeDocument/2006/relationships/hyperlink" Target="http://www.fa.ru/News/2019-07-03-gagarin.aspx" TargetMode="External"/><Relationship Id="rId5" Type="http://schemas.openxmlformats.org/officeDocument/2006/relationships/hyperlink" Target="https://edu.pacc.ru/articles/o-glavnom/" TargetMode="External"/><Relationship Id="rId4" Type="http://schemas.openxmlformats.org/officeDocument/2006/relationships/image" Target="../media/image11.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hyperlink" Target="https://fincubator.ru/" TargetMode="External"/><Relationship Id="rId1" Type="http://schemas.openxmlformats.org/officeDocument/2006/relationships/slideLayout" Target="../slideLayouts/slideLayout6.xml"/><Relationship Id="rId6" Type="http://schemas.openxmlformats.org/officeDocument/2006/relationships/hyperlink" Target="https://vrn.ranepa.ru/dopolnitelnoe-obrazovanie/mezhregionalnyy-metodicheskiy-tsentr-po-finansovoy-gramotnosti/" TargetMode="External"/><Relationship Id="rId5" Type="http://schemas.openxmlformats.org/officeDocument/2006/relationships/image" Target="../media/image15.png"/><Relationship Id="rId4" Type="http://schemas.openxmlformats.org/officeDocument/2006/relationships/hyperlink" Target="http://www.ncfg.ru/"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350" y="0"/>
            <a:ext cx="12204700" cy="1371600"/>
            <a:chOff x="-6350" y="0"/>
            <a:chExt cx="12204700" cy="1390650"/>
          </a:xfrm>
        </p:grpSpPr>
        <p:sp>
          <p:nvSpPr>
            <p:cNvPr id="3" name="object 3"/>
            <p:cNvSpPr/>
            <p:nvPr/>
          </p:nvSpPr>
          <p:spPr>
            <a:xfrm>
              <a:off x="0" y="0"/>
              <a:ext cx="12192000" cy="1377950"/>
            </a:xfrm>
            <a:custGeom>
              <a:avLst/>
              <a:gdLst/>
              <a:ahLst/>
              <a:cxnLst/>
              <a:rect l="l" t="t" r="r" b="b"/>
              <a:pathLst>
                <a:path w="12192000" h="1377950">
                  <a:moveTo>
                    <a:pt x="11962384" y="0"/>
                  </a:moveTo>
                  <a:lnTo>
                    <a:pt x="0" y="0"/>
                  </a:lnTo>
                  <a:lnTo>
                    <a:pt x="0" y="1148079"/>
                  </a:lnTo>
                  <a:lnTo>
                    <a:pt x="229628" y="1377696"/>
                  </a:lnTo>
                  <a:lnTo>
                    <a:pt x="12192000" y="1377696"/>
                  </a:lnTo>
                  <a:lnTo>
                    <a:pt x="12192000" y="229616"/>
                  </a:lnTo>
                  <a:lnTo>
                    <a:pt x="11962384" y="0"/>
                  </a:lnTo>
                  <a:close/>
                </a:path>
              </a:pathLst>
            </a:custGeom>
            <a:solidFill>
              <a:srgbClr val="0070C0"/>
            </a:solidFill>
          </p:spPr>
          <p:txBody>
            <a:bodyPr wrap="square" lIns="0" tIns="0" rIns="0" bIns="0" rtlCol="0"/>
            <a:lstStyle/>
            <a:p>
              <a:endParaRPr/>
            </a:p>
          </p:txBody>
        </p:sp>
        <p:sp>
          <p:nvSpPr>
            <p:cNvPr id="4" name="object 4"/>
            <p:cNvSpPr/>
            <p:nvPr/>
          </p:nvSpPr>
          <p:spPr>
            <a:xfrm>
              <a:off x="0" y="0"/>
              <a:ext cx="12192000" cy="1377950"/>
            </a:xfrm>
            <a:custGeom>
              <a:avLst/>
              <a:gdLst/>
              <a:ahLst/>
              <a:cxnLst/>
              <a:rect l="l" t="t" r="r" b="b"/>
              <a:pathLst>
                <a:path w="12192000" h="1377950">
                  <a:moveTo>
                    <a:pt x="0" y="0"/>
                  </a:moveTo>
                  <a:lnTo>
                    <a:pt x="11962384" y="0"/>
                  </a:lnTo>
                  <a:lnTo>
                    <a:pt x="12192000" y="229616"/>
                  </a:lnTo>
                  <a:lnTo>
                    <a:pt x="12192000" y="1377696"/>
                  </a:lnTo>
                  <a:lnTo>
                    <a:pt x="229628" y="1377696"/>
                  </a:lnTo>
                  <a:lnTo>
                    <a:pt x="0" y="1148079"/>
                  </a:lnTo>
                  <a:lnTo>
                    <a:pt x="0" y="0"/>
                  </a:lnTo>
                  <a:close/>
                </a:path>
              </a:pathLst>
            </a:custGeom>
            <a:ln w="12192">
              <a:solidFill>
                <a:srgbClr val="25533A"/>
              </a:solidFill>
            </a:ln>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365887" rIns="0" bIns="0" rtlCol="0">
            <a:spAutoFit/>
          </a:bodyPr>
          <a:lstStyle/>
          <a:p>
            <a:pPr marL="3058160" marR="5080" indent="-100965">
              <a:lnSpc>
                <a:spcPts val="2590"/>
              </a:lnSpc>
              <a:spcBef>
                <a:spcPts val="425"/>
              </a:spcBef>
            </a:pPr>
            <a:r>
              <a:rPr sz="2400" spc="-15" dirty="0">
                <a:solidFill>
                  <a:srgbClr val="FFFFFF"/>
                </a:solidFill>
                <a:latin typeface="Calibri"/>
                <a:cs typeface="Calibri"/>
              </a:rPr>
              <a:t>ГБОУ </a:t>
            </a:r>
            <a:r>
              <a:rPr sz="2400" spc="-5" dirty="0">
                <a:solidFill>
                  <a:srgbClr val="FFFFFF"/>
                </a:solidFill>
                <a:latin typeface="Calibri"/>
                <a:cs typeface="Calibri"/>
              </a:rPr>
              <a:t>ДПО РК «КРЫМСКИЙ РЕСПУБЛИКАНСКИЙ </a:t>
            </a:r>
            <a:r>
              <a:rPr sz="2400" dirty="0">
                <a:solidFill>
                  <a:srgbClr val="FFFFFF"/>
                </a:solidFill>
                <a:latin typeface="Calibri"/>
                <a:cs typeface="Calibri"/>
              </a:rPr>
              <a:t>ИНСТИТУТ </a:t>
            </a:r>
            <a:r>
              <a:rPr sz="2400" spc="-530" dirty="0">
                <a:solidFill>
                  <a:srgbClr val="FFFFFF"/>
                </a:solidFill>
                <a:latin typeface="Calibri"/>
                <a:cs typeface="Calibri"/>
              </a:rPr>
              <a:t> </a:t>
            </a:r>
            <a:r>
              <a:rPr sz="2400" spc="-20" dirty="0">
                <a:solidFill>
                  <a:srgbClr val="FFFFFF"/>
                </a:solidFill>
                <a:latin typeface="Calibri"/>
                <a:cs typeface="Calibri"/>
              </a:rPr>
              <a:t>ПОСТДИПЛОМНОГО</a:t>
            </a:r>
            <a:r>
              <a:rPr sz="2400" spc="-5" dirty="0">
                <a:solidFill>
                  <a:srgbClr val="FFFFFF"/>
                </a:solidFill>
                <a:latin typeface="Calibri"/>
                <a:cs typeface="Calibri"/>
              </a:rPr>
              <a:t> </a:t>
            </a:r>
            <a:r>
              <a:rPr sz="2400" spc="-20" dirty="0">
                <a:solidFill>
                  <a:srgbClr val="FFFFFF"/>
                </a:solidFill>
                <a:latin typeface="Calibri"/>
                <a:cs typeface="Calibri"/>
              </a:rPr>
              <a:t>ПЕДАГОГИЧЕСКОГО</a:t>
            </a:r>
            <a:r>
              <a:rPr sz="2400" dirty="0">
                <a:solidFill>
                  <a:srgbClr val="FFFFFF"/>
                </a:solidFill>
                <a:latin typeface="Calibri"/>
                <a:cs typeface="Calibri"/>
              </a:rPr>
              <a:t> </a:t>
            </a:r>
            <a:r>
              <a:rPr sz="2400" spc="-20" dirty="0">
                <a:solidFill>
                  <a:srgbClr val="FFFFFF"/>
                </a:solidFill>
                <a:latin typeface="Calibri"/>
                <a:cs typeface="Calibri"/>
              </a:rPr>
              <a:t>ОБРАЗОВАНИЯ»</a:t>
            </a:r>
            <a:endParaRPr sz="2400">
              <a:latin typeface="Calibri"/>
              <a:cs typeface="Calibri"/>
            </a:endParaRPr>
          </a:p>
        </p:txBody>
      </p:sp>
      <p:pic>
        <p:nvPicPr>
          <p:cNvPr id="6" name="object 6"/>
          <p:cNvPicPr/>
          <p:nvPr/>
        </p:nvPicPr>
        <p:blipFill>
          <a:blip r:embed="rId2" cstate="print"/>
          <a:stretch>
            <a:fillRect/>
          </a:stretch>
        </p:blipFill>
        <p:spPr>
          <a:xfrm>
            <a:off x="118871" y="76200"/>
            <a:ext cx="1783079" cy="1115567"/>
          </a:xfrm>
          <a:prstGeom prst="rect">
            <a:avLst/>
          </a:prstGeom>
        </p:spPr>
      </p:pic>
      <p:sp>
        <p:nvSpPr>
          <p:cNvPr id="7" name="object 7"/>
          <p:cNvSpPr txBox="1"/>
          <p:nvPr/>
        </p:nvSpPr>
        <p:spPr>
          <a:xfrm>
            <a:off x="439364" y="2743201"/>
            <a:ext cx="11313271" cy="1490152"/>
          </a:xfrm>
          <a:prstGeom prst="rect">
            <a:avLst/>
          </a:prstGeom>
        </p:spPr>
        <p:txBody>
          <a:bodyPr vert="horz" wrap="square" lIns="0" tIns="12700" rIns="0" bIns="0" rtlCol="0">
            <a:spAutoFit/>
          </a:bodyPr>
          <a:lstStyle/>
          <a:p>
            <a:pPr algn="ctr"/>
            <a:r>
              <a:rPr lang="ru-RU" sz="3200" b="1" dirty="0">
                <a:solidFill>
                  <a:srgbClr val="002060"/>
                </a:solidFill>
                <a:effectLst/>
                <a:latin typeface="Times New Roman" panose="02020603050405020304" pitchFamily="18" charset="0"/>
                <a:ea typeface="Times New Roman" panose="02020603050405020304" pitchFamily="18" charset="0"/>
              </a:rPr>
              <a:t>Финансовое просвещение детей и молодежи на основе </a:t>
            </a:r>
          </a:p>
          <a:p>
            <a:pPr algn="ctr"/>
            <a:r>
              <a:rPr lang="ru-RU" sz="3200" b="1" dirty="0">
                <a:solidFill>
                  <a:srgbClr val="002060"/>
                </a:solidFill>
                <a:effectLst/>
                <a:latin typeface="Times New Roman" panose="02020603050405020304" pitchFamily="18" charset="0"/>
                <a:ea typeface="Times New Roman" panose="02020603050405020304" pitchFamily="18" charset="0"/>
              </a:rPr>
              <a:t>сетевого взаимодействия общеобразовательных организаций </a:t>
            </a:r>
          </a:p>
          <a:p>
            <a:pPr algn="ctr"/>
            <a:r>
              <a:rPr lang="ru-RU" sz="3200" b="1" dirty="0">
                <a:solidFill>
                  <a:srgbClr val="002060"/>
                </a:solidFill>
                <a:effectLst/>
                <a:latin typeface="Times New Roman" panose="02020603050405020304" pitchFamily="18" charset="0"/>
                <a:ea typeface="Times New Roman" panose="02020603050405020304" pitchFamily="18" charset="0"/>
              </a:rPr>
              <a:t>Республики Крым</a:t>
            </a:r>
          </a:p>
        </p:txBody>
      </p:sp>
      <p:graphicFrame>
        <p:nvGraphicFramePr>
          <p:cNvPr id="8" name="object 8"/>
          <p:cNvGraphicFramePr>
            <a:graphicFrameLocks noGrp="1"/>
          </p:cNvGraphicFramePr>
          <p:nvPr>
            <p:extLst>
              <p:ext uri="{D42A27DB-BD31-4B8C-83A1-F6EECF244321}">
                <p14:modId xmlns:p14="http://schemas.microsoft.com/office/powerpoint/2010/main" val="573091781"/>
              </p:ext>
            </p:extLst>
          </p:nvPr>
        </p:nvGraphicFramePr>
        <p:xfrm>
          <a:off x="4419600" y="4273797"/>
          <a:ext cx="7354136" cy="2431803"/>
        </p:xfrm>
        <a:graphic>
          <a:graphicData uri="http://schemas.openxmlformats.org/drawingml/2006/table">
            <a:tbl>
              <a:tblPr firstRow="1" bandRow="1">
                <a:tableStyleId>{2D5ABB26-0587-4C30-8999-92F81FD0307C}</a:tableStyleId>
              </a:tblPr>
              <a:tblGrid>
                <a:gridCol w="1852784">
                  <a:extLst>
                    <a:ext uri="{9D8B030D-6E8A-4147-A177-3AD203B41FA5}">
                      <a16:colId xmlns:a16="http://schemas.microsoft.com/office/drawing/2014/main" val="20000"/>
                    </a:ext>
                  </a:extLst>
                </a:gridCol>
                <a:gridCol w="5501352">
                  <a:extLst>
                    <a:ext uri="{9D8B030D-6E8A-4147-A177-3AD203B41FA5}">
                      <a16:colId xmlns:a16="http://schemas.microsoft.com/office/drawing/2014/main" val="20001"/>
                    </a:ext>
                  </a:extLst>
                </a:gridCol>
              </a:tblGrid>
              <a:tr h="295211">
                <a:tc>
                  <a:txBody>
                    <a:bodyPr/>
                    <a:lstStyle/>
                    <a:p>
                      <a:pPr marL="127000">
                        <a:lnSpc>
                          <a:spcPts val="1870"/>
                        </a:lnSpc>
                      </a:pPr>
                      <a:endParaRPr sz="2000" b="1" dirty="0">
                        <a:solidFill>
                          <a:schemeClr val="tx1"/>
                        </a:solidFill>
                        <a:latin typeface="Times New Roman" panose="02020603050405020304" pitchFamily="18" charset="0"/>
                        <a:ea typeface="+mn-ea"/>
                        <a:cs typeface="Times New Roman" panose="02020603050405020304" pitchFamily="18" charset="0"/>
                      </a:endParaRPr>
                    </a:p>
                  </a:txBody>
                  <a:tcPr marL="0" marR="0" marT="0" marB="0"/>
                </a:tc>
                <a:tc>
                  <a:txBody>
                    <a:bodyPr/>
                    <a:lstStyle/>
                    <a:p>
                      <a:pPr marL="0" algn="just">
                        <a:lnSpc>
                          <a:spcPts val="1964"/>
                        </a:lnSpc>
                      </a:pPr>
                      <a:endParaRPr sz="2000" dirty="0">
                        <a:solidFill>
                          <a:schemeClr val="tx1"/>
                        </a:solidFill>
                        <a:latin typeface="Times New Roman" panose="02020603050405020304" pitchFamily="18" charset="0"/>
                        <a:ea typeface="+mn-ea"/>
                        <a:cs typeface="Times New Roman" panose="02020603050405020304" pitchFamily="18" charset="0"/>
                      </a:endParaRPr>
                    </a:p>
                  </a:txBody>
                  <a:tcPr marL="0" marR="0" marT="0" marB="0"/>
                </a:tc>
                <a:extLst>
                  <a:ext uri="{0D108BD9-81ED-4DB2-BD59-A6C34878D82A}">
                    <a16:rowId xmlns:a16="http://schemas.microsoft.com/office/drawing/2014/main" val="10000"/>
                  </a:ext>
                </a:extLst>
              </a:tr>
              <a:tr h="524000">
                <a:tc>
                  <a:txBody>
                    <a:bodyPr/>
                    <a:lstStyle/>
                    <a:p>
                      <a:pPr marL="127000" marR="746760">
                        <a:lnSpc>
                          <a:spcPts val="1820"/>
                        </a:lnSpc>
                        <a:spcBef>
                          <a:spcPts val="1665"/>
                        </a:spcBef>
                      </a:pPr>
                      <a:endParaRPr sz="2000" dirty="0">
                        <a:latin typeface="Times New Roman"/>
                        <a:cs typeface="Times New Roman"/>
                      </a:endParaRPr>
                    </a:p>
                  </a:txBody>
                  <a:tcPr marL="0" marR="0" marT="211455" marB="0"/>
                </a:tc>
                <a:tc>
                  <a:txBody>
                    <a:bodyPr/>
                    <a:lstStyle/>
                    <a:p>
                      <a:pPr algn="l">
                        <a:lnSpc>
                          <a:spcPct val="90000"/>
                        </a:lnSpc>
                        <a:spcBef>
                          <a:spcPts val="0"/>
                        </a:spcBef>
                        <a:spcAft>
                          <a:spcPts val="0"/>
                        </a:spcAft>
                      </a:pPr>
                      <a:endParaRPr lang="ru-RU" sz="2000" dirty="0">
                        <a:solidFill>
                          <a:srgbClr val="FF0000"/>
                        </a:solidFill>
                        <a:latin typeface="Times New Roman" panose="02020603050405020304" pitchFamily="18" charset="0"/>
                        <a:ea typeface="+mn-ea"/>
                        <a:cs typeface="Times New Roman" panose="02020603050405020304" pitchFamily="18" charset="0"/>
                      </a:endParaRPr>
                    </a:p>
                  </a:txBody>
                  <a:tcPr marL="0" marR="0" marT="176530" marB="0"/>
                </a:tc>
                <a:extLst>
                  <a:ext uri="{0D108BD9-81ED-4DB2-BD59-A6C34878D82A}">
                    <a16:rowId xmlns:a16="http://schemas.microsoft.com/office/drawing/2014/main" val="10001"/>
                  </a:ext>
                </a:extLst>
              </a:tr>
              <a:tr h="1612592">
                <a:tc>
                  <a:txBody>
                    <a:bodyPr/>
                    <a:lstStyle/>
                    <a:p>
                      <a:pPr marL="127000">
                        <a:lnSpc>
                          <a:spcPct val="100000"/>
                        </a:lnSpc>
                        <a:spcBef>
                          <a:spcPts val="425"/>
                        </a:spcBef>
                      </a:pPr>
                      <a:endParaRPr sz="2000" dirty="0">
                        <a:latin typeface="Times New Roman"/>
                        <a:cs typeface="Times New Roman"/>
                      </a:endParaRPr>
                    </a:p>
                  </a:txBody>
                  <a:tcPr marL="0" marR="0" marT="53975" marB="0"/>
                </a:tc>
                <a:tc>
                  <a:txBody>
                    <a:bodyPr/>
                    <a:lstStyle/>
                    <a:p>
                      <a:pPr marL="126364">
                        <a:lnSpc>
                          <a:spcPct val="100000"/>
                        </a:lnSpc>
                        <a:spcBef>
                          <a:spcPts val="425"/>
                        </a:spcBef>
                      </a:pPr>
                      <a:endParaRPr sz="2000" dirty="0">
                        <a:latin typeface="Times New Roman"/>
                        <a:cs typeface="Times New Roman"/>
                      </a:endParaRPr>
                    </a:p>
                    <a:p>
                      <a:pPr>
                        <a:lnSpc>
                          <a:spcPct val="100000"/>
                        </a:lnSpc>
                        <a:spcBef>
                          <a:spcPts val="20"/>
                        </a:spcBef>
                      </a:pPr>
                      <a:endParaRPr sz="2000" dirty="0">
                        <a:latin typeface="Times New Roman"/>
                        <a:cs typeface="Times New Roman"/>
                      </a:endParaRPr>
                    </a:p>
                    <a:p>
                      <a:pPr marR="119380" algn="r">
                        <a:lnSpc>
                          <a:spcPts val="1930"/>
                        </a:lnSpc>
                      </a:pPr>
                      <a:r>
                        <a:rPr lang="ru-RU" sz="2000" b="1" spc="-10" dirty="0">
                          <a:latin typeface="Times New Roman"/>
                          <a:cs typeface="Times New Roman"/>
                        </a:rPr>
                        <a:t>Докладчик</a:t>
                      </a:r>
                      <a:r>
                        <a:rPr sz="2000" spc="-10" dirty="0">
                          <a:latin typeface="Times New Roman"/>
                          <a:cs typeface="Times New Roman"/>
                        </a:rPr>
                        <a:t>:</a:t>
                      </a:r>
                      <a:r>
                        <a:rPr sz="2000" spc="-5" dirty="0">
                          <a:latin typeface="Times New Roman"/>
                          <a:cs typeface="Times New Roman"/>
                        </a:rPr>
                        <a:t> </a:t>
                      </a:r>
                      <a:r>
                        <a:rPr lang="ru-RU" sz="2000" spc="-20" dirty="0" err="1">
                          <a:latin typeface="Times New Roman"/>
                          <a:cs typeface="Times New Roman"/>
                        </a:rPr>
                        <a:t>Рогатенюк</a:t>
                      </a:r>
                      <a:r>
                        <a:rPr lang="ru-RU" sz="2000" spc="-20" dirty="0">
                          <a:latin typeface="Times New Roman"/>
                          <a:cs typeface="Times New Roman"/>
                        </a:rPr>
                        <a:t> Элана Владимировна</a:t>
                      </a:r>
                      <a:r>
                        <a:rPr sz="2000" spc="-5" dirty="0">
                          <a:latin typeface="Times New Roman"/>
                          <a:cs typeface="Times New Roman"/>
                        </a:rPr>
                        <a:t>,</a:t>
                      </a:r>
                      <a:endParaRPr lang="ru-RU" sz="2000" spc="-5" dirty="0">
                        <a:latin typeface="Times New Roman"/>
                        <a:cs typeface="Times New Roman"/>
                      </a:endParaRPr>
                    </a:p>
                    <a:p>
                      <a:pPr marL="0" marR="119380" lvl="0" indent="0" algn="r" defTabSz="914400" eaLnBrk="1" fontAlgn="auto" latinLnBrk="0" hangingPunct="1">
                        <a:lnSpc>
                          <a:spcPts val="1930"/>
                        </a:lnSpc>
                        <a:spcBef>
                          <a:spcPts val="0"/>
                        </a:spcBef>
                        <a:spcAft>
                          <a:spcPts val="0"/>
                        </a:spcAft>
                        <a:buClrTx/>
                        <a:buSzTx/>
                        <a:buFontTx/>
                        <a:buNone/>
                        <a:tabLst/>
                        <a:defRPr/>
                      </a:pPr>
                      <a:r>
                        <a:rPr lang="ru-RU" sz="2000" spc="-10" dirty="0">
                          <a:latin typeface="Times New Roman"/>
                          <a:cs typeface="Times New Roman"/>
                        </a:rPr>
                        <a:t>заведующий</a:t>
                      </a:r>
                      <a:r>
                        <a:rPr lang="ru-RU" sz="2000" spc="-25" dirty="0">
                          <a:latin typeface="Times New Roman"/>
                          <a:cs typeface="Times New Roman"/>
                        </a:rPr>
                        <a:t> </a:t>
                      </a:r>
                      <a:r>
                        <a:rPr lang="ru-RU" sz="2000" dirty="0">
                          <a:latin typeface="Times New Roman"/>
                          <a:cs typeface="Times New Roman"/>
                        </a:rPr>
                        <a:t>центром</a:t>
                      </a:r>
                      <a:r>
                        <a:rPr lang="ru-RU" sz="2000" spc="-35" dirty="0">
                          <a:latin typeface="Times New Roman"/>
                          <a:cs typeface="Times New Roman"/>
                        </a:rPr>
                        <a:t> </a:t>
                      </a:r>
                      <a:r>
                        <a:rPr lang="ru-RU" sz="2000" dirty="0">
                          <a:latin typeface="Times New Roman"/>
                          <a:cs typeface="Times New Roman"/>
                        </a:rPr>
                        <a:t>финансовой</a:t>
                      </a:r>
                      <a:r>
                        <a:rPr lang="ru-RU" sz="2000" spc="-45" dirty="0">
                          <a:latin typeface="Times New Roman"/>
                          <a:cs typeface="Times New Roman"/>
                        </a:rPr>
                        <a:t> </a:t>
                      </a:r>
                      <a:r>
                        <a:rPr lang="ru-RU" sz="2000" dirty="0">
                          <a:latin typeface="Times New Roman"/>
                          <a:cs typeface="Times New Roman"/>
                        </a:rPr>
                        <a:t>грамотности,</a:t>
                      </a:r>
                    </a:p>
                    <a:p>
                      <a:pPr marR="119380" algn="r">
                        <a:lnSpc>
                          <a:spcPts val="1930"/>
                        </a:lnSpc>
                      </a:pPr>
                      <a:r>
                        <a:rPr sz="2000" spc="-10" dirty="0" err="1">
                          <a:latin typeface="Times New Roman"/>
                          <a:cs typeface="Times New Roman"/>
                        </a:rPr>
                        <a:t>кандидат</a:t>
                      </a:r>
                      <a:r>
                        <a:rPr sz="2000" spc="-10" dirty="0">
                          <a:latin typeface="Times New Roman"/>
                          <a:cs typeface="Times New Roman"/>
                        </a:rPr>
                        <a:t> </a:t>
                      </a:r>
                      <a:r>
                        <a:rPr sz="2000" spc="-15" dirty="0">
                          <a:latin typeface="Times New Roman"/>
                          <a:cs typeface="Times New Roman"/>
                        </a:rPr>
                        <a:t>экономических </a:t>
                      </a:r>
                      <a:r>
                        <a:rPr sz="2000" spc="-30" dirty="0" err="1">
                          <a:latin typeface="Times New Roman"/>
                          <a:cs typeface="Times New Roman"/>
                        </a:rPr>
                        <a:t>наук</a:t>
                      </a:r>
                      <a:r>
                        <a:rPr sz="2000" spc="-30" dirty="0">
                          <a:latin typeface="Times New Roman"/>
                          <a:cs typeface="Times New Roman"/>
                        </a:rPr>
                        <a:t>,</a:t>
                      </a:r>
                      <a:r>
                        <a:rPr lang="ru-RU" sz="2000" spc="-30" dirty="0">
                          <a:latin typeface="Times New Roman"/>
                          <a:cs typeface="Times New Roman"/>
                        </a:rPr>
                        <a:t> </a:t>
                      </a:r>
                      <a:r>
                        <a:rPr sz="2000" spc="-10" dirty="0" err="1">
                          <a:latin typeface="Times New Roman"/>
                          <a:cs typeface="Times New Roman"/>
                        </a:rPr>
                        <a:t>доцент</a:t>
                      </a:r>
                      <a:r>
                        <a:rPr sz="2000" spc="-5" dirty="0">
                          <a:latin typeface="Times New Roman"/>
                          <a:cs typeface="Times New Roman"/>
                        </a:rPr>
                        <a:t> </a:t>
                      </a:r>
                      <a:r>
                        <a:rPr sz="2000" spc="-409" dirty="0">
                          <a:latin typeface="Times New Roman"/>
                          <a:cs typeface="Times New Roman"/>
                        </a:rPr>
                        <a:t> </a:t>
                      </a:r>
                      <a:endParaRPr lang="ru-RU" sz="2000" spc="-409" dirty="0">
                        <a:latin typeface="Times New Roman"/>
                        <a:cs typeface="Times New Roman"/>
                      </a:endParaRPr>
                    </a:p>
                  </a:txBody>
                  <a:tcPr marL="0" marR="0" marT="53975" marB="0"/>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497440606"/>
              </p:ext>
            </p:extLst>
          </p:nvPr>
        </p:nvGraphicFramePr>
        <p:xfrm>
          <a:off x="77760" y="2106196"/>
          <a:ext cx="12043514" cy="1075944"/>
        </p:xfrm>
        <a:graphic>
          <a:graphicData uri="http://schemas.openxmlformats.org/drawingml/2006/table">
            <a:tbl>
              <a:tblPr firstRow="1" bandRow="1">
                <a:tableStyleId>{5C22544A-7EE6-4342-B048-85BDC9FD1C3A}</a:tableStyleId>
              </a:tblPr>
              <a:tblGrid>
                <a:gridCol w="6433067">
                  <a:extLst>
                    <a:ext uri="{9D8B030D-6E8A-4147-A177-3AD203B41FA5}">
                      <a16:colId xmlns:a16="http://schemas.microsoft.com/office/drawing/2014/main" val="20000"/>
                    </a:ext>
                  </a:extLst>
                </a:gridCol>
                <a:gridCol w="5610447">
                  <a:extLst>
                    <a:ext uri="{9D8B030D-6E8A-4147-A177-3AD203B41FA5}">
                      <a16:colId xmlns:a16="http://schemas.microsoft.com/office/drawing/2014/main" val="20001"/>
                    </a:ext>
                  </a:extLst>
                </a:gridCol>
              </a:tblGrid>
              <a:tr h="845290">
                <a:tc>
                  <a:txBody>
                    <a:bodyPr/>
                    <a:lstStyle/>
                    <a:p>
                      <a:pPr marL="285750" indent="-285750">
                        <a:lnSpc>
                          <a:spcPct val="85000"/>
                        </a:lnSpc>
                        <a:buFont typeface="Wingdings" panose="05000000000000000000" pitchFamily="2" charset="2"/>
                        <a:buChar char="ü"/>
                      </a:pPr>
                      <a:r>
                        <a:rPr lang="ru-RU" sz="1900" b="0" dirty="0">
                          <a:solidFill>
                            <a:schemeClr val="tx1"/>
                          </a:solidFill>
                          <a:latin typeface="Times New Roman" panose="02020603050405020304" pitchFamily="18" charset="0"/>
                          <a:cs typeface="Times New Roman" panose="02020603050405020304" pitchFamily="18" charset="0"/>
                        </a:rPr>
                        <a:t>многофункциональный учебно-демонстрационный комплекс</a:t>
                      </a:r>
                    </a:p>
                    <a:p>
                      <a:pPr marL="285750" indent="-285750" algn="just">
                        <a:lnSpc>
                          <a:spcPct val="85000"/>
                        </a:lnSpc>
                        <a:buFont typeface="Wingdings" panose="05000000000000000000" pitchFamily="2" charset="2"/>
                        <a:buChar char="ü"/>
                      </a:pPr>
                      <a:r>
                        <a:rPr lang="ru-RU" sz="1900" b="0" dirty="0">
                          <a:solidFill>
                            <a:schemeClr val="tx1"/>
                          </a:solidFill>
                          <a:latin typeface="Times New Roman" panose="02020603050405020304" pitchFamily="18" charset="0"/>
                          <a:cs typeface="Times New Roman" panose="02020603050405020304" pitchFamily="18" charset="0"/>
                        </a:rPr>
                        <a:t>Робот-консультант Ирина, Робот-консультант </a:t>
                      </a:r>
                      <a:r>
                        <a:rPr lang="ru-RU" sz="1900" b="0" dirty="0" err="1">
                          <a:solidFill>
                            <a:schemeClr val="tx1"/>
                          </a:solidFill>
                          <a:latin typeface="Times New Roman" panose="02020603050405020304" pitchFamily="18" charset="0"/>
                          <a:cs typeface="Times New Roman" panose="02020603050405020304" pitchFamily="18" charset="0"/>
                        </a:rPr>
                        <a:t>Криппи</a:t>
                      </a:r>
                      <a:endParaRPr lang="ru-RU" sz="1900" b="0" dirty="0">
                        <a:solidFill>
                          <a:schemeClr val="tx1"/>
                        </a:solidFill>
                        <a:latin typeface="Times New Roman" panose="02020603050405020304" pitchFamily="18" charset="0"/>
                        <a:cs typeface="Times New Roman" panose="02020603050405020304" pitchFamily="18" charset="0"/>
                      </a:endParaRPr>
                    </a:p>
                    <a:p>
                      <a:pPr marL="285750" indent="-285750" algn="just">
                        <a:lnSpc>
                          <a:spcPct val="85000"/>
                        </a:lnSpc>
                        <a:buFont typeface="Wingdings" panose="05000000000000000000" pitchFamily="2" charset="2"/>
                        <a:buChar char="ü"/>
                      </a:pPr>
                      <a:r>
                        <a:rPr lang="ru-RU" sz="1900" b="0" dirty="0">
                          <a:solidFill>
                            <a:schemeClr val="tx1"/>
                          </a:solidFill>
                          <a:latin typeface="Times New Roman" panose="02020603050405020304" pitchFamily="18" charset="0"/>
                          <a:cs typeface="Times New Roman" panose="02020603050405020304" pitchFamily="18" charset="0"/>
                        </a:rPr>
                        <a:t>интерактивная сенсорная панель</a:t>
                      </a:r>
                    </a:p>
                  </a:txBody>
                  <a:tcPr>
                    <a:solidFill>
                      <a:schemeClr val="bg1"/>
                    </a:solidFill>
                  </a:tcPr>
                </a:tc>
                <a:tc>
                  <a:txBody>
                    <a:bodyPr/>
                    <a:lstStyle/>
                    <a:p>
                      <a:pPr marL="285750" indent="-285750" algn="just">
                        <a:lnSpc>
                          <a:spcPct val="85000"/>
                        </a:lnSpc>
                        <a:buFont typeface="Wingdings" panose="05000000000000000000" pitchFamily="2" charset="2"/>
                        <a:buChar char="ü"/>
                      </a:pPr>
                      <a:r>
                        <a:rPr lang="ru-RU" sz="1900" b="0" dirty="0">
                          <a:solidFill>
                            <a:schemeClr val="tx1"/>
                          </a:solidFill>
                          <a:latin typeface="Times New Roman" panose="02020603050405020304" pitchFamily="18" charset="0"/>
                          <a:cs typeface="Times New Roman" panose="02020603050405020304" pitchFamily="18" charset="0"/>
                        </a:rPr>
                        <a:t>персональное рабочее место</a:t>
                      </a:r>
                    </a:p>
                    <a:p>
                      <a:pPr marL="285750" indent="-285750" algn="just">
                        <a:lnSpc>
                          <a:spcPct val="85000"/>
                        </a:lnSpc>
                        <a:buFont typeface="Wingdings" panose="05000000000000000000" pitchFamily="2" charset="2"/>
                        <a:buChar char="ü"/>
                      </a:pPr>
                      <a:r>
                        <a:rPr lang="ru-RU" sz="1900" b="0" dirty="0">
                          <a:solidFill>
                            <a:schemeClr val="tx1"/>
                          </a:solidFill>
                          <a:latin typeface="Times New Roman" panose="02020603050405020304" pitchFamily="18" charset="0"/>
                          <a:cs typeface="Times New Roman" panose="02020603050405020304" pitchFamily="18" charset="0"/>
                        </a:rPr>
                        <a:t>интерактивное мультимедийное рабочее место</a:t>
                      </a:r>
                    </a:p>
                    <a:p>
                      <a:pPr marL="285750" indent="-285750" algn="just">
                        <a:lnSpc>
                          <a:spcPct val="85000"/>
                        </a:lnSpc>
                        <a:buFont typeface="Wingdings" panose="05000000000000000000" pitchFamily="2" charset="2"/>
                        <a:buChar char="ü"/>
                      </a:pPr>
                      <a:r>
                        <a:rPr lang="ru-RU" sz="1900" b="0" dirty="0">
                          <a:solidFill>
                            <a:schemeClr val="tx1"/>
                          </a:solidFill>
                          <a:latin typeface="Times New Roman" panose="02020603050405020304" pitchFamily="18" charset="0"/>
                          <a:cs typeface="Times New Roman" panose="02020603050405020304" pitchFamily="18" charset="0"/>
                        </a:rPr>
                        <a:t>мобильный учебный класс для 24 человек</a:t>
                      </a:r>
                    </a:p>
                  </a:txBody>
                  <a:tcPr>
                    <a:solidFill>
                      <a:schemeClr val="bg1"/>
                    </a:solidFill>
                  </a:tcPr>
                </a:tc>
                <a:extLst>
                  <a:ext uri="{0D108BD9-81ED-4DB2-BD59-A6C34878D82A}">
                    <a16:rowId xmlns:a16="http://schemas.microsoft.com/office/drawing/2014/main" val="10000"/>
                  </a:ext>
                </a:extLst>
              </a:tr>
            </a:tbl>
          </a:graphicData>
        </a:graphic>
      </p:graphicFrame>
      <p:sp>
        <p:nvSpPr>
          <p:cNvPr id="8" name="Прямоугольник 19"/>
          <p:cNvSpPr>
            <a:spLocks noChangeArrowheads="1"/>
          </p:cNvSpPr>
          <p:nvPr/>
        </p:nvSpPr>
        <p:spPr bwMode="auto">
          <a:xfrm>
            <a:off x="148486" y="0"/>
            <a:ext cx="11895028" cy="21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Times New Roman" pitchFamily="18" charset="0"/>
              </a:defRPr>
            </a:lvl1pPr>
            <a:lvl2pPr marL="742950" indent="-285750">
              <a:defRPr sz="2000" b="1">
                <a:solidFill>
                  <a:schemeClr val="tx1"/>
                </a:solidFill>
                <a:latin typeface="Times New Roman" pitchFamily="18" charset="0"/>
              </a:defRPr>
            </a:lvl2pPr>
            <a:lvl3pPr marL="1143000" indent="-228600">
              <a:defRPr sz="2000" b="1">
                <a:solidFill>
                  <a:schemeClr val="tx1"/>
                </a:solidFill>
                <a:latin typeface="Times New Roman" pitchFamily="18" charset="0"/>
              </a:defRPr>
            </a:lvl3pPr>
            <a:lvl4pPr marL="1600200" indent="-228600">
              <a:defRPr sz="2000" b="1">
                <a:solidFill>
                  <a:schemeClr val="tx1"/>
                </a:solidFill>
                <a:latin typeface="Times New Roman" pitchFamily="18" charset="0"/>
              </a:defRPr>
            </a:lvl4pPr>
            <a:lvl5pPr marL="2057400" indent="-22860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indent="363538" algn="just">
              <a:lnSpc>
                <a:spcPct val="90000"/>
              </a:lnSpc>
            </a:pPr>
            <a:r>
              <a:rPr lang="ru-RU" sz="1900" dirty="0">
                <a:solidFill>
                  <a:srgbClr val="C00000"/>
                </a:solidFill>
              </a:rPr>
              <a:t>2018 год – </a:t>
            </a:r>
            <a:r>
              <a:rPr lang="ru-RU" sz="1900" b="0" dirty="0"/>
              <a:t>создан Координационный совет по повышению финансовой грамотности населения Республики Крым. </a:t>
            </a:r>
          </a:p>
          <a:p>
            <a:pPr indent="363538" algn="just">
              <a:lnSpc>
                <a:spcPct val="90000"/>
              </a:lnSpc>
            </a:pPr>
            <a:r>
              <a:rPr lang="ru-RU" sz="1900" dirty="0">
                <a:solidFill>
                  <a:srgbClr val="C00000"/>
                </a:solidFill>
              </a:rPr>
              <a:t>ЦФГ КРИППО </a:t>
            </a:r>
            <a:r>
              <a:rPr lang="ru-RU" sz="1900" b="0" dirty="0"/>
              <a:t>был создан в 2018 году при поддержке Министерства финансов Республики Крым на базе ГБОУ ДПО РК «Крымский республиканский институт постдипломного педагогического образования».</a:t>
            </a:r>
          </a:p>
          <a:p>
            <a:pPr indent="363538" algn="just">
              <a:lnSpc>
                <a:spcPct val="90000"/>
              </a:lnSpc>
            </a:pPr>
            <a:r>
              <a:rPr lang="ru-RU" sz="1900" dirty="0">
                <a:solidFill>
                  <a:srgbClr val="C00000"/>
                </a:solidFill>
              </a:rPr>
              <a:t>Цель</a:t>
            </a:r>
            <a:r>
              <a:rPr lang="ru-RU" sz="1900" b="0" dirty="0"/>
              <a:t> работы ЦФГ КРИППО – содействие созданию в Республике Крым кадрового потенциала и эффективной инфраструктуры, направленной на поддержку деятельности педагогов дошкольных и общеобразовательных организаций по реализации программ финансовой грамотности.</a:t>
            </a:r>
          </a:p>
          <a:p>
            <a:pPr indent="363538" algn="just">
              <a:lnSpc>
                <a:spcPct val="90000"/>
              </a:lnSpc>
            </a:pPr>
            <a:r>
              <a:rPr lang="ru-RU" sz="1900" dirty="0">
                <a:solidFill>
                  <a:srgbClr val="C00000"/>
                </a:solidFill>
              </a:rPr>
              <a:t>ЦФГ КРИППО:</a:t>
            </a:r>
          </a:p>
        </p:txBody>
      </p:sp>
      <p:sp>
        <p:nvSpPr>
          <p:cNvPr id="6" name="Прямоугольник 19"/>
          <p:cNvSpPr>
            <a:spLocks noChangeArrowheads="1"/>
          </p:cNvSpPr>
          <p:nvPr/>
        </p:nvSpPr>
        <p:spPr bwMode="auto">
          <a:xfrm>
            <a:off x="74243" y="3251288"/>
            <a:ext cx="11895028"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Times New Roman" pitchFamily="18" charset="0"/>
              </a:defRPr>
            </a:lvl1pPr>
            <a:lvl2pPr marL="742950" indent="-285750">
              <a:defRPr sz="2000" b="1">
                <a:solidFill>
                  <a:schemeClr val="tx1"/>
                </a:solidFill>
                <a:latin typeface="Times New Roman" pitchFamily="18" charset="0"/>
              </a:defRPr>
            </a:lvl2pPr>
            <a:lvl3pPr marL="1143000" indent="-228600">
              <a:defRPr sz="2000" b="1">
                <a:solidFill>
                  <a:schemeClr val="tx1"/>
                </a:solidFill>
                <a:latin typeface="Times New Roman" pitchFamily="18" charset="0"/>
              </a:defRPr>
            </a:lvl3pPr>
            <a:lvl4pPr marL="1600200" indent="-228600">
              <a:defRPr sz="2000" b="1">
                <a:solidFill>
                  <a:schemeClr val="tx1"/>
                </a:solidFill>
                <a:latin typeface="Times New Roman" pitchFamily="18" charset="0"/>
              </a:defRPr>
            </a:lvl4pPr>
            <a:lvl5pPr marL="2057400" indent="-22860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indent="363538" algn="just">
              <a:lnSpc>
                <a:spcPct val="80000"/>
              </a:lnSpc>
            </a:pPr>
            <a:r>
              <a:rPr lang="ru-RU" sz="1900" dirty="0">
                <a:solidFill>
                  <a:srgbClr val="C00000"/>
                </a:solidFill>
              </a:rPr>
              <a:t>Работа ЦФГ КРИППО ведется по трём направлениям:</a:t>
            </a:r>
          </a:p>
          <a:p>
            <a:pPr marL="342900" indent="-342900">
              <a:lnSpc>
                <a:spcPct val="80000"/>
              </a:lnSpc>
              <a:buFont typeface="+mj-lt"/>
              <a:buAutoNum type="arabicPeriod"/>
            </a:pPr>
            <a:r>
              <a:rPr lang="ru-RU" sz="1900" b="0" dirty="0"/>
              <a:t>Содействие повышению финансовой грамотности педагогов образовательных организаций Республики Крым.</a:t>
            </a:r>
          </a:p>
          <a:p>
            <a:pPr marL="342900" indent="-342900">
              <a:lnSpc>
                <a:spcPct val="80000"/>
              </a:lnSpc>
              <a:buFont typeface="+mj-lt"/>
              <a:buAutoNum type="arabicPeriod"/>
            </a:pPr>
            <a:r>
              <a:rPr lang="ru-RU" sz="1900" b="0" dirty="0"/>
              <a:t>Методическое сопровождение реализации программ по финансовой грамотности в дошкольных и общеобразовательных организациях региона.</a:t>
            </a:r>
          </a:p>
          <a:p>
            <a:pPr marL="342900" indent="-342900">
              <a:lnSpc>
                <a:spcPct val="80000"/>
              </a:lnSpc>
              <a:buFont typeface="+mj-lt"/>
              <a:buAutoNum type="arabicPeriod"/>
            </a:pPr>
            <a:r>
              <a:rPr lang="ru-RU" sz="1900" b="0" dirty="0"/>
              <a:t>Содействие повышению финансовой грамотности школьников Республики Крым разных возрастных групп.</a:t>
            </a:r>
          </a:p>
        </p:txBody>
      </p:sp>
      <p:sp>
        <p:nvSpPr>
          <p:cNvPr id="7" name="Прямоугольник 19"/>
          <p:cNvSpPr>
            <a:spLocks noChangeArrowheads="1"/>
          </p:cNvSpPr>
          <p:nvPr/>
        </p:nvSpPr>
        <p:spPr bwMode="auto">
          <a:xfrm>
            <a:off x="74243" y="4465528"/>
            <a:ext cx="11895028" cy="2299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Times New Roman" pitchFamily="18" charset="0"/>
              </a:defRPr>
            </a:lvl1pPr>
            <a:lvl2pPr marL="742950" indent="-285750">
              <a:defRPr sz="2000" b="1">
                <a:solidFill>
                  <a:schemeClr val="tx1"/>
                </a:solidFill>
                <a:latin typeface="Times New Roman" pitchFamily="18" charset="0"/>
              </a:defRPr>
            </a:lvl2pPr>
            <a:lvl3pPr marL="1143000" indent="-228600">
              <a:defRPr sz="2000" b="1">
                <a:solidFill>
                  <a:schemeClr val="tx1"/>
                </a:solidFill>
                <a:latin typeface="Times New Roman" pitchFamily="18" charset="0"/>
              </a:defRPr>
            </a:lvl3pPr>
            <a:lvl4pPr marL="1600200" indent="-228600">
              <a:defRPr sz="2000" b="1">
                <a:solidFill>
                  <a:schemeClr val="tx1"/>
                </a:solidFill>
                <a:latin typeface="Times New Roman" pitchFamily="18" charset="0"/>
              </a:defRPr>
            </a:lvl4pPr>
            <a:lvl5pPr marL="2057400" indent="-22860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indent="363538" algn="just">
              <a:lnSpc>
                <a:spcPct val="85000"/>
              </a:lnSpc>
            </a:pPr>
            <a:r>
              <a:rPr lang="ru-RU" sz="1900" dirty="0">
                <a:solidFill>
                  <a:srgbClr val="C00000"/>
                </a:solidFill>
              </a:rPr>
              <a:t>Пилотные площадки по реализации учебных программ по финансовой грамотности в Республике Крым:</a:t>
            </a:r>
          </a:p>
          <a:p>
            <a:pPr marL="285750" lvl="0" indent="-285750" algn="just">
              <a:lnSpc>
                <a:spcPct val="85000"/>
              </a:lnSpc>
              <a:buFont typeface="Wingdings" panose="05000000000000000000" pitchFamily="2" charset="2"/>
              <a:buChar char="ü"/>
            </a:pPr>
            <a:r>
              <a:rPr lang="ru-RU" sz="1900" b="0" dirty="0">
                <a:cs typeface="Times New Roman" panose="02020603050405020304" pitchFamily="18" charset="0"/>
              </a:rPr>
              <a:t>16 общеобразовательных организаций являются пилотными площадками для апробации учебных программ курса «Финансовая грамотность»</a:t>
            </a:r>
          </a:p>
          <a:p>
            <a:pPr marL="285750" indent="-285750" algn="just">
              <a:lnSpc>
                <a:spcPct val="85000"/>
              </a:lnSpc>
              <a:buFont typeface="Wingdings" panose="05000000000000000000" pitchFamily="2" charset="2"/>
              <a:buChar char="ü"/>
            </a:pPr>
            <a:r>
              <a:rPr lang="ru-RU" sz="1900" b="0" dirty="0">
                <a:cs typeface="Times New Roman" panose="02020603050405020304" pitchFamily="18" charset="0"/>
              </a:rPr>
              <a:t>4 пилотные площадки и 1 инновационная площадка по внедрению программы по основам финансовой грамотности в дошкольных образовательных организациях</a:t>
            </a:r>
          </a:p>
          <a:p>
            <a:pPr marL="285750" indent="-285750" algn="just">
              <a:lnSpc>
                <a:spcPct val="85000"/>
              </a:lnSpc>
              <a:buFont typeface="Wingdings" panose="05000000000000000000" pitchFamily="2" charset="2"/>
              <a:buChar char="ü"/>
            </a:pPr>
            <a:r>
              <a:rPr lang="ru-RU" sz="1900" b="0" dirty="0">
                <a:cs typeface="Times New Roman" panose="02020603050405020304" pitchFamily="18" charset="0"/>
              </a:rPr>
              <a:t>в 2020 году в 30 общеобразовательных организациях созданы классы социально-экономического профиля</a:t>
            </a:r>
          </a:p>
          <a:p>
            <a:pPr marL="285750" indent="-285750" algn="just">
              <a:lnSpc>
                <a:spcPct val="80000"/>
              </a:lnSpc>
              <a:buFont typeface="Wingdings" panose="05000000000000000000" pitchFamily="2" charset="2"/>
              <a:buChar char="ü"/>
            </a:pPr>
            <a:r>
              <a:rPr lang="ru-RU" sz="1900" b="0" dirty="0">
                <a:cs typeface="Times New Roman" panose="02020603050405020304" pitchFamily="18" charset="0"/>
              </a:rPr>
              <a:t>в 20 общеобразовательных организациях  ежегодно, начиная с 2019 года, реализуется образовательный проект «Первый бизнес». </a:t>
            </a:r>
            <a:endParaRPr lang="ru-RU" sz="1900" b="0" dirty="0"/>
          </a:p>
        </p:txBody>
      </p:sp>
    </p:spTree>
    <p:extLst>
      <p:ext uri="{BB962C8B-B14F-4D97-AF65-F5344CB8AC3E}">
        <p14:creationId xmlns:p14="http://schemas.microsoft.com/office/powerpoint/2010/main" val="3635475255"/>
      </p:ext>
    </p:extLst>
  </p:cSld>
  <p:clrMapOvr>
    <a:masterClrMapping/>
  </p:clrMapOvr>
  <mc:AlternateContent xmlns:mc="http://schemas.openxmlformats.org/markup-compatibility/2006" xmlns:p14="http://schemas.microsoft.com/office/powerpoint/2010/main">
    <mc:Choice Requires="p14">
      <p:transition spd="slow" p14:dur="2000" advTm="5122"/>
    </mc:Choice>
    <mc:Fallback xmlns="">
      <p:transition spd="slow" advTm="512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D6BC153-F4AC-4DFD-A3C6-CBB8530CC634}"/>
              </a:ext>
            </a:extLst>
          </p:cNvPr>
          <p:cNvSpPr txBox="1"/>
          <p:nvPr/>
        </p:nvSpPr>
        <p:spPr>
          <a:xfrm>
            <a:off x="73715" y="35169"/>
            <a:ext cx="12044570" cy="6802631"/>
          </a:xfrm>
          <a:prstGeom prst="rect">
            <a:avLst/>
          </a:prstGeom>
          <a:noFill/>
        </p:spPr>
        <p:txBody>
          <a:bodyPr wrap="square">
            <a:spAutoFit/>
          </a:bodyPr>
          <a:lstStyle/>
          <a:p>
            <a:pPr indent="363538" algn="just">
              <a:lnSpc>
                <a:spcPct val="85000"/>
              </a:lnSpc>
            </a:pPr>
            <a:r>
              <a:rPr lang="ru-RU" sz="1900" b="1" dirty="0">
                <a:solidFill>
                  <a:srgbClr val="C00000"/>
                </a:solidFill>
                <a:latin typeface="Times New Roman" panose="02020603050405020304" pitchFamily="18" charset="0"/>
                <a:cs typeface="Times New Roman" panose="02020603050405020304" pitchFamily="18" charset="0"/>
              </a:rPr>
              <a:t>Первое направление работы ЦФГ КРИППО – Содействие повышению финансовой грамотности педагогов образовательных организаций Республики Крым:</a:t>
            </a:r>
          </a:p>
          <a:p>
            <a:pPr marL="285750" indent="-285750" algn="just">
              <a:lnSpc>
                <a:spcPct val="85000"/>
              </a:lnSpc>
              <a:buFont typeface="Wingdings" panose="05000000000000000000" pitchFamily="2" charset="2"/>
              <a:buChar char="ü"/>
            </a:pPr>
            <a:r>
              <a:rPr lang="ru-RU" sz="1900" b="1" spc="-15"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ДПП ПК, реализуемые начиная с 2019 года: </a:t>
            </a:r>
            <a:r>
              <a:rPr lang="ru-RU" sz="1900" spc="-15" dirty="0">
                <a:latin typeface="Times New Roman" panose="02020603050405020304" pitchFamily="18" charset="0"/>
                <a:ea typeface="Times New Roman" panose="02020603050405020304" pitchFamily="18" charset="0"/>
                <a:cs typeface="Times New Roman" panose="02020603050405020304" pitchFamily="18" charset="0"/>
              </a:rPr>
              <a:t>«</a:t>
            </a:r>
            <a:r>
              <a:rPr lang="ru-RU" sz="1900" dirty="0">
                <a:latin typeface="Times New Roman" panose="02020603050405020304" pitchFamily="18" charset="0"/>
                <a:cs typeface="Times New Roman" panose="02020603050405020304" pitchFamily="18" charset="0"/>
              </a:rPr>
              <a:t>Содержание и методика преподавания курса «Финансовая грамотность» различным категориям обучающихся», «Методика экономического воспитания детей дошкольного возраста. Основы финансовой грамотности», «Основы финансовой грамотности детей младшего школьного возраста», «Финансовая грамотность педагога в условиях цифровой экономики», «Экономические и правовые основы управленческой деятельности»;</a:t>
            </a:r>
          </a:p>
          <a:p>
            <a:pPr marL="285750" indent="-285750" algn="just">
              <a:lnSpc>
                <a:spcPct val="85000"/>
              </a:lnSpc>
              <a:buFont typeface="Wingdings" panose="05000000000000000000" pitchFamily="2" charset="2"/>
              <a:buChar char="ü"/>
            </a:pPr>
            <a:r>
              <a:rPr lang="ru-RU" sz="1900" b="1" spc="-15"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ДПП ПК, запланированные к реализации в 2022 году: </a:t>
            </a:r>
            <a:r>
              <a:rPr lang="ru-RU" sz="1900" spc="-15"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ru-RU" sz="1900" dirty="0">
                <a:latin typeface="Times New Roman" panose="02020603050405020304" pitchFamily="18" charset="0"/>
                <a:cs typeface="Times New Roman" panose="02020603050405020304" pitchFamily="18" charset="0"/>
              </a:rPr>
              <a:t>Формирование финансовой грамотности учащихся общеобразовательных организаций в рамках реализации Стратегии повышения финансовой грамотности в Российской Федерации», «Современные подходы к преподаванию экономики в общеобразовательных организациях».</a:t>
            </a:r>
          </a:p>
          <a:p>
            <a:pPr marL="285750" indent="-285750" algn="just">
              <a:lnSpc>
                <a:spcPct val="85000"/>
              </a:lnSpc>
              <a:buFont typeface="Wingdings" panose="05000000000000000000" pitchFamily="2" charset="2"/>
              <a:buChar char="ü"/>
            </a:pPr>
            <a:r>
              <a:rPr lang="ru-RU" sz="1900" b="1" spc="-15"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Интеграция модулей / тем по финансовой грамотности в ДПП ПК </a:t>
            </a:r>
            <a:r>
              <a:rPr lang="ru-RU" sz="1900" spc="-15" dirty="0">
                <a:latin typeface="Times New Roman" panose="02020603050405020304" pitchFamily="18" charset="0"/>
                <a:ea typeface="Calibri" panose="020F0502020204030204" pitchFamily="34" charset="0"/>
                <a:cs typeface="Times New Roman" panose="02020603050405020304" pitchFamily="18" charset="0"/>
              </a:rPr>
              <a:t>для учителей начальной школы, учителей математики, информатики, истории, обществознания, экономики, географии, ОБЖ, русского языка и литературы, а также для руководителей общеобразовательных и дошкольных образовательных организаций;</a:t>
            </a:r>
          </a:p>
          <a:p>
            <a:pPr marL="285750" indent="-285750" algn="just">
              <a:lnSpc>
                <a:spcPct val="85000"/>
              </a:lnSpc>
              <a:buFont typeface="Wingdings" panose="05000000000000000000" pitchFamily="2" charset="2"/>
              <a:buChar char="ü"/>
            </a:pPr>
            <a:r>
              <a:rPr lang="ru-RU" sz="1900" b="1" spc="-15"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Учебно-методические мероприятия, проводимые для педагогов Республики Крым: </a:t>
            </a:r>
            <a:r>
              <a:rPr lang="ru-RU" sz="1900" dirty="0">
                <a:latin typeface="Times New Roman" panose="02020603050405020304" pitchFamily="18" charset="0"/>
                <a:cs typeface="Times New Roman" panose="02020603050405020304" pitchFamily="18" charset="0"/>
              </a:rPr>
              <a:t>Республиканские семинары «Финансовая грамотность детей и молодежи как актуальная задача современного образования», «Об особенностях преподавания экономики и финансовой грамотности в общеобразовательных организациях  Республики Крым»;</a:t>
            </a:r>
          </a:p>
          <a:p>
            <a:pPr marL="285750" indent="-285750" algn="just">
              <a:lnSpc>
                <a:spcPct val="85000"/>
              </a:lnSpc>
              <a:buFont typeface="Wingdings" panose="05000000000000000000" pitchFamily="2" charset="2"/>
              <a:buChar char="ü"/>
            </a:pPr>
            <a:r>
              <a:rPr lang="ru-RU" sz="1900" b="1" spc="-15"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Вебинары по интеграции учебных материалов по финансовой грамотности в содержание школьных предметов;</a:t>
            </a:r>
          </a:p>
          <a:p>
            <a:pPr marL="285750" indent="-285750" algn="just">
              <a:lnSpc>
                <a:spcPct val="85000"/>
              </a:lnSpc>
              <a:buFont typeface="Wingdings" panose="05000000000000000000" pitchFamily="2" charset="2"/>
              <a:buChar char="ü"/>
            </a:pPr>
            <a:r>
              <a:rPr lang="ru-RU" sz="1900" b="1" spc="-15"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Просветительские мероприятия, приуроченные к Всероссийским мероприятиям по финансовой грамотности – </a:t>
            </a:r>
            <a:r>
              <a:rPr lang="ru-RU" sz="1900" dirty="0">
                <a:latin typeface="Times New Roman" panose="02020603050405020304" pitchFamily="18" charset="0"/>
                <a:cs typeface="Times New Roman" panose="02020603050405020304" pitchFamily="18" charset="0"/>
              </a:rPr>
              <a:t>Всероссийская неделя сбережений, Дни финансовой грамотности в учебных заведениях и др.;</a:t>
            </a:r>
          </a:p>
          <a:p>
            <a:pPr marL="285750" indent="-285750" algn="just">
              <a:lnSpc>
                <a:spcPct val="85000"/>
              </a:lnSpc>
              <a:buFont typeface="Wingdings" panose="05000000000000000000" pitchFamily="2" charset="2"/>
              <a:buChar char="ü"/>
            </a:pPr>
            <a:r>
              <a:rPr lang="ru-RU" sz="1900" b="1" spc="-15"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Научно-методические мероприятия, проводимые для педагогов Республики Крым: </a:t>
            </a:r>
            <a:r>
              <a:rPr lang="ru-RU" sz="1900" kern="1200" dirty="0">
                <a:solidFill>
                  <a:schemeClr val="tx1"/>
                </a:solidFill>
                <a:effectLst/>
                <a:latin typeface="Times New Roman" panose="02020603050405020304" pitchFamily="18" charset="0"/>
                <a:ea typeface="+mn-ea"/>
                <a:cs typeface="Times New Roman" panose="02020603050405020304" pitchFamily="18" charset="0"/>
              </a:rPr>
              <a:t>Всероссийская научно-практическая конференция «Доходы консолидированных бюджетов субъектов Российской Федерации: практика регионов и резервы роста». Секция 3. Финансовая грамотность как основа благосостояния населения», </a:t>
            </a:r>
            <a:r>
              <a:rPr lang="ru-RU" sz="1900" dirty="0">
                <a:latin typeface="Times New Roman" panose="02020603050405020304" pitchFamily="18" charset="0"/>
                <a:cs typeface="Times New Roman" panose="02020603050405020304" pitchFamily="18" charset="0"/>
              </a:rPr>
              <a:t> Региональная научно-методическая конференция «Финансовая грамотность в системе образования Республики Крым», Крымский фестиваль педагогических инициатив с номинацией «Дружи с финансами». </a:t>
            </a:r>
          </a:p>
        </p:txBody>
      </p:sp>
    </p:spTree>
    <p:extLst>
      <p:ext uri="{BB962C8B-B14F-4D97-AF65-F5344CB8AC3E}">
        <p14:creationId xmlns:p14="http://schemas.microsoft.com/office/powerpoint/2010/main" val="2776036709"/>
      </p:ext>
    </p:extLst>
  </p:cSld>
  <p:clrMapOvr>
    <a:masterClrMapping/>
  </p:clrMapOvr>
  <mc:AlternateContent xmlns:mc="http://schemas.openxmlformats.org/markup-compatibility/2006" xmlns:p14="http://schemas.microsoft.com/office/powerpoint/2010/main">
    <mc:Choice Requires="p14">
      <p:transition spd="slow" p14:dur="2000" advTm="13966"/>
    </mc:Choice>
    <mc:Fallback xmlns="">
      <p:transition spd="slow" advTm="1396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D6BC153-F4AC-4DFD-A3C6-CBB8530CC634}"/>
              </a:ext>
            </a:extLst>
          </p:cNvPr>
          <p:cNvSpPr txBox="1"/>
          <p:nvPr/>
        </p:nvSpPr>
        <p:spPr>
          <a:xfrm>
            <a:off x="104055" y="3472952"/>
            <a:ext cx="12044570" cy="2197525"/>
          </a:xfrm>
          <a:prstGeom prst="rect">
            <a:avLst/>
          </a:prstGeom>
          <a:noFill/>
        </p:spPr>
        <p:txBody>
          <a:bodyPr wrap="square">
            <a:spAutoFit/>
          </a:bodyPr>
          <a:lstStyle/>
          <a:p>
            <a:pPr indent="363538" algn="just">
              <a:lnSpc>
                <a:spcPct val="90000"/>
              </a:lnSpc>
            </a:pPr>
            <a:r>
              <a:rPr lang="ru-RU" sz="1900" b="1" dirty="0">
                <a:solidFill>
                  <a:srgbClr val="C00000"/>
                </a:solidFill>
                <a:latin typeface="Times New Roman" panose="02020603050405020304" pitchFamily="18" charset="0"/>
                <a:cs typeface="Times New Roman" panose="02020603050405020304" pitchFamily="18" charset="0"/>
              </a:rPr>
              <a:t>Третье направление работы ЦФГ КРИППО – Содействие повышению финансовой грамотности школьников Республики Крым разных возрастных групп:</a:t>
            </a:r>
          </a:p>
          <a:p>
            <a:pPr marL="285750" indent="-285750" algn="just">
              <a:lnSpc>
                <a:spcPct val="90000"/>
              </a:lnSpc>
              <a:buFont typeface="Wingdings" panose="05000000000000000000" pitchFamily="2" charset="2"/>
              <a:buChar char="ü"/>
            </a:pPr>
            <a:r>
              <a:rPr lang="ru-RU" sz="1900" dirty="0">
                <a:latin typeface="Times New Roman" panose="02020603050405020304" pitchFamily="18" charset="0"/>
                <a:cs typeface="Times New Roman" panose="02020603050405020304" pitchFamily="18" charset="0"/>
              </a:rPr>
              <a:t>Республиканская олимпиада школьников по финансовой грамотности, финансовому рынку и защите прав потребителей финансовых услуг; </a:t>
            </a:r>
          </a:p>
          <a:p>
            <a:pPr marL="285750" indent="-285750" algn="just">
              <a:lnSpc>
                <a:spcPct val="90000"/>
              </a:lnSpc>
              <a:buFont typeface="Wingdings" panose="05000000000000000000" pitchFamily="2" charset="2"/>
              <a:buChar char="ü"/>
            </a:pPr>
            <a:r>
              <a:rPr lang="ru-RU" sz="1900" dirty="0">
                <a:latin typeface="Times New Roman" panose="02020603050405020304" pitchFamily="18" charset="0"/>
                <a:cs typeface="Times New Roman" panose="02020603050405020304" pitchFamily="18" charset="0"/>
              </a:rPr>
              <a:t>Фестиваль детского творчества «Крымский вундеркинд» с номинацией «Юный финансист»;</a:t>
            </a:r>
          </a:p>
          <a:p>
            <a:pPr marL="285750" indent="-285750" algn="just">
              <a:lnSpc>
                <a:spcPct val="90000"/>
              </a:lnSpc>
              <a:buFont typeface="Wingdings" panose="05000000000000000000" pitchFamily="2" charset="2"/>
              <a:buChar char="ü"/>
            </a:pPr>
            <a:r>
              <a:rPr lang="ru-RU" sz="1900" dirty="0">
                <a:latin typeface="Times New Roman" panose="02020603050405020304" pitchFamily="18" charset="0"/>
                <a:cs typeface="Times New Roman" panose="02020603050405020304" pitchFamily="18" charset="0"/>
              </a:rPr>
              <a:t>Конкурс для учащихся начальных классов на лучшее литературное произведение «Копейка рубль бережет»</a:t>
            </a:r>
            <a:endParaRPr lang="ru-RU" sz="1900" spc="-15" dirty="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90000"/>
              </a:lnSpc>
              <a:buFont typeface="Wingdings" panose="05000000000000000000" pitchFamily="2" charset="2"/>
              <a:buChar char="ü"/>
            </a:pPr>
            <a:r>
              <a:rPr lang="ru-RU" sz="1900" dirty="0">
                <a:latin typeface="Times New Roman" panose="02020603050405020304" pitchFamily="18" charset="0"/>
                <a:cs typeface="Times New Roman" panose="02020603050405020304" pitchFamily="18" charset="0"/>
              </a:rPr>
              <a:t>Деловые игры и другие мероприятия, проводимые на базе ЦФГ КРИППО совместно с Министерством финансов Республики Крым и Отделением по Республике Крым ЮГУ ЦБРФ.</a:t>
            </a:r>
          </a:p>
        </p:txBody>
      </p:sp>
      <p:sp>
        <p:nvSpPr>
          <p:cNvPr id="11" name="TextBox 10">
            <a:extLst>
              <a:ext uri="{FF2B5EF4-FFF2-40B4-BE49-F238E27FC236}">
                <a16:creationId xmlns:a16="http://schemas.microsoft.com/office/drawing/2014/main" id="{07540ED9-B41B-46B8-B973-585DB3B49BFC}"/>
              </a:ext>
            </a:extLst>
          </p:cNvPr>
          <p:cNvSpPr txBox="1"/>
          <p:nvPr/>
        </p:nvSpPr>
        <p:spPr>
          <a:xfrm>
            <a:off x="71230" y="178540"/>
            <a:ext cx="12044570" cy="618631"/>
          </a:xfrm>
          <a:prstGeom prst="rect">
            <a:avLst/>
          </a:prstGeom>
          <a:noFill/>
        </p:spPr>
        <p:txBody>
          <a:bodyPr wrap="square">
            <a:spAutoFit/>
          </a:bodyPr>
          <a:lstStyle/>
          <a:p>
            <a:pPr indent="363538" algn="just">
              <a:lnSpc>
                <a:spcPct val="90000"/>
              </a:lnSpc>
            </a:pPr>
            <a:r>
              <a:rPr lang="ru-RU" sz="1900" b="1" dirty="0">
                <a:solidFill>
                  <a:srgbClr val="C00000"/>
                </a:solidFill>
                <a:latin typeface="Times New Roman" panose="02020603050405020304" pitchFamily="18" charset="0"/>
                <a:cs typeface="Times New Roman" panose="02020603050405020304" pitchFamily="18" charset="0"/>
              </a:rPr>
              <a:t>Второе направление работы ЦФГ КРИППО – Методическое сопровождение реализации программ по финансовой грамотности в дошкольных и общеобразовательных организациях региона.</a:t>
            </a:r>
          </a:p>
        </p:txBody>
      </p:sp>
      <p:pic>
        <p:nvPicPr>
          <p:cNvPr id="12" name="Picture 2" descr="Возможно, это изображение (3 человека, ребенок, люди стоят и текст «государственное бюджетное образовательное учреждение дополнительного профессиональног образования республики крым &lt;&lt;крымский республиканскии институт постдипломного постд педагогического образования&gt;&gt; кафедра дошкольного и начального образования формирование основ финансовой рамотности у учащихся начальной школы методические рекомендации 0 P .симферополь 2020»)">
            <a:extLst>
              <a:ext uri="{FF2B5EF4-FFF2-40B4-BE49-F238E27FC236}">
                <a16:creationId xmlns:a16="http://schemas.microsoft.com/office/drawing/2014/main" id="{A4FE136E-CD9B-482B-8124-CDA728D600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898" y="990600"/>
            <a:ext cx="1638243" cy="21758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3" name="Picture 4" descr="Возможно, это изображение (3 человека, ребенок, волосы, верхняя одежда и текст «зкономическое воспитание детей дошкольного возраста B процессе ознакомления C современным миром профессий&quot;&gt; методические рекомендации 40»)">
            <a:extLst>
              <a:ext uri="{FF2B5EF4-FFF2-40B4-BE49-F238E27FC236}">
                <a16:creationId xmlns:a16="http://schemas.microsoft.com/office/drawing/2014/main" id="{1BF63826-C3D7-4BD0-8BF2-5205A90B56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9293" y="990600"/>
            <a:ext cx="1578697" cy="21758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4" name="Рисунок 13">
            <a:extLst>
              <a:ext uri="{FF2B5EF4-FFF2-40B4-BE49-F238E27FC236}">
                <a16:creationId xmlns:a16="http://schemas.microsoft.com/office/drawing/2014/main" id="{EDF1851E-6E1C-4B88-B85B-3ED09F83EE11}"/>
              </a:ext>
            </a:extLst>
          </p:cNvPr>
          <p:cNvPicPr>
            <a:picLocks noChangeAspect="1"/>
          </p:cNvPicPr>
          <p:nvPr/>
        </p:nvPicPr>
        <p:blipFill rotWithShape="1">
          <a:blip r:embed="rId4"/>
          <a:srcRect l="34711" t="16721" r="38164" b="14200"/>
          <a:stretch/>
        </p:blipFill>
        <p:spPr>
          <a:xfrm>
            <a:off x="8738223" y="1045929"/>
            <a:ext cx="1500579" cy="2148555"/>
          </a:xfrm>
          <a:prstGeom prst="rect">
            <a:avLst/>
          </a:prstGeom>
          <a:ln>
            <a:noFill/>
          </a:ln>
          <a:effectLst>
            <a:outerShdw blurRad="190500" algn="tl" rotWithShape="0">
              <a:srgbClr val="000000">
                <a:alpha val="70000"/>
              </a:srgbClr>
            </a:outerShdw>
          </a:effectLst>
        </p:spPr>
      </p:pic>
      <p:pic>
        <p:nvPicPr>
          <p:cNvPr id="15" name="Рисунок 14">
            <a:extLst>
              <a:ext uri="{FF2B5EF4-FFF2-40B4-BE49-F238E27FC236}">
                <a16:creationId xmlns:a16="http://schemas.microsoft.com/office/drawing/2014/main" id="{5FD3F5F7-8A5C-4931-ACFE-809666E133AE}"/>
              </a:ext>
            </a:extLst>
          </p:cNvPr>
          <p:cNvPicPr>
            <a:picLocks noChangeAspect="1"/>
          </p:cNvPicPr>
          <p:nvPr/>
        </p:nvPicPr>
        <p:blipFill rotWithShape="1">
          <a:blip r:embed="rId5"/>
          <a:srcRect l="38780" t="28344" r="38287" b="14199"/>
          <a:stretch/>
        </p:blipFill>
        <p:spPr>
          <a:xfrm>
            <a:off x="10477841" y="1018675"/>
            <a:ext cx="1500579" cy="2175809"/>
          </a:xfrm>
          <a:prstGeom prst="rect">
            <a:avLst/>
          </a:prstGeom>
          <a:ln>
            <a:noFill/>
          </a:ln>
          <a:effectLst>
            <a:outerShdw blurRad="190500" algn="tl" rotWithShape="0">
              <a:srgbClr val="000000">
                <a:alpha val="70000"/>
              </a:srgbClr>
            </a:outerShdw>
          </a:effectLst>
        </p:spPr>
      </p:pic>
      <p:sp>
        <p:nvSpPr>
          <p:cNvPr id="16" name="Прямоугольник 15">
            <a:extLst>
              <a:ext uri="{FF2B5EF4-FFF2-40B4-BE49-F238E27FC236}">
                <a16:creationId xmlns:a16="http://schemas.microsoft.com/office/drawing/2014/main" id="{B1589A5D-8398-429F-A19D-093CE8FAC155}"/>
              </a:ext>
            </a:extLst>
          </p:cNvPr>
          <p:cNvSpPr/>
          <p:nvPr/>
        </p:nvSpPr>
        <p:spPr>
          <a:xfrm>
            <a:off x="3704970" y="900402"/>
            <a:ext cx="4919042" cy="2329805"/>
          </a:xfrm>
          <a:prstGeom prst="rect">
            <a:avLst/>
          </a:prstGeom>
        </p:spPr>
        <p:txBody>
          <a:bodyPr wrap="square">
            <a:spAutoFit/>
          </a:bodyPr>
          <a:lstStyle/>
          <a:p>
            <a:pPr indent="273050" algn="just">
              <a:lnSpc>
                <a:spcPct val="85000"/>
              </a:lnSpc>
            </a:pPr>
            <a:r>
              <a:rPr lang="ru-RU" sz="1900" spc="-15" dirty="0">
                <a:latin typeface="Times New Roman" panose="02020603050405020304" pitchFamily="18" charset="0"/>
                <a:ea typeface="Calibri" panose="020F0502020204030204" pitchFamily="34" charset="0"/>
              </a:rPr>
              <a:t>Методистами и преподавателями КРИППО разработаны УМП и методические рекомендации; анкеты для родителей дошкольников «Мой ребенок и финансовая грамотность» и «Мое отношение к финансовой грамотности», а для самих дошкольников разных возрастов – комплекты диагностических материалов «Финансовое воспитание детей дошкольного возраста». </a:t>
            </a:r>
            <a:endParaRPr lang="ru-RU" sz="1900" dirty="0"/>
          </a:p>
        </p:txBody>
      </p:sp>
      <p:sp>
        <p:nvSpPr>
          <p:cNvPr id="19" name="Прямоугольник 18">
            <a:extLst>
              <a:ext uri="{FF2B5EF4-FFF2-40B4-BE49-F238E27FC236}">
                <a16:creationId xmlns:a16="http://schemas.microsoft.com/office/drawing/2014/main" id="{28A3682D-4CA1-4758-BCD7-A57F684FAD6A}"/>
              </a:ext>
            </a:extLst>
          </p:cNvPr>
          <p:cNvSpPr/>
          <p:nvPr/>
        </p:nvSpPr>
        <p:spPr>
          <a:xfrm>
            <a:off x="1270050" y="5842191"/>
            <a:ext cx="9788882" cy="590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a:defRPr/>
            </a:pPr>
            <a:r>
              <a:rPr lang="ru-RU" altLang="ru-RU" sz="1900" dirty="0">
                <a:solidFill>
                  <a:srgbClr val="C00000"/>
                </a:solidFill>
                <a:cs typeface="Times New Roman" pitchFamily="18" charset="0"/>
              </a:rPr>
              <a:t>Официальный сайт ЦФГ КРИППО: </a:t>
            </a:r>
            <a:r>
              <a:rPr lang="en-GB" altLang="ru-RU" sz="1900" dirty="0">
                <a:solidFill>
                  <a:srgbClr val="006600"/>
                </a:solidFill>
                <a:cs typeface="Times New Roman" pitchFamily="18" charset="0"/>
                <a:hlinkClick r:id="rId6"/>
              </a:rPr>
              <a:t>http://cenfingram.ru/</a:t>
            </a:r>
            <a:r>
              <a:rPr lang="ru-RU" altLang="ru-RU" sz="1900" dirty="0">
                <a:solidFill>
                  <a:srgbClr val="006600"/>
                </a:solidFill>
                <a:cs typeface="Times New Roman" pitchFamily="18" charset="0"/>
              </a:rPr>
              <a:t> </a:t>
            </a:r>
          </a:p>
          <a:p>
            <a:pPr>
              <a:defRPr/>
            </a:pPr>
            <a:r>
              <a:rPr lang="ru-RU" altLang="ru-RU" sz="1900" dirty="0">
                <a:solidFill>
                  <a:srgbClr val="C00000"/>
                </a:solidFill>
                <a:cs typeface="Times New Roman" pitchFamily="18" charset="0"/>
              </a:rPr>
              <a:t>ЦФГ КРИППО на </a:t>
            </a:r>
            <a:r>
              <a:rPr lang="en-US" altLang="ru-RU" sz="1900" dirty="0">
                <a:solidFill>
                  <a:srgbClr val="C00000"/>
                </a:solidFill>
                <a:cs typeface="Times New Roman" pitchFamily="18" charset="0"/>
              </a:rPr>
              <a:t>Facebook</a:t>
            </a:r>
            <a:r>
              <a:rPr lang="ru-RU" altLang="ru-RU" sz="1900" dirty="0">
                <a:solidFill>
                  <a:srgbClr val="C00000"/>
                </a:solidFill>
                <a:cs typeface="Times New Roman" pitchFamily="18" charset="0"/>
              </a:rPr>
              <a:t>: </a:t>
            </a:r>
            <a:r>
              <a:rPr lang="en-US" altLang="ru-RU" sz="1900" dirty="0">
                <a:solidFill>
                  <a:srgbClr val="006600"/>
                </a:solidFill>
                <a:cs typeface="Times New Roman" pitchFamily="18" charset="0"/>
                <a:hlinkClick r:id="rId7"/>
              </a:rPr>
              <a:t>https://www.facebook.com/groups/337310374319605/</a:t>
            </a:r>
            <a:r>
              <a:rPr lang="ru-RU" altLang="ru-RU" sz="1900" dirty="0">
                <a:solidFill>
                  <a:srgbClr val="006600"/>
                </a:solidFill>
                <a:cs typeface="Times New Roman" pitchFamily="18" charset="0"/>
              </a:rPr>
              <a:t>  </a:t>
            </a:r>
            <a:r>
              <a:rPr lang="en-US" altLang="ru-RU" sz="1900" dirty="0">
                <a:solidFill>
                  <a:srgbClr val="006600"/>
                </a:solidFill>
                <a:cs typeface="Times New Roman" pitchFamily="18" charset="0"/>
              </a:rPr>
              <a:t> </a:t>
            </a:r>
            <a:r>
              <a:rPr lang="ru-RU" altLang="ru-RU" sz="1900" dirty="0">
                <a:solidFill>
                  <a:srgbClr val="006600"/>
                </a:solidFill>
                <a:cs typeface="Times New Roman" pitchFamily="18" charset="0"/>
              </a:rPr>
              <a:t>  </a:t>
            </a:r>
            <a:r>
              <a:rPr lang="en-US" altLang="ru-RU" sz="1900" dirty="0">
                <a:solidFill>
                  <a:srgbClr val="006600"/>
                </a:solidFill>
                <a:cs typeface="Times New Roman" pitchFamily="18" charset="0"/>
              </a:rPr>
              <a:t> </a:t>
            </a:r>
            <a:endParaRPr lang="ru-RU" altLang="ru-RU" sz="1900" dirty="0">
              <a:solidFill>
                <a:srgbClr val="FFFFFF"/>
              </a:solidFill>
              <a:cs typeface="Times New Roman" pitchFamily="18" charset="0"/>
            </a:endParaRPr>
          </a:p>
        </p:txBody>
      </p:sp>
      <p:pic>
        <p:nvPicPr>
          <p:cNvPr id="10" name="Рисунок 9">
            <a:extLst>
              <a:ext uri="{FF2B5EF4-FFF2-40B4-BE49-F238E27FC236}">
                <a16:creationId xmlns:a16="http://schemas.microsoft.com/office/drawing/2014/main" id="{A7E31071-FF6C-44FD-92C6-DB747A56FB39}"/>
              </a:ext>
            </a:extLst>
          </p:cNvPr>
          <p:cNvPicPr>
            <a:picLocks noChangeAspect="1"/>
          </p:cNvPicPr>
          <p:nvPr/>
        </p:nvPicPr>
        <p:blipFill rotWithShape="1">
          <a:blip r:embed="rId5"/>
          <a:srcRect l="38780" t="28344" r="38287" b="14199"/>
          <a:stretch/>
        </p:blipFill>
        <p:spPr>
          <a:xfrm>
            <a:off x="10478523" y="1018675"/>
            <a:ext cx="1500579" cy="217580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2699506"/>
      </p:ext>
    </p:extLst>
  </p:cSld>
  <p:clrMapOvr>
    <a:masterClrMapping/>
  </p:clrMapOvr>
  <mc:AlternateContent xmlns:mc="http://schemas.openxmlformats.org/markup-compatibility/2006" xmlns:p14="http://schemas.microsoft.com/office/powerpoint/2010/main">
    <mc:Choice Requires="p14">
      <p:transition spd="slow" p14:dur="2000" advTm="13966"/>
    </mc:Choice>
    <mc:Fallback xmlns="">
      <p:transition spd="slow" advTm="1396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93467" y="743224"/>
            <a:ext cx="11658600" cy="1118382"/>
          </a:xfrm>
          <a:prstGeom prst="rect">
            <a:avLst/>
          </a:prstGeom>
          <a:ln w="12192">
            <a:solidFill>
              <a:srgbClr val="2E528F"/>
            </a:solidFill>
          </a:ln>
        </p:spPr>
        <p:txBody>
          <a:bodyPr vert="horz" wrap="square" lIns="0" tIns="120014" rIns="0" bIns="0" rtlCol="0">
            <a:spAutoFit/>
          </a:bodyPr>
          <a:lstStyle/>
          <a:p>
            <a:pPr marL="0" indent="363538" algn="just">
              <a:lnSpc>
                <a:spcPct val="90000"/>
              </a:lnSpc>
              <a:spcBef>
                <a:spcPts val="0"/>
              </a:spcBef>
              <a:spcAft>
                <a:spcPts val="0"/>
              </a:spcAft>
              <a:buFont typeface="Wingdings" panose="05000000000000000000" pitchFamily="2" charset="2"/>
              <a:buChar char="v"/>
            </a:pPr>
            <a:r>
              <a:rPr sz="1750" b="1" spc="-5" dirty="0">
                <a:solidFill>
                  <a:srgbClr val="001F5F"/>
                </a:solidFill>
                <a:latin typeface="Times New Roman"/>
                <a:cs typeface="Times New Roman"/>
              </a:rPr>
              <a:t>Финансовое</a:t>
            </a:r>
            <a:r>
              <a:rPr sz="1750" b="1" dirty="0">
                <a:solidFill>
                  <a:srgbClr val="001F5F"/>
                </a:solidFill>
                <a:latin typeface="Times New Roman"/>
                <a:cs typeface="Times New Roman"/>
              </a:rPr>
              <a:t> </a:t>
            </a:r>
            <a:r>
              <a:rPr sz="1750" b="1" spc="-10" dirty="0">
                <a:solidFill>
                  <a:srgbClr val="001F5F"/>
                </a:solidFill>
                <a:latin typeface="Times New Roman"/>
                <a:cs typeface="Times New Roman"/>
              </a:rPr>
              <a:t>образование</a:t>
            </a:r>
            <a:r>
              <a:rPr sz="1750" b="1" spc="-5" dirty="0">
                <a:solidFill>
                  <a:srgbClr val="001F5F"/>
                </a:solidFill>
                <a:latin typeface="Times New Roman"/>
                <a:cs typeface="Times New Roman"/>
              </a:rPr>
              <a:t> </a:t>
            </a:r>
            <a:r>
              <a:rPr sz="1750" dirty="0">
                <a:latin typeface="Times New Roman"/>
                <a:cs typeface="Times New Roman"/>
              </a:rPr>
              <a:t>–</a:t>
            </a:r>
            <a:r>
              <a:rPr sz="1750" spc="5" dirty="0">
                <a:latin typeface="Times New Roman"/>
                <a:cs typeface="Times New Roman"/>
              </a:rPr>
              <a:t> </a:t>
            </a:r>
            <a:r>
              <a:rPr lang="ru-RU" sz="1750" spc="-10" dirty="0">
                <a:solidFill>
                  <a:schemeClr val="tx1"/>
                </a:solidFill>
                <a:latin typeface="Times New Roman" panose="02020603050405020304" pitchFamily="18" charset="0"/>
                <a:cs typeface="Times New Roman" panose="02020603050405020304" pitchFamily="18" charset="0"/>
              </a:rPr>
              <a:t>процесс, в результате которого индивиды улучшают свои знания о финансовых продуктах, вырабатывают навыки информированного выбора и потребления этих продуктов; способны оценить финансовые риски и знают о правах потребителей финансовых услуг; умеют предпринимать эффективные действия для улучшения своего финансового благосостояния и обеспечения защиты своих интересов.</a:t>
            </a:r>
            <a:endParaRPr sz="1750" dirty="0">
              <a:latin typeface="Times New Roman"/>
              <a:cs typeface="Times New Roman"/>
            </a:endParaRPr>
          </a:p>
        </p:txBody>
      </p:sp>
      <p:sp>
        <p:nvSpPr>
          <p:cNvPr id="3" name="object 3"/>
          <p:cNvSpPr txBox="1"/>
          <p:nvPr/>
        </p:nvSpPr>
        <p:spPr>
          <a:xfrm>
            <a:off x="361383" y="2245554"/>
            <a:ext cx="5645150" cy="1112484"/>
          </a:xfrm>
          <a:prstGeom prst="rect">
            <a:avLst/>
          </a:prstGeom>
          <a:ln w="12192">
            <a:solidFill>
              <a:srgbClr val="2E528F"/>
            </a:solidFill>
          </a:ln>
        </p:spPr>
        <p:txBody>
          <a:bodyPr vert="horz" wrap="square" lIns="0" tIns="141605" rIns="0" bIns="0" rtlCol="0">
            <a:spAutoFit/>
          </a:bodyPr>
          <a:lstStyle/>
          <a:p>
            <a:pPr marL="433070" marR="142875" indent="-285750" algn="ctr">
              <a:lnSpc>
                <a:spcPct val="90000"/>
              </a:lnSpc>
              <a:buFont typeface="Wingdings" panose="05000000000000000000" pitchFamily="2" charset="2"/>
              <a:buChar char="v"/>
            </a:pPr>
            <a:r>
              <a:rPr sz="1750" b="1" spc="-5" dirty="0">
                <a:solidFill>
                  <a:srgbClr val="001F5F"/>
                </a:solidFill>
                <a:latin typeface="Times New Roman" panose="02020603050405020304" pitchFamily="18" charset="0"/>
                <a:cs typeface="Times New Roman" panose="02020603050405020304" pitchFamily="18" charset="0"/>
              </a:rPr>
              <a:t>Финансовая </a:t>
            </a:r>
            <a:r>
              <a:rPr sz="1750" b="1" dirty="0">
                <a:solidFill>
                  <a:srgbClr val="001F5F"/>
                </a:solidFill>
                <a:latin typeface="Times New Roman" panose="02020603050405020304" pitchFamily="18" charset="0"/>
                <a:cs typeface="Times New Roman" panose="02020603050405020304" pitchFamily="18" charset="0"/>
              </a:rPr>
              <a:t>грамотность </a:t>
            </a:r>
            <a:r>
              <a:rPr sz="1750" dirty="0">
                <a:latin typeface="Times New Roman" panose="02020603050405020304" pitchFamily="18" charset="0"/>
                <a:cs typeface="Times New Roman" panose="02020603050405020304" pitchFamily="18" charset="0"/>
              </a:rPr>
              <a:t>– </a:t>
            </a:r>
            <a:r>
              <a:rPr sz="1750" spc="-5" dirty="0">
                <a:latin typeface="Times New Roman" panose="02020603050405020304" pitchFamily="18" charset="0"/>
                <a:cs typeface="Times New Roman" panose="02020603050405020304" pitchFamily="18" charset="0"/>
              </a:rPr>
              <a:t>совокупность </a:t>
            </a:r>
            <a:r>
              <a:rPr sz="1750" dirty="0">
                <a:latin typeface="Times New Roman" panose="02020603050405020304" pitchFamily="18" charset="0"/>
                <a:cs typeface="Times New Roman" panose="02020603050405020304" pitchFamily="18" charset="0"/>
              </a:rPr>
              <a:t>знаний, </a:t>
            </a:r>
            <a:r>
              <a:rPr sz="1750" spc="-15" dirty="0">
                <a:latin typeface="Times New Roman" panose="02020603050405020304" pitchFamily="18" charset="0"/>
                <a:cs typeface="Times New Roman" panose="02020603050405020304" pitchFamily="18" charset="0"/>
              </a:rPr>
              <a:t>навыков </a:t>
            </a:r>
            <a:r>
              <a:rPr sz="1750" spc="-409" dirty="0">
                <a:latin typeface="Times New Roman" panose="02020603050405020304" pitchFamily="18" charset="0"/>
                <a:cs typeface="Times New Roman" panose="02020603050405020304" pitchFamily="18" charset="0"/>
              </a:rPr>
              <a:t> </a:t>
            </a:r>
            <a:r>
              <a:rPr sz="1750" dirty="0">
                <a:latin typeface="Times New Roman" panose="02020603050405020304" pitchFamily="18" charset="0"/>
                <a:cs typeface="Times New Roman" panose="02020603050405020304" pitchFamily="18" charset="0"/>
              </a:rPr>
              <a:t>и </a:t>
            </a:r>
            <a:r>
              <a:rPr sz="1750" spc="-5" dirty="0">
                <a:latin typeface="Times New Roman" panose="02020603050405020304" pitchFamily="18" charset="0"/>
                <a:cs typeface="Times New Roman" panose="02020603050405020304" pitchFamily="18" charset="0"/>
              </a:rPr>
              <a:t>установок </a:t>
            </a:r>
            <a:r>
              <a:rPr sz="1750" dirty="0">
                <a:latin typeface="Times New Roman" panose="02020603050405020304" pitchFamily="18" charset="0"/>
                <a:cs typeface="Times New Roman" panose="02020603050405020304" pitchFamily="18" charset="0"/>
              </a:rPr>
              <a:t>в </a:t>
            </a:r>
            <a:r>
              <a:rPr sz="1750" spc="5" dirty="0">
                <a:latin typeface="Times New Roman" panose="02020603050405020304" pitchFamily="18" charset="0"/>
                <a:cs typeface="Times New Roman" panose="02020603050405020304" pitchFamily="18" charset="0"/>
              </a:rPr>
              <a:t>сфере </a:t>
            </a:r>
            <a:r>
              <a:rPr sz="1750" spc="-5" dirty="0">
                <a:latin typeface="Times New Roman" panose="02020603050405020304" pitchFamily="18" charset="0"/>
                <a:cs typeface="Times New Roman" panose="02020603050405020304" pitchFamily="18" charset="0"/>
              </a:rPr>
              <a:t>финансового </a:t>
            </a:r>
            <a:r>
              <a:rPr sz="1750" spc="-10" dirty="0">
                <a:latin typeface="Times New Roman" panose="02020603050405020304" pitchFamily="18" charset="0"/>
                <a:cs typeface="Times New Roman" panose="02020603050405020304" pitchFamily="18" charset="0"/>
              </a:rPr>
              <a:t>поведения человека, </a:t>
            </a:r>
            <a:r>
              <a:rPr sz="1750" spc="-5" dirty="0">
                <a:latin typeface="Times New Roman" panose="02020603050405020304" pitchFamily="18" charset="0"/>
                <a:cs typeface="Times New Roman" panose="02020603050405020304" pitchFamily="18" charset="0"/>
              </a:rPr>
              <a:t> </a:t>
            </a:r>
            <a:r>
              <a:rPr sz="1750" spc="-10" dirty="0">
                <a:latin typeface="Times New Roman" panose="02020603050405020304" pitchFamily="18" charset="0"/>
                <a:cs typeface="Times New Roman" panose="02020603050405020304" pitchFamily="18" charset="0"/>
              </a:rPr>
              <a:t>ведущих </a:t>
            </a:r>
            <a:r>
              <a:rPr sz="1750" dirty="0">
                <a:latin typeface="Times New Roman" panose="02020603050405020304" pitchFamily="18" charset="0"/>
                <a:cs typeface="Times New Roman" panose="02020603050405020304" pitchFamily="18" charset="0"/>
              </a:rPr>
              <a:t>к</a:t>
            </a:r>
            <a:r>
              <a:rPr sz="1750" spc="20" dirty="0">
                <a:latin typeface="Times New Roman" panose="02020603050405020304" pitchFamily="18" charset="0"/>
                <a:cs typeface="Times New Roman" panose="02020603050405020304" pitchFamily="18" charset="0"/>
              </a:rPr>
              <a:t> </a:t>
            </a:r>
            <a:r>
              <a:rPr sz="1750" spc="-20" dirty="0">
                <a:latin typeface="Times New Roman" panose="02020603050405020304" pitchFamily="18" charset="0"/>
                <a:cs typeface="Times New Roman" panose="02020603050405020304" pitchFamily="18" charset="0"/>
              </a:rPr>
              <a:t>улучшению</a:t>
            </a:r>
            <a:r>
              <a:rPr sz="1750" spc="50" dirty="0">
                <a:latin typeface="Times New Roman" panose="02020603050405020304" pitchFamily="18" charset="0"/>
                <a:cs typeface="Times New Roman" panose="02020603050405020304" pitchFamily="18" charset="0"/>
              </a:rPr>
              <a:t> </a:t>
            </a:r>
            <a:r>
              <a:rPr sz="1750" spc="-10" dirty="0">
                <a:latin typeface="Times New Roman" panose="02020603050405020304" pitchFamily="18" charset="0"/>
                <a:cs typeface="Times New Roman" panose="02020603050405020304" pitchFamily="18" charset="0"/>
              </a:rPr>
              <a:t>благосостояния</a:t>
            </a:r>
            <a:r>
              <a:rPr sz="1750" spc="-40" dirty="0">
                <a:latin typeface="Times New Roman" panose="02020603050405020304" pitchFamily="18" charset="0"/>
                <a:cs typeface="Times New Roman" panose="02020603050405020304" pitchFamily="18" charset="0"/>
              </a:rPr>
              <a:t> </a:t>
            </a:r>
            <a:r>
              <a:rPr sz="1750" dirty="0">
                <a:latin typeface="Times New Roman" panose="02020603050405020304" pitchFamily="18" charset="0"/>
                <a:cs typeface="Times New Roman" panose="02020603050405020304" pitchFamily="18" charset="0"/>
              </a:rPr>
              <a:t>и</a:t>
            </a:r>
            <a:r>
              <a:rPr sz="1750" spc="5" dirty="0">
                <a:latin typeface="Times New Roman" panose="02020603050405020304" pitchFamily="18" charset="0"/>
                <a:cs typeface="Times New Roman" panose="02020603050405020304" pitchFamily="18" charset="0"/>
              </a:rPr>
              <a:t> </a:t>
            </a:r>
            <a:r>
              <a:rPr sz="1750" spc="-5" dirty="0">
                <a:latin typeface="Times New Roman" panose="02020603050405020304" pitchFamily="18" charset="0"/>
                <a:cs typeface="Times New Roman" panose="02020603050405020304" pitchFamily="18" charset="0"/>
              </a:rPr>
              <a:t>повышению </a:t>
            </a:r>
            <a:r>
              <a:rPr sz="1750" dirty="0">
                <a:latin typeface="Times New Roman" panose="02020603050405020304" pitchFamily="18" charset="0"/>
                <a:cs typeface="Times New Roman" panose="02020603050405020304" pitchFamily="18" charset="0"/>
              </a:rPr>
              <a:t> </a:t>
            </a:r>
            <a:r>
              <a:rPr sz="1750" spc="-5" dirty="0">
                <a:latin typeface="Times New Roman" panose="02020603050405020304" pitchFamily="18" charset="0"/>
                <a:cs typeface="Times New Roman" panose="02020603050405020304" pitchFamily="18" charset="0"/>
              </a:rPr>
              <a:t>качества</a:t>
            </a:r>
            <a:r>
              <a:rPr sz="1750" spc="-55" dirty="0">
                <a:latin typeface="Times New Roman" panose="02020603050405020304" pitchFamily="18" charset="0"/>
                <a:cs typeface="Times New Roman" panose="02020603050405020304" pitchFamily="18" charset="0"/>
              </a:rPr>
              <a:t> </a:t>
            </a:r>
            <a:r>
              <a:rPr sz="1750" dirty="0" err="1">
                <a:latin typeface="Times New Roman" panose="02020603050405020304" pitchFamily="18" charset="0"/>
                <a:cs typeface="Times New Roman" panose="02020603050405020304" pitchFamily="18" charset="0"/>
              </a:rPr>
              <a:t>жизни</a:t>
            </a:r>
            <a:r>
              <a:rPr sz="1750" dirty="0">
                <a:latin typeface="Times New Roman" panose="02020603050405020304" pitchFamily="18" charset="0"/>
                <a:cs typeface="Times New Roman" panose="02020603050405020304" pitchFamily="18" charset="0"/>
              </a:rPr>
              <a:t>.</a:t>
            </a:r>
            <a:endParaRPr lang="ru-RU" sz="1750" dirty="0">
              <a:latin typeface="Times New Roman" panose="02020603050405020304" pitchFamily="18" charset="0"/>
              <a:cs typeface="Times New Roman" panose="02020603050405020304" pitchFamily="18" charset="0"/>
            </a:endParaRPr>
          </a:p>
        </p:txBody>
      </p:sp>
      <p:sp>
        <p:nvSpPr>
          <p:cNvPr id="4" name="object 4"/>
          <p:cNvSpPr txBox="1"/>
          <p:nvPr/>
        </p:nvSpPr>
        <p:spPr>
          <a:xfrm>
            <a:off x="6019863" y="2247023"/>
            <a:ext cx="6014085" cy="1111843"/>
          </a:xfrm>
          <a:prstGeom prst="rect">
            <a:avLst/>
          </a:prstGeom>
          <a:ln w="12192">
            <a:solidFill>
              <a:srgbClr val="2E528F"/>
            </a:solidFill>
          </a:ln>
        </p:spPr>
        <p:txBody>
          <a:bodyPr vert="horz" wrap="square" lIns="0" tIns="140970" rIns="0" bIns="0" rtlCol="0">
            <a:spAutoFit/>
          </a:bodyPr>
          <a:lstStyle/>
          <a:p>
            <a:pPr marL="492125" marR="199390" indent="-285750" algn="ctr">
              <a:lnSpc>
                <a:spcPct val="90000"/>
              </a:lnSpc>
              <a:buFont typeface="Wingdings" panose="05000000000000000000" pitchFamily="2" charset="2"/>
              <a:buChar char="v"/>
            </a:pPr>
            <a:r>
              <a:rPr sz="1750" b="1" dirty="0">
                <a:solidFill>
                  <a:srgbClr val="001F5F"/>
                </a:solidFill>
                <a:latin typeface="Times New Roman" panose="02020603050405020304" pitchFamily="18" charset="0"/>
                <a:cs typeface="Times New Roman" panose="02020603050405020304" pitchFamily="18" charset="0"/>
              </a:rPr>
              <a:t>Финансово грамотное </a:t>
            </a:r>
            <a:r>
              <a:rPr sz="1750" b="1" spc="-10" dirty="0">
                <a:solidFill>
                  <a:srgbClr val="001F5F"/>
                </a:solidFill>
                <a:latin typeface="Times New Roman" panose="02020603050405020304" pitchFamily="18" charset="0"/>
                <a:cs typeface="Times New Roman" panose="02020603050405020304" pitchFamily="18" charset="0"/>
              </a:rPr>
              <a:t>поведение </a:t>
            </a:r>
            <a:r>
              <a:rPr sz="1750" dirty="0">
                <a:latin typeface="Times New Roman" panose="02020603050405020304" pitchFamily="18" charset="0"/>
                <a:cs typeface="Times New Roman" panose="02020603050405020304" pitchFamily="18" charset="0"/>
              </a:rPr>
              <a:t>– принятие </a:t>
            </a:r>
            <a:r>
              <a:rPr sz="1750" spc="-5" dirty="0">
                <a:latin typeface="Times New Roman" panose="02020603050405020304" pitchFamily="18" charset="0"/>
                <a:cs typeface="Times New Roman" panose="02020603050405020304" pitchFamily="18" charset="0"/>
              </a:rPr>
              <a:t>успешных </a:t>
            </a:r>
            <a:r>
              <a:rPr sz="1750" dirty="0">
                <a:latin typeface="Times New Roman" panose="02020603050405020304" pitchFamily="18" charset="0"/>
                <a:cs typeface="Times New Roman" panose="02020603050405020304" pitchFamily="18" charset="0"/>
              </a:rPr>
              <a:t>и </a:t>
            </a:r>
            <a:r>
              <a:rPr sz="1750" spc="5" dirty="0">
                <a:latin typeface="Times New Roman" panose="02020603050405020304" pitchFamily="18" charset="0"/>
                <a:cs typeface="Times New Roman" panose="02020603050405020304" pitchFamily="18" charset="0"/>
              </a:rPr>
              <a:t> </a:t>
            </a:r>
            <a:r>
              <a:rPr sz="1750" spc="-5" dirty="0">
                <a:latin typeface="Times New Roman" panose="02020603050405020304" pitchFamily="18" charset="0"/>
                <a:cs typeface="Times New Roman" panose="02020603050405020304" pitchFamily="18" charset="0"/>
              </a:rPr>
              <a:t>ответственных решений </a:t>
            </a:r>
            <a:r>
              <a:rPr sz="1750" dirty="0">
                <a:latin typeface="Times New Roman" panose="02020603050405020304" pitchFamily="18" charset="0"/>
                <a:cs typeface="Times New Roman" panose="02020603050405020304" pitchFamily="18" charset="0"/>
              </a:rPr>
              <a:t>на </a:t>
            </a:r>
            <a:r>
              <a:rPr sz="1750" spc="-5" dirty="0">
                <a:latin typeface="Times New Roman" panose="02020603050405020304" pitchFamily="18" charset="0"/>
                <a:cs typeface="Times New Roman" panose="02020603050405020304" pitchFamily="18" charset="0"/>
              </a:rPr>
              <a:t>финансовом </a:t>
            </a:r>
            <a:r>
              <a:rPr sz="1750" spc="-15" dirty="0">
                <a:latin typeface="Times New Roman" panose="02020603050405020304" pitchFamily="18" charset="0"/>
                <a:cs typeface="Times New Roman" panose="02020603050405020304" pitchFamily="18" charset="0"/>
              </a:rPr>
              <a:t>рынке, </a:t>
            </a:r>
            <a:r>
              <a:rPr sz="1750" spc="-10" dirty="0">
                <a:latin typeface="Times New Roman" panose="02020603050405020304" pitchFamily="18" charset="0"/>
                <a:cs typeface="Times New Roman" panose="02020603050405020304" pitchFamily="18" charset="0"/>
              </a:rPr>
              <a:t>являющихся </a:t>
            </a:r>
            <a:r>
              <a:rPr sz="1750" spc="-5" dirty="0">
                <a:latin typeface="Times New Roman" panose="02020603050405020304" pitchFamily="18" charset="0"/>
                <a:cs typeface="Times New Roman" panose="02020603050405020304" pitchFamily="18" charset="0"/>
              </a:rPr>
              <a:t> </a:t>
            </a:r>
            <a:r>
              <a:rPr sz="1750" spc="-30" dirty="0">
                <a:latin typeface="Times New Roman" panose="02020603050405020304" pitchFamily="18" charset="0"/>
                <a:cs typeface="Times New Roman" panose="02020603050405020304" pitchFamily="18" charset="0"/>
              </a:rPr>
              <a:t>результатом</a:t>
            </a:r>
            <a:r>
              <a:rPr sz="1750" spc="15" dirty="0">
                <a:latin typeface="Times New Roman" panose="02020603050405020304" pitchFamily="18" charset="0"/>
                <a:cs typeface="Times New Roman" panose="02020603050405020304" pitchFamily="18" charset="0"/>
              </a:rPr>
              <a:t> </a:t>
            </a:r>
            <a:r>
              <a:rPr sz="1750" spc="-10" dirty="0">
                <a:latin typeface="Times New Roman" panose="02020603050405020304" pitchFamily="18" charset="0"/>
                <a:cs typeface="Times New Roman" panose="02020603050405020304" pitchFamily="18" charset="0"/>
              </a:rPr>
              <a:t>целенаправленной</a:t>
            </a:r>
            <a:r>
              <a:rPr sz="1750" spc="-5" dirty="0">
                <a:latin typeface="Times New Roman" panose="02020603050405020304" pitchFamily="18" charset="0"/>
                <a:cs typeface="Times New Roman" panose="02020603050405020304" pitchFamily="18" charset="0"/>
              </a:rPr>
              <a:t> </a:t>
            </a:r>
            <a:r>
              <a:rPr sz="1750" dirty="0">
                <a:latin typeface="Times New Roman" panose="02020603050405020304" pitchFamily="18" charset="0"/>
                <a:cs typeface="Times New Roman" panose="02020603050405020304" pitchFamily="18" charset="0"/>
              </a:rPr>
              <a:t>деятельности</a:t>
            </a:r>
            <a:r>
              <a:rPr sz="1750" spc="15" dirty="0">
                <a:latin typeface="Times New Roman" panose="02020603050405020304" pitchFamily="18" charset="0"/>
                <a:cs typeface="Times New Roman" panose="02020603050405020304" pitchFamily="18" charset="0"/>
              </a:rPr>
              <a:t> </a:t>
            </a:r>
            <a:r>
              <a:rPr sz="1750" spc="-5" dirty="0">
                <a:latin typeface="Times New Roman" panose="02020603050405020304" pitchFamily="18" charset="0"/>
                <a:cs typeface="Times New Roman" panose="02020603050405020304" pitchFamily="18" charset="0"/>
              </a:rPr>
              <a:t>по</a:t>
            </a:r>
            <a:r>
              <a:rPr sz="1750" dirty="0">
                <a:latin typeface="Times New Roman" panose="02020603050405020304" pitchFamily="18" charset="0"/>
                <a:cs typeface="Times New Roman" panose="02020603050405020304" pitchFamily="18" charset="0"/>
              </a:rPr>
              <a:t> </a:t>
            </a:r>
            <a:r>
              <a:rPr sz="1750" spc="-5" dirty="0">
                <a:latin typeface="Times New Roman" panose="02020603050405020304" pitchFamily="18" charset="0"/>
                <a:cs typeface="Times New Roman" panose="02020603050405020304" pitchFamily="18" charset="0"/>
              </a:rPr>
              <a:t>повышению </a:t>
            </a:r>
            <a:r>
              <a:rPr sz="1750" spc="-409" dirty="0">
                <a:latin typeface="Times New Roman" panose="02020603050405020304" pitchFamily="18" charset="0"/>
                <a:cs typeface="Times New Roman" panose="02020603050405020304" pitchFamily="18" charset="0"/>
              </a:rPr>
              <a:t> </a:t>
            </a:r>
            <a:r>
              <a:rPr sz="1750" dirty="0">
                <a:latin typeface="Times New Roman" panose="02020603050405020304" pitchFamily="18" charset="0"/>
                <a:cs typeface="Times New Roman" panose="02020603050405020304" pitchFamily="18" charset="0"/>
              </a:rPr>
              <a:t>финансовой</a:t>
            </a:r>
            <a:r>
              <a:rPr sz="1750" spc="-50" dirty="0">
                <a:latin typeface="Times New Roman" panose="02020603050405020304" pitchFamily="18" charset="0"/>
                <a:cs typeface="Times New Roman" panose="02020603050405020304" pitchFamily="18" charset="0"/>
              </a:rPr>
              <a:t> </a:t>
            </a:r>
            <a:r>
              <a:rPr sz="1750" dirty="0">
                <a:latin typeface="Times New Roman" panose="02020603050405020304" pitchFamily="18" charset="0"/>
                <a:cs typeface="Times New Roman" panose="02020603050405020304" pitchFamily="18" charset="0"/>
              </a:rPr>
              <a:t>грамотности.</a:t>
            </a:r>
          </a:p>
        </p:txBody>
      </p:sp>
      <p:sp>
        <p:nvSpPr>
          <p:cNvPr id="5" name="object 5"/>
          <p:cNvSpPr/>
          <p:nvPr/>
        </p:nvSpPr>
        <p:spPr>
          <a:xfrm>
            <a:off x="361383" y="3750055"/>
            <a:ext cx="11658600" cy="3080417"/>
          </a:xfrm>
          <a:custGeom>
            <a:avLst/>
            <a:gdLst/>
            <a:ahLst/>
            <a:cxnLst/>
            <a:rect l="l" t="t" r="r" b="b"/>
            <a:pathLst>
              <a:path w="11658600" h="3240404">
                <a:moveTo>
                  <a:pt x="0" y="3240024"/>
                </a:moveTo>
                <a:lnTo>
                  <a:pt x="11658600" y="3240024"/>
                </a:lnTo>
                <a:lnTo>
                  <a:pt x="11658600" y="0"/>
                </a:lnTo>
                <a:lnTo>
                  <a:pt x="0" y="0"/>
                </a:lnTo>
                <a:lnTo>
                  <a:pt x="0" y="3240024"/>
                </a:lnTo>
                <a:close/>
              </a:path>
            </a:pathLst>
          </a:custGeom>
          <a:ln w="12192">
            <a:solidFill>
              <a:srgbClr val="2E528F"/>
            </a:solidFill>
          </a:ln>
        </p:spPr>
        <p:txBody>
          <a:bodyPr wrap="square" lIns="0" tIns="0" rIns="0" bIns="0" rtlCol="0"/>
          <a:lstStyle/>
          <a:p>
            <a:pPr>
              <a:lnSpc>
                <a:spcPct val="90000"/>
              </a:lnSpc>
            </a:pPr>
            <a:endParaRPr sz="1750">
              <a:latin typeface="Times New Roman" panose="02020603050405020304" pitchFamily="18" charset="0"/>
              <a:cs typeface="Times New Roman" panose="02020603050405020304" pitchFamily="18" charset="0"/>
            </a:endParaRPr>
          </a:p>
        </p:txBody>
      </p:sp>
      <p:sp>
        <p:nvSpPr>
          <p:cNvPr id="6" name="object 6"/>
          <p:cNvSpPr txBox="1"/>
          <p:nvPr/>
        </p:nvSpPr>
        <p:spPr>
          <a:xfrm>
            <a:off x="378968" y="3750055"/>
            <a:ext cx="11514328" cy="3039294"/>
          </a:xfrm>
          <a:prstGeom prst="rect">
            <a:avLst/>
          </a:prstGeom>
        </p:spPr>
        <p:txBody>
          <a:bodyPr vert="horz" wrap="square" lIns="0" tIns="12700" rIns="0" bIns="0" rtlCol="0">
            <a:spAutoFit/>
          </a:bodyPr>
          <a:lstStyle/>
          <a:p>
            <a:pPr marL="3437890" indent="-285750">
              <a:lnSpc>
                <a:spcPts val="1930"/>
              </a:lnSpc>
              <a:spcBef>
                <a:spcPts val="100"/>
              </a:spcBef>
              <a:buFont typeface="Wingdings" panose="05000000000000000000" pitchFamily="2" charset="2"/>
              <a:buChar char="v"/>
            </a:pPr>
            <a:r>
              <a:rPr b="1" dirty="0">
                <a:solidFill>
                  <a:srgbClr val="001F5F"/>
                </a:solidFill>
                <a:latin typeface="Times New Roman"/>
                <a:cs typeface="Times New Roman"/>
              </a:rPr>
              <a:t>Финансово</a:t>
            </a:r>
            <a:r>
              <a:rPr b="1" spc="-55" dirty="0">
                <a:solidFill>
                  <a:srgbClr val="001F5F"/>
                </a:solidFill>
                <a:latin typeface="Times New Roman"/>
                <a:cs typeface="Times New Roman"/>
              </a:rPr>
              <a:t> </a:t>
            </a:r>
            <a:r>
              <a:rPr b="1" spc="-5" dirty="0">
                <a:solidFill>
                  <a:srgbClr val="001F5F"/>
                </a:solidFill>
                <a:latin typeface="Times New Roman"/>
                <a:cs typeface="Times New Roman"/>
              </a:rPr>
              <a:t>грамотный</a:t>
            </a:r>
            <a:r>
              <a:rPr b="1" spc="-45" dirty="0">
                <a:solidFill>
                  <a:srgbClr val="001F5F"/>
                </a:solidFill>
                <a:latin typeface="Times New Roman"/>
                <a:cs typeface="Times New Roman"/>
              </a:rPr>
              <a:t> </a:t>
            </a:r>
            <a:r>
              <a:rPr b="1" dirty="0">
                <a:solidFill>
                  <a:srgbClr val="001F5F"/>
                </a:solidFill>
                <a:latin typeface="Times New Roman"/>
                <a:cs typeface="Times New Roman"/>
              </a:rPr>
              <a:t>гражданин</a:t>
            </a:r>
            <a:r>
              <a:rPr b="1" spc="-60" dirty="0">
                <a:solidFill>
                  <a:srgbClr val="001F5F"/>
                </a:solidFill>
                <a:latin typeface="Times New Roman"/>
                <a:cs typeface="Times New Roman"/>
              </a:rPr>
              <a:t> </a:t>
            </a:r>
            <a:r>
              <a:rPr b="1" spc="-15" dirty="0">
                <a:solidFill>
                  <a:srgbClr val="001F5F"/>
                </a:solidFill>
                <a:latin typeface="Times New Roman"/>
                <a:cs typeface="Times New Roman"/>
              </a:rPr>
              <a:t>должен</a:t>
            </a:r>
            <a:r>
              <a:rPr b="1" spc="25" dirty="0">
                <a:solidFill>
                  <a:srgbClr val="001F5F"/>
                </a:solidFill>
                <a:latin typeface="Times New Roman"/>
                <a:cs typeface="Times New Roman"/>
              </a:rPr>
              <a:t> </a:t>
            </a:r>
            <a:r>
              <a:rPr b="1" spc="-10" dirty="0">
                <a:solidFill>
                  <a:srgbClr val="001F5F"/>
                </a:solidFill>
                <a:latin typeface="Times New Roman"/>
                <a:cs typeface="Times New Roman"/>
              </a:rPr>
              <a:t>как минимум:</a:t>
            </a:r>
            <a:endParaRPr b="1" dirty="0">
              <a:latin typeface="Times New Roman"/>
              <a:cs typeface="Times New Roman"/>
            </a:endParaRPr>
          </a:p>
          <a:p>
            <a:pPr marL="299085" indent="-287020">
              <a:lnSpc>
                <a:spcPts val="1835"/>
              </a:lnSpc>
              <a:buFont typeface="Wingdings"/>
              <a:buChar char=""/>
              <a:tabLst>
                <a:tab pos="299720" algn="l"/>
              </a:tabLst>
            </a:pPr>
            <a:r>
              <a:rPr spc="-5" dirty="0">
                <a:latin typeface="Times New Roman"/>
                <a:cs typeface="Times New Roman"/>
              </a:rPr>
              <a:t>следить</a:t>
            </a:r>
            <a:r>
              <a:rPr spc="-10" dirty="0">
                <a:latin typeface="Times New Roman"/>
                <a:cs typeface="Times New Roman"/>
              </a:rPr>
              <a:t> </a:t>
            </a:r>
            <a:r>
              <a:rPr dirty="0">
                <a:latin typeface="Times New Roman"/>
                <a:cs typeface="Times New Roman"/>
              </a:rPr>
              <a:t>за</a:t>
            </a:r>
            <a:r>
              <a:rPr spc="-10" dirty="0">
                <a:latin typeface="Times New Roman"/>
                <a:cs typeface="Times New Roman"/>
              </a:rPr>
              <a:t> </a:t>
            </a:r>
            <a:r>
              <a:rPr spc="-5" dirty="0">
                <a:latin typeface="Times New Roman"/>
                <a:cs typeface="Times New Roman"/>
              </a:rPr>
              <a:t>состоянием</a:t>
            </a:r>
            <a:r>
              <a:rPr spc="-30" dirty="0">
                <a:latin typeface="Times New Roman"/>
                <a:cs typeface="Times New Roman"/>
              </a:rPr>
              <a:t> </a:t>
            </a:r>
            <a:r>
              <a:rPr spc="-5" dirty="0">
                <a:latin typeface="Times New Roman"/>
                <a:cs typeface="Times New Roman"/>
              </a:rPr>
              <a:t>личных</a:t>
            </a:r>
            <a:r>
              <a:rPr spc="-35" dirty="0">
                <a:latin typeface="Times New Roman"/>
                <a:cs typeface="Times New Roman"/>
              </a:rPr>
              <a:t> </a:t>
            </a:r>
            <a:r>
              <a:rPr dirty="0">
                <a:latin typeface="Times New Roman"/>
                <a:cs typeface="Times New Roman"/>
              </a:rPr>
              <a:t>финансов;</a:t>
            </a:r>
          </a:p>
          <a:p>
            <a:pPr marL="299085" indent="-287020">
              <a:lnSpc>
                <a:spcPts val="1835"/>
              </a:lnSpc>
              <a:buFont typeface="Wingdings"/>
              <a:buChar char=""/>
              <a:tabLst>
                <a:tab pos="299720" algn="l"/>
              </a:tabLst>
            </a:pPr>
            <a:r>
              <a:rPr spc="-10" dirty="0">
                <a:latin typeface="Times New Roman"/>
                <a:cs typeface="Times New Roman"/>
              </a:rPr>
              <a:t>планировать</a:t>
            </a:r>
            <a:r>
              <a:rPr spc="-55" dirty="0">
                <a:latin typeface="Times New Roman"/>
                <a:cs typeface="Times New Roman"/>
              </a:rPr>
              <a:t> </a:t>
            </a:r>
            <a:r>
              <a:rPr dirty="0">
                <a:latin typeface="Times New Roman"/>
                <a:cs typeface="Times New Roman"/>
              </a:rPr>
              <a:t>свои</a:t>
            </a:r>
            <a:r>
              <a:rPr spc="-45" dirty="0">
                <a:latin typeface="Times New Roman"/>
                <a:cs typeface="Times New Roman"/>
              </a:rPr>
              <a:t> </a:t>
            </a:r>
            <a:r>
              <a:rPr spc="-35" dirty="0">
                <a:latin typeface="Times New Roman"/>
                <a:cs typeface="Times New Roman"/>
              </a:rPr>
              <a:t>доходы</a:t>
            </a:r>
            <a:r>
              <a:rPr spc="35" dirty="0">
                <a:latin typeface="Times New Roman"/>
                <a:cs typeface="Times New Roman"/>
              </a:rPr>
              <a:t> </a:t>
            </a:r>
            <a:r>
              <a:rPr dirty="0">
                <a:latin typeface="Times New Roman"/>
                <a:cs typeface="Times New Roman"/>
              </a:rPr>
              <a:t>и </a:t>
            </a:r>
            <a:r>
              <a:rPr spc="-15" dirty="0">
                <a:latin typeface="Times New Roman"/>
                <a:cs typeface="Times New Roman"/>
              </a:rPr>
              <a:t>расходы;</a:t>
            </a:r>
            <a:endParaRPr dirty="0">
              <a:latin typeface="Times New Roman"/>
              <a:cs typeface="Times New Roman"/>
            </a:endParaRPr>
          </a:p>
          <a:p>
            <a:pPr marL="299085" indent="-287020">
              <a:lnSpc>
                <a:spcPts val="1835"/>
              </a:lnSpc>
              <a:buFont typeface="Wingdings"/>
              <a:buChar char=""/>
              <a:tabLst>
                <a:tab pos="299720" algn="l"/>
              </a:tabLst>
            </a:pPr>
            <a:r>
              <a:rPr spc="-10" dirty="0">
                <a:latin typeface="Times New Roman"/>
                <a:cs typeface="Times New Roman"/>
              </a:rPr>
              <a:t>формировать</a:t>
            </a:r>
            <a:r>
              <a:rPr spc="-40" dirty="0">
                <a:latin typeface="Times New Roman"/>
                <a:cs typeface="Times New Roman"/>
              </a:rPr>
              <a:t> </a:t>
            </a:r>
            <a:r>
              <a:rPr spc="-10" dirty="0">
                <a:latin typeface="Times New Roman"/>
                <a:cs typeface="Times New Roman"/>
              </a:rPr>
              <a:t>долгосрочные</a:t>
            </a:r>
            <a:r>
              <a:rPr dirty="0">
                <a:latin typeface="Times New Roman"/>
                <a:cs typeface="Times New Roman"/>
              </a:rPr>
              <a:t> </a:t>
            </a:r>
            <a:r>
              <a:rPr spc="-10" dirty="0">
                <a:latin typeface="Times New Roman"/>
                <a:cs typeface="Times New Roman"/>
              </a:rPr>
              <a:t>сбережения</a:t>
            </a:r>
            <a:r>
              <a:rPr spc="10" dirty="0">
                <a:latin typeface="Times New Roman"/>
                <a:cs typeface="Times New Roman"/>
              </a:rPr>
              <a:t> </a:t>
            </a:r>
            <a:r>
              <a:rPr dirty="0">
                <a:latin typeface="Times New Roman"/>
                <a:cs typeface="Times New Roman"/>
              </a:rPr>
              <a:t>и</a:t>
            </a:r>
            <a:r>
              <a:rPr spc="20" dirty="0">
                <a:latin typeface="Times New Roman"/>
                <a:cs typeface="Times New Roman"/>
              </a:rPr>
              <a:t> </a:t>
            </a:r>
            <a:r>
              <a:rPr spc="-10" dirty="0">
                <a:latin typeface="Times New Roman"/>
                <a:cs typeface="Times New Roman"/>
              </a:rPr>
              <a:t>финансовую</a:t>
            </a:r>
            <a:r>
              <a:rPr dirty="0">
                <a:latin typeface="Times New Roman"/>
                <a:cs typeface="Times New Roman"/>
              </a:rPr>
              <a:t> </a:t>
            </a:r>
            <a:r>
              <a:rPr spc="-25" dirty="0">
                <a:latin typeface="Times New Roman"/>
                <a:cs typeface="Times New Roman"/>
              </a:rPr>
              <a:t>«подушку</a:t>
            </a:r>
            <a:r>
              <a:rPr spc="85" dirty="0">
                <a:latin typeface="Times New Roman"/>
                <a:cs typeface="Times New Roman"/>
              </a:rPr>
              <a:t> </a:t>
            </a:r>
            <a:r>
              <a:rPr dirty="0">
                <a:latin typeface="Times New Roman"/>
                <a:cs typeface="Times New Roman"/>
              </a:rPr>
              <a:t>безопасности»</a:t>
            </a:r>
            <a:r>
              <a:rPr spc="-30" dirty="0">
                <a:latin typeface="Times New Roman"/>
                <a:cs typeface="Times New Roman"/>
              </a:rPr>
              <a:t> </a:t>
            </a:r>
            <a:r>
              <a:rPr spc="-5" dirty="0">
                <a:latin typeface="Times New Roman"/>
                <a:cs typeface="Times New Roman"/>
              </a:rPr>
              <a:t>для</a:t>
            </a:r>
            <a:r>
              <a:rPr spc="25" dirty="0">
                <a:latin typeface="Times New Roman"/>
                <a:cs typeface="Times New Roman"/>
              </a:rPr>
              <a:t> </a:t>
            </a:r>
            <a:r>
              <a:rPr spc="-5" dirty="0">
                <a:latin typeface="Times New Roman"/>
                <a:cs typeface="Times New Roman"/>
              </a:rPr>
              <a:t>непредвиденных обстоятельств;</a:t>
            </a:r>
            <a:endParaRPr dirty="0">
              <a:latin typeface="Times New Roman"/>
              <a:cs typeface="Times New Roman"/>
            </a:endParaRPr>
          </a:p>
          <a:p>
            <a:pPr marL="299085" indent="-287020">
              <a:lnSpc>
                <a:spcPts val="1839"/>
              </a:lnSpc>
              <a:buFont typeface="Wingdings"/>
              <a:buChar char=""/>
              <a:tabLst>
                <a:tab pos="299720" algn="l"/>
              </a:tabLst>
            </a:pPr>
            <a:r>
              <a:rPr spc="-5" dirty="0">
                <a:latin typeface="Times New Roman"/>
                <a:cs typeface="Times New Roman"/>
              </a:rPr>
              <a:t>иметь</a:t>
            </a:r>
            <a:r>
              <a:rPr spc="5" dirty="0">
                <a:latin typeface="Times New Roman"/>
                <a:cs typeface="Times New Roman"/>
              </a:rPr>
              <a:t> </a:t>
            </a:r>
            <a:r>
              <a:rPr spc="-5" dirty="0">
                <a:latin typeface="Times New Roman"/>
                <a:cs typeface="Times New Roman"/>
              </a:rPr>
              <a:t>представление</a:t>
            </a:r>
            <a:r>
              <a:rPr spc="-65" dirty="0">
                <a:latin typeface="Times New Roman"/>
                <a:cs typeface="Times New Roman"/>
              </a:rPr>
              <a:t> </a:t>
            </a:r>
            <a:r>
              <a:rPr dirty="0">
                <a:latin typeface="Times New Roman"/>
                <a:cs typeface="Times New Roman"/>
              </a:rPr>
              <a:t>о </a:t>
            </a:r>
            <a:r>
              <a:rPr spc="-15" dirty="0">
                <a:latin typeface="Times New Roman"/>
                <a:cs typeface="Times New Roman"/>
              </a:rPr>
              <a:t>том,</a:t>
            </a:r>
            <a:r>
              <a:rPr spc="-5" dirty="0">
                <a:latin typeface="Times New Roman"/>
                <a:cs typeface="Times New Roman"/>
              </a:rPr>
              <a:t> </a:t>
            </a:r>
            <a:r>
              <a:rPr spc="-10" dirty="0">
                <a:latin typeface="Times New Roman"/>
                <a:cs typeface="Times New Roman"/>
              </a:rPr>
              <a:t>как</a:t>
            </a:r>
            <a:r>
              <a:rPr spc="-20" dirty="0">
                <a:latin typeface="Times New Roman"/>
                <a:cs typeface="Times New Roman"/>
              </a:rPr>
              <a:t> </a:t>
            </a:r>
            <a:r>
              <a:rPr spc="-15" dirty="0">
                <a:latin typeface="Times New Roman"/>
                <a:cs typeface="Times New Roman"/>
              </a:rPr>
              <a:t>искать</a:t>
            </a:r>
            <a:r>
              <a:rPr spc="-20" dirty="0">
                <a:latin typeface="Times New Roman"/>
                <a:cs typeface="Times New Roman"/>
              </a:rPr>
              <a:t> </a:t>
            </a:r>
            <a:r>
              <a:rPr dirty="0">
                <a:latin typeface="Times New Roman"/>
                <a:cs typeface="Times New Roman"/>
              </a:rPr>
              <a:t>и</a:t>
            </a:r>
            <a:r>
              <a:rPr spc="15" dirty="0">
                <a:latin typeface="Times New Roman"/>
                <a:cs typeface="Times New Roman"/>
              </a:rPr>
              <a:t> </a:t>
            </a:r>
            <a:r>
              <a:rPr spc="-10" dirty="0">
                <a:latin typeface="Times New Roman"/>
                <a:cs typeface="Times New Roman"/>
              </a:rPr>
              <a:t>использовать</a:t>
            </a:r>
            <a:r>
              <a:rPr spc="-15" dirty="0">
                <a:latin typeface="Times New Roman"/>
                <a:cs typeface="Times New Roman"/>
              </a:rPr>
              <a:t> </a:t>
            </a:r>
            <a:r>
              <a:rPr spc="-30" dirty="0">
                <a:latin typeface="Times New Roman"/>
                <a:cs typeface="Times New Roman"/>
              </a:rPr>
              <a:t>необходимую</a:t>
            </a:r>
            <a:r>
              <a:rPr spc="90" dirty="0">
                <a:latin typeface="Times New Roman"/>
                <a:cs typeface="Times New Roman"/>
              </a:rPr>
              <a:t> </a:t>
            </a:r>
            <a:r>
              <a:rPr spc="-10" dirty="0">
                <a:latin typeface="Times New Roman"/>
                <a:cs typeface="Times New Roman"/>
              </a:rPr>
              <a:t>финансовую</a:t>
            </a:r>
            <a:r>
              <a:rPr spc="-5" dirty="0">
                <a:latin typeface="Times New Roman"/>
                <a:cs typeface="Times New Roman"/>
              </a:rPr>
              <a:t> информацию;</a:t>
            </a:r>
            <a:endParaRPr dirty="0">
              <a:latin typeface="Times New Roman"/>
              <a:cs typeface="Times New Roman"/>
            </a:endParaRPr>
          </a:p>
          <a:p>
            <a:pPr marL="299085" indent="-287020">
              <a:lnSpc>
                <a:spcPts val="1839"/>
              </a:lnSpc>
              <a:buFont typeface="Wingdings"/>
              <a:buChar char=""/>
              <a:tabLst>
                <a:tab pos="299720" algn="l"/>
              </a:tabLst>
            </a:pPr>
            <a:r>
              <a:rPr dirty="0">
                <a:latin typeface="Times New Roman"/>
                <a:cs typeface="Times New Roman"/>
              </a:rPr>
              <a:t>рационально</a:t>
            </a:r>
            <a:r>
              <a:rPr spc="-25" dirty="0">
                <a:latin typeface="Times New Roman"/>
                <a:cs typeface="Times New Roman"/>
              </a:rPr>
              <a:t> </a:t>
            </a:r>
            <a:r>
              <a:rPr spc="-5" dirty="0">
                <a:latin typeface="Times New Roman"/>
                <a:cs typeface="Times New Roman"/>
              </a:rPr>
              <a:t>выбирать</a:t>
            </a:r>
            <a:r>
              <a:rPr spc="-70" dirty="0">
                <a:latin typeface="Times New Roman"/>
                <a:cs typeface="Times New Roman"/>
              </a:rPr>
              <a:t> </a:t>
            </a:r>
            <a:r>
              <a:rPr dirty="0">
                <a:latin typeface="Times New Roman"/>
                <a:cs typeface="Times New Roman"/>
              </a:rPr>
              <a:t>финансовые</a:t>
            </a:r>
            <a:r>
              <a:rPr spc="-45" dirty="0">
                <a:latin typeface="Times New Roman"/>
                <a:cs typeface="Times New Roman"/>
              </a:rPr>
              <a:t> </a:t>
            </a:r>
            <a:r>
              <a:rPr spc="-15" dirty="0">
                <a:latin typeface="Times New Roman"/>
                <a:cs typeface="Times New Roman"/>
              </a:rPr>
              <a:t>продукты</a:t>
            </a:r>
            <a:r>
              <a:rPr spc="10" dirty="0">
                <a:latin typeface="Times New Roman"/>
                <a:cs typeface="Times New Roman"/>
              </a:rPr>
              <a:t> </a:t>
            </a:r>
            <a:r>
              <a:rPr dirty="0">
                <a:latin typeface="Times New Roman"/>
                <a:cs typeface="Times New Roman"/>
              </a:rPr>
              <a:t>и</a:t>
            </a:r>
            <a:r>
              <a:rPr spc="10" dirty="0">
                <a:latin typeface="Times New Roman"/>
                <a:cs typeface="Times New Roman"/>
              </a:rPr>
              <a:t> </a:t>
            </a:r>
            <a:r>
              <a:rPr spc="-15" dirty="0">
                <a:latin typeface="Times New Roman"/>
                <a:cs typeface="Times New Roman"/>
              </a:rPr>
              <a:t>услуги;</a:t>
            </a:r>
            <a:endParaRPr dirty="0">
              <a:latin typeface="Times New Roman"/>
              <a:cs typeface="Times New Roman"/>
            </a:endParaRPr>
          </a:p>
          <a:p>
            <a:pPr marL="299085" indent="-287020">
              <a:lnSpc>
                <a:spcPts val="1835"/>
              </a:lnSpc>
              <a:buFont typeface="Wingdings"/>
              <a:buChar char=""/>
              <a:tabLst>
                <a:tab pos="299720" algn="l"/>
              </a:tabLst>
            </a:pPr>
            <a:r>
              <a:rPr dirty="0">
                <a:latin typeface="Times New Roman"/>
                <a:cs typeface="Times New Roman"/>
              </a:rPr>
              <a:t>жить</a:t>
            </a:r>
            <a:r>
              <a:rPr spc="-5" dirty="0">
                <a:latin typeface="Times New Roman"/>
                <a:cs typeface="Times New Roman"/>
              </a:rPr>
              <a:t> </a:t>
            </a:r>
            <a:r>
              <a:rPr dirty="0">
                <a:latin typeface="Times New Roman"/>
                <a:cs typeface="Times New Roman"/>
              </a:rPr>
              <a:t>по</a:t>
            </a:r>
            <a:r>
              <a:rPr spc="-5" dirty="0">
                <a:latin typeface="Times New Roman"/>
                <a:cs typeface="Times New Roman"/>
              </a:rPr>
              <a:t> средствам,</a:t>
            </a:r>
            <a:r>
              <a:rPr spc="-50" dirty="0">
                <a:latin typeface="Times New Roman"/>
                <a:cs typeface="Times New Roman"/>
              </a:rPr>
              <a:t> </a:t>
            </a:r>
            <a:r>
              <a:rPr spc="-10" dirty="0">
                <a:latin typeface="Times New Roman"/>
                <a:cs typeface="Times New Roman"/>
              </a:rPr>
              <a:t>избегая</a:t>
            </a:r>
            <a:r>
              <a:rPr spc="-5" dirty="0">
                <a:latin typeface="Times New Roman"/>
                <a:cs typeface="Times New Roman"/>
              </a:rPr>
              <a:t> </a:t>
            </a:r>
            <a:r>
              <a:rPr dirty="0">
                <a:latin typeface="Times New Roman"/>
                <a:cs typeface="Times New Roman"/>
              </a:rPr>
              <a:t>несоразмерных</a:t>
            </a:r>
            <a:r>
              <a:rPr spc="-65" dirty="0">
                <a:latin typeface="Times New Roman"/>
                <a:cs typeface="Times New Roman"/>
              </a:rPr>
              <a:t> </a:t>
            </a:r>
            <a:r>
              <a:rPr spc="-30" dirty="0">
                <a:latin typeface="Times New Roman"/>
                <a:cs typeface="Times New Roman"/>
              </a:rPr>
              <a:t>доходам</a:t>
            </a:r>
            <a:r>
              <a:rPr spc="40" dirty="0">
                <a:latin typeface="Times New Roman"/>
                <a:cs typeface="Times New Roman"/>
              </a:rPr>
              <a:t> </a:t>
            </a:r>
            <a:r>
              <a:rPr spc="-20" dirty="0">
                <a:latin typeface="Times New Roman"/>
                <a:cs typeface="Times New Roman"/>
              </a:rPr>
              <a:t>долгов</a:t>
            </a:r>
            <a:r>
              <a:rPr spc="40" dirty="0">
                <a:latin typeface="Times New Roman"/>
                <a:cs typeface="Times New Roman"/>
              </a:rPr>
              <a:t> </a:t>
            </a:r>
            <a:r>
              <a:rPr dirty="0">
                <a:latin typeface="Times New Roman"/>
                <a:cs typeface="Times New Roman"/>
              </a:rPr>
              <a:t>и</a:t>
            </a:r>
            <a:r>
              <a:rPr spc="-15" dirty="0">
                <a:latin typeface="Times New Roman"/>
                <a:cs typeface="Times New Roman"/>
              </a:rPr>
              <a:t> неплатежей</a:t>
            </a:r>
            <a:r>
              <a:rPr spc="5" dirty="0">
                <a:latin typeface="Times New Roman"/>
                <a:cs typeface="Times New Roman"/>
              </a:rPr>
              <a:t> </a:t>
            </a:r>
            <a:r>
              <a:rPr dirty="0">
                <a:latin typeface="Times New Roman"/>
                <a:cs typeface="Times New Roman"/>
              </a:rPr>
              <a:t>по</a:t>
            </a:r>
            <a:r>
              <a:rPr spc="-10" dirty="0">
                <a:latin typeface="Times New Roman"/>
                <a:cs typeface="Times New Roman"/>
              </a:rPr>
              <a:t> </a:t>
            </a:r>
            <a:r>
              <a:rPr dirty="0">
                <a:latin typeface="Times New Roman"/>
                <a:cs typeface="Times New Roman"/>
              </a:rPr>
              <a:t>ним;</a:t>
            </a:r>
          </a:p>
          <a:p>
            <a:pPr marL="299085" indent="-287020">
              <a:lnSpc>
                <a:spcPts val="1835"/>
              </a:lnSpc>
              <a:buFont typeface="Wingdings"/>
              <a:buChar char=""/>
              <a:tabLst>
                <a:tab pos="299720" algn="l"/>
              </a:tabLst>
            </a:pPr>
            <a:r>
              <a:rPr spc="-10" dirty="0">
                <a:latin typeface="Times New Roman"/>
                <a:cs typeface="Times New Roman"/>
              </a:rPr>
              <a:t>знать</a:t>
            </a:r>
            <a:r>
              <a:rPr spc="-30" dirty="0">
                <a:latin typeface="Times New Roman"/>
                <a:cs typeface="Times New Roman"/>
              </a:rPr>
              <a:t> </a:t>
            </a:r>
            <a:r>
              <a:rPr dirty="0">
                <a:latin typeface="Times New Roman"/>
                <a:cs typeface="Times New Roman"/>
              </a:rPr>
              <a:t>и</a:t>
            </a:r>
            <a:r>
              <a:rPr spc="10" dirty="0">
                <a:latin typeface="Times New Roman"/>
                <a:cs typeface="Times New Roman"/>
              </a:rPr>
              <a:t> </a:t>
            </a:r>
            <a:r>
              <a:rPr spc="-15" dirty="0">
                <a:latin typeface="Times New Roman"/>
                <a:cs typeface="Times New Roman"/>
              </a:rPr>
              <a:t>уметь</a:t>
            </a:r>
            <a:r>
              <a:rPr spc="20" dirty="0">
                <a:latin typeface="Times New Roman"/>
                <a:cs typeface="Times New Roman"/>
              </a:rPr>
              <a:t> </a:t>
            </a:r>
            <a:r>
              <a:rPr spc="-5" dirty="0">
                <a:latin typeface="Times New Roman"/>
                <a:cs typeface="Times New Roman"/>
              </a:rPr>
              <a:t>отстаивать</a:t>
            </a:r>
            <a:r>
              <a:rPr spc="-65" dirty="0">
                <a:latin typeface="Times New Roman"/>
                <a:cs typeface="Times New Roman"/>
              </a:rPr>
              <a:t> </a:t>
            </a:r>
            <a:r>
              <a:rPr dirty="0">
                <a:latin typeface="Times New Roman"/>
                <a:cs typeface="Times New Roman"/>
              </a:rPr>
              <a:t>свои</a:t>
            </a:r>
            <a:r>
              <a:rPr spc="-40" dirty="0">
                <a:latin typeface="Times New Roman"/>
                <a:cs typeface="Times New Roman"/>
              </a:rPr>
              <a:t> </a:t>
            </a:r>
            <a:r>
              <a:rPr spc="-15" dirty="0">
                <a:latin typeface="Times New Roman"/>
                <a:cs typeface="Times New Roman"/>
              </a:rPr>
              <a:t>законные</a:t>
            </a:r>
            <a:r>
              <a:rPr spc="5" dirty="0">
                <a:latin typeface="Times New Roman"/>
                <a:cs typeface="Times New Roman"/>
              </a:rPr>
              <a:t> </a:t>
            </a:r>
            <a:r>
              <a:rPr dirty="0">
                <a:latin typeface="Times New Roman"/>
                <a:cs typeface="Times New Roman"/>
              </a:rPr>
              <a:t>права</a:t>
            </a:r>
            <a:r>
              <a:rPr spc="-50" dirty="0">
                <a:latin typeface="Times New Roman"/>
                <a:cs typeface="Times New Roman"/>
              </a:rPr>
              <a:t> </a:t>
            </a:r>
            <a:r>
              <a:rPr spc="-10" dirty="0">
                <a:latin typeface="Times New Roman"/>
                <a:cs typeface="Times New Roman"/>
              </a:rPr>
              <a:t>как</a:t>
            </a:r>
            <a:r>
              <a:rPr spc="-5" dirty="0">
                <a:latin typeface="Times New Roman"/>
                <a:cs typeface="Times New Roman"/>
              </a:rPr>
              <a:t> потребителя</a:t>
            </a:r>
            <a:r>
              <a:rPr spc="20" dirty="0">
                <a:latin typeface="Times New Roman"/>
                <a:cs typeface="Times New Roman"/>
              </a:rPr>
              <a:t> </a:t>
            </a:r>
            <a:r>
              <a:rPr dirty="0">
                <a:latin typeface="Times New Roman"/>
                <a:cs typeface="Times New Roman"/>
              </a:rPr>
              <a:t>финансовых</a:t>
            </a:r>
            <a:r>
              <a:rPr spc="-70" dirty="0">
                <a:latin typeface="Times New Roman"/>
                <a:cs typeface="Times New Roman"/>
              </a:rPr>
              <a:t> </a:t>
            </a:r>
            <a:r>
              <a:rPr spc="-15" dirty="0">
                <a:latin typeface="Times New Roman"/>
                <a:cs typeface="Times New Roman"/>
              </a:rPr>
              <a:t>услуг;</a:t>
            </a:r>
            <a:endParaRPr dirty="0">
              <a:latin typeface="Times New Roman"/>
              <a:cs typeface="Times New Roman"/>
            </a:endParaRPr>
          </a:p>
          <a:p>
            <a:pPr marL="299085" indent="-287020">
              <a:lnSpc>
                <a:spcPts val="1835"/>
              </a:lnSpc>
              <a:buFont typeface="Wingdings"/>
              <a:buChar char=""/>
              <a:tabLst>
                <a:tab pos="299720" algn="l"/>
              </a:tabLst>
            </a:pPr>
            <a:r>
              <a:rPr dirty="0">
                <a:latin typeface="Times New Roman"/>
                <a:cs typeface="Times New Roman"/>
              </a:rPr>
              <a:t>быть</a:t>
            </a:r>
            <a:r>
              <a:rPr spc="-25" dirty="0">
                <a:latin typeface="Times New Roman"/>
                <a:cs typeface="Times New Roman"/>
              </a:rPr>
              <a:t> </a:t>
            </a:r>
            <a:r>
              <a:rPr spc="5" dirty="0">
                <a:latin typeface="Times New Roman"/>
                <a:cs typeface="Times New Roman"/>
              </a:rPr>
              <a:t>способным</a:t>
            </a:r>
            <a:r>
              <a:rPr spc="-30" dirty="0">
                <a:latin typeface="Times New Roman"/>
                <a:cs typeface="Times New Roman"/>
              </a:rPr>
              <a:t> </a:t>
            </a:r>
            <a:r>
              <a:rPr spc="-5" dirty="0">
                <a:latin typeface="Times New Roman"/>
                <a:cs typeface="Times New Roman"/>
              </a:rPr>
              <a:t>распознавать</a:t>
            </a:r>
            <a:r>
              <a:rPr spc="-70" dirty="0">
                <a:latin typeface="Times New Roman"/>
                <a:cs typeface="Times New Roman"/>
              </a:rPr>
              <a:t> </a:t>
            </a:r>
            <a:r>
              <a:rPr spc="-5" dirty="0">
                <a:latin typeface="Times New Roman"/>
                <a:cs typeface="Times New Roman"/>
              </a:rPr>
              <a:t>признаки финансового</a:t>
            </a:r>
            <a:r>
              <a:rPr spc="-25" dirty="0">
                <a:latin typeface="Times New Roman"/>
                <a:cs typeface="Times New Roman"/>
              </a:rPr>
              <a:t> </a:t>
            </a:r>
            <a:r>
              <a:rPr dirty="0">
                <a:latin typeface="Times New Roman"/>
                <a:cs typeface="Times New Roman"/>
              </a:rPr>
              <a:t>мошенничества;</a:t>
            </a:r>
          </a:p>
          <a:p>
            <a:pPr marL="299085" indent="-287020">
              <a:lnSpc>
                <a:spcPts val="1835"/>
              </a:lnSpc>
              <a:buFont typeface="Wingdings"/>
              <a:buChar char=""/>
              <a:tabLst>
                <a:tab pos="299720" algn="l"/>
              </a:tabLst>
            </a:pPr>
            <a:r>
              <a:rPr spc="-10" dirty="0">
                <a:latin typeface="Times New Roman"/>
                <a:cs typeface="Times New Roman"/>
              </a:rPr>
              <a:t>знать</a:t>
            </a:r>
            <a:r>
              <a:rPr spc="-35" dirty="0">
                <a:latin typeface="Times New Roman"/>
                <a:cs typeface="Times New Roman"/>
              </a:rPr>
              <a:t> </a:t>
            </a:r>
            <a:r>
              <a:rPr dirty="0">
                <a:latin typeface="Times New Roman"/>
                <a:cs typeface="Times New Roman"/>
              </a:rPr>
              <a:t>о</a:t>
            </a:r>
            <a:r>
              <a:rPr spc="-5" dirty="0">
                <a:latin typeface="Times New Roman"/>
                <a:cs typeface="Times New Roman"/>
              </a:rPr>
              <a:t> рисках</a:t>
            </a:r>
            <a:r>
              <a:rPr spc="-25" dirty="0">
                <a:latin typeface="Times New Roman"/>
                <a:cs typeface="Times New Roman"/>
              </a:rPr>
              <a:t> </a:t>
            </a:r>
            <a:r>
              <a:rPr dirty="0">
                <a:latin typeface="Times New Roman"/>
                <a:cs typeface="Times New Roman"/>
              </a:rPr>
              <a:t>на</a:t>
            </a:r>
            <a:r>
              <a:rPr spc="-15" dirty="0">
                <a:latin typeface="Times New Roman"/>
                <a:cs typeface="Times New Roman"/>
              </a:rPr>
              <a:t> </a:t>
            </a:r>
            <a:r>
              <a:rPr spc="-10" dirty="0">
                <a:latin typeface="Times New Roman"/>
                <a:cs typeface="Times New Roman"/>
              </a:rPr>
              <a:t>рынке</a:t>
            </a:r>
            <a:r>
              <a:rPr spc="-25" dirty="0">
                <a:latin typeface="Times New Roman"/>
                <a:cs typeface="Times New Roman"/>
              </a:rPr>
              <a:t> </a:t>
            </a:r>
            <a:r>
              <a:rPr dirty="0">
                <a:latin typeface="Times New Roman"/>
                <a:cs typeface="Times New Roman"/>
              </a:rPr>
              <a:t>финансовых</a:t>
            </a:r>
            <a:r>
              <a:rPr spc="-50" dirty="0">
                <a:latin typeface="Times New Roman"/>
                <a:cs typeface="Times New Roman"/>
              </a:rPr>
              <a:t> </a:t>
            </a:r>
            <a:r>
              <a:rPr spc="-15" dirty="0">
                <a:latin typeface="Times New Roman"/>
                <a:cs typeface="Times New Roman"/>
              </a:rPr>
              <a:t>услуг;</a:t>
            </a:r>
            <a:endParaRPr dirty="0">
              <a:latin typeface="Times New Roman"/>
              <a:cs typeface="Times New Roman"/>
            </a:endParaRPr>
          </a:p>
          <a:p>
            <a:pPr marL="299085" indent="-287020">
              <a:lnSpc>
                <a:spcPts val="1835"/>
              </a:lnSpc>
              <a:buFont typeface="Wingdings"/>
              <a:buChar char=""/>
              <a:tabLst>
                <a:tab pos="299720" algn="l"/>
              </a:tabLst>
            </a:pPr>
            <a:r>
              <a:rPr spc="-10" dirty="0">
                <a:latin typeface="Times New Roman"/>
                <a:cs typeface="Times New Roman"/>
              </a:rPr>
              <a:t>знать</a:t>
            </a:r>
            <a:r>
              <a:rPr spc="-30" dirty="0">
                <a:latin typeface="Times New Roman"/>
                <a:cs typeface="Times New Roman"/>
              </a:rPr>
              <a:t> </a:t>
            </a:r>
            <a:r>
              <a:rPr dirty="0">
                <a:latin typeface="Times New Roman"/>
                <a:cs typeface="Times New Roman"/>
              </a:rPr>
              <a:t>и</a:t>
            </a:r>
            <a:r>
              <a:rPr spc="5" dirty="0">
                <a:latin typeface="Times New Roman"/>
                <a:cs typeface="Times New Roman"/>
              </a:rPr>
              <a:t> </a:t>
            </a:r>
            <a:r>
              <a:rPr spc="-5" dirty="0">
                <a:latin typeface="Times New Roman"/>
                <a:cs typeface="Times New Roman"/>
              </a:rPr>
              <a:t>выполнять</a:t>
            </a:r>
            <a:r>
              <a:rPr spc="-25" dirty="0">
                <a:latin typeface="Times New Roman"/>
                <a:cs typeface="Times New Roman"/>
              </a:rPr>
              <a:t> </a:t>
            </a:r>
            <a:r>
              <a:rPr dirty="0">
                <a:latin typeface="Times New Roman"/>
                <a:cs typeface="Times New Roman"/>
              </a:rPr>
              <a:t>свои</a:t>
            </a:r>
            <a:r>
              <a:rPr spc="-40" dirty="0">
                <a:latin typeface="Times New Roman"/>
                <a:cs typeface="Times New Roman"/>
              </a:rPr>
              <a:t> </a:t>
            </a:r>
            <a:r>
              <a:rPr spc="-5" dirty="0">
                <a:latin typeface="Times New Roman"/>
                <a:cs typeface="Times New Roman"/>
              </a:rPr>
              <a:t>обязанности</a:t>
            </a:r>
            <a:r>
              <a:rPr spc="-10" dirty="0">
                <a:latin typeface="Times New Roman"/>
                <a:cs typeface="Times New Roman"/>
              </a:rPr>
              <a:t> налогоплательщика;</a:t>
            </a:r>
            <a:endParaRPr dirty="0">
              <a:latin typeface="Times New Roman"/>
              <a:cs typeface="Times New Roman"/>
            </a:endParaRPr>
          </a:p>
          <a:p>
            <a:pPr marL="299085" indent="-287020">
              <a:lnSpc>
                <a:spcPts val="1930"/>
              </a:lnSpc>
              <a:buFont typeface="Wingdings"/>
              <a:buChar char=""/>
              <a:tabLst>
                <a:tab pos="299720" algn="l"/>
              </a:tabLst>
            </a:pPr>
            <a:r>
              <a:rPr spc="10" dirty="0">
                <a:latin typeface="Times New Roman"/>
                <a:cs typeface="Times New Roman"/>
              </a:rPr>
              <a:t>вести</a:t>
            </a:r>
            <a:r>
              <a:rPr spc="-40" dirty="0">
                <a:latin typeface="Times New Roman"/>
                <a:cs typeface="Times New Roman"/>
              </a:rPr>
              <a:t> </a:t>
            </a:r>
            <a:r>
              <a:rPr spc="-10" dirty="0">
                <a:latin typeface="Times New Roman"/>
                <a:cs typeface="Times New Roman"/>
              </a:rPr>
              <a:t>финансовую</a:t>
            </a:r>
            <a:r>
              <a:rPr spc="-15" dirty="0">
                <a:latin typeface="Times New Roman"/>
                <a:cs typeface="Times New Roman"/>
              </a:rPr>
              <a:t> </a:t>
            </a:r>
            <a:r>
              <a:rPr spc="-25" dirty="0">
                <a:latin typeface="Times New Roman"/>
                <a:cs typeface="Times New Roman"/>
              </a:rPr>
              <a:t>подготовку</a:t>
            </a:r>
            <a:r>
              <a:rPr spc="20" dirty="0">
                <a:latin typeface="Times New Roman"/>
                <a:cs typeface="Times New Roman"/>
              </a:rPr>
              <a:t> </a:t>
            </a:r>
            <a:r>
              <a:rPr dirty="0">
                <a:latin typeface="Times New Roman"/>
                <a:cs typeface="Times New Roman"/>
              </a:rPr>
              <a:t>к жизни</a:t>
            </a:r>
            <a:r>
              <a:rPr spc="5" dirty="0">
                <a:latin typeface="Times New Roman"/>
                <a:cs typeface="Times New Roman"/>
              </a:rPr>
              <a:t> </a:t>
            </a:r>
            <a:r>
              <a:rPr dirty="0">
                <a:latin typeface="Times New Roman"/>
                <a:cs typeface="Times New Roman"/>
              </a:rPr>
              <a:t>на</a:t>
            </a:r>
            <a:r>
              <a:rPr spc="-5" dirty="0">
                <a:latin typeface="Times New Roman"/>
                <a:cs typeface="Times New Roman"/>
              </a:rPr>
              <a:t> пенсии.</a:t>
            </a:r>
            <a:endParaRPr dirty="0">
              <a:latin typeface="Times New Roman"/>
              <a:cs typeface="Times New Roman"/>
            </a:endParaRPr>
          </a:p>
        </p:txBody>
      </p:sp>
      <p:grpSp>
        <p:nvGrpSpPr>
          <p:cNvPr id="7" name="object 7"/>
          <p:cNvGrpSpPr/>
          <p:nvPr/>
        </p:nvGrpSpPr>
        <p:grpSpPr>
          <a:xfrm>
            <a:off x="2953767" y="1844637"/>
            <a:ext cx="683260" cy="417830"/>
            <a:chOff x="3020567" y="1478280"/>
            <a:chExt cx="683260" cy="417830"/>
          </a:xfrm>
        </p:grpSpPr>
        <p:sp>
          <p:nvSpPr>
            <p:cNvPr id="8" name="object 8"/>
            <p:cNvSpPr/>
            <p:nvPr/>
          </p:nvSpPr>
          <p:spPr>
            <a:xfrm>
              <a:off x="3026663" y="1484376"/>
              <a:ext cx="670560" cy="405765"/>
            </a:xfrm>
            <a:custGeom>
              <a:avLst/>
              <a:gdLst/>
              <a:ahLst/>
              <a:cxnLst/>
              <a:rect l="l" t="t" r="r" b="b"/>
              <a:pathLst>
                <a:path w="670560" h="405764">
                  <a:moveTo>
                    <a:pt x="502920" y="0"/>
                  </a:moveTo>
                  <a:lnTo>
                    <a:pt x="167640" y="0"/>
                  </a:lnTo>
                  <a:lnTo>
                    <a:pt x="167640" y="202691"/>
                  </a:lnTo>
                  <a:lnTo>
                    <a:pt x="0" y="202691"/>
                  </a:lnTo>
                  <a:lnTo>
                    <a:pt x="335280" y="405384"/>
                  </a:lnTo>
                  <a:lnTo>
                    <a:pt x="670560" y="202691"/>
                  </a:lnTo>
                  <a:lnTo>
                    <a:pt x="502920" y="202691"/>
                  </a:lnTo>
                  <a:lnTo>
                    <a:pt x="502920" y="0"/>
                  </a:lnTo>
                  <a:close/>
                </a:path>
              </a:pathLst>
            </a:custGeom>
            <a:solidFill>
              <a:srgbClr val="006FC0"/>
            </a:solidFill>
          </p:spPr>
          <p:txBody>
            <a:bodyPr wrap="square" lIns="0" tIns="0" rIns="0" bIns="0" rtlCol="0"/>
            <a:lstStyle/>
            <a:p>
              <a:endParaRPr/>
            </a:p>
          </p:txBody>
        </p:sp>
        <p:sp>
          <p:nvSpPr>
            <p:cNvPr id="9" name="object 9"/>
            <p:cNvSpPr/>
            <p:nvPr/>
          </p:nvSpPr>
          <p:spPr>
            <a:xfrm>
              <a:off x="3026663" y="1484376"/>
              <a:ext cx="670560" cy="405765"/>
            </a:xfrm>
            <a:custGeom>
              <a:avLst/>
              <a:gdLst/>
              <a:ahLst/>
              <a:cxnLst/>
              <a:rect l="l" t="t" r="r" b="b"/>
              <a:pathLst>
                <a:path w="670560" h="405764">
                  <a:moveTo>
                    <a:pt x="0" y="202691"/>
                  </a:moveTo>
                  <a:lnTo>
                    <a:pt x="167640" y="202691"/>
                  </a:lnTo>
                  <a:lnTo>
                    <a:pt x="167640" y="0"/>
                  </a:lnTo>
                  <a:lnTo>
                    <a:pt x="502920" y="0"/>
                  </a:lnTo>
                  <a:lnTo>
                    <a:pt x="502920" y="202691"/>
                  </a:lnTo>
                  <a:lnTo>
                    <a:pt x="670560" y="202691"/>
                  </a:lnTo>
                  <a:lnTo>
                    <a:pt x="335280" y="405384"/>
                  </a:lnTo>
                  <a:lnTo>
                    <a:pt x="0" y="202691"/>
                  </a:lnTo>
                  <a:close/>
                </a:path>
              </a:pathLst>
            </a:custGeom>
            <a:ln w="12192">
              <a:solidFill>
                <a:srgbClr val="2E528F"/>
              </a:solidFill>
            </a:ln>
          </p:spPr>
          <p:txBody>
            <a:bodyPr wrap="square" lIns="0" tIns="0" rIns="0" bIns="0" rtlCol="0"/>
            <a:lstStyle/>
            <a:p>
              <a:endParaRPr/>
            </a:p>
          </p:txBody>
        </p:sp>
      </p:grpSp>
      <p:grpSp>
        <p:nvGrpSpPr>
          <p:cNvPr id="10" name="object 10"/>
          <p:cNvGrpSpPr/>
          <p:nvPr/>
        </p:nvGrpSpPr>
        <p:grpSpPr>
          <a:xfrm>
            <a:off x="8584991" y="1838668"/>
            <a:ext cx="680085" cy="417830"/>
            <a:chOff x="8522207" y="1478280"/>
            <a:chExt cx="680085" cy="417830"/>
          </a:xfrm>
        </p:grpSpPr>
        <p:sp>
          <p:nvSpPr>
            <p:cNvPr id="11" name="object 11"/>
            <p:cNvSpPr/>
            <p:nvPr/>
          </p:nvSpPr>
          <p:spPr>
            <a:xfrm>
              <a:off x="8528303" y="1484376"/>
              <a:ext cx="668020" cy="405765"/>
            </a:xfrm>
            <a:custGeom>
              <a:avLst/>
              <a:gdLst/>
              <a:ahLst/>
              <a:cxnLst/>
              <a:rect l="l" t="t" r="r" b="b"/>
              <a:pathLst>
                <a:path w="668020" h="405764">
                  <a:moveTo>
                    <a:pt x="500634" y="0"/>
                  </a:moveTo>
                  <a:lnTo>
                    <a:pt x="166877" y="0"/>
                  </a:lnTo>
                  <a:lnTo>
                    <a:pt x="166877" y="202691"/>
                  </a:lnTo>
                  <a:lnTo>
                    <a:pt x="0" y="202691"/>
                  </a:lnTo>
                  <a:lnTo>
                    <a:pt x="333755" y="405384"/>
                  </a:lnTo>
                  <a:lnTo>
                    <a:pt x="667512" y="202691"/>
                  </a:lnTo>
                  <a:lnTo>
                    <a:pt x="500634" y="202691"/>
                  </a:lnTo>
                  <a:lnTo>
                    <a:pt x="500634" y="0"/>
                  </a:lnTo>
                  <a:close/>
                </a:path>
              </a:pathLst>
            </a:custGeom>
            <a:solidFill>
              <a:srgbClr val="006FC0"/>
            </a:solidFill>
          </p:spPr>
          <p:txBody>
            <a:bodyPr wrap="square" lIns="0" tIns="0" rIns="0" bIns="0" rtlCol="0"/>
            <a:lstStyle/>
            <a:p>
              <a:endParaRPr/>
            </a:p>
          </p:txBody>
        </p:sp>
        <p:sp>
          <p:nvSpPr>
            <p:cNvPr id="12" name="object 12"/>
            <p:cNvSpPr/>
            <p:nvPr/>
          </p:nvSpPr>
          <p:spPr>
            <a:xfrm>
              <a:off x="8528303" y="1484376"/>
              <a:ext cx="668020" cy="405765"/>
            </a:xfrm>
            <a:custGeom>
              <a:avLst/>
              <a:gdLst/>
              <a:ahLst/>
              <a:cxnLst/>
              <a:rect l="l" t="t" r="r" b="b"/>
              <a:pathLst>
                <a:path w="668020" h="405764">
                  <a:moveTo>
                    <a:pt x="0" y="202691"/>
                  </a:moveTo>
                  <a:lnTo>
                    <a:pt x="166877" y="202691"/>
                  </a:lnTo>
                  <a:lnTo>
                    <a:pt x="166877" y="0"/>
                  </a:lnTo>
                  <a:lnTo>
                    <a:pt x="500634" y="0"/>
                  </a:lnTo>
                  <a:lnTo>
                    <a:pt x="500634" y="202691"/>
                  </a:lnTo>
                  <a:lnTo>
                    <a:pt x="667512" y="202691"/>
                  </a:lnTo>
                  <a:lnTo>
                    <a:pt x="333755" y="405384"/>
                  </a:lnTo>
                  <a:lnTo>
                    <a:pt x="0" y="202691"/>
                  </a:lnTo>
                  <a:close/>
                </a:path>
              </a:pathLst>
            </a:custGeom>
            <a:ln w="12192">
              <a:solidFill>
                <a:srgbClr val="2E528F"/>
              </a:solidFill>
            </a:ln>
          </p:spPr>
          <p:txBody>
            <a:bodyPr wrap="square" lIns="0" tIns="0" rIns="0" bIns="0" rtlCol="0"/>
            <a:lstStyle/>
            <a:p>
              <a:endParaRPr/>
            </a:p>
          </p:txBody>
        </p:sp>
      </p:grpSp>
      <p:grpSp>
        <p:nvGrpSpPr>
          <p:cNvPr id="13" name="object 13"/>
          <p:cNvGrpSpPr/>
          <p:nvPr/>
        </p:nvGrpSpPr>
        <p:grpSpPr>
          <a:xfrm>
            <a:off x="5679757" y="3332225"/>
            <a:ext cx="680085" cy="417830"/>
            <a:chOff x="5602223" y="3136392"/>
            <a:chExt cx="680085" cy="417830"/>
          </a:xfrm>
        </p:grpSpPr>
        <p:sp>
          <p:nvSpPr>
            <p:cNvPr id="14" name="object 14"/>
            <p:cNvSpPr/>
            <p:nvPr/>
          </p:nvSpPr>
          <p:spPr>
            <a:xfrm>
              <a:off x="5608319" y="3142488"/>
              <a:ext cx="668020" cy="405765"/>
            </a:xfrm>
            <a:custGeom>
              <a:avLst/>
              <a:gdLst/>
              <a:ahLst/>
              <a:cxnLst/>
              <a:rect l="l" t="t" r="r" b="b"/>
              <a:pathLst>
                <a:path w="668020" h="405764">
                  <a:moveTo>
                    <a:pt x="500633" y="0"/>
                  </a:moveTo>
                  <a:lnTo>
                    <a:pt x="166877" y="0"/>
                  </a:lnTo>
                  <a:lnTo>
                    <a:pt x="166877" y="202691"/>
                  </a:lnTo>
                  <a:lnTo>
                    <a:pt x="0" y="202691"/>
                  </a:lnTo>
                  <a:lnTo>
                    <a:pt x="333755" y="405384"/>
                  </a:lnTo>
                  <a:lnTo>
                    <a:pt x="667512" y="202691"/>
                  </a:lnTo>
                  <a:lnTo>
                    <a:pt x="500633" y="202691"/>
                  </a:lnTo>
                  <a:lnTo>
                    <a:pt x="500633" y="0"/>
                  </a:lnTo>
                  <a:close/>
                </a:path>
              </a:pathLst>
            </a:custGeom>
            <a:solidFill>
              <a:srgbClr val="006FC0"/>
            </a:solidFill>
          </p:spPr>
          <p:txBody>
            <a:bodyPr wrap="square" lIns="0" tIns="0" rIns="0" bIns="0" rtlCol="0"/>
            <a:lstStyle/>
            <a:p>
              <a:endParaRPr/>
            </a:p>
          </p:txBody>
        </p:sp>
        <p:sp>
          <p:nvSpPr>
            <p:cNvPr id="15" name="object 15"/>
            <p:cNvSpPr/>
            <p:nvPr/>
          </p:nvSpPr>
          <p:spPr>
            <a:xfrm>
              <a:off x="5608319" y="3142488"/>
              <a:ext cx="668020" cy="405765"/>
            </a:xfrm>
            <a:custGeom>
              <a:avLst/>
              <a:gdLst/>
              <a:ahLst/>
              <a:cxnLst/>
              <a:rect l="l" t="t" r="r" b="b"/>
              <a:pathLst>
                <a:path w="668020" h="405764">
                  <a:moveTo>
                    <a:pt x="0" y="202691"/>
                  </a:moveTo>
                  <a:lnTo>
                    <a:pt x="166877" y="202691"/>
                  </a:lnTo>
                  <a:lnTo>
                    <a:pt x="166877" y="0"/>
                  </a:lnTo>
                  <a:lnTo>
                    <a:pt x="500633" y="0"/>
                  </a:lnTo>
                  <a:lnTo>
                    <a:pt x="500633" y="202691"/>
                  </a:lnTo>
                  <a:lnTo>
                    <a:pt x="667512" y="202691"/>
                  </a:lnTo>
                  <a:lnTo>
                    <a:pt x="333755" y="405384"/>
                  </a:lnTo>
                  <a:lnTo>
                    <a:pt x="0" y="202691"/>
                  </a:lnTo>
                  <a:close/>
                </a:path>
              </a:pathLst>
            </a:custGeom>
            <a:ln w="12192">
              <a:solidFill>
                <a:srgbClr val="2E528F"/>
              </a:solidFill>
            </a:ln>
          </p:spPr>
          <p:txBody>
            <a:bodyPr wrap="square" lIns="0" tIns="0" rIns="0" bIns="0" rtlCol="0"/>
            <a:lstStyle/>
            <a:p>
              <a:endParaRPr/>
            </a:p>
          </p:txBody>
        </p:sp>
      </p:grpSp>
      <p:sp>
        <p:nvSpPr>
          <p:cNvPr id="17" name="object 2">
            <a:extLst>
              <a:ext uri="{FF2B5EF4-FFF2-40B4-BE49-F238E27FC236}">
                <a16:creationId xmlns:a16="http://schemas.microsoft.com/office/drawing/2014/main" id="{97A5E9D7-4308-43AB-AD31-F12EEE314DE4}"/>
              </a:ext>
            </a:extLst>
          </p:cNvPr>
          <p:cNvSpPr txBox="1">
            <a:spLocks/>
          </p:cNvSpPr>
          <p:nvPr/>
        </p:nvSpPr>
        <p:spPr>
          <a:xfrm>
            <a:off x="325041" y="27528"/>
            <a:ext cx="10648383" cy="693908"/>
          </a:xfrm>
          <a:prstGeom prst="rect">
            <a:avLst/>
          </a:prstGeom>
        </p:spPr>
        <p:txBody>
          <a:bodyPr vert="horz" wrap="square" lIns="0" tIns="13335" rIns="0" bIns="0" rtlCol="0">
            <a:spAutoFit/>
          </a:bodyPr>
          <a:lstStyle>
            <a:lvl1pPr>
              <a:defRPr>
                <a:latin typeface="+mj-lt"/>
                <a:ea typeface="+mj-ea"/>
                <a:cs typeface="+mj-cs"/>
              </a:defRPr>
            </a:lvl1pPr>
          </a:lstStyle>
          <a:p>
            <a:pPr marL="777240" algn="ctr">
              <a:lnSpc>
                <a:spcPts val="2580"/>
              </a:lnSpc>
              <a:spcBef>
                <a:spcPts val="105"/>
              </a:spcBef>
            </a:pPr>
            <a:r>
              <a:rPr lang="ru-RU" sz="2800" b="1" kern="1200" spc="-5" dirty="0">
                <a:solidFill>
                  <a:srgbClr val="1F3863"/>
                </a:solidFill>
                <a:latin typeface="Times New Roman" panose="02020603050405020304" pitchFamily="18" charset="0"/>
                <a:ea typeface="+mn-ea"/>
                <a:cs typeface="Times New Roman" panose="02020603050405020304" pitchFamily="18" charset="0"/>
              </a:rPr>
              <a:t>2. </a:t>
            </a:r>
            <a:r>
              <a:rPr lang="ru-RU" sz="2800" b="1" spc="-5" dirty="0">
                <a:solidFill>
                  <a:srgbClr val="1F3863"/>
                </a:solidFill>
                <a:latin typeface="Times New Roman" panose="02020603050405020304" pitchFamily="18" charset="0"/>
                <a:ea typeface="+mn-ea"/>
                <a:cs typeface="Times New Roman" panose="02020603050405020304" pitchFamily="18" charset="0"/>
              </a:rPr>
              <a:t>Формирование финансовой грамотности как </a:t>
            </a:r>
          </a:p>
          <a:p>
            <a:pPr marL="777240" algn="ctr">
              <a:lnSpc>
                <a:spcPts val="2580"/>
              </a:lnSpc>
              <a:spcBef>
                <a:spcPts val="105"/>
              </a:spcBef>
            </a:pPr>
            <a:r>
              <a:rPr lang="ru-RU" sz="2800" b="1" spc="-5" dirty="0">
                <a:solidFill>
                  <a:srgbClr val="1F3863"/>
                </a:solidFill>
                <a:latin typeface="Times New Roman" panose="02020603050405020304" pitchFamily="18" charset="0"/>
                <a:ea typeface="+mn-ea"/>
                <a:cs typeface="Times New Roman" panose="02020603050405020304" pitchFamily="18" charset="0"/>
              </a:rPr>
              <a:t>одна из основных задач ФГОС общего образования</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6037"/>
            <a:ext cx="12192000" cy="6823406"/>
          </a:xfrm>
          <a:prstGeom prst="rect">
            <a:avLst/>
          </a:prstGeom>
        </p:spPr>
        <p:txBody>
          <a:bodyPr wrap="square">
            <a:spAutoFit/>
          </a:bodyPr>
          <a:lstStyle/>
          <a:p>
            <a:pPr indent="363538" algn="just">
              <a:lnSpc>
                <a:spcPct val="90000"/>
              </a:lnSpc>
            </a:pPr>
            <a:r>
              <a:rPr lang="ru-RU"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Формирование финансовой грамотности должно начинаться в школьном возрасте</a:t>
            </a:r>
            <a:r>
              <a:rPr lang="ru-RU" dirty="0">
                <a:latin typeface="Times New Roman" panose="02020603050405020304" pitchFamily="18" charset="0"/>
                <a:ea typeface="Calibri" panose="020F0502020204030204" pitchFamily="34" charset="0"/>
                <a:cs typeface="Times New Roman" panose="02020603050405020304" pitchFamily="18" charset="0"/>
              </a:rPr>
              <a:t>. Необходимость и целесообразность обучения финансовой грамотности детей школьного возраста обусловлена тем, что:</a:t>
            </a:r>
          </a:p>
          <a:p>
            <a:pPr marL="342900" lvl="0" indent="-342900" algn="just">
              <a:lnSpc>
                <a:spcPct val="90000"/>
              </a:lnSpc>
              <a:buFont typeface="+mj-lt"/>
              <a:buAutoNum type="arabicParenR"/>
              <a:tabLst>
                <a:tab pos="450215" algn="l"/>
              </a:tabLst>
            </a:pPr>
            <a:r>
              <a:rPr lang="ru-RU" spc="-10" dirty="0">
                <a:latin typeface="Times New Roman" panose="02020603050405020304" pitchFamily="18" charset="0"/>
                <a:ea typeface="Calibri" panose="020F0502020204030204" pitchFamily="34" charset="0"/>
                <a:cs typeface="Times New Roman" panose="02020603050405020304" pitchFamily="18" charset="0"/>
              </a:rPr>
              <a:t>в школьном возрасте возможно охватить обучением все слои населения независимо от социального и материального положения, что позволяет заложить основы знаний и навыков в масштабе целого поколения;</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0000"/>
              </a:lnSpc>
              <a:buFont typeface="+mj-lt"/>
              <a:buAutoNum type="arabicParenR"/>
              <a:tabLst>
                <a:tab pos="450215" algn="l"/>
              </a:tabLst>
            </a:pPr>
            <a:r>
              <a:rPr lang="ru-RU" spc="-10" dirty="0">
                <a:latin typeface="Times New Roman" panose="02020603050405020304" pitchFamily="18" charset="0"/>
                <a:ea typeface="Calibri" panose="020F0502020204030204" pitchFamily="34" charset="0"/>
                <a:cs typeface="Times New Roman" panose="02020603050405020304" pitchFamily="18" charset="0"/>
              </a:rPr>
              <a:t>стремительно растет доля учащихся, которые начинают принимать финансовые решения в раннем возрасте (карманные деньги, расходы на мобильный телефон, Интернет и т. д.);</a:t>
            </a:r>
            <a:endParaRPr lang="ru-RU"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90000"/>
              </a:lnSpc>
              <a:buFont typeface="+mj-lt"/>
              <a:buAutoNum type="arabicParenR"/>
              <a:tabLst>
                <a:tab pos="450215" algn="l"/>
              </a:tabLst>
            </a:pPr>
            <a:r>
              <a:rPr lang="ru-RU" spc="-10" dirty="0">
                <a:latin typeface="Times New Roman" panose="02020603050405020304" pitchFamily="18" charset="0"/>
                <a:ea typeface="Calibri" panose="020F0502020204030204" pitchFamily="34" charset="0"/>
                <a:cs typeface="Times New Roman" panose="02020603050405020304" pitchFamily="18" charset="0"/>
              </a:rPr>
              <a:t>именно в школьном возрасте закладываются не только основы культуры, но и стимулы к познанию и образованию на протяжении всей жизни.</a:t>
            </a:r>
          </a:p>
          <a:p>
            <a:pPr indent="363538" algn="just">
              <a:lnSpc>
                <a:spcPct val="90000"/>
              </a:lnSpc>
            </a:pPr>
            <a:r>
              <a:rPr lang="ru-RU" b="1" dirty="0">
                <a:solidFill>
                  <a:srgbClr val="002060"/>
                </a:solidFill>
                <a:latin typeface="Times New Roman" panose="02020603050405020304" pitchFamily="18" charset="0"/>
                <a:cs typeface="Times New Roman" panose="02020603050405020304" pitchFamily="18" charset="0"/>
              </a:rPr>
              <a:t>Общие принципы построения системы обучения финансовой грамотности.</a:t>
            </a:r>
          </a:p>
          <a:p>
            <a:pPr marL="363538" lvl="0" indent="-363538" algn="just">
              <a:lnSpc>
                <a:spcPct val="90000"/>
              </a:lnSpc>
              <a:buFont typeface="+mj-lt"/>
              <a:buAutoNum type="arabicParenR"/>
            </a:pPr>
            <a:r>
              <a:rPr lang="ru-RU" dirty="0">
                <a:latin typeface="Times New Roman" panose="02020603050405020304" pitchFamily="18" charset="0"/>
                <a:cs typeface="Times New Roman" panose="02020603050405020304" pitchFamily="18" charset="0"/>
              </a:rPr>
              <a:t>усвоение материала учащимися осуществляется в зависимости от возраста учащихся, их особенностей и интеллектуальных возможностей;</a:t>
            </a:r>
          </a:p>
          <a:p>
            <a:pPr marL="363538" lvl="0" indent="-363538" algn="just">
              <a:lnSpc>
                <a:spcPct val="90000"/>
              </a:lnSpc>
              <a:buFont typeface="+mj-lt"/>
              <a:buAutoNum type="arabicParenR"/>
            </a:pPr>
            <a:r>
              <a:rPr lang="ru-RU" dirty="0">
                <a:latin typeface="Times New Roman" panose="02020603050405020304" pitchFamily="18" charset="0"/>
                <a:cs typeface="Times New Roman" panose="02020603050405020304" pitchFamily="18" charset="0"/>
              </a:rPr>
              <a:t>характер и уровень сложности решаемых на уроках задач находится в прямой зависимости от характера практических задач, с которыми учащимся приходится иметь дело в повседневной жизни;</a:t>
            </a:r>
          </a:p>
          <a:p>
            <a:pPr marL="363538" lvl="0" indent="-363538" algn="just">
              <a:lnSpc>
                <a:spcPct val="90000"/>
              </a:lnSpc>
              <a:buFont typeface="+mj-lt"/>
              <a:buAutoNum type="arabicParenR"/>
            </a:pPr>
            <a:r>
              <a:rPr lang="ru-RU" dirty="0">
                <a:latin typeface="Times New Roman" panose="02020603050405020304" pitchFamily="18" charset="0"/>
                <a:cs typeface="Times New Roman" panose="02020603050405020304" pitchFamily="18" charset="0"/>
              </a:rPr>
              <a:t>методические материалы для учителей, детей и родителей выстраиваются в единой логике, чтобы дети с родителями могли обсуждать исследуемые на занятиях проблемы;</a:t>
            </a:r>
          </a:p>
          <a:p>
            <a:pPr marL="363538" lvl="0" indent="-363538" algn="just">
              <a:lnSpc>
                <a:spcPct val="90000"/>
              </a:lnSpc>
              <a:buFont typeface="+mj-lt"/>
              <a:buAutoNum type="arabicParenR"/>
            </a:pPr>
            <a:r>
              <a:rPr lang="ru-RU" dirty="0">
                <a:latin typeface="Times New Roman" panose="02020603050405020304" pitchFamily="18" charset="0"/>
                <a:cs typeface="Times New Roman" panose="02020603050405020304" pitchFamily="18" charset="0"/>
              </a:rPr>
              <a:t>учебно-методические комплекты носят матричный характер:</a:t>
            </a:r>
          </a:p>
          <a:p>
            <a:pPr marL="342900" lvl="0" indent="-342900" algn="just">
              <a:lnSpc>
                <a:spcPct val="90000"/>
              </a:lnSpc>
              <a:buFont typeface="Arial" panose="020B0604020202020204" pitchFamily="34" charset="0"/>
              <a:buChar char="•"/>
            </a:pPr>
            <a:r>
              <a:rPr lang="ru-RU" dirty="0">
                <a:latin typeface="Times New Roman" panose="02020603050405020304" pitchFamily="18" charset="0"/>
                <a:cs typeface="Times New Roman" panose="02020603050405020304" pitchFamily="18" charset="0"/>
              </a:rPr>
              <a:t>по содержательной линии они разрабатываются </a:t>
            </a:r>
            <a:r>
              <a:rPr lang="ru-RU" b="1" dirty="0">
                <a:solidFill>
                  <a:srgbClr val="002060"/>
                </a:solidFill>
                <a:latin typeface="Times New Roman" panose="02020603050405020304" pitchFamily="18" charset="0"/>
                <a:cs typeface="Times New Roman" panose="02020603050405020304" pitchFamily="18" charset="0"/>
              </a:rPr>
              <a:t>в логике концентрического расширения материала по определенной теме,</a:t>
            </a:r>
            <a:r>
              <a:rPr lang="ru-RU" dirty="0">
                <a:latin typeface="Times New Roman" panose="02020603050405020304" pitchFamily="18" charset="0"/>
                <a:cs typeface="Times New Roman" panose="02020603050405020304" pitchFamily="18" charset="0"/>
              </a:rPr>
              <a:t> что обеспечивает преемственность обучения в последующих классах, с одной стороны, и возможность построения индивидуальной траектории обучения – с другой;</a:t>
            </a:r>
          </a:p>
          <a:p>
            <a:pPr marL="342900" lvl="0" indent="-342900" algn="just">
              <a:lnSpc>
                <a:spcPct val="90000"/>
              </a:lnSpc>
              <a:buFont typeface="Arial" panose="020B0604020202020204" pitchFamily="34" charset="0"/>
              <a:buChar char="•"/>
            </a:pPr>
            <a:r>
              <a:rPr lang="ru-RU" b="1" dirty="0">
                <a:solidFill>
                  <a:srgbClr val="002060"/>
                </a:solidFill>
                <a:latin typeface="Times New Roman" panose="02020603050405020304" pitchFamily="18" charset="0"/>
                <a:cs typeface="Times New Roman" panose="02020603050405020304" pitchFamily="18" charset="0"/>
              </a:rPr>
              <a:t>по уровневой линии </a:t>
            </a:r>
            <a:r>
              <a:rPr lang="ru-RU" dirty="0">
                <a:latin typeface="Times New Roman" panose="02020603050405020304" pitchFamily="18" charset="0"/>
                <a:cs typeface="Times New Roman" panose="02020603050405020304" pitchFamily="18" charset="0"/>
              </a:rPr>
              <a:t>они собираются в комплекты, формируя целостную программу повышения финансовой грамотности для определенного уровня образования.</a:t>
            </a:r>
          </a:p>
          <a:p>
            <a:pPr lvl="0" indent="363538" algn="just">
              <a:lnSpc>
                <a:spcPct val="90000"/>
              </a:lnSpc>
            </a:pPr>
            <a:r>
              <a:rPr lang="ru-RU" dirty="0">
                <a:latin typeface="Times New Roman" panose="02020603050405020304" pitchFamily="18" charset="0"/>
                <a:cs typeface="Times New Roman" panose="02020603050405020304" pitchFamily="18" charset="0"/>
              </a:rPr>
              <a:t>Программа обучения школьников финансовой грамотности имеет </a:t>
            </a:r>
            <a:r>
              <a:rPr lang="ru-RU" b="1" dirty="0">
                <a:solidFill>
                  <a:srgbClr val="002060"/>
                </a:solidFill>
                <a:latin typeface="Times New Roman" panose="02020603050405020304" pitchFamily="18" charset="0"/>
                <a:cs typeface="Times New Roman" panose="02020603050405020304" pitchFamily="18" charset="0"/>
              </a:rPr>
              <a:t>пропедевтический</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вводный, подготовительный, излагаемый в сжатой и элементарной форме</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и</a:t>
            </a:r>
            <a:r>
              <a:rPr lang="ru-RU" b="1" dirty="0">
                <a:latin typeface="Times New Roman" panose="02020603050405020304" pitchFamily="18" charset="0"/>
                <a:cs typeface="Times New Roman" panose="02020603050405020304" pitchFamily="18" charset="0"/>
              </a:rPr>
              <a:t> </a:t>
            </a:r>
            <a:r>
              <a:rPr lang="ru-RU" b="1" dirty="0">
                <a:solidFill>
                  <a:srgbClr val="002060"/>
                </a:solidFill>
                <a:latin typeface="Times New Roman" panose="02020603050405020304" pitchFamily="18" charset="0"/>
                <a:cs typeface="Times New Roman" panose="02020603050405020304" pitchFamily="18" charset="0"/>
              </a:rPr>
              <a:t>мотивационный характер</a:t>
            </a:r>
            <a:r>
              <a:rPr lang="ru-RU" dirty="0">
                <a:latin typeface="Times New Roman" panose="02020603050405020304" pitchFamily="18" charset="0"/>
                <a:cs typeface="Times New Roman" panose="02020603050405020304" pitchFamily="18" charset="0"/>
              </a:rPr>
              <a:t>, не является программой систематического обучения. Ведущим началом реализации программы являются </a:t>
            </a:r>
            <a:r>
              <a:rPr lang="ru-RU" b="1" dirty="0">
                <a:solidFill>
                  <a:srgbClr val="002060"/>
                </a:solidFill>
                <a:latin typeface="Times New Roman" panose="02020603050405020304" pitchFamily="18" charset="0"/>
                <a:cs typeface="Times New Roman" panose="02020603050405020304" pitchFamily="18" charset="0"/>
              </a:rPr>
              <a:t>интерактивные формы обучения</a:t>
            </a:r>
            <a:r>
              <a:rPr lang="ru-RU" dirty="0">
                <a:solidFill>
                  <a:srgbClr val="002060"/>
                </a:solidFill>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которые обеспечивают участникам возможность действовать еще до того, как они получили систематические знания по финансовой грамотности. Кроме того, программа позволяет работать с разновозрастными группами детей, в том числе с теми, кто не имеет предварительной подготовки в области финансовой грамотности.</a:t>
            </a:r>
          </a:p>
        </p:txBody>
      </p:sp>
    </p:spTree>
    <p:extLst>
      <p:ext uri="{BB962C8B-B14F-4D97-AF65-F5344CB8AC3E}">
        <p14:creationId xmlns:p14="http://schemas.microsoft.com/office/powerpoint/2010/main" val="1765597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1641" y="-46194"/>
            <a:ext cx="11712388" cy="4168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algn="ctr">
              <a:lnSpc>
                <a:spcPct val="90000"/>
              </a:lnSpc>
            </a:pPr>
            <a:r>
              <a:rPr lang="ru-RU" sz="2200" dirty="0">
                <a:solidFill>
                  <a:srgbClr val="002060"/>
                </a:solidFill>
              </a:rPr>
              <a:t>Подходы к интеграции финансовой грамотности в систему общего образования </a:t>
            </a:r>
          </a:p>
        </p:txBody>
      </p:sp>
      <p:graphicFrame>
        <p:nvGraphicFramePr>
          <p:cNvPr id="4" name="Таблица 3"/>
          <p:cNvGraphicFramePr>
            <a:graphicFrameLocks noGrp="1"/>
          </p:cNvGraphicFramePr>
          <p:nvPr>
            <p:extLst>
              <p:ext uri="{D42A27DB-BD31-4B8C-83A1-F6EECF244321}">
                <p14:modId xmlns:p14="http://schemas.microsoft.com/office/powerpoint/2010/main" val="513372719"/>
              </p:ext>
            </p:extLst>
          </p:nvPr>
        </p:nvGraphicFramePr>
        <p:xfrm>
          <a:off x="165087" y="1343644"/>
          <a:ext cx="5191944" cy="2669720"/>
        </p:xfrm>
        <a:graphic>
          <a:graphicData uri="http://schemas.openxmlformats.org/drawingml/2006/table">
            <a:tbl>
              <a:tblPr firstRow="1" firstCol="1" bandRow="1" bandCol="1">
                <a:tableStyleId>{5C22544A-7EE6-4342-B048-85BDC9FD1C3A}</a:tableStyleId>
              </a:tblPr>
              <a:tblGrid>
                <a:gridCol w="2500299">
                  <a:extLst>
                    <a:ext uri="{9D8B030D-6E8A-4147-A177-3AD203B41FA5}">
                      <a16:colId xmlns:a16="http://schemas.microsoft.com/office/drawing/2014/main" val="20000"/>
                    </a:ext>
                  </a:extLst>
                </a:gridCol>
                <a:gridCol w="803666">
                  <a:extLst>
                    <a:ext uri="{9D8B030D-6E8A-4147-A177-3AD203B41FA5}">
                      <a16:colId xmlns:a16="http://schemas.microsoft.com/office/drawing/2014/main" val="20001"/>
                    </a:ext>
                  </a:extLst>
                </a:gridCol>
                <a:gridCol w="995017">
                  <a:extLst>
                    <a:ext uri="{9D8B030D-6E8A-4147-A177-3AD203B41FA5}">
                      <a16:colId xmlns:a16="http://schemas.microsoft.com/office/drawing/2014/main" val="20002"/>
                    </a:ext>
                  </a:extLst>
                </a:gridCol>
                <a:gridCol w="892962">
                  <a:extLst>
                    <a:ext uri="{9D8B030D-6E8A-4147-A177-3AD203B41FA5}">
                      <a16:colId xmlns:a16="http://schemas.microsoft.com/office/drawing/2014/main" val="20003"/>
                    </a:ext>
                  </a:extLst>
                </a:gridCol>
              </a:tblGrid>
              <a:tr h="208536">
                <a:tc>
                  <a:txBody>
                    <a:bodyPr/>
                    <a:lstStyle/>
                    <a:p>
                      <a:pPr indent="450215" algn="ctr">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Предмет</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solidFill>
                      <a:schemeClr val="accent5">
                        <a:lumMod val="20000"/>
                        <a:lumOff val="80000"/>
                      </a:schemeClr>
                    </a:solidFill>
                  </a:tcPr>
                </a:tc>
                <a:tc>
                  <a:txBody>
                    <a:bodyPr/>
                    <a:lstStyle/>
                    <a:p>
                      <a:pPr algn="ctr">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НОО</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solidFill>
                      <a:schemeClr val="accent5">
                        <a:lumMod val="20000"/>
                        <a:lumOff val="80000"/>
                      </a:schemeClr>
                    </a:solidFill>
                  </a:tcPr>
                </a:tc>
                <a:tc>
                  <a:txBody>
                    <a:bodyPr/>
                    <a:lstStyle/>
                    <a:p>
                      <a:pPr algn="ctr">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ООО</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solidFill>
                      <a:schemeClr val="accent5">
                        <a:lumMod val="20000"/>
                        <a:lumOff val="80000"/>
                      </a:schemeClr>
                    </a:solidFill>
                  </a:tcPr>
                </a:tc>
                <a:tc>
                  <a:txBody>
                    <a:bodyPr/>
                    <a:lstStyle/>
                    <a:p>
                      <a:pPr algn="ctr">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СОО</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nchor="ctr">
                    <a:solidFill>
                      <a:schemeClr val="accent5">
                        <a:lumMod val="20000"/>
                        <a:lumOff val="80000"/>
                      </a:schemeClr>
                    </a:solidFill>
                  </a:tcPr>
                </a:tc>
                <a:extLst>
                  <a:ext uri="{0D108BD9-81ED-4DB2-BD59-A6C34878D82A}">
                    <a16:rowId xmlns:a16="http://schemas.microsoft.com/office/drawing/2014/main" val="10000"/>
                  </a:ext>
                </a:extLst>
              </a:tr>
              <a:tr h="208536">
                <a:tc>
                  <a:txBody>
                    <a:bodyPr/>
                    <a:lstStyle/>
                    <a:p>
                      <a:pPr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Окружающий мир</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 </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 </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extLst>
                  <a:ext uri="{0D108BD9-81ED-4DB2-BD59-A6C34878D82A}">
                    <a16:rowId xmlns:a16="http://schemas.microsoft.com/office/drawing/2014/main" val="10001"/>
                  </a:ext>
                </a:extLst>
              </a:tr>
              <a:tr h="208536">
                <a:tc>
                  <a:txBody>
                    <a:bodyPr/>
                    <a:lstStyle/>
                    <a:p>
                      <a:pPr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Математика</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extLst>
                  <a:ext uri="{0D108BD9-81ED-4DB2-BD59-A6C34878D82A}">
                    <a16:rowId xmlns:a16="http://schemas.microsoft.com/office/drawing/2014/main" val="10002"/>
                  </a:ext>
                </a:extLst>
              </a:tr>
              <a:tr h="208536">
                <a:tc>
                  <a:txBody>
                    <a:bodyPr/>
                    <a:lstStyle/>
                    <a:p>
                      <a:pPr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ОБЖ</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 </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extLst>
                  <a:ext uri="{0D108BD9-81ED-4DB2-BD59-A6C34878D82A}">
                    <a16:rowId xmlns:a16="http://schemas.microsoft.com/office/drawing/2014/main" val="10003"/>
                  </a:ext>
                </a:extLst>
              </a:tr>
              <a:tr h="208536">
                <a:tc>
                  <a:txBody>
                    <a:bodyPr/>
                    <a:lstStyle/>
                    <a:p>
                      <a:pPr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Обществознание</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 </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extLst>
                  <a:ext uri="{0D108BD9-81ED-4DB2-BD59-A6C34878D82A}">
                    <a16:rowId xmlns:a16="http://schemas.microsoft.com/office/drawing/2014/main" val="10004"/>
                  </a:ext>
                </a:extLst>
              </a:tr>
              <a:tr h="208536">
                <a:tc>
                  <a:txBody>
                    <a:bodyPr/>
                    <a:lstStyle/>
                    <a:p>
                      <a:pPr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Литература</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 </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extLst>
                  <a:ext uri="{0D108BD9-81ED-4DB2-BD59-A6C34878D82A}">
                    <a16:rowId xmlns:a16="http://schemas.microsoft.com/office/drawing/2014/main" val="10005"/>
                  </a:ext>
                </a:extLst>
              </a:tr>
              <a:tr h="208536">
                <a:tc>
                  <a:txBody>
                    <a:bodyPr/>
                    <a:lstStyle/>
                    <a:p>
                      <a:pPr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География</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 </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extLst>
                  <a:ext uri="{0D108BD9-81ED-4DB2-BD59-A6C34878D82A}">
                    <a16:rowId xmlns:a16="http://schemas.microsoft.com/office/drawing/2014/main" val="10006"/>
                  </a:ext>
                </a:extLst>
              </a:tr>
              <a:tr h="208536">
                <a:tc>
                  <a:txBody>
                    <a:bodyPr/>
                    <a:lstStyle/>
                    <a:p>
                      <a:pPr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Информатика</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 </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extLst>
                  <a:ext uri="{0D108BD9-81ED-4DB2-BD59-A6C34878D82A}">
                    <a16:rowId xmlns:a16="http://schemas.microsoft.com/office/drawing/2014/main" val="10007"/>
                  </a:ext>
                </a:extLst>
              </a:tr>
              <a:tr h="208536">
                <a:tc>
                  <a:txBody>
                    <a:bodyPr/>
                    <a:lstStyle/>
                    <a:p>
                      <a:pPr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Экономика</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 </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 </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extLst>
                  <a:ext uri="{0D108BD9-81ED-4DB2-BD59-A6C34878D82A}">
                    <a16:rowId xmlns:a16="http://schemas.microsoft.com/office/drawing/2014/main" val="10008"/>
                  </a:ext>
                </a:extLst>
              </a:tr>
              <a:tr h="208536">
                <a:tc>
                  <a:txBody>
                    <a:bodyPr/>
                    <a:lstStyle/>
                    <a:p>
                      <a:pPr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Право</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 </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 </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extLst>
                  <a:ext uri="{0D108BD9-81ED-4DB2-BD59-A6C34878D82A}">
                    <a16:rowId xmlns:a16="http://schemas.microsoft.com/office/drawing/2014/main" val="10009"/>
                  </a:ext>
                </a:extLst>
              </a:tr>
              <a:tr h="242750">
                <a:tc>
                  <a:txBody>
                    <a:bodyPr/>
                    <a:lstStyle/>
                    <a:p>
                      <a:pPr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Индивидуальный проект</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 </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a:solidFill>
                            <a:schemeClr val="tx1"/>
                          </a:solidFill>
                          <a:effectLst/>
                          <a:latin typeface="Times New Roman" panose="02020603050405020304" pitchFamily="18" charset="0"/>
                          <a:cs typeface="Times New Roman" panose="02020603050405020304" pitchFamily="18" charset="0"/>
                        </a:rPr>
                        <a:t> </a:t>
                      </a:r>
                      <a:endParaRPr lang="ru-RU" sz="17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tc>
                  <a:txBody>
                    <a:bodyPr/>
                    <a:lstStyle/>
                    <a:p>
                      <a:pPr indent="450215" algn="just">
                        <a:lnSpc>
                          <a:spcPct val="90000"/>
                        </a:lnSpc>
                        <a:spcAft>
                          <a:spcPts val="0"/>
                        </a:spcAft>
                      </a:pPr>
                      <a:r>
                        <a:rPr lang="ru-RU" sz="1700" b="0" spc="-10" dirty="0">
                          <a:solidFill>
                            <a:schemeClr val="tx1"/>
                          </a:solidFill>
                          <a:effectLst/>
                          <a:latin typeface="Times New Roman" panose="02020603050405020304" pitchFamily="18" charset="0"/>
                          <a:cs typeface="Times New Roman" panose="02020603050405020304" pitchFamily="18" charset="0"/>
                        </a:rPr>
                        <a:t>+</a:t>
                      </a:r>
                      <a:endParaRPr lang="ru-RU" sz="17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accent5">
                        <a:lumMod val="20000"/>
                        <a:lumOff val="80000"/>
                      </a:schemeClr>
                    </a:solidFill>
                  </a:tcPr>
                </a:tc>
                <a:extLst>
                  <a:ext uri="{0D108BD9-81ED-4DB2-BD59-A6C34878D82A}">
                    <a16:rowId xmlns:a16="http://schemas.microsoft.com/office/drawing/2014/main" val="10010"/>
                  </a:ext>
                </a:extLst>
              </a:tr>
            </a:tbl>
          </a:graphicData>
        </a:graphic>
      </p:graphicFrame>
      <p:sp>
        <p:nvSpPr>
          <p:cNvPr id="5" name="Rectangle 1"/>
          <p:cNvSpPr>
            <a:spLocks noChangeArrowheads="1"/>
          </p:cNvSpPr>
          <p:nvPr/>
        </p:nvSpPr>
        <p:spPr bwMode="auto">
          <a:xfrm>
            <a:off x="-62134" y="437039"/>
            <a:ext cx="5419165" cy="840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ctr" defTabSz="914400" rtl="0" eaLnBrk="0" fontAlgn="base" latinLnBrk="0" hangingPunct="0">
              <a:lnSpc>
                <a:spcPct val="90000"/>
              </a:lnSpc>
              <a:spcBef>
                <a:spcPct val="0"/>
              </a:spcBef>
              <a:spcAft>
                <a:spcPct val="0"/>
              </a:spcAft>
              <a:buClrTx/>
              <a:buSzTx/>
              <a:buFontTx/>
              <a:buNone/>
              <a:tabLst/>
            </a:pPr>
            <a:r>
              <a:rPr kumimoji="0" lang="ru-RU" altLang="ru-RU" sz="1700"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Вариант</a:t>
            </a:r>
            <a:r>
              <a:rPr kumimoji="0" lang="ru-RU" altLang="ru-RU" b="1" i="0" u="none" strike="noStrike" cap="none" normalizeH="0" baseline="0" dirty="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 интеграция учебного материала по финансовой грамотности в содержание обязательных школьных предметов</a:t>
            </a:r>
            <a:endParaRPr kumimoji="0" lang="ru-RU" altLang="ru-RU" b="0" i="0" u="none" strike="noStrike" cap="none" normalizeH="0" baseline="0" dirty="0">
              <a:ln>
                <a:noFill/>
              </a:ln>
              <a:solidFill>
                <a:schemeClr val="tx1"/>
              </a:solidFill>
              <a:effectLst/>
            </a:endParaRPr>
          </a:p>
        </p:txBody>
      </p:sp>
      <p:sp>
        <p:nvSpPr>
          <p:cNvPr id="6" name="Прямоугольник 5"/>
          <p:cNvSpPr/>
          <p:nvPr/>
        </p:nvSpPr>
        <p:spPr>
          <a:xfrm>
            <a:off x="32546" y="4172156"/>
            <a:ext cx="5503469" cy="2446824"/>
          </a:xfrm>
          <a:prstGeom prst="rect">
            <a:avLst/>
          </a:prstGeom>
        </p:spPr>
        <p:txBody>
          <a:bodyPr wrap="square">
            <a:spAutoFit/>
          </a:bodyPr>
          <a:lstStyle/>
          <a:p>
            <a:pPr algn="ctr">
              <a:lnSpc>
                <a:spcPct val="90000"/>
              </a:lnSpc>
            </a:pPr>
            <a:r>
              <a:rPr lang="ru-RU" sz="1700" b="1" spc="-10" dirty="0">
                <a:latin typeface="Times New Roman" panose="02020603050405020304" pitchFamily="18" charset="0"/>
                <a:ea typeface="Calibri" panose="020F0502020204030204" pitchFamily="34" charset="0"/>
                <a:cs typeface="Times New Roman" panose="02020603050405020304" pitchFamily="18" charset="0"/>
              </a:rPr>
              <a:t>Вариант № 2: внедрение финансовой грамотности как самостоятельного курса (внеурочная деятельность, факультатив, </a:t>
            </a:r>
            <a:r>
              <a:rPr lang="ru-RU" sz="1700" b="1" spc="-10" dirty="0" err="1">
                <a:latin typeface="Times New Roman" panose="02020603050405020304" pitchFamily="18" charset="0"/>
                <a:ea typeface="Calibri" panose="020F0502020204030204" pitchFamily="34" charset="0"/>
                <a:cs typeface="Times New Roman" panose="02020603050405020304" pitchFamily="18" charset="0"/>
              </a:rPr>
              <a:t>электив</a:t>
            </a:r>
            <a:r>
              <a:rPr lang="ru-RU" sz="1700" b="1" spc="-10" dirty="0">
                <a:latin typeface="Times New Roman" panose="02020603050405020304" pitchFamily="18" charset="0"/>
                <a:ea typeface="Calibri" panose="020F0502020204030204" pitchFamily="34" charset="0"/>
                <a:cs typeface="Times New Roman" panose="02020603050405020304" pitchFamily="18" charset="0"/>
              </a:rPr>
              <a:t>)</a:t>
            </a:r>
          </a:p>
          <a:p>
            <a:pPr algn="ctr">
              <a:lnSpc>
                <a:spcPct val="90000"/>
              </a:lnSpc>
            </a:pPr>
            <a:endParaRPr lang="ru-RU"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90000"/>
              </a:lnSpc>
            </a:pPr>
            <a:r>
              <a:rPr lang="ru-RU" sz="1700" spc="-10" dirty="0">
                <a:latin typeface="Times New Roman" panose="02020603050405020304" pitchFamily="18" charset="0"/>
                <a:ea typeface="Calibri" panose="020F0502020204030204" pitchFamily="34" charset="0"/>
                <a:cs typeface="Times New Roman" panose="02020603050405020304" pitchFamily="18" charset="0"/>
              </a:rPr>
              <a:t>Под внеурочной деятельностью в рамках реализации ФГОС НОО, ФГОС ООО, ФГОС СОО следует понимать образовательную деятельность, осуществляемую в формах, отличных от классно-урочной, и направленную на достижение планируемых результатов освоения основной образовательной программы НОО, ООО, СОО.</a:t>
            </a:r>
            <a:endParaRPr lang="ru-RU" sz="17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Прямоугольник 7">
            <a:extLst>
              <a:ext uri="{FF2B5EF4-FFF2-40B4-BE49-F238E27FC236}">
                <a16:creationId xmlns:a16="http://schemas.microsoft.com/office/drawing/2014/main" id="{6831850D-0DD5-4AE5-AACC-4D1F29C28A8C}"/>
              </a:ext>
            </a:extLst>
          </p:cNvPr>
          <p:cNvSpPr/>
          <p:nvPr/>
        </p:nvSpPr>
        <p:spPr>
          <a:xfrm>
            <a:off x="5725757" y="424095"/>
            <a:ext cx="6385460" cy="3530197"/>
          </a:xfrm>
          <a:prstGeom prst="rect">
            <a:avLst/>
          </a:prstGeom>
        </p:spPr>
        <p:txBody>
          <a:bodyPr wrap="square">
            <a:spAutoFit/>
          </a:bodyPr>
          <a:lstStyle/>
          <a:p>
            <a:pPr algn="ctr">
              <a:lnSpc>
                <a:spcPct val="87000"/>
              </a:lnSpc>
            </a:pPr>
            <a:r>
              <a:rPr lang="ru-RU" sz="1700" b="1" spc="-10" dirty="0">
                <a:latin typeface="Times New Roman" panose="02020603050405020304" pitchFamily="18" charset="0"/>
                <a:ea typeface="Calibri" panose="020F0502020204030204" pitchFamily="34" charset="0"/>
                <a:cs typeface="Times New Roman" panose="02020603050405020304" pitchFamily="18" charset="0"/>
              </a:rPr>
              <a:t>Вариант № 3: внедрение финансовой грамотности в  дополнительное образование</a:t>
            </a:r>
            <a:endParaRPr lang="ru-RU" sz="17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90000"/>
              </a:lnSpc>
              <a:buFont typeface="+mj-lt"/>
              <a:buAutoNum type="arabicPeriod"/>
              <a:tabLst>
                <a:tab pos="0" algn="l"/>
              </a:tabLst>
            </a:pPr>
            <a:r>
              <a:rPr lang="ru-RU" sz="1700" spc="-10" dirty="0">
                <a:latin typeface="Times New Roman" panose="02020603050405020304" pitchFamily="18" charset="0"/>
                <a:ea typeface="Calibri" panose="020F0502020204030204" pitchFamily="34" charset="0"/>
                <a:cs typeface="Times New Roman" panose="02020603050405020304" pitchFamily="18" charset="0"/>
              </a:rPr>
              <a:t>Кружки, клубы, в рамках которых проводятся регулярные занятия по налоговой грамотности с использованием различных интерактивных образовательных технологий.</a:t>
            </a:r>
            <a:endParaRPr lang="ru-RU" sz="17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87000"/>
              </a:lnSpc>
              <a:buFont typeface="+mj-lt"/>
              <a:buAutoNum type="arabicPeriod"/>
              <a:tabLst>
                <a:tab pos="0" algn="l"/>
              </a:tabLst>
            </a:pPr>
            <a:r>
              <a:rPr lang="ru-RU" sz="1700"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Профильные тематические смены в детских лагерях дневного пребывания на базе образовательных организаций.</a:t>
            </a:r>
            <a:endParaRPr lang="ru-RU" sz="17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87000"/>
              </a:lnSpc>
              <a:buFont typeface="+mj-lt"/>
              <a:buAutoNum type="arabicPeriod"/>
              <a:tabLst>
                <a:tab pos="0" algn="l"/>
              </a:tabLst>
            </a:pPr>
            <a:r>
              <a:rPr lang="ru-RU" sz="1700" spc="-10" dirty="0">
                <a:latin typeface="Times New Roman" panose="02020603050405020304" pitchFamily="18" charset="0"/>
                <a:ea typeface="Calibri" panose="020F0502020204030204" pitchFamily="34" charset="0"/>
                <a:cs typeface="Times New Roman" panose="02020603050405020304" pitchFamily="18" charset="0"/>
              </a:rPr>
              <a:t>Выездные оздоровительно-просветительские детские лагеря (тематические смены, включение игр и занятий в существующие программы дополнительного образования).</a:t>
            </a:r>
            <a:endParaRPr lang="ru-RU" sz="17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87000"/>
              </a:lnSpc>
              <a:buFont typeface="+mj-lt"/>
              <a:buAutoNum type="arabicPeriod"/>
              <a:tabLst>
                <a:tab pos="0" algn="l"/>
              </a:tabLst>
            </a:pPr>
            <a:r>
              <a:rPr lang="ru-RU" sz="1700" spc="-10" dirty="0">
                <a:latin typeface="Times New Roman" panose="02020603050405020304" pitchFamily="18" charset="0"/>
                <a:ea typeface="Calibri" panose="020F0502020204030204" pitchFamily="34" charset="0"/>
                <a:cs typeface="Times New Roman" panose="02020603050405020304" pitchFamily="18" charset="0"/>
              </a:rPr>
              <a:t>Образовательные события: Всероссийская неделя финансовой грамотности, Семейный фестиваль по финансовой грамотности «Семья – инвестиции в будущее!», </a:t>
            </a:r>
            <a:r>
              <a:rPr lang="ru-RU" sz="1700" dirty="0">
                <a:latin typeface="Times New Roman" panose="02020603050405020304" pitchFamily="18" charset="0"/>
                <a:cs typeface="Times New Roman" panose="02020603050405020304" pitchFamily="18" charset="0"/>
              </a:rPr>
              <a:t>Всероссийская неделя сбережений, Всероссийская программа «Дни финансовой грамотности в образовательных организациях»</a:t>
            </a:r>
            <a:r>
              <a:rPr lang="ru-RU" sz="1700" spc="-10" dirty="0">
                <a:latin typeface="Times New Roman" panose="02020603050405020304" pitchFamily="18" charset="0"/>
                <a:ea typeface="Calibri" panose="020F0502020204030204" pitchFamily="34" charset="0"/>
                <a:cs typeface="Times New Roman" panose="02020603050405020304" pitchFamily="18" charset="0"/>
              </a:rPr>
              <a:t> и др.</a:t>
            </a:r>
          </a:p>
        </p:txBody>
      </p:sp>
      <p:sp>
        <p:nvSpPr>
          <p:cNvPr id="9" name="Прямоугольник 8">
            <a:extLst>
              <a:ext uri="{FF2B5EF4-FFF2-40B4-BE49-F238E27FC236}">
                <a16:creationId xmlns:a16="http://schemas.microsoft.com/office/drawing/2014/main" id="{64651F62-46D4-4B3C-8803-348994D77970}"/>
              </a:ext>
            </a:extLst>
          </p:cNvPr>
          <p:cNvSpPr/>
          <p:nvPr/>
        </p:nvSpPr>
        <p:spPr>
          <a:xfrm>
            <a:off x="5715000" y="3936707"/>
            <a:ext cx="6473797" cy="2917722"/>
          </a:xfrm>
          <a:prstGeom prst="rect">
            <a:avLst/>
          </a:prstGeom>
        </p:spPr>
        <p:txBody>
          <a:bodyPr wrap="square">
            <a:spAutoFit/>
          </a:bodyPr>
          <a:lstStyle/>
          <a:p>
            <a:pPr algn="ctr">
              <a:lnSpc>
                <a:spcPct val="90000"/>
              </a:lnSpc>
            </a:pPr>
            <a:r>
              <a:rPr lang="ru-RU" sz="1700" b="1" spc="-10" dirty="0">
                <a:latin typeface="Times New Roman" panose="02020603050405020304" pitchFamily="18" charset="0"/>
                <a:ea typeface="Calibri" panose="020F0502020204030204" pitchFamily="34" charset="0"/>
                <a:cs typeface="Times New Roman" panose="02020603050405020304" pitchFamily="18" charset="0"/>
              </a:rPr>
              <a:t>Вариант №4: внедрение финансовой грамотности в  программы воспитания и социализации</a:t>
            </a:r>
          </a:p>
          <a:p>
            <a:pPr marL="342900" indent="-342900" algn="just">
              <a:lnSpc>
                <a:spcPct val="90000"/>
              </a:lnSpc>
              <a:buFont typeface="+mj-lt"/>
              <a:buAutoNum type="arabicPeriod"/>
              <a:tabLst>
                <a:tab pos="0" algn="l"/>
              </a:tabLst>
            </a:pPr>
            <a:r>
              <a:rPr lang="ru-RU" sz="1700" spc="-10" dirty="0">
                <a:latin typeface="Times New Roman" panose="02020603050405020304" pitchFamily="18" charset="0"/>
                <a:ea typeface="Calibri" panose="020F0502020204030204" pitchFamily="34" charset="0"/>
                <a:cs typeface="Times New Roman" panose="02020603050405020304" pitchFamily="18" charset="0"/>
              </a:rPr>
              <a:t>В рамках классных мероприятий классного руководителя. Классному руководителю необходимо выделить наиболее интересные темы и проводить классные занятия, в том числе экскурсии в банки, Минфин РК, УФНС и др., организовывать просмотр научно-популярных фильмов, мультфильмов, чтение книг.</a:t>
            </a:r>
          </a:p>
          <a:p>
            <a:pPr marL="342900" indent="-342900" algn="just">
              <a:lnSpc>
                <a:spcPct val="90000"/>
              </a:lnSpc>
              <a:buFont typeface="+mj-lt"/>
              <a:buAutoNum type="arabicPeriod"/>
              <a:tabLst>
                <a:tab pos="0" algn="l"/>
              </a:tabLst>
            </a:pPr>
            <a:r>
              <a:rPr lang="ru-RU" sz="1700" spc="-10" dirty="0">
                <a:latin typeface="Times New Roman" panose="02020603050405020304" pitchFamily="18" charset="0"/>
                <a:ea typeface="Calibri" panose="020F0502020204030204" pitchFamily="34" charset="0"/>
                <a:cs typeface="Times New Roman" panose="02020603050405020304" pitchFamily="18" charset="0"/>
              </a:rPr>
              <a:t> В рамках образовательных событий общеобразовательной организации (игры, квесты, ярмарки, соревнования по финансовой грамотности как разовые или периодические мероприятия).</a:t>
            </a:r>
          </a:p>
        </p:txBody>
      </p:sp>
    </p:spTree>
    <p:extLst>
      <p:ext uri="{BB962C8B-B14F-4D97-AF65-F5344CB8AC3E}">
        <p14:creationId xmlns:p14="http://schemas.microsoft.com/office/powerpoint/2010/main" val="2735671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D3976B23-B2AC-4338-9F5B-9D77AD98D054}"/>
              </a:ext>
            </a:extLst>
          </p:cNvPr>
          <p:cNvPicPr>
            <a:picLocks noChangeAspect="1"/>
          </p:cNvPicPr>
          <p:nvPr/>
        </p:nvPicPr>
        <p:blipFill rotWithShape="1">
          <a:blip r:embed="rId2"/>
          <a:srcRect l="35625" t="45553" r="28750" b="13315"/>
          <a:stretch/>
        </p:blipFill>
        <p:spPr>
          <a:xfrm>
            <a:off x="0" y="3164305"/>
            <a:ext cx="5634681" cy="3657600"/>
          </a:xfrm>
          <a:prstGeom prst="rect">
            <a:avLst/>
          </a:prstGeom>
        </p:spPr>
      </p:pic>
      <p:pic>
        <p:nvPicPr>
          <p:cNvPr id="3" name="Рисунок 2">
            <a:extLst>
              <a:ext uri="{FF2B5EF4-FFF2-40B4-BE49-F238E27FC236}">
                <a16:creationId xmlns:a16="http://schemas.microsoft.com/office/drawing/2014/main" id="{BCA63948-68DA-4E0C-8341-A69ACA88A80A}"/>
              </a:ext>
            </a:extLst>
          </p:cNvPr>
          <p:cNvPicPr>
            <a:picLocks noChangeAspect="1"/>
          </p:cNvPicPr>
          <p:nvPr/>
        </p:nvPicPr>
        <p:blipFill rotWithShape="1">
          <a:blip r:embed="rId3"/>
          <a:srcRect l="2500" t="25543" r="3750" b="15539"/>
          <a:stretch/>
        </p:blipFill>
        <p:spPr>
          <a:xfrm>
            <a:off x="2971800" y="780796"/>
            <a:ext cx="9220200" cy="3257804"/>
          </a:xfrm>
          <a:prstGeom prst="rect">
            <a:avLst/>
          </a:prstGeom>
        </p:spPr>
      </p:pic>
      <p:sp>
        <p:nvSpPr>
          <p:cNvPr id="5" name="TextBox 4">
            <a:extLst>
              <a:ext uri="{FF2B5EF4-FFF2-40B4-BE49-F238E27FC236}">
                <a16:creationId xmlns:a16="http://schemas.microsoft.com/office/drawing/2014/main" id="{E7540091-AE15-4D98-A0C9-11D9369394C0}"/>
              </a:ext>
            </a:extLst>
          </p:cNvPr>
          <p:cNvSpPr txBox="1"/>
          <p:nvPr/>
        </p:nvSpPr>
        <p:spPr>
          <a:xfrm>
            <a:off x="4572000" y="74307"/>
            <a:ext cx="6553200" cy="646331"/>
          </a:xfrm>
          <a:prstGeom prst="rect">
            <a:avLst/>
          </a:prstGeom>
          <a:noFill/>
        </p:spPr>
        <p:txBody>
          <a:bodyPr wrap="square">
            <a:spAutoFit/>
          </a:bodyPr>
          <a:lstStyle/>
          <a:p>
            <a:pPr algn="ctr"/>
            <a:r>
              <a:rPr lang="ru-RU" b="1" dirty="0">
                <a:solidFill>
                  <a:prstClr val="black"/>
                </a:solidFill>
              </a:rPr>
              <a:t>Реализация образовательных программ общего образования, включающих основы финансовой грамотности</a:t>
            </a:r>
          </a:p>
        </p:txBody>
      </p:sp>
      <p:sp>
        <p:nvSpPr>
          <p:cNvPr id="11" name="TextBox 10">
            <a:extLst>
              <a:ext uri="{FF2B5EF4-FFF2-40B4-BE49-F238E27FC236}">
                <a16:creationId xmlns:a16="http://schemas.microsoft.com/office/drawing/2014/main" id="{C2DD3D98-34E7-4180-99FF-E02ABEAC89BC}"/>
              </a:ext>
            </a:extLst>
          </p:cNvPr>
          <p:cNvSpPr txBox="1"/>
          <p:nvPr/>
        </p:nvSpPr>
        <p:spPr>
          <a:xfrm>
            <a:off x="5867400" y="4392940"/>
            <a:ext cx="6096000" cy="1200329"/>
          </a:xfrm>
          <a:prstGeom prst="rect">
            <a:avLst/>
          </a:prstGeom>
          <a:noFill/>
        </p:spPr>
        <p:txBody>
          <a:bodyPr wrap="square">
            <a:spAutoFit/>
          </a:bodyPr>
          <a:lstStyle/>
          <a:p>
            <a:pPr algn="ctr"/>
            <a:r>
              <a:rPr lang="ru-RU" b="1" dirty="0">
                <a:solidFill>
                  <a:prstClr val="black"/>
                </a:solidFill>
              </a:rPr>
              <a:t>Распределение контингента обучающихся по программам специального профессионального образования, осваивающих общую компетенцию в области финансовой грамотности (по количеству академических часов)</a:t>
            </a:r>
          </a:p>
        </p:txBody>
      </p:sp>
    </p:spTree>
    <p:extLst>
      <p:ext uri="{BB962C8B-B14F-4D97-AF65-F5344CB8AC3E}">
        <p14:creationId xmlns:p14="http://schemas.microsoft.com/office/powerpoint/2010/main" val="3377628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Практико-ориентированный подход на уроках географии">
            <a:extLst>
              <a:ext uri="{FF2B5EF4-FFF2-40B4-BE49-F238E27FC236}">
                <a16:creationId xmlns:a16="http://schemas.microsoft.com/office/drawing/2014/main" id="{30D270C6-5521-43C4-A192-DA217C8B81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983"/>
          <a:stretch/>
        </p:blipFill>
        <p:spPr bwMode="auto">
          <a:xfrm>
            <a:off x="1432479" y="590844"/>
            <a:ext cx="9366335" cy="62941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092A58E5-5972-4744-A098-C3683F3C41BF}"/>
              </a:ext>
            </a:extLst>
          </p:cNvPr>
          <p:cNvSpPr/>
          <p:nvPr/>
        </p:nvSpPr>
        <p:spPr>
          <a:xfrm>
            <a:off x="800100" y="-26963"/>
            <a:ext cx="10591800" cy="5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algn="ctr">
              <a:lnSpc>
                <a:spcPct val="90000"/>
              </a:lnSpc>
            </a:pPr>
            <a:r>
              <a:rPr lang="ru-RU" sz="2400" dirty="0">
                <a:solidFill>
                  <a:srgbClr val="002060"/>
                </a:solidFill>
              </a:rPr>
              <a:t>Модель учебного процесса на основе практико-ориентированного подхода </a:t>
            </a:r>
          </a:p>
        </p:txBody>
      </p:sp>
      <p:sp>
        <p:nvSpPr>
          <p:cNvPr id="2" name="Прямоугольник: скругленные углы 1">
            <a:extLst>
              <a:ext uri="{FF2B5EF4-FFF2-40B4-BE49-F238E27FC236}">
                <a16:creationId xmlns:a16="http://schemas.microsoft.com/office/drawing/2014/main" id="{5E3C28AF-4BF8-4301-B2E4-4ADDA49EF2BD}"/>
              </a:ext>
            </a:extLst>
          </p:cNvPr>
          <p:cNvSpPr/>
          <p:nvPr/>
        </p:nvSpPr>
        <p:spPr>
          <a:xfrm rot="16200000">
            <a:off x="8382000" y="1676400"/>
            <a:ext cx="27432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effectLst>
                  <a:outerShdw blurRad="38100" dist="38100" dir="2700000" algn="tl">
                    <a:srgbClr val="000000">
                      <a:alpha val="43137"/>
                    </a:srgbClr>
                  </a:outerShdw>
                </a:effectLst>
              </a:rPr>
              <a:t>Финансовая грамотность</a:t>
            </a:r>
          </a:p>
        </p:txBody>
      </p:sp>
    </p:spTree>
    <p:extLst>
      <p:ext uri="{BB962C8B-B14F-4D97-AF65-F5344CB8AC3E}">
        <p14:creationId xmlns:p14="http://schemas.microsoft.com/office/powerpoint/2010/main" val="3934056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CCD0F09-6E47-4E6A-B5F1-A403BFB523B7}"/>
              </a:ext>
            </a:extLst>
          </p:cNvPr>
          <p:cNvSpPr txBox="1"/>
          <p:nvPr/>
        </p:nvSpPr>
        <p:spPr>
          <a:xfrm>
            <a:off x="172453" y="0"/>
            <a:ext cx="11887200" cy="830997"/>
          </a:xfrm>
          <a:prstGeom prst="rect">
            <a:avLst/>
          </a:prstGeom>
          <a:noFill/>
        </p:spPr>
        <p:txBody>
          <a:bodyPr wrap="square">
            <a:spAutoFit/>
          </a:bodyPr>
          <a:lstStyle/>
          <a:p>
            <a:pPr algn="ctr"/>
            <a:r>
              <a:rPr lang="ru-RU" sz="2400" b="1" dirty="0">
                <a:solidFill>
                  <a:srgbClr val="002060"/>
                </a:solidFill>
                <a:latin typeface="Times New Roman" panose="02020603050405020304" pitchFamily="18" charset="0"/>
                <a:cs typeface="Times New Roman" panose="02020603050405020304" pitchFamily="18" charset="0"/>
              </a:rPr>
              <a:t>3. Организация сетевого взаимодействия общеобразовательных организаций при обучении финансовой грамотности </a:t>
            </a:r>
          </a:p>
        </p:txBody>
      </p:sp>
      <p:sp>
        <p:nvSpPr>
          <p:cNvPr id="5" name="TextBox 4">
            <a:extLst>
              <a:ext uri="{FF2B5EF4-FFF2-40B4-BE49-F238E27FC236}">
                <a16:creationId xmlns:a16="http://schemas.microsoft.com/office/drawing/2014/main" id="{383D30B0-312D-42CB-B3AD-298E9C21DC9C}"/>
              </a:ext>
            </a:extLst>
          </p:cNvPr>
          <p:cNvSpPr txBox="1"/>
          <p:nvPr/>
        </p:nvSpPr>
        <p:spPr>
          <a:xfrm>
            <a:off x="152400" y="847039"/>
            <a:ext cx="11887200" cy="5925468"/>
          </a:xfrm>
          <a:prstGeom prst="rect">
            <a:avLst/>
          </a:prstGeom>
          <a:noFill/>
        </p:spPr>
        <p:txBody>
          <a:bodyPr wrap="square">
            <a:spAutoFit/>
          </a:bodyPr>
          <a:lstStyle/>
          <a:p>
            <a:pPr indent="450215" algn="just">
              <a:lnSpc>
                <a:spcPct val="95000"/>
              </a:lnSpc>
            </a:pP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Наиболее продуктивно работа по внедрению практико-ориентированного подхода к обучению финансовой грамотности школьников может быть осуществлена посредством создания </a:t>
            </a:r>
            <a:r>
              <a:rPr lang="ru-RU" sz="1900" b="1" spc="-1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практико-ориентированной среды финансового просвещения (ПОСФП)</a:t>
            </a: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позволяющей расширить образовательное пространство, привлекая к процессу обучения: родителей, представителей бизнеса, финансовых институтов и общественных организаций.</a:t>
            </a:r>
            <a:endParaRPr lang="ru-RU" sz="19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95000"/>
              </a:lnSpc>
            </a:pP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При создании ПОСФП школа превращается в </a:t>
            </a:r>
            <a:r>
              <a:rPr lang="ru-RU" sz="1900" b="1" spc="-1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интегратора практико-ориентированной образовательной среды</a:t>
            </a: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которая предоставляет новые возможности всему процессу обучения, обеспечивая его соответствие потребностям реальной жизни.</a:t>
            </a:r>
          </a:p>
          <a:p>
            <a:pPr indent="450215" algn="just">
              <a:lnSpc>
                <a:spcPct val="95000"/>
              </a:lnSpc>
            </a:pP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Взаимодействие участников ПОСФП обеспечивает </a:t>
            </a:r>
            <a:r>
              <a:rPr lang="ru-RU" sz="1900" b="1" spc="-1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сетевая организация взаимодействия</a:t>
            </a: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способствующая созданию соответствующего профессионального педагогического сообщества.</a:t>
            </a:r>
            <a:endParaRPr lang="ru-RU" sz="19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95000"/>
              </a:lnSpc>
            </a:pP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Ядро </a:t>
            </a:r>
            <a:r>
              <a:rPr lang="ru-RU" sz="1900" b="1" spc="-1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сетевого педагогического сообщества по формированию финансовой грамотности</a:t>
            </a:r>
            <a:r>
              <a:rPr lang="ru-RU" sz="1900" spc="-1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составляют активные педагоги, работники органов управления образованием, представители родительской общественности, финансовых и бизнес-структур. Это люди, заинтересованные в создании и жизнедеятельности сетевого сообщества, являются инициаторами новых направлений финансового просвещения. </a:t>
            </a:r>
          </a:p>
          <a:p>
            <a:pPr indent="450215" algn="just">
              <a:lnSpc>
                <a:spcPct val="95000"/>
              </a:lnSpc>
            </a:pPr>
            <a:r>
              <a:rPr lang="ru-RU" sz="1900" b="1" spc="-1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Сетевая школа финансового просвещения (СШФП</a:t>
            </a:r>
            <a:r>
              <a:rPr lang="ru-RU" sz="1900" b="1"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ru-RU" sz="1900" b="1" spc="-1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представляет собой форму инициативной организации по взаимодействию общеобразовательных организаций, органов управления финансовой системы страны (например, Министерства финансов, ФНС, ПФР), финансовых институтов (Банка России, коммерческих банков), а также бизнес-структур и некоммерческих организаций (например, Фонда поддержки предпринимательства Республики Крым). Такая организация взаимодействия направлена на поддержку инновационной образовательной деятельности по формированию финансовой грамотности учащихся разных возрастных групп. СШФП призвана выявить инновационный опыт общеобразовательных организаций по формированию финансовой грамотности в целях его систематизации и диссеминации (распространения).</a:t>
            </a:r>
            <a:endParaRPr lang="ru-RU" sz="1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8000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3257B4-582D-485D-BBD3-B0EFCCFE28F7}"/>
              </a:ext>
            </a:extLst>
          </p:cNvPr>
          <p:cNvSpPr txBox="1"/>
          <p:nvPr/>
        </p:nvSpPr>
        <p:spPr>
          <a:xfrm>
            <a:off x="152401" y="23027"/>
            <a:ext cx="11963399" cy="6481005"/>
          </a:xfrm>
          <a:prstGeom prst="rect">
            <a:avLst/>
          </a:prstGeom>
          <a:noFill/>
        </p:spPr>
        <p:txBody>
          <a:bodyPr wrap="square">
            <a:spAutoFit/>
          </a:bodyPr>
          <a:lstStyle/>
          <a:p>
            <a:pPr indent="450215" algn="just">
              <a:lnSpc>
                <a:spcPct val="95000"/>
              </a:lnSpc>
            </a:pPr>
            <a:r>
              <a:rPr lang="ru-RU" sz="1900" b="1" spc="-1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Координатором сети и ее ресурсный центром</a:t>
            </a:r>
            <a:r>
              <a:rPr lang="ru-RU" sz="1900" spc="-1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может выступать учреждение дополнительного профессионального образования в регионе. В Республике Крым – это ГБОУ ДПО РК КРИППО. </a:t>
            </a:r>
          </a:p>
          <a:p>
            <a:pPr indent="450215" algn="just">
              <a:lnSpc>
                <a:spcPct val="95000"/>
              </a:lnSpc>
            </a:pPr>
            <a:r>
              <a:rPr lang="ru-RU" sz="1900" b="1" spc="-1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Ресурсный центр </a:t>
            </a: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обеспечивает разработку и реализацию программ повышения квалификации в области формирования финансовой грамотности, проведения исследовательских и проектных работ, популяризации лучшего опыта, привлекая к этой деятельности финансовые и бизнес структуры федерального и регионального уровня .</a:t>
            </a:r>
            <a:endParaRPr lang="ru-RU" sz="19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95000"/>
              </a:lnSpc>
            </a:pPr>
            <a:r>
              <a:rPr lang="ru-RU" sz="1900" b="1" spc="-1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Ресурсными узлами СШФП являются: </a:t>
            </a:r>
            <a:endParaRPr lang="ru-RU" sz="19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95000"/>
              </a:lnSpc>
            </a:pP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Образовательные учреждения общего образования, на базе которых создаются модельные и стажерские площадки по финансовому просвещению.</a:t>
            </a:r>
            <a:endParaRPr lang="ru-RU" sz="19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95000"/>
              </a:lnSpc>
            </a:pPr>
            <a:r>
              <a:rPr lang="ru-RU" sz="1900" b="1" spc="-1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Модельные площадки</a:t>
            </a: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создаются на базе образовательных организаций, отвечающих следующим критериям: </a:t>
            </a:r>
            <a:endParaRPr lang="ru-RU" sz="19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95000"/>
              </a:lnSpc>
              <a:buFont typeface="Wingdings" panose="05000000000000000000" pitchFamily="2" charset="2"/>
              <a:buChar char="ü"/>
            </a:pP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наличие у образовательной организации инновационного опыта формирования финансовой грамотности; </a:t>
            </a:r>
            <a:endParaRPr lang="ru-RU" sz="19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95000"/>
              </a:lnSpc>
              <a:buFont typeface="Wingdings" panose="05000000000000000000" pitchFamily="2" charset="2"/>
              <a:buChar char="ü"/>
            </a:pP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наличие структур, образований, нормативно-правовых решений и документов, отражающих процессы и результаты формирования финансовой грамотности обучаемых; </a:t>
            </a:r>
            <a:endParaRPr lang="ru-RU" sz="19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95000"/>
              </a:lnSpc>
              <a:buFont typeface="Wingdings" panose="05000000000000000000" pitchFamily="2" charset="2"/>
              <a:buChar char="ü"/>
            </a:pP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опыт диссеминации (распространения) инновационных разработок в области формирования финансовой грамотности посредством семинаров, консультаций, конференций и др. форм; </a:t>
            </a:r>
            <a:endParaRPr lang="ru-RU" sz="19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95000"/>
              </a:lnSpc>
              <a:buFont typeface="Wingdings" panose="05000000000000000000" pitchFamily="2" charset="2"/>
              <a:buChar char="ü"/>
            </a:pP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наличие ИКТ-насыщенной среды образовательной организации, обеспечивающей активности по распространению инновационного опыта в области формирования финансовой грамотности, в области сетевого взаимодействия и дистанционного обучения, наличие локальных сетей;</a:t>
            </a:r>
            <a:endParaRPr lang="ru-RU" sz="19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95000"/>
              </a:lnSpc>
              <a:buFont typeface="Wingdings" panose="05000000000000000000" pitchFamily="2" charset="2"/>
              <a:buChar char="ü"/>
            </a:pP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включенность в практику повышения квалификации педагогических и управленческих кадров;</a:t>
            </a:r>
          </a:p>
          <a:p>
            <a:pPr marL="285750" indent="-285750" algn="just">
              <a:lnSpc>
                <a:spcPct val="95000"/>
              </a:lnSpc>
              <a:buFont typeface="Wingdings" panose="05000000000000000000" pitchFamily="2" charset="2"/>
              <a:buChar char="ü"/>
            </a:pP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наличие опыта повышения квалификации управленческих кадров общего образования на базе образовательной организации. </a:t>
            </a:r>
            <a:endParaRPr lang="ru-RU" sz="19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95000"/>
              </a:lnSpc>
            </a:pPr>
            <a:r>
              <a:rPr lang="ru-RU" sz="1900" b="1" spc="-1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Стажерские площадки</a:t>
            </a:r>
            <a:r>
              <a:rPr lang="ru-RU" sz="1900" spc="-1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9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создаются на базе образовательных учреждений, которые отличаются от модельных площадок недостаточностью опыта в области формирования финансовой грамотности. </a:t>
            </a:r>
            <a:endParaRPr lang="ru-RU" sz="19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95046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Сетевое взаимодействие">
            <a:extLst>
              <a:ext uri="{FF2B5EF4-FFF2-40B4-BE49-F238E27FC236}">
                <a16:creationId xmlns:a16="http://schemas.microsoft.com/office/drawing/2014/main" id="{E55A07C8-C985-4A64-91F5-90DBDC0815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2993" y="1445917"/>
            <a:ext cx="5869007" cy="3966165"/>
          </a:xfrm>
          <a:prstGeom prst="rect">
            <a:avLst/>
          </a:prstGeom>
          <a:noFill/>
          <a:extLst>
            <a:ext uri="{909E8E84-426E-40DD-AFC4-6F175D3DCCD1}">
              <a14:hiddenFill xmlns:a14="http://schemas.microsoft.com/office/drawing/2010/main">
                <a:solidFill>
                  <a:srgbClr val="FFFFFF"/>
                </a:solidFill>
              </a14:hiddenFill>
            </a:ext>
          </a:extLst>
        </p:spPr>
      </p:pic>
      <p:sp>
        <p:nvSpPr>
          <p:cNvPr id="3" name="object 7">
            <a:extLst>
              <a:ext uri="{FF2B5EF4-FFF2-40B4-BE49-F238E27FC236}">
                <a16:creationId xmlns:a16="http://schemas.microsoft.com/office/drawing/2014/main" id="{9B71B7B1-B5C9-4C62-8963-99417288EB9B}"/>
              </a:ext>
            </a:extLst>
          </p:cNvPr>
          <p:cNvSpPr txBox="1"/>
          <p:nvPr/>
        </p:nvSpPr>
        <p:spPr>
          <a:xfrm>
            <a:off x="544124" y="758061"/>
            <a:ext cx="5656636" cy="443711"/>
          </a:xfrm>
          <a:prstGeom prst="rect">
            <a:avLst/>
          </a:prstGeom>
        </p:spPr>
        <p:txBody>
          <a:bodyPr vert="horz" wrap="square" lIns="0" tIns="12700" rIns="0" bIns="0" rtlCol="0">
            <a:spAutoFit/>
          </a:bodyPr>
          <a:lstStyle/>
          <a:p>
            <a:pPr algn="ctr"/>
            <a:r>
              <a:rPr lang="ru-RU" sz="2800" b="1" dirty="0">
                <a:solidFill>
                  <a:srgbClr val="002060"/>
                </a:solidFill>
                <a:effectLst/>
                <a:latin typeface="Times New Roman" panose="02020603050405020304" pitchFamily="18" charset="0"/>
                <a:ea typeface="Times New Roman" panose="02020603050405020304" pitchFamily="18" charset="0"/>
              </a:rPr>
              <a:t>Какие вопросы рассмотрим?</a:t>
            </a:r>
          </a:p>
        </p:txBody>
      </p:sp>
      <p:sp>
        <p:nvSpPr>
          <p:cNvPr id="5" name="TextBox 4">
            <a:extLst>
              <a:ext uri="{FF2B5EF4-FFF2-40B4-BE49-F238E27FC236}">
                <a16:creationId xmlns:a16="http://schemas.microsoft.com/office/drawing/2014/main" id="{40BD6712-3A83-46A1-816D-BB158690773A}"/>
              </a:ext>
            </a:extLst>
          </p:cNvPr>
          <p:cNvSpPr txBox="1"/>
          <p:nvPr/>
        </p:nvSpPr>
        <p:spPr>
          <a:xfrm>
            <a:off x="333360" y="1676400"/>
            <a:ext cx="5867400" cy="3816429"/>
          </a:xfrm>
          <a:prstGeom prst="rect">
            <a:avLst/>
          </a:prstGeom>
          <a:noFill/>
        </p:spPr>
        <p:txBody>
          <a:bodyPr wrap="square">
            <a:spAutoFit/>
          </a:bodyPr>
          <a:lstStyle/>
          <a:p>
            <a:pPr marL="342900" indent="-342900" algn="just">
              <a:buAutoNum type="arabicPeriod"/>
            </a:pPr>
            <a:r>
              <a:rPr lang="ru-RU" sz="2200" dirty="0">
                <a:latin typeface="Times New Roman" panose="02020603050405020304" pitchFamily="18" charset="0"/>
                <a:cs typeface="Times New Roman" panose="02020603050405020304" pitchFamily="18" charset="0"/>
              </a:rPr>
              <a:t>Финансовая грамотность как </a:t>
            </a:r>
            <a:r>
              <a:rPr lang="ru-RU" altLang="ru-RU" sz="2200" dirty="0">
                <a:latin typeface="Times New Roman" panose="02020603050405020304" pitchFamily="18" charset="0"/>
                <a:cs typeface="Times New Roman" panose="02020603050405020304" pitchFamily="18" charset="0"/>
              </a:rPr>
              <a:t>фактор экономического роста и повышения качества жизни граждан страны</a:t>
            </a:r>
          </a:p>
          <a:p>
            <a:pPr marL="342900" indent="-342900" algn="just">
              <a:buAutoNum type="arabicPeriod"/>
            </a:pPr>
            <a:r>
              <a:rPr lang="ru-RU" sz="2200" spc="-5" dirty="0">
                <a:latin typeface="Times New Roman" panose="02020603050405020304" pitchFamily="18" charset="0"/>
                <a:ea typeface="+mn-ea"/>
                <a:cs typeface="Times New Roman" panose="02020603050405020304" pitchFamily="18" charset="0"/>
              </a:rPr>
              <a:t>Формирование финансовой грамотности как одна из основных задач ФГОС начального, основного и среднего образования</a:t>
            </a:r>
          </a:p>
          <a:p>
            <a:pPr marL="342900" indent="-342900" algn="just">
              <a:buAutoNum type="arabicPeriod"/>
            </a:pPr>
            <a:r>
              <a:rPr lang="ru-RU" sz="2200" dirty="0">
                <a:latin typeface="Times New Roman" panose="02020603050405020304" pitchFamily="18" charset="0"/>
                <a:cs typeface="Times New Roman" panose="02020603050405020304" pitchFamily="18" charset="0"/>
              </a:rPr>
              <a:t>Организация сетевого взаимодействия общеобразовательных организаций при обучении финансовой грамотности </a:t>
            </a:r>
          </a:p>
          <a:p>
            <a:pPr marL="342900" indent="-342900" algn="just">
              <a:buFontTx/>
              <a:buAutoNum type="arabicPeriod"/>
            </a:pPr>
            <a:r>
              <a:rPr lang="ru-RU" sz="2200" dirty="0">
                <a:latin typeface="Times New Roman" panose="02020603050405020304" pitchFamily="18" charset="0"/>
                <a:cs typeface="Times New Roman" panose="02020603050405020304" pitchFamily="18" charset="0"/>
              </a:rPr>
              <a:t>Примеры сетевого взаимодействия по финансовому просвещению в регионе</a:t>
            </a:r>
          </a:p>
        </p:txBody>
      </p:sp>
    </p:spTree>
    <p:extLst>
      <p:ext uri="{BB962C8B-B14F-4D97-AF65-F5344CB8AC3E}">
        <p14:creationId xmlns:p14="http://schemas.microsoft.com/office/powerpoint/2010/main" val="948774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455F32AE-7BE5-49EC-A889-76E1C56564EF}"/>
              </a:ext>
            </a:extLst>
          </p:cNvPr>
          <p:cNvGrpSpPr/>
          <p:nvPr/>
        </p:nvGrpSpPr>
        <p:grpSpPr>
          <a:xfrm>
            <a:off x="1066800" y="457200"/>
            <a:ext cx="10134600" cy="5389606"/>
            <a:chOff x="0" y="0"/>
            <a:chExt cx="6960235" cy="5977634"/>
          </a:xfrm>
        </p:grpSpPr>
        <p:sp>
          <p:nvSpPr>
            <p:cNvPr id="3" name="Прямоугольник 2">
              <a:extLst>
                <a:ext uri="{FF2B5EF4-FFF2-40B4-BE49-F238E27FC236}">
                  <a16:creationId xmlns:a16="http://schemas.microsoft.com/office/drawing/2014/main" id="{08042F1A-D2AD-4768-BDF2-1AB64736F5E2}"/>
                </a:ext>
              </a:extLst>
            </p:cNvPr>
            <p:cNvSpPr/>
            <p:nvPr/>
          </p:nvSpPr>
          <p:spPr>
            <a:xfrm>
              <a:off x="0" y="0"/>
              <a:ext cx="6960235" cy="597763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sz="1600">
                <a:latin typeface="Times New Roman" panose="02020603050405020304" pitchFamily="18"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B55B1FD0-DAAE-430D-BE7E-3801A0A4C458}"/>
                </a:ext>
              </a:extLst>
            </p:cNvPr>
            <p:cNvSpPr/>
            <p:nvPr/>
          </p:nvSpPr>
          <p:spPr>
            <a:xfrm>
              <a:off x="272955" y="4107976"/>
              <a:ext cx="6373495" cy="162306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sz="1600">
                <a:latin typeface="Times New Roman" panose="02020603050405020304" pitchFamily="18"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id="{ECD36D1B-B66D-4B6C-937C-FBAD48B6BCCA}"/>
                </a:ext>
              </a:extLst>
            </p:cNvPr>
            <p:cNvSpPr/>
            <p:nvPr/>
          </p:nvSpPr>
          <p:spPr>
            <a:xfrm>
              <a:off x="341194" y="791570"/>
              <a:ext cx="6373495" cy="1623571"/>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sz="1600">
                <a:latin typeface="Times New Roman" panose="02020603050405020304" pitchFamily="18"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id="{7CA64741-77AC-446B-B08D-53A473EF147A}"/>
                </a:ext>
              </a:extLst>
            </p:cNvPr>
            <p:cNvSpPr/>
            <p:nvPr/>
          </p:nvSpPr>
          <p:spPr>
            <a:xfrm>
              <a:off x="300251" y="2634018"/>
              <a:ext cx="6373504" cy="126924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sz="1600">
                <a:latin typeface="Times New Roman" panose="02020603050405020304" pitchFamily="18"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8F5E4937-7259-41DB-B0D4-AF744386BA5B}"/>
                </a:ext>
              </a:extLst>
            </p:cNvPr>
            <p:cNvSpPr/>
            <p:nvPr/>
          </p:nvSpPr>
          <p:spPr>
            <a:xfrm>
              <a:off x="2668962" y="1242006"/>
              <a:ext cx="2121723" cy="955041"/>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ru-RU" sz="17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Ядро </a:t>
              </a:r>
              <a:r>
                <a:rPr lang="ru-RU" sz="17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общеобразовательные организации региона</a:t>
              </a:r>
            </a:p>
          </p:txBody>
        </p:sp>
        <p:sp>
          <p:nvSpPr>
            <p:cNvPr id="8" name="Прямоугольник 7">
              <a:extLst>
                <a:ext uri="{FF2B5EF4-FFF2-40B4-BE49-F238E27FC236}">
                  <a16:creationId xmlns:a16="http://schemas.microsoft.com/office/drawing/2014/main" id="{D8E2B003-A321-450D-B917-B88B6E647A2E}"/>
                </a:ext>
              </a:extLst>
            </p:cNvPr>
            <p:cNvSpPr/>
            <p:nvPr/>
          </p:nvSpPr>
          <p:spPr>
            <a:xfrm>
              <a:off x="409434" y="1255595"/>
              <a:ext cx="2191288" cy="941070"/>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ru-RU" sz="17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Органы управления финансовой системой региона и финансовые институты</a:t>
              </a:r>
              <a:endParaRPr lang="ru-RU" sz="17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a:extLst>
                <a:ext uri="{FF2B5EF4-FFF2-40B4-BE49-F238E27FC236}">
                  <a16:creationId xmlns:a16="http://schemas.microsoft.com/office/drawing/2014/main" id="{6804360F-FE7E-4262-BC63-E06271F05532}"/>
                </a:ext>
              </a:extLst>
            </p:cNvPr>
            <p:cNvSpPr/>
            <p:nvPr/>
          </p:nvSpPr>
          <p:spPr>
            <a:xfrm>
              <a:off x="4858924" y="1228299"/>
              <a:ext cx="1787525" cy="954404"/>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ru-RU" sz="17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Бизнес-структуры, некоммерческие организации</a:t>
              </a:r>
            </a:p>
          </p:txBody>
        </p:sp>
        <p:sp>
          <p:nvSpPr>
            <p:cNvPr id="10" name="Прямоугольник 9">
              <a:extLst>
                <a:ext uri="{FF2B5EF4-FFF2-40B4-BE49-F238E27FC236}">
                  <a16:creationId xmlns:a16="http://schemas.microsoft.com/office/drawing/2014/main" id="{61C11182-1483-44DE-BD1A-F743F29EC350}"/>
                </a:ext>
              </a:extLst>
            </p:cNvPr>
            <p:cNvSpPr/>
            <p:nvPr/>
          </p:nvSpPr>
          <p:spPr>
            <a:xfrm>
              <a:off x="1241946" y="177851"/>
              <a:ext cx="4666615" cy="408804"/>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Сетевая школа финансового просвещения (СШФП) Республики Крым</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Прямоугольник 10">
              <a:extLst>
                <a:ext uri="{FF2B5EF4-FFF2-40B4-BE49-F238E27FC236}">
                  <a16:creationId xmlns:a16="http://schemas.microsoft.com/office/drawing/2014/main" id="{346A0683-F88F-460F-A957-AF4F97CB305E}"/>
                </a:ext>
              </a:extLst>
            </p:cNvPr>
            <p:cNvSpPr/>
            <p:nvPr/>
          </p:nvSpPr>
          <p:spPr>
            <a:xfrm>
              <a:off x="1637731" y="818866"/>
              <a:ext cx="3656330" cy="340995"/>
            </a:xfrm>
            <a:prstGeom prst="rect">
              <a:avLst/>
            </a:prstGeom>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ru-RU" sz="1600" b="1">
                  <a:effectLst/>
                  <a:latin typeface="Times New Roman" panose="02020603050405020304" pitchFamily="18" charset="0"/>
                  <a:ea typeface="Calibri" panose="020F0502020204030204" pitchFamily="34" charset="0"/>
                  <a:cs typeface="Times New Roman" panose="02020603050405020304" pitchFamily="18" charset="0"/>
                </a:rPr>
                <a:t>Инициаторы </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Прямоугольник 11">
              <a:extLst>
                <a:ext uri="{FF2B5EF4-FFF2-40B4-BE49-F238E27FC236}">
                  <a16:creationId xmlns:a16="http://schemas.microsoft.com/office/drawing/2014/main" id="{1DBEBEAB-58F1-494C-9AF1-D9475B5C4424}"/>
                </a:ext>
              </a:extLst>
            </p:cNvPr>
            <p:cNvSpPr/>
            <p:nvPr/>
          </p:nvSpPr>
          <p:spPr>
            <a:xfrm>
              <a:off x="1719618" y="2661314"/>
              <a:ext cx="3656330" cy="340995"/>
            </a:xfrm>
            <a:prstGeom prst="rect">
              <a:avLst/>
            </a:prstGeom>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ru-RU" sz="1600" b="1">
                  <a:effectLst/>
                  <a:latin typeface="Times New Roman" panose="02020603050405020304" pitchFamily="18" charset="0"/>
                  <a:ea typeface="Calibri" panose="020F0502020204030204" pitchFamily="34" charset="0"/>
                  <a:cs typeface="Times New Roman" panose="02020603050405020304" pitchFamily="18" charset="0"/>
                </a:rPr>
                <a:t>Координатор сети и ресурсный центр </a:t>
              </a:r>
              <a:endParaRPr lang="ru-RU" sz="16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Прямоугольник 12">
              <a:extLst>
                <a:ext uri="{FF2B5EF4-FFF2-40B4-BE49-F238E27FC236}">
                  <a16:creationId xmlns:a16="http://schemas.microsoft.com/office/drawing/2014/main" id="{2746238E-B979-402E-9B93-0624EC0B1726}"/>
                </a:ext>
              </a:extLst>
            </p:cNvPr>
            <p:cNvSpPr/>
            <p:nvPr/>
          </p:nvSpPr>
          <p:spPr>
            <a:xfrm>
              <a:off x="409434" y="3070747"/>
              <a:ext cx="6153688" cy="723133"/>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ru-RU" sz="17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ГБОУ ДПО РК «Крымский институт постдипломного педагогического образования» </a:t>
              </a:r>
            </a:p>
          </p:txBody>
        </p:sp>
        <p:sp>
          <p:nvSpPr>
            <p:cNvPr id="14" name="Прямоугольник 13">
              <a:extLst>
                <a:ext uri="{FF2B5EF4-FFF2-40B4-BE49-F238E27FC236}">
                  <a16:creationId xmlns:a16="http://schemas.microsoft.com/office/drawing/2014/main" id="{E491F158-C9B3-432A-AF84-C7CAA44E0A94}"/>
                </a:ext>
              </a:extLst>
            </p:cNvPr>
            <p:cNvSpPr/>
            <p:nvPr/>
          </p:nvSpPr>
          <p:spPr>
            <a:xfrm>
              <a:off x="1651379" y="4176215"/>
              <a:ext cx="3656330" cy="340995"/>
            </a:xfrm>
            <a:prstGeom prst="rect">
              <a:avLst/>
            </a:prstGeom>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ru-RU" sz="1600" b="1" dirty="0">
                  <a:effectLst/>
                  <a:latin typeface="Times New Roman" panose="02020603050405020304" pitchFamily="18" charset="0"/>
                  <a:ea typeface="Calibri" panose="020F0502020204030204" pitchFamily="34" charset="0"/>
                  <a:cs typeface="Times New Roman" panose="02020603050405020304" pitchFamily="18" charset="0"/>
                </a:rPr>
                <a:t>Ресурсные узлы СШФП </a:t>
              </a:r>
              <a:endParaRPr lang="ru-RU"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Прямоугольник 14">
              <a:extLst>
                <a:ext uri="{FF2B5EF4-FFF2-40B4-BE49-F238E27FC236}">
                  <a16:creationId xmlns:a16="http://schemas.microsoft.com/office/drawing/2014/main" id="{B4467A3E-9101-4433-A84C-68B77A127B28}"/>
                </a:ext>
              </a:extLst>
            </p:cNvPr>
            <p:cNvSpPr/>
            <p:nvPr/>
          </p:nvSpPr>
          <p:spPr>
            <a:xfrm>
              <a:off x="409433" y="4585648"/>
              <a:ext cx="4118134" cy="982345"/>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ru-RU" sz="17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Модельные площадки </a:t>
              </a:r>
              <a:r>
                <a:rPr lang="ru-RU" sz="17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7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общеобразовательные организации региона, реализующие программы по финансовой грамотности в различных организационных формах</a:t>
              </a:r>
            </a:p>
          </p:txBody>
        </p:sp>
        <p:sp>
          <p:nvSpPr>
            <p:cNvPr id="16" name="Прямоугольник 15">
              <a:extLst>
                <a:ext uri="{FF2B5EF4-FFF2-40B4-BE49-F238E27FC236}">
                  <a16:creationId xmlns:a16="http://schemas.microsoft.com/office/drawing/2014/main" id="{EB649DCD-FFDE-465F-B85E-9026BBF73C3B}"/>
                </a:ext>
              </a:extLst>
            </p:cNvPr>
            <p:cNvSpPr/>
            <p:nvPr/>
          </p:nvSpPr>
          <p:spPr>
            <a:xfrm>
              <a:off x="4610896" y="4585448"/>
              <a:ext cx="1952226" cy="955041"/>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1000"/>
                </a:spcAft>
              </a:pPr>
              <a:r>
                <a:rPr lang="ru-RU" sz="17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Стажерские площадки </a:t>
              </a:r>
              <a:r>
                <a:rPr lang="ru-RU" sz="17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на базе опорных школ региона</a:t>
              </a:r>
            </a:p>
          </p:txBody>
        </p:sp>
      </p:grpSp>
      <p:sp>
        <p:nvSpPr>
          <p:cNvPr id="18" name="TextBox 17">
            <a:extLst>
              <a:ext uri="{FF2B5EF4-FFF2-40B4-BE49-F238E27FC236}">
                <a16:creationId xmlns:a16="http://schemas.microsoft.com/office/drawing/2014/main" id="{900856E4-C701-487B-A4A6-B19C7D4CF2F0}"/>
              </a:ext>
            </a:extLst>
          </p:cNvPr>
          <p:cNvSpPr txBox="1"/>
          <p:nvPr/>
        </p:nvSpPr>
        <p:spPr>
          <a:xfrm>
            <a:off x="1464242" y="6007162"/>
            <a:ext cx="9031665" cy="590931"/>
          </a:xfrm>
          <a:prstGeom prst="rect">
            <a:avLst/>
          </a:prstGeom>
          <a:noFill/>
        </p:spPr>
        <p:txBody>
          <a:bodyPr wrap="square">
            <a:spAutoFit/>
          </a:bodyPr>
          <a:lstStyle/>
          <a:p>
            <a:pPr indent="450215" algn="ctr">
              <a:lnSpc>
                <a:spcPct val="90000"/>
              </a:lnSpc>
            </a:pPr>
            <a:r>
              <a:rPr lang="ru-RU" sz="18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Рисунок – 1. Организационная структура профессионального сообщества региона,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ctr">
              <a:lnSpc>
                <a:spcPct val="90000"/>
              </a:lnSpc>
            </a:pPr>
            <a:r>
              <a:rPr lang="ru-RU" sz="18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ориентированного на формирование финансовой грамотности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9201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F48419-861D-4704-AD36-5EF22D72CEF2}"/>
              </a:ext>
            </a:extLst>
          </p:cNvPr>
          <p:cNvSpPr txBox="1"/>
          <p:nvPr/>
        </p:nvSpPr>
        <p:spPr>
          <a:xfrm>
            <a:off x="6784646" y="3776291"/>
            <a:ext cx="5407354" cy="2682273"/>
          </a:xfrm>
          <a:prstGeom prst="rect">
            <a:avLst/>
          </a:prstGeom>
          <a:noFill/>
        </p:spPr>
        <p:txBody>
          <a:bodyPr wrap="square">
            <a:spAutoFit/>
          </a:bodyPr>
          <a:lstStyle/>
          <a:p>
            <a:pPr>
              <a:lnSpc>
                <a:spcPct val="90000"/>
              </a:lnSpc>
            </a:pPr>
            <a:r>
              <a:rPr lang="ru-RU" sz="1700" b="1" dirty="0">
                <a:solidFill>
                  <a:srgbClr val="002060"/>
                </a:solidFill>
                <a:latin typeface="Times New Roman" panose="02020603050405020304" pitchFamily="18" charset="0"/>
                <a:cs typeface="Times New Roman" panose="02020603050405020304" pitchFamily="18" charset="0"/>
              </a:rPr>
              <a:t>Ф</a:t>
            </a:r>
            <a:r>
              <a:rPr lang="ru-RU" sz="1700" b="1" i="0" dirty="0">
                <a:solidFill>
                  <a:srgbClr val="002060"/>
                </a:solidFill>
                <a:effectLst/>
                <a:latin typeface="Times New Roman" panose="02020603050405020304" pitchFamily="18" charset="0"/>
                <a:cs typeface="Times New Roman" panose="02020603050405020304" pitchFamily="18" charset="0"/>
              </a:rPr>
              <a:t>ормы организации сетевого взаимодействия</a:t>
            </a:r>
            <a:r>
              <a:rPr lang="ru-RU" sz="1700" b="0" i="0" dirty="0">
                <a:solidFill>
                  <a:srgbClr val="002060"/>
                </a:solidFill>
                <a:effectLst/>
                <a:latin typeface="Times New Roman" panose="02020603050405020304" pitchFamily="18" charset="0"/>
                <a:cs typeface="Times New Roman" panose="02020603050405020304" pitchFamily="18" charset="0"/>
              </a:rPr>
              <a:t>: </a:t>
            </a:r>
          </a:p>
          <a:p>
            <a:pPr marL="285750" indent="-285750">
              <a:lnSpc>
                <a:spcPct val="90000"/>
              </a:lnSpc>
              <a:buFont typeface="Wingdings" panose="05000000000000000000" pitchFamily="2" charset="2"/>
              <a:buChar char="ü"/>
            </a:pPr>
            <a:r>
              <a:rPr lang="ru-RU" sz="1700" b="0" i="0" dirty="0">
                <a:solidFill>
                  <a:srgbClr val="202124"/>
                </a:solidFill>
                <a:effectLst/>
                <a:latin typeface="Times New Roman" panose="02020603050405020304" pitchFamily="18" charset="0"/>
                <a:cs typeface="Times New Roman" panose="02020603050405020304" pitchFamily="18" charset="0"/>
              </a:rPr>
              <a:t>сетевые воспитательные события, </a:t>
            </a:r>
          </a:p>
          <a:p>
            <a:pPr marL="285750" indent="-285750">
              <a:lnSpc>
                <a:spcPct val="90000"/>
              </a:lnSpc>
              <a:buFont typeface="Wingdings" panose="05000000000000000000" pitchFamily="2" charset="2"/>
              <a:buChar char="ü"/>
            </a:pPr>
            <a:r>
              <a:rPr lang="ru-RU" sz="1700" b="0" i="0" dirty="0">
                <a:solidFill>
                  <a:srgbClr val="202124"/>
                </a:solidFill>
                <a:effectLst/>
                <a:latin typeface="Times New Roman" panose="02020603050405020304" pitchFamily="18" charset="0"/>
                <a:cs typeface="Times New Roman" panose="02020603050405020304" pitchFamily="18" charset="0"/>
              </a:rPr>
              <a:t>проекты, </a:t>
            </a:r>
          </a:p>
          <a:p>
            <a:pPr marL="285750" indent="-285750">
              <a:lnSpc>
                <a:spcPct val="90000"/>
              </a:lnSpc>
              <a:buFont typeface="Wingdings" panose="05000000000000000000" pitchFamily="2" charset="2"/>
              <a:buChar char="ü"/>
            </a:pPr>
            <a:r>
              <a:rPr lang="ru-RU" sz="1700" b="0" i="0" dirty="0">
                <a:solidFill>
                  <a:srgbClr val="202124"/>
                </a:solidFill>
                <a:effectLst/>
                <a:latin typeface="Times New Roman" panose="02020603050405020304" pitchFamily="18" charset="0"/>
                <a:cs typeface="Times New Roman" panose="02020603050405020304" pitchFamily="18" charset="0"/>
              </a:rPr>
              <a:t>программы, </a:t>
            </a:r>
          </a:p>
          <a:p>
            <a:pPr marL="285750" indent="-285750">
              <a:lnSpc>
                <a:spcPct val="90000"/>
              </a:lnSpc>
              <a:buFont typeface="Wingdings" panose="05000000000000000000" pitchFamily="2" charset="2"/>
              <a:buChar char="ü"/>
            </a:pPr>
            <a:r>
              <a:rPr lang="ru-RU" sz="1700" b="0" i="0" dirty="0">
                <a:solidFill>
                  <a:srgbClr val="202124"/>
                </a:solidFill>
                <a:effectLst/>
                <a:latin typeface="Times New Roman" panose="02020603050405020304" pitchFamily="18" charset="0"/>
                <a:cs typeface="Times New Roman" panose="02020603050405020304" pitchFamily="18" charset="0"/>
              </a:rPr>
              <a:t>общественные акции, </a:t>
            </a:r>
          </a:p>
          <a:p>
            <a:pPr marL="285750" indent="-285750">
              <a:lnSpc>
                <a:spcPct val="90000"/>
              </a:lnSpc>
              <a:buFont typeface="Wingdings" panose="05000000000000000000" pitchFamily="2" charset="2"/>
              <a:buChar char="ü"/>
            </a:pPr>
            <a:r>
              <a:rPr lang="ru-RU" sz="1700" b="0" i="0" dirty="0">
                <a:solidFill>
                  <a:srgbClr val="202124"/>
                </a:solidFill>
                <a:effectLst/>
                <a:latin typeface="Times New Roman" panose="02020603050405020304" pitchFamily="18" charset="0"/>
                <a:cs typeface="Times New Roman" panose="02020603050405020304" pitchFamily="18" charset="0"/>
              </a:rPr>
              <a:t>конференции, </a:t>
            </a:r>
          </a:p>
          <a:p>
            <a:pPr marL="285750" indent="-285750">
              <a:lnSpc>
                <a:spcPct val="90000"/>
              </a:lnSpc>
              <a:buFont typeface="Wingdings" panose="05000000000000000000" pitchFamily="2" charset="2"/>
              <a:buChar char="ü"/>
            </a:pPr>
            <a:r>
              <a:rPr lang="ru-RU" sz="1700" b="0" i="0" dirty="0">
                <a:solidFill>
                  <a:srgbClr val="202124"/>
                </a:solidFill>
                <a:effectLst/>
                <a:latin typeface="Times New Roman" panose="02020603050405020304" pitchFamily="18" charset="0"/>
                <a:cs typeface="Times New Roman" panose="02020603050405020304" pitchFamily="18" charset="0"/>
              </a:rPr>
              <a:t>семинары, </a:t>
            </a:r>
          </a:p>
          <a:p>
            <a:pPr marL="285750" indent="-285750">
              <a:lnSpc>
                <a:spcPct val="90000"/>
              </a:lnSpc>
              <a:buFont typeface="Wingdings" panose="05000000000000000000" pitchFamily="2" charset="2"/>
              <a:buChar char="ü"/>
            </a:pPr>
            <a:r>
              <a:rPr lang="ru-RU" sz="1700" b="0" i="0" dirty="0">
                <a:solidFill>
                  <a:srgbClr val="202124"/>
                </a:solidFill>
                <a:effectLst/>
                <a:latin typeface="Times New Roman" panose="02020603050405020304" pitchFamily="18" charset="0"/>
                <a:cs typeface="Times New Roman" panose="02020603050405020304" pitchFamily="18" charset="0"/>
              </a:rPr>
              <a:t>мастер-классы, </a:t>
            </a:r>
          </a:p>
          <a:p>
            <a:pPr marL="285750" indent="-285750">
              <a:lnSpc>
                <a:spcPct val="90000"/>
              </a:lnSpc>
              <a:buFont typeface="Wingdings" panose="05000000000000000000" pitchFamily="2" charset="2"/>
              <a:buChar char="ü"/>
            </a:pPr>
            <a:r>
              <a:rPr lang="ru-RU" sz="1700" b="0" i="0" dirty="0">
                <a:solidFill>
                  <a:srgbClr val="202124"/>
                </a:solidFill>
                <a:effectLst/>
                <a:latin typeface="Times New Roman" panose="02020603050405020304" pitchFamily="18" charset="0"/>
                <a:cs typeface="Times New Roman" panose="02020603050405020304" pitchFamily="18" charset="0"/>
              </a:rPr>
              <a:t>педагогические мастерские, </a:t>
            </a:r>
          </a:p>
          <a:p>
            <a:pPr marL="285750" indent="-285750">
              <a:lnSpc>
                <a:spcPct val="90000"/>
              </a:lnSpc>
              <a:buFont typeface="Wingdings" panose="05000000000000000000" pitchFamily="2" charset="2"/>
              <a:buChar char="ü"/>
            </a:pPr>
            <a:r>
              <a:rPr lang="ru-RU" sz="1700" b="0" i="0" dirty="0">
                <a:solidFill>
                  <a:srgbClr val="202124"/>
                </a:solidFill>
                <a:effectLst/>
                <a:latin typeface="Times New Roman" panose="02020603050405020304" pitchFamily="18" charset="0"/>
                <a:cs typeface="Times New Roman" panose="02020603050405020304" pitchFamily="18" charset="0"/>
              </a:rPr>
              <a:t>очные и заочные (в дистанционном режиме) курсы повышения квалификации и переподготовки кадров.</a:t>
            </a:r>
            <a:endParaRPr lang="ru-RU" sz="17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5AD22F5-057C-4BF5-AA2C-6788128C536D}"/>
              </a:ext>
            </a:extLst>
          </p:cNvPr>
          <p:cNvSpPr txBox="1"/>
          <p:nvPr/>
        </p:nvSpPr>
        <p:spPr>
          <a:xfrm>
            <a:off x="152401" y="115828"/>
            <a:ext cx="6324600" cy="6711068"/>
          </a:xfrm>
          <a:prstGeom prst="rect">
            <a:avLst/>
          </a:prstGeom>
          <a:noFill/>
        </p:spPr>
        <p:txBody>
          <a:bodyPr wrap="square">
            <a:spAutoFit/>
          </a:bodyPr>
          <a:lstStyle/>
          <a:p>
            <a:r>
              <a:rPr lang="ru-RU" sz="1700" b="1" dirty="0">
                <a:solidFill>
                  <a:srgbClr val="002060"/>
                </a:solidFill>
                <a:latin typeface="Times New Roman" panose="02020603050405020304" pitchFamily="18" charset="0"/>
                <a:cs typeface="Times New Roman" panose="02020603050405020304" pitchFamily="18" charset="0"/>
              </a:rPr>
              <a:t>Принципы</a:t>
            </a:r>
            <a:r>
              <a:rPr lang="ru-RU" sz="1700" b="1" i="0" dirty="0">
                <a:solidFill>
                  <a:srgbClr val="002060"/>
                </a:solidFill>
                <a:effectLst/>
                <a:latin typeface="Times New Roman" panose="02020603050405020304" pitchFamily="18" charset="0"/>
                <a:cs typeface="Times New Roman" panose="02020603050405020304" pitchFamily="18" charset="0"/>
              </a:rPr>
              <a:t> организации сетевого взаимодействия</a:t>
            </a:r>
            <a:r>
              <a:rPr lang="ru-RU" sz="1700" b="0" i="0" dirty="0">
                <a:solidFill>
                  <a:srgbClr val="002060"/>
                </a:solidFill>
                <a:effectLst/>
                <a:latin typeface="Times New Roman" panose="02020603050405020304" pitchFamily="18" charset="0"/>
                <a:cs typeface="Times New Roman" panose="02020603050405020304" pitchFamily="18" charset="0"/>
              </a:rPr>
              <a:t>: </a:t>
            </a:r>
          </a:p>
          <a:p>
            <a:pPr marL="285750" indent="-285750" algn="just">
              <a:lnSpc>
                <a:spcPct val="90000"/>
              </a:lnSpc>
              <a:buFont typeface="Wingdings" panose="05000000000000000000" pitchFamily="2" charset="2"/>
              <a:buChar char="ü"/>
            </a:pPr>
            <a:r>
              <a:rPr lang="ru-RU" sz="1700" b="1" dirty="0">
                <a:solidFill>
                  <a:srgbClr val="002060"/>
                </a:solidFill>
                <a:latin typeface="Times New Roman" panose="02020603050405020304" pitchFamily="18" charset="0"/>
                <a:cs typeface="Times New Roman" panose="02020603050405020304" pitchFamily="18" charset="0"/>
              </a:rPr>
              <a:t>п</a:t>
            </a:r>
            <a:r>
              <a:rPr lang="ru-RU" sz="1700" b="1" i="0" dirty="0">
                <a:solidFill>
                  <a:srgbClr val="002060"/>
                </a:solidFill>
                <a:effectLst/>
                <a:latin typeface="Times New Roman" panose="02020603050405020304" pitchFamily="18" charset="0"/>
                <a:cs typeface="Times New Roman" panose="02020603050405020304" pitchFamily="18" charset="0"/>
              </a:rPr>
              <a:t>ринцип добровольности </a:t>
            </a:r>
            <a:r>
              <a:rPr lang="ru-RU" sz="1700" i="0" dirty="0">
                <a:solidFill>
                  <a:srgbClr val="202124"/>
                </a:solidFill>
                <a:effectLst/>
                <a:latin typeface="Times New Roman" panose="02020603050405020304" pitchFamily="18" charset="0"/>
                <a:cs typeface="Times New Roman" panose="02020603050405020304" pitchFamily="18" charset="0"/>
              </a:rPr>
              <a:t>предполагает объединение ОО на добровольной основе в целях достижения высокого качества образования, максимального удовлетворения образовательных запросов и потребностей обучающихся, формирования и у них навыков самообразования;</a:t>
            </a:r>
          </a:p>
          <a:p>
            <a:pPr marL="285750" indent="-285750" algn="just">
              <a:lnSpc>
                <a:spcPct val="90000"/>
              </a:lnSpc>
              <a:buFont typeface="Wingdings" panose="05000000000000000000" pitchFamily="2" charset="2"/>
              <a:buChar char="ü"/>
            </a:pPr>
            <a:r>
              <a:rPr lang="ru-RU" sz="1700" b="1" i="0" dirty="0">
                <a:solidFill>
                  <a:srgbClr val="002060"/>
                </a:solidFill>
                <a:effectLst/>
                <a:latin typeface="Times New Roman" panose="02020603050405020304" pitchFamily="18" charset="0"/>
                <a:cs typeface="Times New Roman" panose="02020603050405020304" pitchFamily="18" charset="0"/>
              </a:rPr>
              <a:t>принцип адекватности и перспективности </a:t>
            </a:r>
            <a:r>
              <a:rPr lang="ru-RU" sz="1700" b="0" i="0" dirty="0">
                <a:solidFill>
                  <a:srgbClr val="202124"/>
                </a:solidFill>
                <a:effectLst/>
                <a:latin typeface="Times New Roman" panose="02020603050405020304" pitchFamily="18" charset="0"/>
                <a:cs typeface="Times New Roman" panose="02020603050405020304" pitchFamily="18" charset="0"/>
              </a:rPr>
              <a:t>предполагает учет реальных возможностей и потребностей учащихся, их возрастных особенностей, а также перспектив дальнейшего обучения и развития с учетом жизненных планов;</a:t>
            </a:r>
          </a:p>
          <a:p>
            <a:pPr marL="285750" indent="-285750" algn="just">
              <a:lnSpc>
                <a:spcPct val="90000"/>
              </a:lnSpc>
              <a:buFont typeface="Wingdings" panose="05000000000000000000" pitchFamily="2" charset="2"/>
              <a:buChar char="ü"/>
            </a:pPr>
            <a:r>
              <a:rPr lang="ru-RU" sz="1700" b="1" i="0" dirty="0">
                <a:solidFill>
                  <a:srgbClr val="002060"/>
                </a:solidFill>
                <a:effectLst/>
                <a:latin typeface="Times New Roman" panose="02020603050405020304" pitchFamily="18" charset="0"/>
                <a:cs typeface="Times New Roman" panose="02020603050405020304" pitchFamily="18" charset="0"/>
              </a:rPr>
              <a:t>принцип инвариантности и вариативности </a:t>
            </a:r>
            <a:r>
              <a:rPr lang="ru-RU" sz="1700" b="0" i="0" dirty="0">
                <a:solidFill>
                  <a:srgbClr val="202124"/>
                </a:solidFill>
                <a:effectLst/>
                <a:latin typeface="Times New Roman" panose="02020603050405020304" pitchFamily="18" charset="0"/>
                <a:cs typeface="Times New Roman" panose="02020603050405020304" pitchFamily="18" charset="0"/>
              </a:rPr>
              <a:t>подразумевает обеспечение необходимого уровня базовой подготовки учащихся и вариативности в соответствии с выбором учащихся;</a:t>
            </a:r>
          </a:p>
          <a:p>
            <a:pPr marL="285750" indent="-285750" algn="just">
              <a:lnSpc>
                <a:spcPct val="90000"/>
              </a:lnSpc>
              <a:buFont typeface="Wingdings" panose="05000000000000000000" pitchFamily="2" charset="2"/>
              <a:buChar char="ü"/>
            </a:pPr>
            <a:r>
              <a:rPr lang="ru-RU" sz="1700" b="1" i="0" dirty="0">
                <a:solidFill>
                  <a:srgbClr val="002060"/>
                </a:solidFill>
                <a:effectLst/>
                <a:latin typeface="Times New Roman" panose="02020603050405020304" pitchFamily="18" charset="0"/>
                <a:cs typeface="Times New Roman" panose="02020603050405020304" pitchFamily="18" charset="0"/>
              </a:rPr>
              <a:t>принцип интеграции и дифференциации </a:t>
            </a:r>
            <a:r>
              <a:rPr lang="ru-RU" sz="1700" b="0" i="0" dirty="0">
                <a:solidFill>
                  <a:srgbClr val="202124"/>
                </a:solidFill>
                <a:effectLst/>
                <a:latin typeface="Times New Roman" panose="02020603050405020304" pitchFamily="18" charset="0"/>
                <a:cs typeface="Times New Roman" panose="02020603050405020304" pitchFamily="18" charset="0"/>
              </a:rPr>
              <a:t>предполагает согласованность целей, содержания, форм, методов обучения на уровне класса, ступени образования, школы в целом, установление связей между образовательными областями и учебными дисциплинами, реализующими предпрофильное обучение, между программами общего, дополнительного, начального профессионального образования;</a:t>
            </a:r>
          </a:p>
          <a:p>
            <a:pPr marL="285750" indent="-285750" algn="just">
              <a:lnSpc>
                <a:spcPct val="90000"/>
              </a:lnSpc>
              <a:buFont typeface="Wingdings" panose="05000000000000000000" pitchFamily="2" charset="2"/>
              <a:buChar char="ü"/>
            </a:pPr>
            <a:r>
              <a:rPr lang="ru-RU" sz="1700" b="1" i="0" dirty="0">
                <a:solidFill>
                  <a:srgbClr val="002060"/>
                </a:solidFill>
                <a:effectLst/>
                <a:latin typeface="Times New Roman" panose="02020603050405020304" pitchFamily="18" charset="0"/>
                <a:cs typeface="Times New Roman" panose="02020603050405020304" pitchFamily="18" charset="0"/>
              </a:rPr>
              <a:t>принцип мотивации и стимулирования</a:t>
            </a:r>
            <a:r>
              <a:rPr lang="ru-RU" sz="1700" b="0" i="0" dirty="0">
                <a:solidFill>
                  <a:srgbClr val="202124"/>
                </a:solidFill>
                <a:effectLst/>
                <a:latin typeface="Times New Roman" panose="02020603050405020304" pitchFamily="18" charset="0"/>
                <a:cs typeface="Times New Roman" panose="02020603050405020304" pitchFamily="18" charset="0"/>
              </a:rPr>
              <a:t>, означающий, с одной стороны, необходимость учитывать мотивы, ценностные ориентации, направленность деятельности детей, с другой, – создание условий, использования педагогических средств, обеспечивающих развитие </a:t>
            </a:r>
            <a:r>
              <a:rPr lang="ru-RU" sz="1700" b="0" i="0" dirty="0" err="1">
                <a:solidFill>
                  <a:srgbClr val="202124"/>
                </a:solidFill>
                <a:effectLst/>
                <a:latin typeface="Times New Roman" panose="02020603050405020304" pitchFamily="18" charset="0"/>
                <a:cs typeface="Times New Roman" panose="02020603050405020304" pitchFamily="18" charset="0"/>
              </a:rPr>
              <a:t>потребностно</a:t>
            </a:r>
            <a:r>
              <a:rPr lang="ru-RU" sz="1700" b="0" i="0" dirty="0">
                <a:solidFill>
                  <a:srgbClr val="202124"/>
                </a:solidFill>
                <a:effectLst/>
                <a:latin typeface="Times New Roman" panose="02020603050405020304" pitchFamily="18" charset="0"/>
                <a:cs typeface="Times New Roman" panose="02020603050405020304" pitchFamily="18" charset="0"/>
              </a:rPr>
              <a:t>-мотивационной сферы личности в соответствии с ее возможностями и реальными условиями.</a:t>
            </a:r>
            <a:endParaRPr lang="ru-RU" sz="17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FDA89C6-B618-4AA4-B614-224F2E4399A4}"/>
              </a:ext>
            </a:extLst>
          </p:cNvPr>
          <p:cNvSpPr txBox="1"/>
          <p:nvPr/>
        </p:nvSpPr>
        <p:spPr>
          <a:xfrm>
            <a:off x="6705601" y="137437"/>
            <a:ext cx="5333998" cy="3624069"/>
          </a:xfrm>
          <a:prstGeom prst="rect">
            <a:avLst/>
          </a:prstGeom>
          <a:noFill/>
        </p:spPr>
        <p:txBody>
          <a:bodyPr wrap="square">
            <a:spAutoFit/>
          </a:bodyPr>
          <a:lstStyle/>
          <a:p>
            <a:pPr algn="just">
              <a:lnSpc>
                <a:spcPct val="90000"/>
              </a:lnSpc>
            </a:pPr>
            <a:r>
              <a:rPr lang="ru-RU" sz="1700" b="1" dirty="0">
                <a:solidFill>
                  <a:srgbClr val="002060"/>
                </a:solidFill>
                <a:latin typeface="Times New Roman" panose="02020603050405020304" pitchFamily="18" charset="0"/>
                <a:cs typeface="Times New Roman" panose="02020603050405020304" pitchFamily="18" charset="0"/>
              </a:rPr>
              <a:t>Задачи </a:t>
            </a:r>
            <a:r>
              <a:rPr lang="ru-RU" sz="1700" b="1" i="0" dirty="0">
                <a:solidFill>
                  <a:srgbClr val="002060"/>
                </a:solidFill>
                <a:effectLst/>
                <a:latin typeface="Times New Roman" panose="02020603050405020304" pitchFamily="18" charset="0"/>
                <a:cs typeface="Times New Roman" panose="02020603050405020304" pitchFamily="18" charset="0"/>
              </a:rPr>
              <a:t>сетевого взаимодействия</a:t>
            </a:r>
            <a:r>
              <a:rPr lang="ru-RU" sz="1700" b="0" i="0" dirty="0">
                <a:solidFill>
                  <a:srgbClr val="002060"/>
                </a:solidFill>
                <a:effectLst/>
                <a:latin typeface="Times New Roman" panose="02020603050405020304" pitchFamily="18" charset="0"/>
                <a:cs typeface="Times New Roman" panose="02020603050405020304" pitchFamily="18" charset="0"/>
              </a:rPr>
              <a:t>: </a:t>
            </a:r>
          </a:p>
          <a:p>
            <a:pPr marL="285750" indent="-285750" algn="just">
              <a:lnSpc>
                <a:spcPct val="90000"/>
              </a:lnSpc>
              <a:buFont typeface="Wingdings" panose="05000000000000000000" pitchFamily="2" charset="2"/>
              <a:buChar char="ü"/>
            </a:pPr>
            <a:r>
              <a:rPr lang="ru-RU" sz="1700" dirty="0">
                <a:solidFill>
                  <a:srgbClr val="202124"/>
                </a:solidFill>
                <a:latin typeface="Times New Roman" panose="02020603050405020304" pitchFamily="18" charset="0"/>
                <a:cs typeface="Times New Roman" panose="02020603050405020304" pitchFamily="18" charset="0"/>
              </a:rPr>
              <a:t>р</a:t>
            </a:r>
            <a:r>
              <a:rPr lang="ru-RU" sz="1700" b="0" i="0" dirty="0">
                <a:solidFill>
                  <a:srgbClr val="202124"/>
                </a:solidFill>
                <a:effectLst/>
                <a:latin typeface="Times New Roman" panose="02020603050405020304" pitchFamily="18" charset="0"/>
                <a:cs typeface="Times New Roman" panose="02020603050405020304" pitchFamily="18" charset="0"/>
              </a:rPr>
              <a:t>асширение спектра образовательных программ для личностного развития обучающихся и формирования базовых, универсальных учебных действий;</a:t>
            </a:r>
          </a:p>
          <a:p>
            <a:pPr marL="285750" indent="-285750" algn="just">
              <a:buFont typeface="Wingdings" panose="05000000000000000000" pitchFamily="2" charset="2"/>
              <a:buChar char="ü"/>
            </a:pPr>
            <a:r>
              <a:rPr lang="ru-RU" sz="1700" dirty="0">
                <a:latin typeface="Times New Roman" panose="02020603050405020304" pitchFamily="18" charset="0"/>
                <a:cs typeface="Times New Roman" panose="02020603050405020304" pitchFamily="18" charset="0"/>
              </a:rPr>
              <a:t>организация подготовки одаренных детей по программам повышения уровня обучения;</a:t>
            </a:r>
          </a:p>
          <a:p>
            <a:pPr marL="285750" indent="-285750" algn="just">
              <a:buFont typeface="Wingdings" panose="05000000000000000000" pitchFamily="2" charset="2"/>
              <a:buChar char="ü"/>
            </a:pPr>
            <a:r>
              <a:rPr lang="ru-RU" sz="1700" dirty="0">
                <a:latin typeface="Times New Roman" panose="02020603050405020304" pitchFamily="18" charset="0"/>
                <a:cs typeface="Times New Roman" panose="02020603050405020304" pitchFamily="18" charset="0"/>
              </a:rPr>
              <a:t>организация предпрофильной подготовки и профильного обучения;</a:t>
            </a:r>
          </a:p>
          <a:p>
            <a:pPr marL="285750" indent="-285750" algn="just">
              <a:buFont typeface="Wingdings" panose="05000000000000000000" pitchFamily="2" charset="2"/>
              <a:buChar char="ü"/>
            </a:pPr>
            <a:r>
              <a:rPr lang="ru-RU" sz="1700" dirty="0">
                <a:latin typeface="Times New Roman" panose="02020603050405020304" pitchFamily="18" charset="0"/>
                <a:cs typeface="Times New Roman" panose="02020603050405020304" pitchFamily="18" charset="0"/>
              </a:rPr>
              <a:t>организация внеурочной деятельности в рамках ФГОС;</a:t>
            </a:r>
          </a:p>
          <a:p>
            <a:pPr marL="285750" indent="-285750" algn="just">
              <a:buFont typeface="Wingdings" panose="05000000000000000000" pitchFamily="2" charset="2"/>
              <a:buChar char="ü"/>
            </a:pPr>
            <a:r>
              <a:rPr lang="ru-RU" sz="1700" dirty="0">
                <a:latin typeface="Times New Roman" panose="02020603050405020304" pitchFamily="18" charset="0"/>
                <a:cs typeface="Times New Roman" panose="02020603050405020304" pitchFamily="18" charset="0"/>
              </a:rPr>
              <a:t>повышение качества образования;</a:t>
            </a:r>
          </a:p>
          <a:p>
            <a:pPr marL="285750" indent="-285750" algn="just">
              <a:buFont typeface="Wingdings" panose="05000000000000000000" pitchFamily="2" charset="2"/>
              <a:buChar char="ü"/>
            </a:pPr>
            <a:r>
              <a:rPr lang="ru-RU" sz="1700" dirty="0">
                <a:latin typeface="Times New Roman" panose="02020603050405020304" pitchFamily="18" charset="0"/>
                <a:cs typeface="Times New Roman" panose="02020603050405020304" pitchFamily="18" charset="0"/>
              </a:rPr>
              <a:t>формирование профессионального самоопределения и социализации обучающихся.</a:t>
            </a:r>
          </a:p>
        </p:txBody>
      </p:sp>
    </p:spTree>
    <p:extLst>
      <p:ext uri="{BB962C8B-B14F-4D97-AF65-F5344CB8AC3E}">
        <p14:creationId xmlns:p14="http://schemas.microsoft.com/office/powerpoint/2010/main" val="460033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33EB8C-DFE6-45B8-80CF-67B1C4FA8CFA}"/>
              </a:ext>
            </a:extLst>
          </p:cNvPr>
          <p:cNvSpPr txBox="1"/>
          <p:nvPr/>
        </p:nvSpPr>
        <p:spPr>
          <a:xfrm>
            <a:off x="0" y="31845"/>
            <a:ext cx="12192000" cy="483017"/>
          </a:xfrm>
          <a:prstGeom prst="rect">
            <a:avLst/>
          </a:prstGeom>
          <a:noFill/>
        </p:spPr>
        <p:txBody>
          <a:bodyPr wrap="square">
            <a:spAutoFit/>
          </a:bodyPr>
          <a:lstStyle/>
          <a:p>
            <a:pPr indent="450215" algn="ctr">
              <a:lnSpc>
                <a:spcPct val="115000"/>
              </a:lnSpc>
              <a:spcAft>
                <a:spcPts val="1000"/>
              </a:spcAft>
            </a:pPr>
            <a:r>
              <a:rPr lang="ru-RU" sz="2400" b="1" spc="-20" dirty="0">
                <a:solidFill>
                  <a:srgbClr val="002060"/>
                </a:solidFill>
                <a:latin typeface="Times New Roman" panose="02020603050405020304" pitchFamily="18" charset="0"/>
                <a:cs typeface="Times New Roman" panose="02020603050405020304" pitchFamily="18" charset="0"/>
              </a:rPr>
              <a:t>4. Примеры сетевого взаимодействия по финансовому просвещению в регионе</a:t>
            </a:r>
          </a:p>
        </p:txBody>
      </p:sp>
      <p:graphicFrame>
        <p:nvGraphicFramePr>
          <p:cNvPr id="4" name="Таблица 4">
            <a:extLst>
              <a:ext uri="{FF2B5EF4-FFF2-40B4-BE49-F238E27FC236}">
                <a16:creationId xmlns:a16="http://schemas.microsoft.com/office/drawing/2014/main" id="{20D288FE-26F8-41ED-86B0-C0482E267828}"/>
              </a:ext>
            </a:extLst>
          </p:cNvPr>
          <p:cNvGraphicFramePr>
            <a:graphicFrameLocks noGrp="1"/>
          </p:cNvGraphicFramePr>
          <p:nvPr>
            <p:extLst>
              <p:ext uri="{D42A27DB-BD31-4B8C-83A1-F6EECF244321}">
                <p14:modId xmlns:p14="http://schemas.microsoft.com/office/powerpoint/2010/main" val="2573252924"/>
              </p:ext>
            </p:extLst>
          </p:nvPr>
        </p:nvGraphicFramePr>
        <p:xfrm>
          <a:off x="0" y="507086"/>
          <a:ext cx="12191999" cy="6319069"/>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4264941220"/>
                    </a:ext>
                  </a:extLst>
                </a:gridCol>
                <a:gridCol w="9372599">
                  <a:extLst>
                    <a:ext uri="{9D8B030D-6E8A-4147-A177-3AD203B41FA5}">
                      <a16:colId xmlns:a16="http://schemas.microsoft.com/office/drawing/2014/main" val="226479789"/>
                    </a:ext>
                  </a:extLst>
                </a:gridCol>
              </a:tblGrid>
              <a:tr h="535340">
                <a:tc>
                  <a:txBody>
                    <a:bodyPr/>
                    <a:lstStyle/>
                    <a:p>
                      <a:pPr algn="ctr">
                        <a:lnSpc>
                          <a:spcPct val="90000"/>
                        </a:lnSpc>
                      </a:pPr>
                      <a:r>
                        <a:rPr lang="ru-RU" sz="1700" dirty="0">
                          <a:solidFill>
                            <a:schemeClr val="tx1"/>
                          </a:solidFill>
                          <a:latin typeface="Times New Roman" panose="02020603050405020304" pitchFamily="18" charset="0"/>
                          <a:cs typeface="Times New Roman" panose="02020603050405020304" pitchFamily="18" charset="0"/>
                        </a:rPr>
                        <a:t>Форма сетевого взаимодействия</a:t>
                      </a:r>
                    </a:p>
                  </a:txBody>
                  <a:tcPr anchor="ctr">
                    <a:solidFill>
                      <a:schemeClr val="accent5">
                        <a:lumMod val="20000"/>
                        <a:lumOff val="80000"/>
                      </a:schemeClr>
                    </a:solidFill>
                  </a:tcPr>
                </a:tc>
                <a:tc>
                  <a:txBody>
                    <a:bodyPr/>
                    <a:lstStyle/>
                    <a:p>
                      <a:pPr algn="ctr">
                        <a:lnSpc>
                          <a:spcPct val="90000"/>
                        </a:lnSpc>
                      </a:pPr>
                      <a:r>
                        <a:rPr lang="ru-RU" sz="1700" dirty="0">
                          <a:solidFill>
                            <a:schemeClr val="tx1"/>
                          </a:solidFill>
                          <a:latin typeface="Times New Roman" panose="02020603050405020304" pitchFamily="18" charset="0"/>
                          <a:cs typeface="Times New Roman" panose="02020603050405020304" pitchFamily="18" charset="0"/>
                        </a:rPr>
                        <a:t>Пример сетевого взаимодействия</a:t>
                      </a:r>
                    </a:p>
                  </a:txBody>
                  <a:tcPr anchor="ctr">
                    <a:solidFill>
                      <a:schemeClr val="accent5">
                        <a:lumMod val="20000"/>
                        <a:lumOff val="80000"/>
                      </a:schemeClr>
                    </a:solidFill>
                  </a:tcPr>
                </a:tc>
                <a:extLst>
                  <a:ext uri="{0D108BD9-81ED-4DB2-BD59-A6C34878D82A}">
                    <a16:rowId xmlns:a16="http://schemas.microsoft.com/office/drawing/2014/main" val="1998241115"/>
                  </a:ext>
                </a:extLst>
              </a:tr>
              <a:tr h="982919">
                <a:tc>
                  <a:txBody>
                    <a:bodyPr/>
                    <a:lstStyle/>
                    <a:p>
                      <a:pPr>
                        <a:lnSpc>
                          <a:spcPct val="90000"/>
                        </a:lnSpc>
                      </a:pPr>
                      <a:r>
                        <a:rPr lang="ru-RU" sz="1700" b="0" i="0" dirty="0">
                          <a:solidFill>
                            <a:srgbClr val="202124"/>
                          </a:solidFill>
                          <a:effectLst/>
                          <a:latin typeface="Times New Roman" panose="02020603050405020304" pitchFamily="18" charset="0"/>
                          <a:cs typeface="Times New Roman" panose="02020603050405020304" pitchFamily="18" charset="0"/>
                        </a:rPr>
                        <a:t>сетевые воспитательные события</a:t>
                      </a:r>
                      <a:endParaRPr lang="ru-RU" sz="1700" dirty="0">
                        <a:solidFill>
                          <a:schemeClr val="tx1"/>
                        </a:solidFill>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tc>
                  <a:txBody>
                    <a:bodyPr/>
                    <a:lstStyle/>
                    <a:p>
                      <a:pPr algn="just">
                        <a:lnSpc>
                          <a:spcPct val="90000"/>
                        </a:lnSpc>
                      </a:pPr>
                      <a:r>
                        <a:rPr lang="ru-RU" sz="1700" dirty="0">
                          <a:solidFill>
                            <a:schemeClr val="tx1"/>
                          </a:solidFill>
                          <a:latin typeface="Times New Roman" panose="02020603050405020304" pitchFamily="18" charset="0"/>
                          <a:cs typeface="Times New Roman" panose="02020603050405020304" pitchFamily="18" charset="0"/>
                        </a:rPr>
                        <a:t>Участие крымских школьников во </a:t>
                      </a:r>
                      <a:r>
                        <a:rPr lang="ru-RU" sz="1700" dirty="0">
                          <a:latin typeface="Times New Roman" panose="02020603050405020304" pitchFamily="18" charset="0"/>
                          <a:cs typeface="Times New Roman" panose="02020603050405020304" pitchFamily="18" charset="0"/>
                        </a:rPr>
                        <a:t>Всероссийской недели сбережений, Днях финансовой грамотности в учебных заведениях, ежегодном Семейном финансовом фестивале и др.</a:t>
                      </a:r>
                    </a:p>
                    <a:p>
                      <a:pPr algn="just">
                        <a:lnSpc>
                          <a:spcPct val="90000"/>
                        </a:lnSpc>
                      </a:pPr>
                      <a:r>
                        <a:rPr lang="ru-RU" sz="1700" dirty="0">
                          <a:solidFill>
                            <a:schemeClr val="tx1"/>
                          </a:solidFill>
                          <a:latin typeface="Times New Roman" panose="02020603050405020304" pitchFamily="18" charset="0"/>
                          <a:cs typeface="Times New Roman" panose="02020603050405020304" pitchFamily="18" charset="0"/>
                        </a:rPr>
                        <a:t>Всероссийских и региональной олимпиадах по финансовой грамотности, Крымском фестивале «Крымский вундеркинд»</a:t>
                      </a:r>
                    </a:p>
                  </a:txBody>
                  <a:tcPr>
                    <a:solidFill>
                      <a:schemeClr val="accent5">
                        <a:lumMod val="20000"/>
                        <a:lumOff val="80000"/>
                      </a:schemeClr>
                    </a:solidFill>
                  </a:tcPr>
                </a:tc>
                <a:extLst>
                  <a:ext uri="{0D108BD9-81ED-4DB2-BD59-A6C34878D82A}">
                    <a16:rowId xmlns:a16="http://schemas.microsoft.com/office/drawing/2014/main" val="4193620248"/>
                  </a:ext>
                </a:extLst>
              </a:tr>
              <a:tr h="535340">
                <a:tc>
                  <a:txBody>
                    <a:bodyPr/>
                    <a:lstStyle/>
                    <a:p>
                      <a:pPr>
                        <a:lnSpc>
                          <a:spcPct val="90000"/>
                        </a:lnSpc>
                      </a:pPr>
                      <a:r>
                        <a:rPr lang="ru-RU" sz="1700" b="0" i="0" dirty="0">
                          <a:solidFill>
                            <a:srgbClr val="202124"/>
                          </a:solidFill>
                          <a:effectLst/>
                          <a:latin typeface="Times New Roman" panose="02020603050405020304" pitchFamily="18" charset="0"/>
                          <a:cs typeface="Times New Roman" panose="02020603050405020304" pitchFamily="18" charset="0"/>
                        </a:rPr>
                        <a:t>общественные акции</a:t>
                      </a:r>
                      <a:endParaRPr lang="ru-RU" sz="1700" dirty="0">
                        <a:solidFill>
                          <a:schemeClr val="tx1"/>
                        </a:solidFill>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tc>
                  <a:txBody>
                    <a:bodyPr/>
                    <a:lstStyle/>
                    <a:p>
                      <a:pPr algn="just">
                        <a:lnSpc>
                          <a:spcPct val="90000"/>
                        </a:lnSpc>
                      </a:pPr>
                      <a:r>
                        <a:rPr lang="ru-RU" sz="1700" dirty="0">
                          <a:solidFill>
                            <a:schemeClr val="tx1"/>
                          </a:solidFill>
                          <a:latin typeface="Times New Roman" panose="02020603050405020304" pitchFamily="18" charset="0"/>
                          <a:cs typeface="Times New Roman" panose="02020603050405020304" pitchFamily="18" charset="0"/>
                        </a:rPr>
                        <a:t>Онлайн-зачет по финансовой грамотности, Всероссийский урок по финансовой безопасности, Всероссийская неделя </a:t>
                      </a:r>
                      <a:r>
                        <a:rPr lang="ru-RU" sz="1700" dirty="0" err="1">
                          <a:solidFill>
                            <a:schemeClr val="tx1"/>
                          </a:solidFill>
                          <a:latin typeface="Times New Roman" panose="02020603050405020304" pitchFamily="18" charset="0"/>
                          <a:cs typeface="Times New Roman" panose="02020603050405020304" pitchFamily="18" charset="0"/>
                        </a:rPr>
                        <a:t>киберграмотности</a:t>
                      </a:r>
                      <a:r>
                        <a:rPr lang="ru-RU" sz="1700" dirty="0">
                          <a:solidFill>
                            <a:schemeClr val="tx1"/>
                          </a:solidFill>
                          <a:latin typeface="Times New Roman" panose="02020603050405020304" pitchFamily="18" charset="0"/>
                          <a:cs typeface="Times New Roman" panose="02020603050405020304" pitchFamily="18" charset="0"/>
                        </a:rPr>
                        <a:t> и др.</a:t>
                      </a:r>
                    </a:p>
                  </a:txBody>
                  <a:tcPr>
                    <a:solidFill>
                      <a:schemeClr val="accent5">
                        <a:lumMod val="20000"/>
                        <a:lumOff val="80000"/>
                      </a:schemeClr>
                    </a:solidFill>
                  </a:tcPr>
                </a:tc>
                <a:extLst>
                  <a:ext uri="{0D108BD9-81ED-4DB2-BD59-A6C34878D82A}">
                    <a16:rowId xmlns:a16="http://schemas.microsoft.com/office/drawing/2014/main" val="259330088"/>
                  </a:ext>
                </a:extLst>
              </a:tr>
              <a:tr h="1206708">
                <a:tc>
                  <a:txBody>
                    <a:bodyPr/>
                    <a:lstStyle/>
                    <a:p>
                      <a:pPr>
                        <a:lnSpc>
                          <a:spcPct val="90000"/>
                        </a:lnSpc>
                      </a:pPr>
                      <a:r>
                        <a:rPr lang="ru-RU" sz="1700" b="0" i="0" dirty="0">
                          <a:solidFill>
                            <a:srgbClr val="202124"/>
                          </a:solidFill>
                          <a:effectLst/>
                          <a:latin typeface="Times New Roman" panose="02020603050405020304" pitchFamily="18" charset="0"/>
                          <a:cs typeface="Times New Roman" panose="02020603050405020304" pitchFamily="18" charset="0"/>
                        </a:rPr>
                        <a:t>конференции</a:t>
                      </a:r>
                      <a:endParaRPr lang="ru-RU" sz="1700" dirty="0">
                        <a:solidFill>
                          <a:schemeClr val="tx1"/>
                        </a:solidFill>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tc>
                  <a:txBody>
                    <a:bodyPr/>
                    <a:lstStyle/>
                    <a:p>
                      <a:pPr algn="just">
                        <a:lnSpc>
                          <a:spcPct val="90000"/>
                        </a:lnSpc>
                      </a:pPr>
                      <a:r>
                        <a:rPr lang="ru-RU" sz="1700" kern="1200" dirty="0">
                          <a:solidFill>
                            <a:schemeClr val="tx1"/>
                          </a:solidFill>
                          <a:effectLst/>
                          <a:latin typeface="Times New Roman" panose="02020603050405020304" pitchFamily="18" charset="0"/>
                          <a:ea typeface="+mn-ea"/>
                          <a:cs typeface="Times New Roman" panose="02020603050405020304" pitchFamily="18" charset="0"/>
                        </a:rPr>
                        <a:t>Всероссийская научно-практическая конференция «Доходы консолидированных бюджетов субъектов Российской Федерации: практика регионов и резервы роста». Секция 3. Финансовая грамотность как основа благосостояния населения», </a:t>
                      </a:r>
                      <a:r>
                        <a:rPr lang="ru-RU" sz="1700" dirty="0">
                          <a:latin typeface="Times New Roman" panose="02020603050405020304" pitchFamily="18" charset="0"/>
                          <a:cs typeface="Times New Roman" panose="02020603050405020304" pitchFamily="18" charset="0"/>
                        </a:rPr>
                        <a:t> Региональная научно-методическая конференция «Финансовая грамотность в системе образования Республики Крым», Крымский фестиваль педагогических инициатив с номинацией «Дружи с финансами». </a:t>
                      </a:r>
                      <a:endParaRPr lang="ru-RU" sz="1700" dirty="0">
                        <a:solidFill>
                          <a:schemeClr val="tx1"/>
                        </a:solidFill>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extLst>
                  <a:ext uri="{0D108BD9-81ED-4DB2-BD59-A6C34878D82A}">
                    <a16:rowId xmlns:a16="http://schemas.microsoft.com/office/drawing/2014/main" val="1150648471"/>
                  </a:ext>
                </a:extLst>
              </a:tr>
              <a:tr h="759129">
                <a:tc>
                  <a:txBody>
                    <a:bodyPr/>
                    <a:lstStyle/>
                    <a:p>
                      <a:pPr>
                        <a:lnSpc>
                          <a:spcPct val="90000"/>
                        </a:lnSpc>
                      </a:pPr>
                      <a:r>
                        <a:rPr lang="ru-RU" sz="1700" dirty="0">
                          <a:solidFill>
                            <a:schemeClr val="tx1"/>
                          </a:solidFill>
                          <a:latin typeface="Times New Roman" panose="02020603050405020304" pitchFamily="18" charset="0"/>
                          <a:cs typeface="Times New Roman" panose="02020603050405020304" pitchFamily="18" charset="0"/>
                        </a:rPr>
                        <a:t>семинары (очные и в режиме ВКС)</a:t>
                      </a:r>
                    </a:p>
                  </a:txBody>
                  <a:tcPr>
                    <a:solidFill>
                      <a:schemeClr val="accent5">
                        <a:lumMod val="20000"/>
                        <a:lumOff val="80000"/>
                      </a:schemeClr>
                    </a:solidFill>
                  </a:tcPr>
                </a:tc>
                <a:tc>
                  <a:txBody>
                    <a:bodyPr/>
                    <a:lstStyle/>
                    <a:p>
                      <a:pPr algn="just">
                        <a:lnSpc>
                          <a:spcPct val="90000"/>
                        </a:lnSpc>
                      </a:pPr>
                      <a:r>
                        <a:rPr lang="ru-RU" sz="1700" dirty="0">
                          <a:solidFill>
                            <a:schemeClr val="dk1"/>
                          </a:solidFill>
                          <a:effectLst/>
                          <a:latin typeface="Times New Roman" panose="02020603050405020304" pitchFamily="18" charset="0"/>
                          <a:ea typeface="+mn-ea"/>
                          <a:cs typeface="Times New Roman" panose="02020603050405020304" pitchFamily="18" charset="0"/>
                        </a:rPr>
                        <a:t>Ежегодные региональные семинары: Финансовая грамотность детей и молодежи как актуальная задача современного образования, Об особенностях преподавания экономики и финансовой грамотности в общеобразовательных организациях Республики Крым в текущем учебном году</a:t>
                      </a:r>
                      <a:endParaRPr lang="ru-RU" sz="1700" dirty="0">
                        <a:solidFill>
                          <a:schemeClr val="tx1"/>
                        </a:solidFill>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extLst>
                  <a:ext uri="{0D108BD9-81ED-4DB2-BD59-A6C34878D82A}">
                    <a16:rowId xmlns:a16="http://schemas.microsoft.com/office/drawing/2014/main" val="2672081964"/>
                  </a:ext>
                </a:extLst>
              </a:tr>
              <a:tr h="353346">
                <a:tc>
                  <a:txBody>
                    <a:bodyPr/>
                    <a:lstStyle/>
                    <a:p>
                      <a:pPr>
                        <a:lnSpc>
                          <a:spcPct val="90000"/>
                        </a:lnSpc>
                      </a:pPr>
                      <a:r>
                        <a:rPr lang="ru-RU" sz="1700" dirty="0">
                          <a:solidFill>
                            <a:schemeClr val="tx1"/>
                          </a:solidFill>
                          <a:latin typeface="Times New Roman" panose="02020603050405020304" pitchFamily="18" charset="0"/>
                          <a:cs typeface="Times New Roman" panose="02020603050405020304" pitchFamily="18" charset="0"/>
                        </a:rPr>
                        <a:t>Вебинары (в режиме ВКС)</a:t>
                      </a:r>
                    </a:p>
                  </a:txBody>
                  <a:tcPr>
                    <a:solidFill>
                      <a:schemeClr val="accent5">
                        <a:lumMod val="20000"/>
                        <a:lumOff val="80000"/>
                      </a:schemeClr>
                    </a:solidFill>
                  </a:tcPr>
                </a:tc>
                <a:tc>
                  <a:txBody>
                    <a:bodyPr/>
                    <a:lstStyle/>
                    <a:p>
                      <a:pPr algn="just">
                        <a:lnSpc>
                          <a:spcPct val="90000"/>
                        </a:lnSpc>
                      </a:pPr>
                      <a:r>
                        <a:rPr lang="ru-RU" sz="1700" dirty="0">
                          <a:solidFill>
                            <a:schemeClr val="tx1"/>
                          </a:solidFill>
                          <a:latin typeface="Times New Roman" panose="02020603050405020304" pitchFamily="18" charset="0"/>
                          <a:cs typeface="Times New Roman" panose="02020603050405020304" pitchFamily="18" charset="0"/>
                        </a:rPr>
                        <a:t>Серия вебинаров по интеграции финансовой грамотности в систему общего образования РК</a:t>
                      </a:r>
                    </a:p>
                  </a:txBody>
                  <a:tcPr>
                    <a:solidFill>
                      <a:schemeClr val="accent5">
                        <a:lumMod val="20000"/>
                        <a:lumOff val="80000"/>
                      </a:schemeClr>
                    </a:solidFill>
                  </a:tcPr>
                </a:tc>
                <a:extLst>
                  <a:ext uri="{0D108BD9-81ED-4DB2-BD59-A6C34878D82A}">
                    <a16:rowId xmlns:a16="http://schemas.microsoft.com/office/drawing/2014/main" val="2312958569"/>
                  </a:ext>
                </a:extLst>
              </a:tr>
              <a:tr h="759129">
                <a:tc>
                  <a:txBody>
                    <a:bodyPr/>
                    <a:lstStyle/>
                    <a:p>
                      <a:pPr marL="0" marR="0" lvl="0" indent="0" defTabSz="914400" eaLnBrk="1" fontAlgn="auto" latinLnBrk="0" hangingPunct="1">
                        <a:lnSpc>
                          <a:spcPct val="90000"/>
                        </a:lnSpc>
                        <a:spcBef>
                          <a:spcPts val="0"/>
                        </a:spcBef>
                        <a:spcAft>
                          <a:spcPts val="0"/>
                        </a:spcAft>
                        <a:buClrTx/>
                        <a:buSzTx/>
                        <a:buFontTx/>
                        <a:buNone/>
                        <a:tabLst/>
                        <a:defRPr/>
                      </a:pPr>
                      <a:r>
                        <a:rPr lang="ru-RU" sz="1700" b="0" i="0" dirty="0">
                          <a:solidFill>
                            <a:srgbClr val="202124"/>
                          </a:solidFill>
                          <a:effectLst/>
                          <a:latin typeface="Times New Roman" panose="02020603050405020304" pitchFamily="18" charset="0"/>
                          <a:cs typeface="Times New Roman" panose="02020603050405020304" pitchFamily="18" charset="0"/>
                        </a:rPr>
                        <a:t>мастер-классы, педагогические мастерские</a:t>
                      </a:r>
                      <a:endParaRPr lang="ru-RU" sz="1700" dirty="0">
                        <a:solidFill>
                          <a:schemeClr val="tx1"/>
                        </a:solidFill>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tc>
                  <a:txBody>
                    <a:bodyPr/>
                    <a:lstStyle/>
                    <a:p>
                      <a:pPr algn="just">
                        <a:lnSpc>
                          <a:spcPct val="90000"/>
                        </a:lnSpc>
                      </a:pPr>
                      <a:r>
                        <a:rPr lang="ru-RU" sz="1700" dirty="0">
                          <a:solidFill>
                            <a:schemeClr val="tx1"/>
                          </a:solidFill>
                          <a:latin typeface="Times New Roman" panose="02020603050405020304" pitchFamily="18" charset="0"/>
                          <a:cs typeface="Times New Roman" panose="02020603050405020304" pitchFamily="18" charset="0"/>
                        </a:rPr>
                        <a:t>В рамках </a:t>
                      </a:r>
                      <a:r>
                        <a:rPr lang="ru-RU" sz="1700" dirty="0">
                          <a:latin typeface="Times New Roman" panose="02020603050405020304" pitchFamily="18" charset="0"/>
                          <a:cs typeface="Times New Roman" panose="02020603050405020304" pitchFamily="18" charset="0"/>
                        </a:rPr>
                        <a:t>Региональной научно-методической конференции «Финансовая грамотность в системе образования Республики Крым» проводятся мастер-классы и педагогические мастерские, в которых принимают участие специалисты в области финансов, преподаватели ведущих вузов России</a:t>
                      </a:r>
                      <a:endParaRPr lang="ru-RU" sz="1700" dirty="0">
                        <a:solidFill>
                          <a:schemeClr val="tx1"/>
                        </a:solidFill>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extLst>
                  <a:ext uri="{0D108BD9-81ED-4DB2-BD59-A6C34878D82A}">
                    <a16:rowId xmlns:a16="http://schemas.microsoft.com/office/drawing/2014/main" val="3138573305"/>
                  </a:ext>
                </a:extLst>
              </a:tr>
              <a:tr h="753643">
                <a:tc>
                  <a:txBody>
                    <a:bodyPr/>
                    <a:lstStyle/>
                    <a:p>
                      <a:pPr>
                        <a:lnSpc>
                          <a:spcPct val="90000"/>
                        </a:lnSpc>
                      </a:pPr>
                      <a:r>
                        <a:rPr lang="ru-RU" sz="1700" b="0" i="0" dirty="0">
                          <a:solidFill>
                            <a:srgbClr val="202124"/>
                          </a:solidFill>
                          <a:effectLst/>
                          <a:latin typeface="Times New Roman" panose="02020603050405020304" pitchFamily="18" charset="0"/>
                          <a:cs typeface="Times New Roman" panose="02020603050405020304" pitchFamily="18" charset="0"/>
                        </a:rPr>
                        <a:t>очные и заочные (в режиме ВКС) курсы ПК</a:t>
                      </a:r>
                      <a:endParaRPr lang="ru-RU" sz="1700" dirty="0">
                        <a:solidFill>
                          <a:schemeClr val="tx1"/>
                        </a:solidFill>
                        <a:latin typeface="Times New Roman" panose="02020603050405020304" pitchFamily="18" charset="0"/>
                        <a:cs typeface="Times New Roman" panose="02020603050405020304" pitchFamily="18" charset="0"/>
                      </a:endParaRPr>
                    </a:p>
                  </a:txBody>
                  <a:tcPr>
                    <a:solidFill>
                      <a:schemeClr val="accent5">
                        <a:lumMod val="20000"/>
                        <a:lumOff val="80000"/>
                      </a:schemeClr>
                    </a:solidFill>
                  </a:tcPr>
                </a:tc>
                <a:tc>
                  <a:txBody>
                    <a:bodyPr/>
                    <a:lstStyle/>
                    <a:p>
                      <a:pPr>
                        <a:lnSpc>
                          <a:spcPct val="90000"/>
                        </a:lnSpc>
                      </a:pPr>
                      <a:r>
                        <a:rPr lang="ru-RU" sz="1700" dirty="0">
                          <a:solidFill>
                            <a:schemeClr val="tx1"/>
                          </a:solidFill>
                          <a:latin typeface="Times New Roman" panose="02020603050405020304" pitchFamily="18" charset="0"/>
                          <a:cs typeface="Times New Roman" panose="02020603050405020304" pitchFamily="18" charset="0"/>
                        </a:rPr>
                        <a:t>На базе ГБОУ ДПО РК КРИППО реализуются 5 программ по финансовой грамотности, с 2022 года добавятся еще две.</a:t>
                      </a:r>
                    </a:p>
                  </a:txBody>
                  <a:tcPr>
                    <a:solidFill>
                      <a:schemeClr val="accent5">
                        <a:lumMod val="20000"/>
                        <a:lumOff val="80000"/>
                      </a:schemeClr>
                    </a:solidFill>
                  </a:tcPr>
                </a:tc>
                <a:extLst>
                  <a:ext uri="{0D108BD9-81ED-4DB2-BD59-A6C34878D82A}">
                    <a16:rowId xmlns:a16="http://schemas.microsoft.com/office/drawing/2014/main" val="2621028465"/>
                  </a:ext>
                </a:extLst>
              </a:tr>
            </a:tbl>
          </a:graphicData>
        </a:graphic>
      </p:graphicFrame>
    </p:spTree>
    <p:extLst>
      <p:ext uri="{BB962C8B-B14F-4D97-AF65-F5344CB8AC3E}">
        <p14:creationId xmlns:p14="http://schemas.microsoft.com/office/powerpoint/2010/main" val="1720133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5">
            <a:extLst>
              <a:ext uri="{FF2B5EF4-FFF2-40B4-BE49-F238E27FC236}">
                <a16:creationId xmlns:a16="http://schemas.microsoft.com/office/drawing/2014/main" id="{A483DC62-3375-4DF6-AA20-F71DC5DC7D55}"/>
              </a:ext>
            </a:extLst>
          </p:cNvPr>
          <p:cNvSpPr>
            <a:spLocks noChangeArrowheads="1"/>
          </p:cNvSpPr>
          <p:nvPr/>
        </p:nvSpPr>
        <p:spPr bwMode="auto">
          <a:xfrm>
            <a:off x="56147" y="0"/>
            <a:ext cx="1207970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indent="3556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indent="0" algn="ctr">
              <a:buNone/>
            </a:pPr>
            <a:r>
              <a:rPr lang="ru-RU" sz="2800" b="1" dirty="0">
                <a:solidFill>
                  <a:srgbClr val="002060"/>
                </a:solidFill>
                <a:latin typeface="Times New Roman" panose="02020603050405020304" pitchFamily="18" charset="0"/>
                <a:cs typeface="Times New Roman" panose="02020603050405020304" pitchFamily="18" charset="0"/>
              </a:rPr>
              <a:t>1. Финансовая грамотность как </a:t>
            </a:r>
            <a:r>
              <a:rPr lang="ru-RU" altLang="ru-RU" sz="2800" b="1" dirty="0">
                <a:solidFill>
                  <a:srgbClr val="002060"/>
                </a:solidFill>
                <a:latin typeface="Times New Roman" panose="02020603050405020304" pitchFamily="18" charset="0"/>
                <a:cs typeface="Times New Roman" panose="02020603050405020304" pitchFamily="18" charset="0"/>
              </a:rPr>
              <a:t>фактор экономического роста и повышения качества жизни граждан страны</a:t>
            </a:r>
            <a:endParaRPr lang="ru-RU" sz="28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11" name="Диаграмма 10">
            <a:extLst>
              <a:ext uri="{FF2B5EF4-FFF2-40B4-BE49-F238E27FC236}">
                <a16:creationId xmlns:a16="http://schemas.microsoft.com/office/drawing/2014/main" id="{EA6E686D-C0FC-4DBF-AE39-69E4D181BD5D}"/>
              </a:ext>
            </a:extLst>
          </p:cNvPr>
          <p:cNvGraphicFramePr>
            <a:graphicFrameLocks/>
          </p:cNvGraphicFramePr>
          <p:nvPr>
            <p:extLst>
              <p:ext uri="{D42A27DB-BD31-4B8C-83A1-F6EECF244321}">
                <p14:modId xmlns:p14="http://schemas.microsoft.com/office/powerpoint/2010/main" val="2537157274"/>
              </p:ext>
            </p:extLst>
          </p:nvPr>
        </p:nvGraphicFramePr>
        <p:xfrm>
          <a:off x="781050" y="1162853"/>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Диаграмма 12">
            <a:extLst>
              <a:ext uri="{FF2B5EF4-FFF2-40B4-BE49-F238E27FC236}">
                <a16:creationId xmlns:a16="http://schemas.microsoft.com/office/drawing/2014/main" id="{8C3ABFF4-9811-43C4-9FC4-7684032DF56E}"/>
              </a:ext>
            </a:extLst>
          </p:cNvPr>
          <p:cNvGraphicFramePr>
            <a:graphicFrameLocks/>
          </p:cNvGraphicFramePr>
          <p:nvPr>
            <p:extLst>
              <p:ext uri="{D42A27DB-BD31-4B8C-83A1-F6EECF244321}">
                <p14:modId xmlns:p14="http://schemas.microsoft.com/office/powerpoint/2010/main" val="3430173358"/>
              </p:ext>
            </p:extLst>
          </p:nvPr>
        </p:nvGraphicFramePr>
        <p:xfrm>
          <a:off x="5618747" y="1069210"/>
          <a:ext cx="6039853"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Диаграмма 14">
            <a:extLst>
              <a:ext uri="{FF2B5EF4-FFF2-40B4-BE49-F238E27FC236}">
                <a16:creationId xmlns:a16="http://schemas.microsoft.com/office/drawing/2014/main" id="{8D93CDD6-097A-4F14-ADD1-CF4B7AF85897}"/>
              </a:ext>
              <a:ext uri="{147F2762-F138-4A5C-976F-8EAC2B608ADB}">
                <a16:predDERef xmlns:a16="http://schemas.microsoft.com/office/drawing/2014/main" pred="{EA6E686D-C0FC-4DBF-AE39-69E4D181BD5D}"/>
              </a:ext>
            </a:extLst>
          </p:cNvPr>
          <p:cNvGraphicFramePr>
            <a:graphicFrameLocks/>
          </p:cNvGraphicFramePr>
          <p:nvPr>
            <p:extLst>
              <p:ext uri="{D42A27DB-BD31-4B8C-83A1-F6EECF244321}">
                <p14:modId xmlns:p14="http://schemas.microsoft.com/office/powerpoint/2010/main" val="3063627690"/>
              </p:ext>
            </p:extLst>
          </p:nvPr>
        </p:nvGraphicFramePr>
        <p:xfrm>
          <a:off x="762000" y="4114800"/>
          <a:ext cx="4572000"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Диаграмма 16">
            <a:extLst>
              <a:ext uri="{FF2B5EF4-FFF2-40B4-BE49-F238E27FC236}">
                <a16:creationId xmlns:a16="http://schemas.microsoft.com/office/drawing/2014/main" id="{129547C3-F5AC-4C86-90A8-D3236C6B70CF}"/>
              </a:ext>
              <a:ext uri="{147F2762-F138-4A5C-976F-8EAC2B608ADB}">
                <a16:predDERef xmlns:a16="http://schemas.microsoft.com/office/drawing/2014/main" pred="{8D93CDD6-097A-4F14-ADD1-CF4B7AF85897}"/>
              </a:ext>
            </a:extLst>
          </p:cNvPr>
          <p:cNvGraphicFramePr>
            <a:graphicFrameLocks/>
          </p:cNvGraphicFramePr>
          <p:nvPr>
            <p:extLst>
              <p:ext uri="{D42A27DB-BD31-4B8C-83A1-F6EECF244321}">
                <p14:modId xmlns:p14="http://schemas.microsoft.com/office/powerpoint/2010/main" val="4050769595"/>
              </p:ext>
            </p:extLst>
          </p:nvPr>
        </p:nvGraphicFramePr>
        <p:xfrm>
          <a:off x="6389308" y="4114800"/>
          <a:ext cx="4686300" cy="2466975"/>
        </p:xfrm>
        <a:graphic>
          <a:graphicData uri="http://schemas.openxmlformats.org/drawingml/2006/chart">
            <c:chart xmlns:c="http://schemas.openxmlformats.org/drawingml/2006/chart" xmlns:r="http://schemas.openxmlformats.org/officeDocument/2006/relationships" r:id="rId7"/>
          </a:graphicData>
        </a:graphic>
      </p:graphicFrame>
    </p:spTree>
    <p:custDataLst>
      <p:tags r:id="rId1"/>
    </p:custData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28800" y="135670"/>
            <a:ext cx="8839200" cy="430887"/>
          </a:xfrm>
          <a:prstGeom prst="rect">
            <a:avLst/>
          </a:prstGeom>
        </p:spPr>
        <p:txBody>
          <a:bodyPr wrap="square">
            <a:spAutoFit/>
          </a:bodyPr>
          <a:lstStyle/>
          <a:p>
            <a:pPr algn="ctr" fontAlgn="base"/>
            <a:r>
              <a:rPr lang="ru-RU" sz="2200" b="1" dirty="0">
                <a:solidFill>
                  <a:srgbClr val="002060"/>
                </a:solidFill>
                <a:latin typeface="Times New Roman" panose="02020603050405020304" pitchFamily="18" charset="0"/>
                <a:cs typeface="Times New Roman" panose="02020603050405020304" pitchFamily="18" charset="0"/>
              </a:rPr>
              <a:t>Измерение уровня финансовой грамотности россиян</a:t>
            </a:r>
            <a:endParaRPr lang="ru-RU" sz="2200" b="1" dirty="0">
              <a:solidFill>
                <a:srgbClr val="002060"/>
              </a:solidFill>
              <a:effectLst/>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533399" y="774610"/>
            <a:ext cx="4572000" cy="2349590"/>
          </a:xfrm>
          <a:prstGeom prst="rect">
            <a:avLst/>
          </a:prstGeom>
        </p:spPr>
      </p:pic>
      <p:sp>
        <p:nvSpPr>
          <p:cNvPr id="4" name="Прямоугольник 3"/>
          <p:cNvSpPr/>
          <p:nvPr/>
        </p:nvSpPr>
        <p:spPr>
          <a:xfrm>
            <a:off x="533399" y="3209476"/>
            <a:ext cx="4572000" cy="923330"/>
          </a:xfrm>
          <a:prstGeom prst="rect">
            <a:avLst/>
          </a:prstGeom>
        </p:spPr>
        <p:txBody>
          <a:bodyPr wrap="square">
            <a:spAutoFit/>
          </a:bodyPr>
          <a:lstStyle/>
          <a:p>
            <a:pPr algn="ctr" fontAlgn="base"/>
            <a:r>
              <a:rPr lang="ru-RU" b="1" dirty="0">
                <a:latin typeface="Times New Roman" panose="02020603050405020304" pitchFamily="18" charset="0"/>
                <a:cs typeface="Times New Roman" panose="02020603050405020304" pitchFamily="18" charset="0"/>
              </a:rPr>
              <a:t>1 этап – 2018 год </a:t>
            </a:r>
            <a:r>
              <a:rPr lang="en-US" dirty="0">
                <a:solidFill>
                  <a:srgbClr val="3C4243"/>
                </a:solidFill>
                <a:latin typeface="Times New Roman" panose="02020603050405020304" pitchFamily="18" charset="0"/>
                <a:cs typeface="Times New Roman" panose="02020603050405020304" pitchFamily="18" charset="0"/>
                <a:hlinkClick r:id="rId3"/>
              </a:rPr>
              <a:t>https://nafi.ru/projects/finansy/reyting-finansovoy-gramotnosti-regionov-rossii-2018/</a:t>
            </a:r>
            <a:r>
              <a:rPr lang="ru-RU" dirty="0">
                <a:solidFill>
                  <a:srgbClr val="3C4243"/>
                </a:solidFill>
                <a:latin typeface="Times New Roman" panose="02020603050405020304" pitchFamily="18" charset="0"/>
                <a:cs typeface="Times New Roman" panose="02020603050405020304" pitchFamily="18" charset="0"/>
              </a:rPr>
              <a:t> </a:t>
            </a:r>
            <a:endParaRPr lang="ru-RU" dirty="0">
              <a:solidFill>
                <a:srgbClr val="3C4243"/>
              </a:solidFill>
              <a:effectLst/>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4"/>
          <a:stretch>
            <a:fillRect/>
          </a:stretch>
        </p:blipFill>
        <p:spPr>
          <a:xfrm>
            <a:off x="7239000" y="805579"/>
            <a:ext cx="4567310" cy="2403898"/>
          </a:xfrm>
          <a:prstGeom prst="rect">
            <a:avLst/>
          </a:prstGeom>
        </p:spPr>
      </p:pic>
      <p:sp>
        <p:nvSpPr>
          <p:cNvPr id="6" name="Прямоугольник 5"/>
          <p:cNvSpPr/>
          <p:nvPr/>
        </p:nvSpPr>
        <p:spPr>
          <a:xfrm>
            <a:off x="7349197" y="3202584"/>
            <a:ext cx="4572000" cy="1200329"/>
          </a:xfrm>
          <a:prstGeom prst="rect">
            <a:avLst/>
          </a:prstGeom>
        </p:spPr>
        <p:txBody>
          <a:bodyPr wrap="square">
            <a:spAutoFit/>
          </a:bodyPr>
          <a:lstStyle/>
          <a:p>
            <a:pPr algn="ctr" fontAlgn="base"/>
            <a:r>
              <a:rPr lang="ru-RU" b="1" dirty="0">
                <a:latin typeface="Times New Roman" panose="02020603050405020304" pitchFamily="18" charset="0"/>
                <a:cs typeface="Times New Roman" panose="02020603050405020304" pitchFamily="18" charset="0"/>
              </a:rPr>
              <a:t>2 этап – 2019 год</a:t>
            </a:r>
          </a:p>
          <a:p>
            <a:pPr algn="ctr" fontAlgn="base"/>
            <a:r>
              <a:rPr lang="en-US" dirty="0">
                <a:solidFill>
                  <a:srgbClr val="3C4243"/>
                </a:solidFill>
                <a:latin typeface="Times New Roman" panose="02020603050405020304" pitchFamily="18" charset="0"/>
                <a:cs typeface="Times New Roman" panose="02020603050405020304" pitchFamily="18" charset="0"/>
                <a:hlinkClick r:id="rId5"/>
              </a:rPr>
              <a:t>https://nafi.ru/projects/finansy/rezultaty-vtoroy-volny-issledovaniya-urovnya-finansovoy-gramotnosti-rossiyan/</a:t>
            </a:r>
            <a:r>
              <a:rPr lang="ru-RU" dirty="0">
                <a:solidFill>
                  <a:srgbClr val="3C4243"/>
                </a:solidFill>
                <a:latin typeface="Times New Roman" panose="02020603050405020304" pitchFamily="18" charset="0"/>
                <a:cs typeface="Times New Roman" panose="02020603050405020304" pitchFamily="18" charset="0"/>
              </a:rPr>
              <a:t> </a:t>
            </a:r>
            <a:endParaRPr lang="ru-RU" dirty="0">
              <a:solidFill>
                <a:srgbClr val="3C4243"/>
              </a:solidFill>
              <a:effectLst/>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6"/>
          <a:stretch>
            <a:fillRect/>
          </a:stretch>
        </p:blipFill>
        <p:spPr>
          <a:xfrm>
            <a:off x="3048000" y="4287504"/>
            <a:ext cx="4572002" cy="2570496"/>
          </a:xfrm>
          <a:prstGeom prst="rect">
            <a:avLst/>
          </a:prstGeom>
        </p:spPr>
      </p:pic>
      <p:sp>
        <p:nvSpPr>
          <p:cNvPr id="8" name="Прямоугольник 7"/>
          <p:cNvSpPr/>
          <p:nvPr/>
        </p:nvSpPr>
        <p:spPr>
          <a:xfrm>
            <a:off x="7739045" y="5270711"/>
            <a:ext cx="4182152" cy="923330"/>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3 этап – 2020 год</a:t>
            </a:r>
            <a:endParaRPr lang="ru-RU" b="1" u="sng" dirty="0">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endParaRPr>
          </a:p>
          <a:p>
            <a:pPr algn="ctr"/>
            <a:r>
              <a:rPr lang="ru-RU" dirty="0">
                <a:solidFill>
                  <a:srgbClr val="0000FF"/>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http://www.cbr.ru/analytics/szpp/fin_literacy/fin_ed_intro/</a:t>
            </a:r>
            <a:r>
              <a:rPr lang="ru-RU"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01043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3374275551"/>
              </p:ext>
            </p:extLst>
          </p:nvPr>
        </p:nvGraphicFramePr>
        <p:xfrm>
          <a:off x="39858" y="1600200"/>
          <a:ext cx="12112282" cy="4874069"/>
        </p:xfrm>
        <a:graphic>
          <a:graphicData uri="http://schemas.openxmlformats.org/drawingml/2006/table">
            <a:tbl>
              <a:tblPr firstRow="1" bandRow="1">
                <a:tableStyleId>{2D5ABB26-0587-4C30-8999-92F81FD0307C}</a:tableStyleId>
              </a:tblPr>
              <a:tblGrid>
                <a:gridCol w="1139607">
                  <a:extLst>
                    <a:ext uri="{9D8B030D-6E8A-4147-A177-3AD203B41FA5}">
                      <a16:colId xmlns:a16="http://schemas.microsoft.com/office/drawing/2014/main" val="20000"/>
                    </a:ext>
                  </a:extLst>
                </a:gridCol>
                <a:gridCol w="5870792">
                  <a:extLst>
                    <a:ext uri="{9D8B030D-6E8A-4147-A177-3AD203B41FA5}">
                      <a16:colId xmlns:a16="http://schemas.microsoft.com/office/drawing/2014/main" val="20001"/>
                    </a:ext>
                  </a:extLst>
                </a:gridCol>
                <a:gridCol w="5101883">
                  <a:extLst>
                    <a:ext uri="{9D8B030D-6E8A-4147-A177-3AD203B41FA5}">
                      <a16:colId xmlns:a16="http://schemas.microsoft.com/office/drawing/2014/main" val="20002"/>
                    </a:ext>
                  </a:extLst>
                </a:gridCol>
              </a:tblGrid>
              <a:tr h="845010">
                <a:tc>
                  <a:txBody>
                    <a:bodyPr/>
                    <a:lstStyle/>
                    <a:p>
                      <a:pPr marL="127000">
                        <a:lnSpc>
                          <a:spcPts val="1810"/>
                        </a:lnSpc>
                      </a:pPr>
                      <a:r>
                        <a:rPr sz="1800" b="1" spc="0" dirty="0">
                          <a:latin typeface="Times New Roman"/>
                          <a:cs typeface="Times New Roman"/>
                        </a:rPr>
                        <a:t>2009</a:t>
                      </a:r>
                      <a:r>
                        <a:rPr lang="ru-RU" sz="1800" b="1" spc="0" dirty="0">
                          <a:latin typeface="Times New Roman"/>
                          <a:cs typeface="Times New Roman"/>
                        </a:rPr>
                        <a:t> </a:t>
                      </a:r>
                      <a:r>
                        <a:rPr sz="1800" b="1" spc="0" dirty="0" err="1">
                          <a:latin typeface="Times New Roman"/>
                          <a:cs typeface="Times New Roman"/>
                        </a:rPr>
                        <a:t>год</a:t>
                      </a:r>
                      <a:endParaRPr sz="1800" spc="0" dirty="0">
                        <a:latin typeface="Times New Roman"/>
                        <a:cs typeface="Times New Roman"/>
                      </a:endParaRPr>
                    </a:p>
                  </a:txBody>
                  <a:tcPr marL="0" marR="0" marT="0" marB="0"/>
                </a:tc>
                <a:tc>
                  <a:txBody>
                    <a:bodyPr/>
                    <a:lstStyle/>
                    <a:p>
                      <a:pPr marL="128905">
                        <a:lnSpc>
                          <a:spcPts val="1810"/>
                        </a:lnSpc>
                        <a:tabLst>
                          <a:tab pos="1320800" algn="l"/>
                          <a:tab pos="2842260" algn="l"/>
                          <a:tab pos="4067810" algn="l"/>
                        </a:tabLst>
                      </a:pPr>
                      <a:r>
                        <a:rPr sz="1800" spc="0" dirty="0">
                          <a:latin typeface="Times New Roman"/>
                          <a:cs typeface="Times New Roman"/>
                        </a:rPr>
                        <a:t>Концепция	Национальной	программы	повышения</a:t>
                      </a:r>
                    </a:p>
                    <a:p>
                      <a:pPr marL="128905">
                        <a:lnSpc>
                          <a:spcPts val="1945"/>
                        </a:lnSpc>
                        <a:tabLst>
                          <a:tab pos="927100" algn="l"/>
                          <a:tab pos="2186305" algn="l"/>
                          <a:tab pos="3497579" algn="l"/>
                          <a:tab pos="4589145" algn="l"/>
                          <a:tab pos="5046345" algn="l"/>
                        </a:tabLst>
                      </a:pPr>
                      <a:r>
                        <a:rPr sz="1800" spc="0" dirty="0">
                          <a:latin typeface="Times New Roman"/>
                          <a:cs typeface="Times New Roman"/>
                        </a:rPr>
                        <a:t>уровня	финансовой	грамотности	населения	РФ	:</a:t>
                      </a:r>
                    </a:p>
                    <a:p>
                      <a:pPr marL="128905">
                        <a:lnSpc>
                          <a:spcPts val="1995"/>
                        </a:lnSpc>
                      </a:pPr>
                      <a:r>
                        <a:rPr sz="1800" u="sng" spc="0" dirty="0">
                          <a:solidFill>
                            <a:srgbClr val="0462C1"/>
                          </a:solidFill>
                          <a:uFill>
                            <a:solidFill>
                              <a:srgbClr val="0462C1"/>
                            </a:solidFill>
                          </a:uFill>
                          <a:latin typeface="Times New Roman"/>
                          <a:cs typeface="Times New Roman"/>
                          <a:hlinkClick r:id="rId2"/>
                        </a:rPr>
                        <a:t>https://narfu.ru/sf/sevgi/aflatun/concept_rf.pdf</a:t>
                      </a:r>
                      <a:endParaRPr sz="1800" spc="0" dirty="0">
                        <a:latin typeface="Times New Roman"/>
                        <a:cs typeface="Times New Roman"/>
                      </a:endParaRPr>
                    </a:p>
                  </a:txBody>
                  <a:tcPr marL="0" marR="0" marT="0" marB="0"/>
                </a:tc>
                <a:tc>
                  <a:txBody>
                    <a:bodyPr/>
                    <a:lstStyle/>
                    <a:p>
                      <a:pPr marL="88265">
                        <a:lnSpc>
                          <a:spcPts val="1810"/>
                        </a:lnSpc>
                      </a:pPr>
                      <a:r>
                        <a:rPr sz="1800" i="1" spc="0" dirty="0">
                          <a:latin typeface="Times New Roman"/>
                          <a:cs typeface="Times New Roman"/>
                        </a:rPr>
                        <a:t>Обозначены проблемы, концептуально определены</a:t>
                      </a:r>
                      <a:endParaRPr sz="1800" spc="0" dirty="0">
                        <a:latin typeface="Times New Roman"/>
                        <a:cs typeface="Times New Roman"/>
                      </a:endParaRPr>
                    </a:p>
                    <a:p>
                      <a:pPr marL="88265">
                        <a:lnSpc>
                          <a:spcPts val="1945"/>
                        </a:lnSpc>
                        <a:tabLst>
                          <a:tab pos="1371600" algn="l"/>
                          <a:tab pos="2564130" algn="l"/>
                          <a:tab pos="3743960" algn="l"/>
                        </a:tabLst>
                      </a:pPr>
                      <a:r>
                        <a:rPr sz="1800" i="1" spc="0" dirty="0">
                          <a:latin typeface="Times New Roman"/>
                          <a:cs typeface="Times New Roman"/>
                        </a:rPr>
                        <a:t>направления	программы	повышения	финансовой</a:t>
                      </a:r>
                      <a:endParaRPr sz="1800" spc="0" dirty="0">
                        <a:latin typeface="Times New Roman"/>
                        <a:cs typeface="Times New Roman"/>
                      </a:endParaRPr>
                    </a:p>
                    <a:p>
                      <a:pPr marL="88265">
                        <a:lnSpc>
                          <a:spcPts val="1995"/>
                        </a:lnSpc>
                      </a:pPr>
                      <a:r>
                        <a:rPr sz="1800" i="1" spc="0" dirty="0">
                          <a:latin typeface="Times New Roman"/>
                          <a:cs typeface="Times New Roman"/>
                        </a:rPr>
                        <a:t>грамотности и  механизм ее реализации</a:t>
                      </a:r>
                      <a:endParaRPr sz="1800" spc="0" dirty="0">
                        <a:latin typeface="Times New Roman"/>
                        <a:cs typeface="Times New Roman"/>
                      </a:endParaRPr>
                    </a:p>
                  </a:txBody>
                  <a:tcPr marL="0" marR="0" marT="0" marB="0"/>
                </a:tc>
                <a:extLst>
                  <a:ext uri="{0D108BD9-81ED-4DB2-BD59-A6C34878D82A}">
                    <a16:rowId xmlns:a16="http://schemas.microsoft.com/office/drawing/2014/main" val="10000"/>
                  </a:ext>
                </a:extLst>
              </a:tr>
              <a:tr h="1429774">
                <a:tc>
                  <a:txBody>
                    <a:bodyPr/>
                    <a:lstStyle/>
                    <a:p>
                      <a:pPr marL="157480">
                        <a:lnSpc>
                          <a:spcPts val="1989"/>
                        </a:lnSpc>
                        <a:spcBef>
                          <a:spcPts val="1380"/>
                        </a:spcBef>
                      </a:pPr>
                      <a:r>
                        <a:rPr sz="1800" b="1" spc="0" dirty="0">
                          <a:latin typeface="Times New Roman"/>
                          <a:cs typeface="Times New Roman"/>
                        </a:rPr>
                        <a:t>2011</a:t>
                      </a:r>
                      <a:r>
                        <a:rPr lang="ru-RU" sz="1800" b="1" spc="0" dirty="0">
                          <a:latin typeface="Times New Roman"/>
                          <a:cs typeface="Times New Roman"/>
                        </a:rPr>
                        <a:t> </a:t>
                      </a:r>
                      <a:r>
                        <a:rPr sz="1800" b="1" spc="0" dirty="0" err="1">
                          <a:latin typeface="Times New Roman"/>
                          <a:cs typeface="Times New Roman"/>
                        </a:rPr>
                        <a:t>год</a:t>
                      </a:r>
                      <a:endParaRPr sz="1800" spc="0" dirty="0">
                        <a:latin typeface="Times New Roman"/>
                        <a:cs typeface="Times New Roman"/>
                      </a:endParaRPr>
                    </a:p>
                  </a:txBody>
                  <a:tcPr marL="0" marR="0" marT="175260" marB="0"/>
                </a:tc>
                <a:tc>
                  <a:txBody>
                    <a:bodyPr/>
                    <a:lstStyle/>
                    <a:p>
                      <a:pPr marL="128905" algn="l">
                        <a:lnSpc>
                          <a:spcPts val="1995"/>
                        </a:lnSpc>
                        <a:spcBef>
                          <a:spcPts val="1165"/>
                        </a:spcBef>
                      </a:pPr>
                      <a:r>
                        <a:rPr sz="1800" spc="0" baseline="0" dirty="0">
                          <a:latin typeface="Times New Roman"/>
                          <a:cs typeface="Times New Roman"/>
                        </a:rPr>
                        <a:t>Проект </a:t>
                      </a:r>
                      <a:r>
                        <a:rPr sz="1800" spc="0" baseline="0" dirty="0" err="1">
                          <a:latin typeface="Times New Roman"/>
                          <a:cs typeface="Times New Roman"/>
                        </a:rPr>
                        <a:t>Минфина</a:t>
                      </a:r>
                      <a:r>
                        <a:rPr sz="1800" spc="0" baseline="0" dirty="0">
                          <a:latin typeface="Times New Roman"/>
                          <a:cs typeface="Times New Roman"/>
                        </a:rPr>
                        <a:t> </a:t>
                      </a:r>
                      <a:r>
                        <a:rPr sz="1800" spc="0" baseline="0" dirty="0" err="1">
                          <a:latin typeface="Times New Roman"/>
                          <a:cs typeface="Times New Roman"/>
                        </a:rPr>
                        <a:t>России</a:t>
                      </a:r>
                      <a:r>
                        <a:rPr lang="ru-RU" sz="1800" spc="0" baseline="0" dirty="0">
                          <a:latin typeface="Times New Roman"/>
                          <a:cs typeface="Times New Roman"/>
                        </a:rPr>
                        <a:t> </a:t>
                      </a:r>
                      <a:r>
                        <a:rPr sz="1800" spc="0" baseline="0" dirty="0">
                          <a:latin typeface="Times New Roman"/>
                          <a:cs typeface="Times New Roman"/>
                        </a:rPr>
                        <a:t>«Содействие повышению уровня финансовой  грамотности населения и развитию финансового  образования	в	РФ»</a:t>
                      </a:r>
                      <a:r>
                        <a:rPr lang="ru-RU" sz="1800" spc="0" baseline="0" dirty="0">
                          <a:latin typeface="Times New Roman"/>
                          <a:cs typeface="Times New Roman"/>
                        </a:rPr>
                        <a:t> </a:t>
                      </a:r>
                      <a:r>
                        <a:rPr sz="1800" spc="0" dirty="0">
                          <a:latin typeface="Times New Roman"/>
                          <a:cs typeface="Times New Roman"/>
                        </a:rPr>
                        <a:t> </a:t>
                      </a:r>
                      <a:r>
                        <a:rPr sz="1800" u="sng" spc="0" dirty="0">
                          <a:solidFill>
                            <a:srgbClr val="0462C1"/>
                          </a:solidFill>
                          <a:uFill>
                            <a:solidFill>
                              <a:srgbClr val="0462C1"/>
                            </a:solidFill>
                          </a:uFill>
                          <a:latin typeface="Times New Roman"/>
                          <a:cs typeface="Times New Roman"/>
                          <a:hlinkClick r:id="rId3"/>
                        </a:rPr>
                        <a:t>https://www.minfin.ru/ru/om/fingram/</a:t>
                      </a:r>
                      <a:endParaRPr sz="1800" spc="0" dirty="0">
                        <a:latin typeface="Times New Roman"/>
                        <a:cs typeface="Times New Roman"/>
                      </a:endParaRPr>
                    </a:p>
                  </a:txBody>
                  <a:tcPr marL="0" marR="0" marT="147955" marB="0"/>
                </a:tc>
                <a:tc>
                  <a:txBody>
                    <a:bodyPr/>
                    <a:lstStyle/>
                    <a:p>
                      <a:pPr marL="88265" marR="120650" algn="just">
                        <a:lnSpc>
                          <a:spcPct val="95000"/>
                        </a:lnSpc>
                        <a:spcBef>
                          <a:spcPts val="1270"/>
                        </a:spcBef>
                      </a:pPr>
                      <a:r>
                        <a:rPr sz="1800" i="1" spc="0" dirty="0">
                          <a:latin typeface="Times New Roman"/>
                          <a:cs typeface="Times New Roman"/>
                        </a:rPr>
                        <a:t>Определен механизм создания системы  финансового образования для разных категорий  граждан – детей, молодежи, взрослого населения и  пенсионеров</a:t>
                      </a:r>
                      <a:endParaRPr sz="1800" spc="0" dirty="0">
                        <a:latin typeface="Times New Roman"/>
                        <a:cs typeface="Times New Roman"/>
                      </a:endParaRPr>
                    </a:p>
                  </a:txBody>
                  <a:tcPr marL="0" marR="0" marT="161290" marB="0"/>
                </a:tc>
                <a:extLst>
                  <a:ext uri="{0D108BD9-81ED-4DB2-BD59-A6C34878D82A}">
                    <a16:rowId xmlns:a16="http://schemas.microsoft.com/office/drawing/2014/main" val="10001"/>
                  </a:ext>
                </a:extLst>
              </a:tr>
              <a:tr h="2599285">
                <a:tc>
                  <a:txBody>
                    <a:bodyPr/>
                    <a:lstStyle/>
                    <a:p>
                      <a:pPr marL="127000">
                        <a:lnSpc>
                          <a:spcPts val="1989"/>
                        </a:lnSpc>
                      </a:pPr>
                      <a:endParaRPr lang="ru-RU" sz="1800" b="1" spc="0" dirty="0">
                        <a:latin typeface="Times New Roman"/>
                        <a:cs typeface="Times New Roman"/>
                      </a:endParaRPr>
                    </a:p>
                    <a:p>
                      <a:pPr marL="127000">
                        <a:lnSpc>
                          <a:spcPts val="1989"/>
                        </a:lnSpc>
                      </a:pPr>
                      <a:r>
                        <a:rPr sz="1800" b="1" spc="0" dirty="0">
                          <a:latin typeface="Times New Roman"/>
                          <a:cs typeface="Times New Roman"/>
                        </a:rPr>
                        <a:t>2017</a:t>
                      </a:r>
                      <a:r>
                        <a:rPr lang="ru-RU" sz="1800" b="1" spc="0" dirty="0">
                          <a:latin typeface="Times New Roman"/>
                          <a:cs typeface="Times New Roman"/>
                        </a:rPr>
                        <a:t> </a:t>
                      </a:r>
                      <a:r>
                        <a:rPr sz="1800" b="1" spc="0" dirty="0" err="1">
                          <a:latin typeface="Times New Roman"/>
                          <a:cs typeface="Times New Roman"/>
                        </a:rPr>
                        <a:t>год</a:t>
                      </a:r>
                      <a:endParaRPr sz="1800" spc="0" dirty="0">
                        <a:latin typeface="Times New Roman"/>
                        <a:cs typeface="Times New Roman"/>
                      </a:endParaRPr>
                    </a:p>
                    <a:p>
                      <a:pPr>
                        <a:lnSpc>
                          <a:spcPct val="100000"/>
                        </a:lnSpc>
                      </a:pPr>
                      <a:endParaRPr sz="1800" spc="0" dirty="0">
                        <a:latin typeface="Times New Roman"/>
                        <a:cs typeface="Times New Roman"/>
                      </a:endParaRPr>
                    </a:p>
                    <a:p>
                      <a:pPr>
                        <a:lnSpc>
                          <a:spcPct val="100000"/>
                        </a:lnSpc>
                      </a:pPr>
                      <a:endParaRPr sz="1800" spc="0" dirty="0">
                        <a:latin typeface="Times New Roman"/>
                        <a:cs typeface="Times New Roman"/>
                      </a:endParaRPr>
                    </a:p>
                    <a:p>
                      <a:pPr marL="127000">
                        <a:lnSpc>
                          <a:spcPts val="1989"/>
                        </a:lnSpc>
                        <a:spcBef>
                          <a:spcPts val="1345"/>
                        </a:spcBef>
                      </a:pPr>
                      <a:r>
                        <a:rPr sz="1800" b="1" spc="0" dirty="0">
                          <a:latin typeface="Times New Roman"/>
                          <a:cs typeface="Times New Roman"/>
                        </a:rPr>
                        <a:t>2021</a:t>
                      </a:r>
                      <a:r>
                        <a:rPr lang="ru-RU" sz="1800" b="1" spc="0" dirty="0">
                          <a:latin typeface="Times New Roman"/>
                          <a:cs typeface="Times New Roman"/>
                        </a:rPr>
                        <a:t> </a:t>
                      </a:r>
                      <a:r>
                        <a:rPr sz="1800" b="1" spc="0" dirty="0" err="1">
                          <a:latin typeface="Times New Roman"/>
                          <a:cs typeface="Times New Roman"/>
                        </a:rPr>
                        <a:t>год</a:t>
                      </a:r>
                      <a:endParaRPr sz="1800" spc="0" dirty="0">
                        <a:latin typeface="Times New Roman"/>
                        <a:cs typeface="Times New Roman"/>
                      </a:endParaRPr>
                    </a:p>
                  </a:txBody>
                  <a:tcPr marL="0" marR="0" marT="6985" marB="0"/>
                </a:tc>
                <a:tc>
                  <a:txBody>
                    <a:bodyPr/>
                    <a:lstStyle/>
                    <a:p>
                      <a:pPr marL="128905" marR="146050">
                        <a:lnSpc>
                          <a:spcPct val="95000"/>
                        </a:lnSpc>
                        <a:spcBef>
                          <a:spcPts val="515"/>
                        </a:spcBef>
                      </a:pPr>
                      <a:r>
                        <a:rPr sz="1800" spc="0" dirty="0">
                          <a:latin typeface="Times New Roman"/>
                          <a:cs typeface="Times New Roman"/>
                        </a:rPr>
                        <a:t>Стратегии повышения финансовой грамотности в РФ  на 2017-2023 </a:t>
                      </a:r>
                      <a:r>
                        <a:rPr sz="1800" spc="0" dirty="0" err="1">
                          <a:latin typeface="Times New Roman"/>
                          <a:cs typeface="Times New Roman"/>
                        </a:rPr>
                        <a:t>годы</a:t>
                      </a:r>
                      <a:r>
                        <a:rPr sz="1800" spc="0" dirty="0">
                          <a:latin typeface="Times New Roman"/>
                          <a:cs typeface="Times New Roman"/>
                        </a:rPr>
                        <a:t>  </a:t>
                      </a:r>
                      <a:r>
                        <a:rPr sz="1800" u="sng" spc="0" dirty="0">
                          <a:solidFill>
                            <a:srgbClr val="0462C1"/>
                          </a:solidFill>
                          <a:uFill>
                            <a:solidFill>
                              <a:srgbClr val="0462C1"/>
                            </a:solidFill>
                          </a:uFill>
                          <a:latin typeface="Times New Roman"/>
                          <a:cs typeface="Times New Roman"/>
                          <a:hlinkClick r:id="rId4"/>
                        </a:rPr>
                        <a:t>http://www.consultant.ru/document/cons</a:t>
                      </a:r>
                      <a:r>
                        <a:rPr lang="ru-RU" sz="1800" u="sng" spc="0" dirty="0">
                          <a:solidFill>
                            <a:srgbClr val="0462C1"/>
                          </a:solidFill>
                          <a:uFill>
                            <a:solidFill>
                              <a:srgbClr val="0462C1"/>
                            </a:solidFill>
                          </a:uFill>
                          <a:latin typeface="Times New Roman"/>
                          <a:cs typeface="Times New Roman"/>
                          <a:hlinkClick r:id="rId4"/>
                        </a:rPr>
                        <a:t> </a:t>
                      </a:r>
                      <a:r>
                        <a:rPr sz="1800" u="sng" spc="0" dirty="0">
                          <a:solidFill>
                            <a:srgbClr val="0462C1"/>
                          </a:solidFill>
                          <a:uFill>
                            <a:solidFill>
                              <a:srgbClr val="0462C1"/>
                            </a:solidFill>
                          </a:uFill>
                          <a:latin typeface="Times New Roman"/>
                          <a:cs typeface="Times New Roman"/>
                          <a:hlinkClick r:id="rId4"/>
                        </a:rPr>
                        <a:t>_doc_LAW_2789 </a:t>
                      </a:r>
                      <a:r>
                        <a:rPr sz="1800" spc="0" dirty="0">
                          <a:solidFill>
                            <a:srgbClr val="0462C1"/>
                          </a:solidFill>
                          <a:latin typeface="Times New Roman"/>
                          <a:cs typeface="Times New Roman"/>
                          <a:hlinkClick r:id="rId4"/>
                        </a:rPr>
                        <a:t> </a:t>
                      </a:r>
                      <a:r>
                        <a:rPr sz="1800" u="sng" spc="0" dirty="0">
                          <a:solidFill>
                            <a:srgbClr val="0462C1"/>
                          </a:solidFill>
                          <a:uFill>
                            <a:solidFill>
                              <a:srgbClr val="0462C1"/>
                            </a:solidFill>
                          </a:uFill>
                          <a:latin typeface="Times New Roman"/>
                          <a:cs typeface="Times New Roman"/>
                          <a:hlinkClick r:id="rId4"/>
                        </a:rPr>
                        <a:t>03/</a:t>
                      </a:r>
                      <a:endParaRPr sz="1800" spc="0" dirty="0">
                        <a:latin typeface="Times New Roman"/>
                        <a:cs typeface="Times New Roman"/>
                      </a:endParaRPr>
                    </a:p>
                    <a:p>
                      <a:pPr marL="128905" marR="99695">
                        <a:lnSpc>
                          <a:spcPct val="95100"/>
                        </a:lnSpc>
                        <a:spcBef>
                          <a:spcPts val="1695"/>
                        </a:spcBef>
                      </a:pPr>
                      <a:r>
                        <a:rPr sz="1800" spc="0" dirty="0" err="1">
                          <a:latin typeface="Times New Roman"/>
                          <a:cs typeface="Times New Roman"/>
                        </a:rPr>
                        <a:t>Минфин</a:t>
                      </a:r>
                      <a:r>
                        <a:rPr sz="1800" spc="0" dirty="0">
                          <a:latin typeface="Times New Roman"/>
                          <a:cs typeface="Times New Roman"/>
                        </a:rPr>
                        <a:t> России и </a:t>
                      </a:r>
                      <a:r>
                        <a:rPr sz="1800" spc="0" dirty="0" err="1">
                          <a:latin typeface="Times New Roman"/>
                          <a:cs typeface="Times New Roman"/>
                        </a:rPr>
                        <a:t>Центробанк</a:t>
                      </a:r>
                      <a:r>
                        <a:rPr lang="ru-RU" sz="1800" spc="0" dirty="0">
                          <a:latin typeface="Times New Roman"/>
                          <a:cs typeface="Times New Roman"/>
                        </a:rPr>
                        <a:t> запланирован</a:t>
                      </a:r>
                      <a:r>
                        <a:rPr sz="1800" spc="0" dirty="0">
                          <a:latin typeface="Times New Roman"/>
                          <a:cs typeface="Times New Roman"/>
                        </a:rPr>
                        <a:t> анализ  государственных программ и </a:t>
                      </a:r>
                      <a:r>
                        <a:rPr sz="1800" spc="0" dirty="0" err="1">
                          <a:latin typeface="Times New Roman"/>
                          <a:cs typeface="Times New Roman"/>
                        </a:rPr>
                        <a:t>национальных</a:t>
                      </a:r>
                      <a:r>
                        <a:rPr lang="ru-RU" sz="1800" spc="0" dirty="0">
                          <a:latin typeface="Times New Roman"/>
                          <a:cs typeface="Times New Roman"/>
                        </a:rPr>
                        <a:t> </a:t>
                      </a:r>
                      <a:r>
                        <a:rPr sz="1800" spc="0" dirty="0" err="1">
                          <a:latin typeface="Times New Roman"/>
                          <a:cs typeface="Times New Roman"/>
                        </a:rPr>
                        <a:t>проектов</a:t>
                      </a:r>
                      <a:r>
                        <a:rPr lang="ru-RU" sz="1800" spc="0" dirty="0">
                          <a:latin typeface="Times New Roman"/>
                          <a:cs typeface="Times New Roman"/>
                        </a:rPr>
                        <a:t>,</a:t>
                      </a:r>
                      <a:r>
                        <a:rPr sz="1800" spc="0" dirty="0">
                          <a:latin typeface="Times New Roman"/>
                          <a:cs typeface="Times New Roman"/>
                        </a:rPr>
                        <a:t> по </a:t>
                      </a:r>
                      <a:r>
                        <a:rPr sz="1800" spc="0" dirty="0" err="1">
                          <a:latin typeface="Times New Roman"/>
                          <a:cs typeface="Times New Roman"/>
                        </a:rPr>
                        <a:t>итогам</a:t>
                      </a:r>
                      <a:r>
                        <a:rPr sz="1800" spc="0" dirty="0">
                          <a:latin typeface="Times New Roman"/>
                          <a:cs typeface="Times New Roman"/>
                        </a:rPr>
                        <a:t> </a:t>
                      </a:r>
                      <a:r>
                        <a:rPr lang="ru-RU" sz="1800" spc="0" dirty="0">
                          <a:latin typeface="Times New Roman"/>
                          <a:cs typeface="Times New Roman"/>
                        </a:rPr>
                        <a:t>будет предложено</a:t>
                      </a:r>
                      <a:r>
                        <a:rPr sz="1800" spc="0" dirty="0">
                          <a:latin typeface="Times New Roman"/>
                          <a:cs typeface="Times New Roman"/>
                        </a:rPr>
                        <a:t> включить в нацпроекты меры  по повышению финансовой грамотности населения  РФ</a:t>
                      </a:r>
                    </a:p>
                  </a:txBody>
                  <a:tcPr marL="0" marR="0" marT="65405" marB="0"/>
                </a:tc>
                <a:tc>
                  <a:txBody>
                    <a:bodyPr/>
                    <a:lstStyle/>
                    <a:p>
                      <a:pPr marL="88265" marR="120014" algn="just">
                        <a:lnSpc>
                          <a:spcPct val="95000"/>
                        </a:lnSpc>
                        <a:spcBef>
                          <a:spcPts val="515"/>
                        </a:spcBef>
                      </a:pPr>
                      <a:r>
                        <a:rPr sz="1800" i="1" spc="0" dirty="0">
                          <a:latin typeface="Times New Roman"/>
                          <a:cs typeface="Times New Roman"/>
                        </a:rPr>
                        <a:t>Заданы цель, задачи, основные направления,  механизмы координации и другие ключевые  параметры государственной политики в сфере  финансового просвещения граждан РФ.</a:t>
                      </a:r>
                      <a:endParaRPr sz="1800" spc="0" dirty="0">
                        <a:latin typeface="Times New Roman"/>
                        <a:cs typeface="Times New Roman"/>
                      </a:endParaRPr>
                    </a:p>
                    <a:p>
                      <a:pPr>
                        <a:lnSpc>
                          <a:spcPct val="100000"/>
                        </a:lnSpc>
                      </a:pPr>
                      <a:endParaRPr sz="1800" spc="0" dirty="0">
                        <a:latin typeface="Times New Roman"/>
                        <a:cs typeface="Times New Roman"/>
                      </a:endParaRPr>
                    </a:p>
                    <a:p>
                      <a:pPr marL="88265" marR="123189" algn="just">
                        <a:lnSpc>
                          <a:spcPct val="85000"/>
                        </a:lnSpc>
                      </a:pPr>
                      <a:r>
                        <a:rPr sz="1800" i="1" spc="0" dirty="0">
                          <a:latin typeface="Times New Roman"/>
                          <a:cs typeface="Times New Roman"/>
                        </a:rPr>
                        <a:t>Координация деятельности федеральных органов  исполнительной власти, органов государственной  власти субъектов РФ, </a:t>
                      </a:r>
                      <a:r>
                        <a:rPr lang="ru-RU" sz="1800" i="1" spc="0" dirty="0">
                          <a:latin typeface="Times New Roman"/>
                          <a:cs typeface="Times New Roman"/>
                        </a:rPr>
                        <a:t>ЦБ </a:t>
                      </a:r>
                      <a:r>
                        <a:rPr sz="1800" i="1" spc="0" dirty="0">
                          <a:latin typeface="Times New Roman"/>
                          <a:cs typeface="Times New Roman"/>
                        </a:rPr>
                        <a:t>РФ  и организаций в рамках реализации Стратегии</a:t>
                      </a:r>
                      <a:endParaRPr sz="1800" spc="0" dirty="0">
                        <a:latin typeface="Times New Roman"/>
                        <a:cs typeface="Times New Roman"/>
                      </a:endParaRPr>
                    </a:p>
                  </a:txBody>
                  <a:tcPr marL="0" marR="0" marT="65405" marB="0"/>
                </a:tc>
                <a:extLst>
                  <a:ext uri="{0D108BD9-81ED-4DB2-BD59-A6C34878D82A}">
                    <a16:rowId xmlns:a16="http://schemas.microsoft.com/office/drawing/2014/main" val="10002"/>
                  </a:ext>
                </a:extLst>
              </a:tr>
            </a:tbl>
          </a:graphicData>
        </a:graphic>
      </p:graphicFrame>
      <p:sp>
        <p:nvSpPr>
          <p:cNvPr id="4" name="object 3">
            <a:extLst>
              <a:ext uri="{FF2B5EF4-FFF2-40B4-BE49-F238E27FC236}">
                <a16:creationId xmlns:a16="http://schemas.microsoft.com/office/drawing/2014/main" id="{08054745-7FEA-41FE-871D-6D276BFAF558}"/>
              </a:ext>
            </a:extLst>
          </p:cNvPr>
          <p:cNvSpPr txBox="1"/>
          <p:nvPr/>
        </p:nvSpPr>
        <p:spPr>
          <a:xfrm>
            <a:off x="228600" y="228600"/>
            <a:ext cx="11734799" cy="1029128"/>
          </a:xfrm>
          <a:prstGeom prst="rect">
            <a:avLst/>
          </a:prstGeom>
        </p:spPr>
        <p:txBody>
          <a:bodyPr vert="horz" wrap="square" lIns="0" tIns="13335" rIns="0" bIns="0" rtlCol="0">
            <a:spAutoFit/>
          </a:bodyPr>
          <a:lstStyle/>
          <a:p>
            <a:pPr algn="ctr"/>
            <a:r>
              <a:rPr sz="2200" b="1" spc="5" dirty="0">
                <a:solidFill>
                  <a:srgbClr val="002060"/>
                </a:solidFill>
                <a:latin typeface="Times New Roman"/>
                <a:cs typeface="Times New Roman"/>
              </a:rPr>
              <a:t>С</a:t>
            </a:r>
            <a:r>
              <a:rPr sz="2200" b="1" spc="-5" dirty="0">
                <a:solidFill>
                  <a:srgbClr val="002060"/>
                </a:solidFill>
                <a:latin typeface="Times New Roman"/>
                <a:cs typeface="Times New Roman"/>
              </a:rPr>
              <a:t> </a:t>
            </a:r>
            <a:r>
              <a:rPr sz="2200" b="1" spc="5" dirty="0">
                <a:solidFill>
                  <a:srgbClr val="002060"/>
                </a:solidFill>
                <a:latin typeface="Times New Roman"/>
                <a:cs typeface="Times New Roman"/>
              </a:rPr>
              <a:t>целью</a:t>
            </a:r>
            <a:r>
              <a:rPr sz="2200" b="1" spc="-50" dirty="0">
                <a:solidFill>
                  <a:srgbClr val="002060"/>
                </a:solidFill>
                <a:latin typeface="Times New Roman"/>
                <a:cs typeface="Times New Roman"/>
              </a:rPr>
              <a:t> </a:t>
            </a:r>
            <a:r>
              <a:rPr sz="2200" b="1" spc="-10" dirty="0">
                <a:solidFill>
                  <a:srgbClr val="002060"/>
                </a:solidFill>
                <a:latin typeface="Times New Roman"/>
                <a:cs typeface="Times New Roman"/>
              </a:rPr>
              <a:t>формирования</a:t>
            </a:r>
            <a:r>
              <a:rPr sz="2200" b="1" spc="-35" dirty="0">
                <a:solidFill>
                  <a:srgbClr val="002060"/>
                </a:solidFill>
                <a:latin typeface="Times New Roman"/>
                <a:cs typeface="Times New Roman"/>
              </a:rPr>
              <a:t> </a:t>
            </a:r>
            <a:r>
              <a:rPr sz="2200" b="1" spc="-15" dirty="0">
                <a:solidFill>
                  <a:srgbClr val="002060"/>
                </a:solidFill>
                <a:latin typeface="Times New Roman"/>
                <a:cs typeface="Times New Roman"/>
              </a:rPr>
              <a:t>финансово</a:t>
            </a:r>
            <a:r>
              <a:rPr sz="2200" b="1" dirty="0">
                <a:solidFill>
                  <a:srgbClr val="002060"/>
                </a:solidFill>
                <a:latin typeface="Times New Roman"/>
                <a:cs typeface="Times New Roman"/>
              </a:rPr>
              <a:t> </a:t>
            </a:r>
            <a:r>
              <a:rPr sz="2200" b="1" spc="-10" dirty="0">
                <a:solidFill>
                  <a:srgbClr val="002060"/>
                </a:solidFill>
                <a:latin typeface="Times New Roman"/>
                <a:cs typeface="Times New Roman"/>
              </a:rPr>
              <a:t>грамотного</a:t>
            </a:r>
            <a:r>
              <a:rPr sz="2200" b="1" spc="-70" dirty="0">
                <a:solidFill>
                  <a:srgbClr val="002060"/>
                </a:solidFill>
                <a:latin typeface="Times New Roman"/>
                <a:cs typeface="Times New Roman"/>
              </a:rPr>
              <a:t> </a:t>
            </a:r>
            <a:r>
              <a:rPr sz="2200" b="1" spc="-10" dirty="0" err="1">
                <a:solidFill>
                  <a:srgbClr val="002060"/>
                </a:solidFill>
                <a:latin typeface="Times New Roman"/>
                <a:cs typeface="Times New Roman"/>
              </a:rPr>
              <a:t>поведения</a:t>
            </a:r>
            <a:r>
              <a:rPr sz="2200" b="1" spc="-60" dirty="0">
                <a:solidFill>
                  <a:srgbClr val="002060"/>
                </a:solidFill>
                <a:latin typeface="Times New Roman"/>
                <a:cs typeface="Times New Roman"/>
              </a:rPr>
              <a:t> </a:t>
            </a:r>
            <a:r>
              <a:rPr sz="2200" b="1" spc="5" dirty="0" err="1">
                <a:solidFill>
                  <a:srgbClr val="002060"/>
                </a:solidFill>
                <a:latin typeface="Times New Roman"/>
                <a:cs typeface="Times New Roman"/>
              </a:rPr>
              <a:t>населения</a:t>
            </a:r>
            <a:endParaRPr lang="ru-RU" sz="2200" b="1" spc="-90" dirty="0">
              <a:solidFill>
                <a:srgbClr val="002060"/>
              </a:solidFill>
              <a:latin typeface="Times New Roman"/>
              <a:cs typeface="Times New Roman"/>
            </a:endParaRPr>
          </a:p>
          <a:p>
            <a:pPr algn="ctr"/>
            <a:r>
              <a:rPr sz="2200" b="1" spc="-5" dirty="0" err="1">
                <a:solidFill>
                  <a:srgbClr val="002060"/>
                </a:solidFill>
                <a:latin typeface="Times New Roman"/>
                <a:cs typeface="Times New Roman"/>
              </a:rPr>
              <a:t>как</a:t>
            </a:r>
            <a:r>
              <a:rPr lang="ru-RU" sz="2200" b="1" spc="-5" dirty="0">
                <a:solidFill>
                  <a:srgbClr val="002060"/>
                </a:solidFill>
                <a:latin typeface="Times New Roman"/>
                <a:cs typeface="Times New Roman"/>
              </a:rPr>
              <a:t> </a:t>
            </a:r>
            <a:r>
              <a:rPr sz="2200" b="1" spc="-30" dirty="0" err="1">
                <a:solidFill>
                  <a:srgbClr val="002060"/>
                </a:solidFill>
                <a:latin typeface="Times New Roman"/>
                <a:cs typeface="Times New Roman"/>
              </a:rPr>
              <a:t>необходимого</a:t>
            </a:r>
            <a:r>
              <a:rPr sz="2200" b="1" spc="-45" dirty="0">
                <a:solidFill>
                  <a:srgbClr val="002060"/>
                </a:solidFill>
                <a:latin typeface="Times New Roman"/>
                <a:cs typeface="Times New Roman"/>
              </a:rPr>
              <a:t> </a:t>
            </a:r>
            <a:r>
              <a:rPr sz="2200" b="1" spc="-15" dirty="0">
                <a:solidFill>
                  <a:srgbClr val="002060"/>
                </a:solidFill>
                <a:latin typeface="Times New Roman"/>
                <a:cs typeface="Times New Roman"/>
              </a:rPr>
              <a:t>условия</a:t>
            </a:r>
            <a:r>
              <a:rPr sz="2200" b="1" spc="-60" dirty="0">
                <a:solidFill>
                  <a:srgbClr val="002060"/>
                </a:solidFill>
                <a:latin typeface="Times New Roman"/>
                <a:cs typeface="Times New Roman"/>
              </a:rPr>
              <a:t> </a:t>
            </a:r>
            <a:r>
              <a:rPr sz="2200" b="1" spc="-5" dirty="0">
                <a:solidFill>
                  <a:srgbClr val="002060"/>
                </a:solidFill>
                <a:latin typeface="Times New Roman"/>
                <a:cs typeface="Times New Roman"/>
              </a:rPr>
              <a:t>повышения</a:t>
            </a:r>
            <a:r>
              <a:rPr sz="2200" b="1" spc="-65" dirty="0">
                <a:solidFill>
                  <a:srgbClr val="002060"/>
                </a:solidFill>
                <a:latin typeface="Times New Roman"/>
                <a:cs typeface="Times New Roman"/>
              </a:rPr>
              <a:t> </a:t>
            </a:r>
            <a:r>
              <a:rPr sz="2200" b="1" spc="-10" dirty="0">
                <a:solidFill>
                  <a:srgbClr val="002060"/>
                </a:solidFill>
                <a:latin typeface="Times New Roman"/>
                <a:cs typeface="Times New Roman"/>
              </a:rPr>
              <a:t>уровня</a:t>
            </a:r>
            <a:r>
              <a:rPr sz="2200" b="1" spc="-35" dirty="0">
                <a:solidFill>
                  <a:srgbClr val="002060"/>
                </a:solidFill>
                <a:latin typeface="Times New Roman"/>
                <a:cs typeface="Times New Roman"/>
              </a:rPr>
              <a:t> </a:t>
            </a:r>
            <a:r>
              <a:rPr sz="2200" b="1" spc="5" dirty="0">
                <a:solidFill>
                  <a:srgbClr val="002060"/>
                </a:solidFill>
                <a:latin typeface="Times New Roman"/>
                <a:cs typeface="Times New Roman"/>
              </a:rPr>
              <a:t>и </a:t>
            </a:r>
            <a:r>
              <a:rPr sz="2200" b="1" spc="-10" dirty="0" err="1">
                <a:solidFill>
                  <a:srgbClr val="002060"/>
                </a:solidFill>
                <a:latin typeface="Times New Roman"/>
                <a:cs typeface="Times New Roman"/>
              </a:rPr>
              <a:t>качества</a:t>
            </a:r>
            <a:r>
              <a:rPr sz="2200" b="1" spc="-65" dirty="0">
                <a:solidFill>
                  <a:srgbClr val="002060"/>
                </a:solidFill>
                <a:latin typeface="Times New Roman"/>
                <a:cs typeface="Times New Roman"/>
              </a:rPr>
              <a:t> </a:t>
            </a:r>
            <a:r>
              <a:rPr sz="2200" b="1" spc="-10" dirty="0" err="1">
                <a:solidFill>
                  <a:srgbClr val="002060"/>
                </a:solidFill>
                <a:latin typeface="Times New Roman"/>
                <a:cs typeface="Times New Roman"/>
              </a:rPr>
              <a:t>жизни</a:t>
            </a:r>
            <a:endParaRPr lang="ru-RU" sz="2200" b="1" spc="-10" dirty="0">
              <a:solidFill>
                <a:srgbClr val="002060"/>
              </a:solidFill>
              <a:latin typeface="Times New Roman"/>
              <a:cs typeface="Times New Roman"/>
            </a:endParaRPr>
          </a:p>
          <a:p>
            <a:pPr algn="ctr"/>
            <a:r>
              <a:rPr sz="2200" b="1" spc="5" dirty="0">
                <a:solidFill>
                  <a:srgbClr val="002060"/>
                </a:solidFill>
                <a:latin typeface="Times New Roman"/>
                <a:cs typeface="Times New Roman"/>
              </a:rPr>
              <a:t> </a:t>
            </a:r>
            <a:r>
              <a:rPr sz="2200" b="1" dirty="0" err="1">
                <a:solidFill>
                  <a:srgbClr val="002060"/>
                </a:solidFill>
                <a:latin typeface="Times New Roman"/>
                <a:cs typeface="Times New Roman"/>
              </a:rPr>
              <a:t>разработаны</a:t>
            </a:r>
            <a:r>
              <a:rPr sz="2200" b="1" spc="-45" dirty="0">
                <a:solidFill>
                  <a:srgbClr val="002060"/>
                </a:solidFill>
                <a:latin typeface="Times New Roman"/>
                <a:cs typeface="Times New Roman"/>
              </a:rPr>
              <a:t> </a:t>
            </a:r>
            <a:r>
              <a:rPr sz="2200" b="1" spc="5" dirty="0">
                <a:solidFill>
                  <a:srgbClr val="002060"/>
                </a:solidFill>
                <a:latin typeface="Times New Roman"/>
                <a:cs typeface="Times New Roman"/>
              </a:rPr>
              <a:t>и</a:t>
            </a:r>
            <a:r>
              <a:rPr lang="ru-RU" sz="2200" b="1" spc="5" dirty="0">
                <a:solidFill>
                  <a:srgbClr val="002060"/>
                </a:solidFill>
                <a:latin typeface="Times New Roman"/>
                <a:cs typeface="Times New Roman"/>
              </a:rPr>
              <a:t> </a:t>
            </a:r>
            <a:r>
              <a:rPr sz="2200" b="1" spc="-5" dirty="0" err="1">
                <a:solidFill>
                  <a:srgbClr val="002060"/>
                </a:solidFill>
                <a:latin typeface="Times New Roman"/>
                <a:cs typeface="Times New Roman"/>
              </a:rPr>
              <a:t>реализуются</a:t>
            </a:r>
            <a:r>
              <a:rPr sz="2200" b="1" spc="-5" dirty="0">
                <a:solidFill>
                  <a:srgbClr val="002060"/>
                </a:solidFill>
                <a:latin typeface="Times New Roman"/>
                <a:cs typeface="Times New Roman"/>
              </a:rPr>
              <a:t>:</a:t>
            </a:r>
            <a:endParaRPr sz="2200" dirty="0">
              <a:solidFill>
                <a:srgbClr val="002060"/>
              </a:solidFill>
              <a:latin typeface="Times New Roman"/>
              <a:cs typeface="Times New Roman"/>
            </a:endParaRPr>
          </a:p>
        </p:txBody>
      </p:sp>
    </p:spTree>
    <p:extLst>
      <p:ext uri="{BB962C8B-B14F-4D97-AF65-F5344CB8AC3E}">
        <p14:creationId xmlns:p14="http://schemas.microsoft.com/office/powerpoint/2010/main" val="26773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525058495"/>
              </p:ext>
            </p:extLst>
          </p:nvPr>
        </p:nvGraphicFramePr>
        <p:xfrm>
          <a:off x="266495" y="4261610"/>
          <a:ext cx="11871325" cy="2596390"/>
        </p:xfrm>
        <a:graphic>
          <a:graphicData uri="http://schemas.openxmlformats.org/drawingml/2006/table">
            <a:tbl>
              <a:tblPr firstRow="1" bandRow="1">
                <a:tableStyleId>{2D5ABB26-0587-4C30-8999-92F81FD0307C}</a:tableStyleId>
              </a:tblPr>
              <a:tblGrid>
                <a:gridCol w="6092190">
                  <a:extLst>
                    <a:ext uri="{9D8B030D-6E8A-4147-A177-3AD203B41FA5}">
                      <a16:colId xmlns:a16="http://schemas.microsoft.com/office/drawing/2014/main" val="20000"/>
                    </a:ext>
                  </a:extLst>
                </a:gridCol>
                <a:gridCol w="5779135">
                  <a:extLst>
                    <a:ext uri="{9D8B030D-6E8A-4147-A177-3AD203B41FA5}">
                      <a16:colId xmlns:a16="http://schemas.microsoft.com/office/drawing/2014/main" val="20001"/>
                    </a:ext>
                  </a:extLst>
                </a:gridCol>
              </a:tblGrid>
              <a:tr h="1273550">
                <a:tc>
                  <a:txBody>
                    <a:bodyPr/>
                    <a:lstStyle/>
                    <a:p>
                      <a:pPr marL="127000" algn="just">
                        <a:lnSpc>
                          <a:spcPct val="90000"/>
                        </a:lnSpc>
                        <a:spcBef>
                          <a:spcPts val="0"/>
                        </a:spcBef>
                      </a:pPr>
                      <a:r>
                        <a:rPr sz="1700" spc="-5" dirty="0" err="1">
                          <a:latin typeface="Times New Roman"/>
                          <a:cs typeface="Times New Roman"/>
                        </a:rPr>
                        <a:t>Ассоциация</a:t>
                      </a:r>
                      <a:r>
                        <a:rPr lang="ru-RU" sz="1700" spc="-5" dirty="0">
                          <a:latin typeface="Times New Roman"/>
                          <a:cs typeface="Times New Roman"/>
                        </a:rPr>
                        <a:t> </a:t>
                      </a:r>
                      <a:r>
                        <a:rPr sz="1700" spc="-30" dirty="0">
                          <a:latin typeface="Times New Roman"/>
                          <a:cs typeface="Times New Roman"/>
                        </a:rPr>
                        <a:t> </a:t>
                      </a:r>
                      <a:r>
                        <a:rPr sz="1700" dirty="0">
                          <a:latin typeface="Times New Roman"/>
                          <a:cs typeface="Times New Roman"/>
                        </a:rPr>
                        <a:t>Развития</a:t>
                      </a:r>
                      <a:r>
                        <a:rPr sz="1700" spc="-25" dirty="0">
                          <a:latin typeface="Times New Roman"/>
                          <a:cs typeface="Times New Roman"/>
                        </a:rPr>
                        <a:t> </a:t>
                      </a:r>
                      <a:r>
                        <a:rPr sz="1700" spc="-5" dirty="0">
                          <a:latin typeface="Times New Roman"/>
                          <a:cs typeface="Times New Roman"/>
                        </a:rPr>
                        <a:t>Финансовой</a:t>
                      </a:r>
                      <a:r>
                        <a:rPr sz="1700" spc="-65" dirty="0">
                          <a:latin typeface="Times New Roman"/>
                          <a:cs typeface="Times New Roman"/>
                        </a:rPr>
                        <a:t> </a:t>
                      </a:r>
                      <a:r>
                        <a:rPr sz="1700" spc="-5" dirty="0">
                          <a:latin typeface="Times New Roman"/>
                          <a:cs typeface="Times New Roman"/>
                        </a:rPr>
                        <a:t>Грамотности,</a:t>
                      </a:r>
                      <a:endParaRPr sz="1700" dirty="0">
                        <a:latin typeface="Times New Roman"/>
                        <a:cs typeface="Times New Roman"/>
                      </a:endParaRPr>
                    </a:p>
                    <a:p>
                      <a:pPr marL="127000" marR="87630" algn="just">
                        <a:lnSpc>
                          <a:spcPct val="90000"/>
                        </a:lnSpc>
                        <a:spcBef>
                          <a:spcPts val="0"/>
                        </a:spcBef>
                      </a:pPr>
                      <a:r>
                        <a:rPr sz="1700" spc="-10" dirty="0">
                          <a:latin typeface="Times New Roman"/>
                          <a:cs typeface="Times New Roman"/>
                        </a:rPr>
                        <a:t>учреждена</a:t>
                      </a:r>
                      <a:r>
                        <a:rPr sz="1700" spc="-5" dirty="0">
                          <a:latin typeface="Times New Roman"/>
                          <a:cs typeface="Times New Roman"/>
                        </a:rPr>
                        <a:t> Центральным</a:t>
                      </a:r>
                      <a:r>
                        <a:rPr sz="1700" dirty="0">
                          <a:latin typeface="Times New Roman"/>
                          <a:cs typeface="Times New Roman"/>
                        </a:rPr>
                        <a:t> </a:t>
                      </a:r>
                      <a:r>
                        <a:rPr sz="1700" spc="-25" dirty="0">
                          <a:latin typeface="Times New Roman"/>
                          <a:cs typeface="Times New Roman"/>
                        </a:rPr>
                        <a:t>Банком,</a:t>
                      </a:r>
                      <a:r>
                        <a:rPr sz="1700" spc="-20" dirty="0">
                          <a:latin typeface="Times New Roman"/>
                          <a:cs typeface="Times New Roman"/>
                        </a:rPr>
                        <a:t> </a:t>
                      </a:r>
                      <a:r>
                        <a:rPr sz="1700" spc="5" dirty="0">
                          <a:latin typeface="Times New Roman"/>
                          <a:cs typeface="Times New Roman"/>
                        </a:rPr>
                        <a:t>СРО</a:t>
                      </a:r>
                      <a:r>
                        <a:rPr sz="1700" spc="10" dirty="0">
                          <a:latin typeface="Times New Roman"/>
                          <a:cs typeface="Times New Roman"/>
                        </a:rPr>
                        <a:t> </a:t>
                      </a:r>
                      <a:r>
                        <a:rPr sz="1700" spc="-10" dirty="0">
                          <a:latin typeface="Times New Roman"/>
                          <a:cs typeface="Times New Roman"/>
                        </a:rPr>
                        <a:t>(саморегулируемые </a:t>
                      </a:r>
                      <a:r>
                        <a:rPr sz="1700" spc="-409" dirty="0">
                          <a:latin typeface="Times New Roman"/>
                          <a:cs typeface="Times New Roman"/>
                        </a:rPr>
                        <a:t> </a:t>
                      </a:r>
                      <a:r>
                        <a:rPr sz="1700" spc="-5" dirty="0">
                          <a:latin typeface="Times New Roman"/>
                          <a:cs typeface="Times New Roman"/>
                        </a:rPr>
                        <a:t>организации),</a:t>
                      </a:r>
                      <a:r>
                        <a:rPr sz="1700" dirty="0">
                          <a:latin typeface="Times New Roman"/>
                          <a:cs typeface="Times New Roman"/>
                        </a:rPr>
                        <a:t> </a:t>
                      </a:r>
                      <a:r>
                        <a:rPr sz="1700" spc="-10" dirty="0">
                          <a:latin typeface="Times New Roman"/>
                          <a:cs typeface="Times New Roman"/>
                        </a:rPr>
                        <a:t>профобъединениями</a:t>
                      </a:r>
                      <a:r>
                        <a:rPr sz="1700" spc="-5" dirty="0">
                          <a:latin typeface="Times New Roman"/>
                          <a:cs typeface="Times New Roman"/>
                        </a:rPr>
                        <a:t> </a:t>
                      </a:r>
                      <a:r>
                        <a:rPr sz="1700" dirty="0">
                          <a:latin typeface="Times New Roman"/>
                          <a:cs typeface="Times New Roman"/>
                        </a:rPr>
                        <a:t>и</a:t>
                      </a:r>
                      <a:r>
                        <a:rPr sz="1700" spc="5" dirty="0">
                          <a:latin typeface="Times New Roman"/>
                          <a:cs typeface="Times New Roman"/>
                        </a:rPr>
                        <a:t> </a:t>
                      </a:r>
                      <a:r>
                        <a:rPr sz="1700" spc="-10" dirty="0">
                          <a:latin typeface="Times New Roman"/>
                          <a:cs typeface="Times New Roman"/>
                        </a:rPr>
                        <a:t>крупнейшими </a:t>
                      </a:r>
                      <a:r>
                        <a:rPr sz="1700" spc="-5" dirty="0">
                          <a:latin typeface="Times New Roman"/>
                          <a:cs typeface="Times New Roman"/>
                        </a:rPr>
                        <a:t> </a:t>
                      </a:r>
                      <a:r>
                        <a:rPr sz="1700" dirty="0" err="1">
                          <a:latin typeface="Times New Roman"/>
                          <a:cs typeface="Times New Roman"/>
                        </a:rPr>
                        <a:t>финансовыми</a:t>
                      </a:r>
                      <a:r>
                        <a:rPr sz="1700" spc="-60" dirty="0">
                          <a:latin typeface="Times New Roman"/>
                          <a:cs typeface="Times New Roman"/>
                        </a:rPr>
                        <a:t> </a:t>
                      </a:r>
                      <a:r>
                        <a:rPr sz="1700" spc="-10" dirty="0" err="1">
                          <a:latin typeface="Times New Roman"/>
                          <a:cs typeface="Times New Roman"/>
                        </a:rPr>
                        <a:t>структурами</a:t>
                      </a:r>
                      <a:r>
                        <a:rPr lang="ru-RU" sz="1700" spc="-10" dirty="0">
                          <a:latin typeface="Times New Roman"/>
                          <a:cs typeface="Times New Roman"/>
                        </a:rPr>
                        <a:t>: </a:t>
                      </a:r>
                      <a:r>
                        <a:rPr lang="en-US" sz="1600" dirty="0">
                          <a:solidFill>
                            <a:schemeClr val="tx1"/>
                          </a:solidFill>
                          <a:latin typeface="Times New Roman" panose="02020603050405020304" pitchFamily="18" charset="0"/>
                          <a:cs typeface="Times New Roman" panose="02020603050405020304" pitchFamily="18" charset="0"/>
                          <a:hlinkClick r:id="rId2"/>
                        </a:rPr>
                        <a:t>https://fincubator.ru/</a:t>
                      </a:r>
                      <a:r>
                        <a:rPr lang="ru-RU" sz="1600" dirty="0">
                          <a:solidFill>
                            <a:schemeClr val="tx1"/>
                          </a:solidFill>
                          <a:latin typeface="Times New Roman" panose="02020603050405020304" pitchFamily="18" charset="0"/>
                          <a:cs typeface="Times New Roman" panose="02020603050405020304" pitchFamily="18" charset="0"/>
                        </a:rPr>
                        <a:t> </a:t>
                      </a:r>
                      <a:endParaRPr sz="1700" dirty="0">
                        <a:latin typeface="Times New Roman"/>
                        <a:cs typeface="Times New Roman"/>
                      </a:endParaRPr>
                    </a:p>
                  </a:txBody>
                  <a:tcPr marL="0" marR="0" marT="0" marB="0"/>
                </a:tc>
                <a:tc>
                  <a:txBody>
                    <a:bodyPr/>
                    <a:lstStyle/>
                    <a:p>
                      <a:pPr marL="87630" algn="just">
                        <a:lnSpc>
                          <a:spcPct val="90000"/>
                        </a:lnSpc>
                        <a:spcBef>
                          <a:spcPts val="0"/>
                        </a:spcBef>
                      </a:pPr>
                      <a:r>
                        <a:rPr sz="1700" i="1" spc="-10" dirty="0">
                          <a:latin typeface="Times New Roman"/>
                          <a:cs typeface="Times New Roman"/>
                        </a:rPr>
                        <a:t>Выполняет</a:t>
                      </a:r>
                      <a:r>
                        <a:rPr sz="1700" i="1" spc="320" dirty="0">
                          <a:latin typeface="Times New Roman"/>
                          <a:cs typeface="Times New Roman"/>
                        </a:rPr>
                        <a:t> </a:t>
                      </a:r>
                      <a:r>
                        <a:rPr sz="1700" i="1" spc="-10" dirty="0">
                          <a:latin typeface="Times New Roman"/>
                          <a:cs typeface="Times New Roman"/>
                        </a:rPr>
                        <a:t>задачи</a:t>
                      </a:r>
                      <a:r>
                        <a:rPr sz="1700" i="1" spc="340" dirty="0">
                          <a:latin typeface="Times New Roman"/>
                          <a:cs typeface="Times New Roman"/>
                        </a:rPr>
                        <a:t> </a:t>
                      </a:r>
                      <a:r>
                        <a:rPr sz="1700" i="1" spc="-10" dirty="0">
                          <a:latin typeface="Times New Roman"/>
                          <a:cs typeface="Times New Roman"/>
                        </a:rPr>
                        <a:t>по</a:t>
                      </a:r>
                      <a:r>
                        <a:rPr sz="1700" i="1" spc="360" dirty="0">
                          <a:latin typeface="Times New Roman"/>
                          <a:cs typeface="Times New Roman"/>
                        </a:rPr>
                        <a:t> </a:t>
                      </a:r>
                      <a:r>
                        <a:rPr sz="1700" i="1" spc="-5" dirty="0">
                          <a:latin typeface="Times New Roman"/>
                          <a:cs typeface="Times New Roman"/>
                        </a:rPr>
                        <a:t>масштабированию</a:t>
                      </a:r>
                      <a:r>
                        <a:rPr sz="1700" i="1" spc="300" dirty="0">
                          <a:latin typeface="Times New Roman"/>
                          <a:cs typeface="Times New Roman"/>
                        </a:rPr>
                        <a:t> </a:t>
                      </a:r>
                      <a:r>
                        <a:rPr sz="1700" i="1" spc="-10" dirty="0">
                          <a:latin typeface="Times New Roman"/>
                          <a:cs typeface="Times New Roman"/>
                        </a:rPr>
                        <a:t>успешных</a:t>
                      </a:r>
                      <a:endParaRPr sz="1700" dirty="0">
                        <a:latin typeface="Times New Roman"/>
                        <a:cs typeface="Times New Roman"/>
                      </a:endParaRPr>
                    </a:p>
                    <a:p>
                      <a:pPr marL="87630" marR="120014" algn="just">
                        <a:lnSpc>
                          <a:spcPct val="90000"/>
                        </a:lnSpc>
                        <a:spcBef>
                          <a:spcPts val="0"/>
                        </a:spcBef>
                      </a:pPr>
                      <a:r>
                        <a:rPr sz="1700" i="1" spc="-5" dirty="0">
                          <a:latin typeface="Times New Roman"/>
                          <a:cs typeface="Times New Roman"/>
                        </a:rPr>
                        <a:t>инициатив </a:t>
                      </a:r>
                      <a:r>
                        <a:rPr sz="1700" i="1" dirty="0">
                          <a:latin typeface="Times New Roman"/>
                          <a:cs typeface="Times New Roman"/>
                        </a:rPr>
                        <a:t>в </a:t>
                      </a:r>
                      <a:r>
                        <a:rPr sz="1700" i="1" spc="-10" dirty="0">
                          <a:latin typeface="Times New Roman"/>
                          <a:cs typeface="Times New Roman"/>
                        </a:rPr>
                        <a:t>сфере </a:t>
                      </a:r>
                      <a:r>
                        <a:rPr sz="1700" i="1" spc="-15" dirty="0">
                          <a:latin typeface="Times New Roman"/>
                          <a:cs typeface="Times New Roman"/>
                        </a:rPr>
                        <a:t>финансовой </a:t>
                      </a:r>
                      <a:r>
                        <a:rPr sz="1700" i="1" spc="-5" dirty="0">
                          <a:latin typeface="Times New Roman"/>
                          <a:cs typeface="Times New Roman"/>
                        </a:rPr>
                        <a:t>грамотности </a:t>
                      </a:r>
                      <a:r>
                        <a:rPr sz="1700" i="1" dirty="0">
                          <a:latin typeface="Times New Roman"/>
                          <a:cs typeface="Times New Roman"/>
                        </a:rPr>
                        <a:t>и </a:t>
                      </a:r>
                      <a:r>
                        <a:rPr sz="1700" i="1" spc="-10" dirty="0">
                          <a:latin typeface="Times New Roman"/>
                          <a:cs typeface="Times New Roman"/>
                        </a:rPr>
                        <a:t>занимается </a:t>
                      </a:r>
                      <a:r>
                        <a:rPr sz="1700" i="1" spc="-5" dirty="0">
                          <a:latin typeface="Times New Roman"/>
                          <a:cs typeface="Times New Roman"/>
                        </a:rPr>
                        <a:t> </a:t>
                      </a:r>
                      <a:r>
                        <a:rPr sz="1700" i="1" spc="-10" dirty="0">
                          <a:latin typeface="Times New Roman"/>
                          <a:cs typeface="Times New Roman"/>
                        </a:rPr>
                        <a:t>поддержкой,</a:t>
                      </a:r>
                      <a:r>
                        <a:rPr sz="1700" i="1" spc="-5" dirty="0">
                          <a:latin typeface="Times New Roman"/>
                          <a:cs typeface="Times New Roman"/>
                        </a:rPr>
                        <a:t> </a:t>
                      </a:r>
                      <a:r>
                        <a:rPr sz="1700" i="1" spc="-15" dirty="0">
                          <a:latin typeface="Times New Roman"/>
                          <a:cs typeface="Times New Roman"/>
                        </a:rPr>
                        <a:t>координацией</a:t>
                      </a:r>
                      <a:r>
                        <a:rPr sz="1700" i="1" spc="-10" dirty="0">
                          <a:latin typeface="Times New Roman"/>
                          <a:cs typeface="Times New Roman"/>
                        </a:rPr>
                        <a:t> </a:t>
                      </a:r>
                      <a:r>
                        <a:rPr sz="1700" i="1" dirty="0">
                          <a:latin typeface="Times New Roman"/>
                          <a:cs typeface="Times New Roman"/>
                        </a:rPr>
                        <a:t>и</a:t>
                      </a:r>
                      <a:r>
                        <a:rPr sz="1700" i="1" spc="5" dirty="0">
                          <a:latin typeface="Times New Roman"/>
                          <a:cs typeface="Times New Roman"/>
                        </a:rPr>
                        <a:t> </a:t>
                      </a:r>
                      <a:r>
                        <a:rPr sz="1700" i="1" spc="-20" dirty="0">
                          <a:latin typeface="Times New Roman"/>
                          <a:cs typeface="Times New Roman"/>
                        </a:rPr>
                        <a:t>обучением</a:t>
                      </a:r>
                      <a:r>
                        <a:rPr sz="1700" i="1" spc="-15" dirty="0">
                          <a:latin typeface="Times New Roman"/>
                          <a:cs typeface="Times New Roman"/>
                        </a:rPr>
                        <a:t> </a:t>
                      </a:r>
                      <a:r>
                        <a:rPr sz="1700" i="1" spc="-10" dirty="0">
                          <a:latin typeface="Times New Roman"/>
                          <a:cs typeface="Times New Roman"/>
                        </a:rPr>
                        <a:t>волонтеров </a:t>
                      </a:r>
                      <a:r>
                        <a:rPr sz="1700" i="1" spc="-5" dirty="0">
                          <a:latin typeface="Times New Roman"/>
                          <a:cs typeface="Times New Roman"/>
                        </a:rPr>
                        <a:t> финансового</a:t>
                      </a:r>
                      <a:r>
                        <a:rPr sz="1700" i="1" spc="-75" dirty="0">
                          <a:latin typeface="Times New Roman"/>
                          <a:cs typeface="Times New Roman"/>
                        </a:rPr>
                        <a:t> </a:t>
                      </a:r>
                      <a:r>
                        <a:rPr sz="1700" i="1" spc="5" dirty="0">
                          <a:latin typeface="Times New Roman"/>
                          <a:cs typeface="Times New Roman"/>
                        </a:rPr>
                        <a:t>просвещения</a:t>
                      </a:r>
                      <a:endParaRPr sz="1700" dirty="0">
                        <a:latin typeface="Times New Roman"/>
                        <a:cs typeface="Times New Roman"/>
                      </a:endParaRPr>
                    </a:p>
                  </a:txBody>
                  <a:tcPr marL="0" marR="0" marT="0" marB="0"/>
                </a:tc>
                <a:extLst>
                  <a:ext uri="{0D108BD9-81ED-4DB2-BD59-A6C34878D82A}">
                    <a16:rowId xmlns:a16="http://schemas.microsoft.com/office/drawing/2014/main" val="10000"/>
                  </a:ext>
                </a:extLst>
              </a:tr>
              <a:tr h="1322840">
                <a:tc>
                  <a:txBody>
                    <a:bodyPr/>
                    <a:lstStyle/>
                    <a:p>
                      <a:pPr marL="127000" algn="just">
                        <a:lnSpc>
                          <a:spcPct val="90000"/>
                        </a:lnSpc>
                        <a:spcBef>
                          <a:spcPts val="0"/>
                        </a:spcBef>
                        <a:tabLst>
                          <a:tab pos="2266950" algn="l"/>
                          <a:tab pos="4809490" algn="l"/>
                        </a:tabLst>
                      </a:pPr>
                      <a:r>
                        <a:rPr sz="1700" spc="-15" dirty="0">
                          <a:latin typeface="Times New Roman"/>
                          <a:cs typeface="Times New Roman"/>
                        </a:rPr>
                        <a:t>Автономная	Некоммерческая	</a:t>
                      </a:r>
                      <a:r>
                        <a:rPr sz="1700" spc="-5" dirty="0">
                          <a:latin typeface="Times New Roman"/>
                          <a:cs typeface="Times New Roman"/>
                        </a:rPr>
                        <a:t>Организация</a:t>
                      </a:r>
                      <a:endParaRPr sz="1700" dirty="0">
                        <a:latin typeface="Times New Roman"/>
                        <a:cs typeface="Times New Roman"/>
                      </a:endParaRPr>
                    </a:p>
                    <a:p>
                      <a:pPr marL="127000" marR="80010" algn="just">
                        <a:lnSpc>
                          <a:spcPct val="90000"/>
                        </a:lnSpc>
                        <a:spcBef>
                          <a:spcPts val="0"/>
                        </a:spcBef>
                      </a:pPr>
                      <a:r>
                        <a:rPr sz="1700" spc="-5" dirty="0">
                          <a:latin typeface="Times New Roman"/>
                          <a:cs typeface="Times New Roman"/>
                        </a:rPr>
                        <a:t>«Национальный</a:t>
                      </a:r>
                      <a:r>
                        <a:rPr sz="1700" dirty="0">
                          <a:latin typeface="Times New Roman"/>
                          <a:cs typeface="Times New Roman"/>
                        </a:rPr>
                        <a:t> центр</a:t>
                      </a:r>
                      <a:r>
                        <a:rPr sz="1700" spc="5" dirty="0">
                          <a:latin typeface="Times New Roman"/>
                          <a:cs typeface="Times New Roman"/>
                        </a:rPr>
                        <a:t> </a:t>
                      </a:r>
                      <a:r>
                        <a:rPr sz="1700" spc="-5" dirty="0">
                          <a:latin typeface="Times New Roman"/>
                          <a:cs typeface="Times New Roman"/>
                        </a:rPr>
                        <a:t>финансовой</a:t>
                      </a:r>
                      <a:r>
                        <a:rPr sz="1700" dirty="0">
                          <a:latin typeface="Times New Roman"/>
                          <a:cs typeface="Times New Roman"/>
                        </a:rPr>
                        <a:t> </a:t>
                      </a:r>
                      <a:r>
                        <a:rPr sz="1700" spc="-5" dirty="0">
                          <a:latin typeface="Times New Roman"/>
                          <a:cs typeface="Times New Roman"/>
                        </a:rPr>
                        <a:t>грамотности»</a:t>
                      </a:r>
                      <a:r>
                        <a:rPr sz="1700" dirty="0">
                          <a:latin typeface="Times New Roman"/>
                          <a:cs typeface="Times New Roman"/>
                        </a:rPr>
                        <a:t> (АНО </a:t>
                      </a:r>
                      <a:r>
                        <a:rPr sz="1700" spc="5" dirty="0">
                          <a:latin typeface="Times New Roman"/>
                          <a:cs typeface="Times New Roman"/>
                        </a:rPr>
                        <a:t> </a:t>
                      </a:r>
                      <a:r>
                        <a:rPr sz="1700" spc="-5" dirty="0">
                          <a:latin typeface="Times New Roman"/>
                          <a:cs typeface="Times New Roman"/>
                        </a:rPr>
                        <a:t>"НЦФГ")</a:t>
                      </a:r>
                      <a:r>
                        <a:rPr sz="1700" dirty="0">
                          <a:latin typeface="Times New Roman"/>
                          <a:cs typeface="Times New Roman"/>
                        </a:rPr>
                        <a:t> </a:t>
                      </a:r>
                      <a:r>
                        <a:rPr sz="1700" spc="-5" dirty="0">
                          <a:latin typeface="Times New Roman"/>
                          <a:cs typeface="Times New Roman"/>
                        </a:rPr>
                        <a:t>(ранее</a:t>
                      </a:r>
                      <a:r>
                        <a:rPr sz="1700" dirty="0">
                          <a:latin typeface="Times New Roman"/>
                          <a:cs typeface="Times New Roman"/>
                        </a:rPr>
                        <a:t> </a:t>
                      </a:r>
                      <a:r>
                        <a:rPr sz="1700" spc="-10" dirty="0" err="1">
                          <a:latin typeface="Times New Roman"/>
                          <a:cs typeface="Times New Roman"/>
                        </a:rPr>
                        <a:t>Институт</a:t>
                      </a:r>
                      <a:r>
                        <a:rPr sz="1700" spc="-5" dirty="0">
                          <a:latin typeface="Times New Roman"/>
                          <a:cs typeface="Times New Roman"/>
                        </a:rPr>
                        <a:t> </a:t>
                      </a:r>
                      <a:r>
                        <a:rPr lang="ru-RU" sz="1700" spc="-10" dirty="0">
                          <a:latin typeface="Times New Roman"/>
                          <a:cs typeface="Times New Roman"/>
                        </a:rPr>
                        <a:t>ф</a:t>
                      </a:r>
                      <a:r>
                        <a:rPr sz="1700" spc="-10" dirty="0" err="1">
                          <a:latin typeface="Times New Roman"/>
                          <a:cs typeface="Times New Roman"/>
                        </a:rPr>
                        <a:t>инансового</a:t>
                      </a:r>
                      <a:r>
                        <a:rPr sz="1700" spc="-5" dirty="0">
                          <a:latin typeface="Times New Roman"/>
                          <a:cs typeface="Times New Roman"/>
                        </a:rPr>
                        <a:t> </a:t>
                      </a:r>
                      <a:r>
                        <a:rPr lang="ru-RU" sz="1700" spc="-5" dirty="0">
                          <a:latin typeface="Times New Roman"/>
                          <a:cs typeface="Times New Roman"/>
                        </a:rPr>
                        <a:t>п</a:t>
                      </a:r>
                      <a:r>
                        <a:rPr sz="1700" spc="-5" dirty="0" err="1">
                          <a:latin typeface="Times New Roman"/>
                          <a:cs typeface="Times New Roman"/>
                        </a:rPr>
                        <a:t>ланирования</a:t>
                      </a:r>
                      <a:r>
                        <a:rPr sz="1800" spc="-5" dirty="0">
                          <a:latin typeface="Calibri"/>
                          <a:cs typeface="Calibri"/>
                        </a:rPr>
                        <a:t>)</a:t>
                      </a:r>
                      <a:r>
                        <a:rPr lang="ru-RU" sz="1700" spc="-5" dirty="0">
                          <a:latin typeface="Times New Roman"/>
                          <a:cs typeface="Times New Roman"/>
                        </a:rPr>
                        <a:t>:</a:t>
                      </a:r>
                      <a:r>
                        <a:rPr lang="en-US" sz="1700" spc="-5" dirty="0">
                          <a:latin typeface="Times New Roman"/>
                          <a:cs typeface="Times New Roman"/>
                        </a:rPr>
                        <a:t> </a:t>
                      </a:r>
                      <a:r>
                        <a:rPr lang="en-US" sz="1700" dirty="0">
                          <a:latin typeface="Times New Roman"/>
                          <a:cs typeface="Times New Roman"/>
                        </a:rPr>
                        <a:t> </a:t>
                      </a:r>
                      <a:r>
                        <a:rPr lang="en-US" sz="1700" u="sng" spc="-30" dirty="0">
                          <a:solidFill>
                            <a:srgbClr val="0462C1"/>
                          </a:solidFill>
                          <a:uFill>
                            <a:solidFill>
                              <a:srgbClr val="0462C1"/>
                            </a:solidFill>
                          </a:uFill>
                          <a:latin typeface="Times New Roman"/>
                          <a:cs typeface="Times New Roman"/>
                          <a:hlinkClick r:id="rId3"/>
                        </a:rPr>
                        <a:t>https://www.minfin.ru/ru/om/fingram/</a:t>
                      </a:r>
                      <a:endParaRPr sz="1700" dirty="0">
                        <a:latin typeface="Times New Roman"/>
                        <a:cs typeface="Times New Roman"/>
                      </a:endParaRPr>
                    </a:p>
                  </a:txBody>
                  <a:tcPr marL="0" marR="0" marT="26034" marB="0"/>
                </a:tc>
                <a:tc>
                  <a:txBody>
                    <a:bodyPr/>
                    <a:lstStyle/>
                    <a:p>
                      <a:pPr marL="87630" marR="120650" algn="just">
                        <a:lnSpc>
                          <a:spcPct val="90000"/>
                        </a:lnSpc>
                        <a:spcBef>
                          <a:spcPts val="0"/>
                        </a:spcBef>
                      </a:pPr>
                      <a:r>
                        <a:rPr sz="1700" i="1" spc="-20" dirty="0">
                          <a:latin typeface="Times New Roman"/>
                          <a:cs typeface="Times New Roman"/>
                        </a:rPr>
                        <a:t>создает</a:t>
                      </a:r>
                      <a:r>
                        <a:rPr sz="1700" i="1" spc="-15" dirty="0">
                          <a:latin typeface="Times New Roman"/>
                          <a:cs typeface="Times New Roman"/>
                        </a:rPr>
                        <a:t> </a:t>
                      </a:r>
                      <a:r>
                        <a:rPr sz="1700" i="1" dirty="0">
                          <a:latin typeface="Times New Roman"/>
                          <a:cs typeface="Times New Roman"/>
                        </a:rPr>
                        <a:t>и</a:t>
                      </a:r>
                      <a:r>
                        <a:rPr sz="1700" i="1" spc="5" dirty="0">
                          <a:latin typeface="Times New Roman"/>
                          <a:cs typeface="Times New Roman"/>
                        </a:rPr>
                        <a:t> </a:t>
                      </a:r>
                      <a:r>
                        <a:rPr sz="1700" i="1" spc="-15" dirty="0">
                          <a:latin typeface="Times New Roman"/>
                          <a:cs typeface="Times New Roman"/>
                        </a:rPr>
                        <a:t>реализует</a:t>
                      </a:r>
                      <a:r>
                        <a:rPr sz="1700" i="1" spc="-10" dirty="0">
                          <a:latin typeface="Times New Roman"/>
                          <a:cs typeface="Times New Roman"/>
                        </a:rPr>
                        <a:t> </a:t>
                      </a:r>
                      <a:r>
                        <a:rPr sz="1700" i="1" spc="-5" dirty="0">
                          <a:latin typeface="Times New Roman"/>
                          <a:cs typeface="Times New Roman"/>
                        </a:rPr>
                        <a:t>программы</a:t>
                      </a:r>
                      <a:r>
                        <a:rPr sz="1700" i="1" dirty="0">
                          <a:latin typeface="Times New Roman"/>
                          <a:cs typeface="Times New Roman"/>
                        </a:rPr>
                        <a:t> </a:t>
                      </a:r>
                      <a:r>
                        <a:rPr sz="1700" i="1" spc="-5" dirty="0">
                          <a:latin typeface="Times New Roman"/>
                          <a:cs typeface="Times New Roman"/>
                        </a:rPr>
                        <a:t>повышения</a:t>
                      </a:r>
                      <a:r>
                        <a:rPr sz="1700" i="1" dirty="0">
                          <a:latin typeface="Times New Roman"/>
                          <a:cs typeface="Times New Roman"/>
                        </a:rPr>
                        <a:t> </a:t>
                      </a:r>
                      <a:r>
                        <a:rPr sz="1700" i="1" spc="-15" dirty="0">
                          <a:latin typeface="Times New Roman"/>
                          <a:cs typeface="Times New Roman"/>
                        </a:rPr>
                        <a:t>финансовой </a:t>
                      </a:r>
                      <a:r>
                        <a:rPr sz="1700" i="1" spc="-10" dirty="0">
                          <a:latin typeface="Times New Roman"/>
                          <a:cs typeface="Times New Roman"/>
                        </a:rPr>
                        <a:t> </a:t>
                      </a:r>
                      <a:r>
                        <a:rPr sz="1700" i="1" spc="-5" dirty="0">
                          <a:latin typeface="Times New Roman"/>
                          <a:cs typeface="Times New Roman"/>
                        </a:rPr>
                        <a:t>грамотности</a:t>
                      </a:r>
                      <a:r>
                        <a:rPr sz="1700" i="1" dirty="0">
                          <a:latin typeface="Times New Roman"/>
                          <a:cs typeface="Times New Roman"/>
                        </a:rPr>
                        <a:t> </a:t>
                      </a:r>
                      <a:r>
                        <a:rPr sz="1700" i="1" spc="-10" dirty="0">
                          <a:latin typeface="Times New Roman"/>
                          <a:cs typeface="Times New Roman"/>
                        </a:rPr>
                        <a:t>населения</a:t>
                      </a:r>
                      <a:r>
                        <a:rPr sz="1700" i="1" spc="-5" dirty="0">
                          <a:latin typeface="Times New Roman"/>
                          <a:cs typeface="Times New Roman"/>
                        </a:rPr>
                        <a:t> </a:t>
                      </a:r>
                      <a:r>
                        <a:rPr sz="1700" i="1" dirty="0">
                          <a:latin typeface="Times New Roman"/>
                          <a:cs typeface="Times New Roman"/>
                        </a:rPr>
                        <a:t>и</a:t>
                      </a:r>
                      <a:r>
                        <a:rPr sz="1700" i="1" spc="5" dirty="0">
                          <a:latin typeface="Times New Roman"/>
                          <a:cs typeface="Times New Roman"/>
                        </a:rPr>
                        <a:t> </a:t>
                      </a:r>
                      <a:r>
                        <a:rPr sz="1700" i="1" spc="-10" dirty="0">
                          <a:latin typeface="Times New Roman"/>
                          <a:cs typeface="Times New Roman"/>
                        </a:rPr>
                        <a:t>персонального</a:t>
                      </a:r>
                      <a:r>
                        <a:rPr sz="1700" i="1" spc="-5" dirty="0">
                          <a:latin typeface="Times New Roman"/>
                          <a:cs typeface="Times New Roman"/>
                        </a:rPr>
                        <a:t> </a:t>
                      </a:r>
                      <a:r>
                        <a:rPr sz="1700" i="1" spc="-15" dirty="0">
                          <a:latin typeface="Times New Roman"/>
                          <a:cs typeface="Times New Roman"/>
                        </a:rPr>
                        <a:t>финансового </a:t>
                      </a:r>
                      <a:r>
                        <a:rPr sz="1700" i="1" spc="-10" dirty="0">
                          <a:latin typeface="Times New Roman"/>
                          <a:cs typeface="Times New Roman"/>
                        </a:rPr>
                        <a:t> </a:t>
                      </a:r>
                      <a:r>
                        <a:rPr sz="1700" i="1" spc="-15" dirty="0">
                          <a:latin typeface="Times New Roman"/>
                          <a:cs typeface="Times New Roman"/>
                        </a:rPr>
                        <a:t>консультирования,</a:t>
                      </a:r>
                      <a:r>
                        <a:rPr sz="1700" i="1" spc="-10" dirty="0">
                          <a:latin typeface="Times New Roman"/>
                          <a:cs typeface="Times New Roman"/>
                        </a:rPr>
                        <a:t> </a:t>
                      </a:r>
                      <a:r>
                        <a:rPr sz="1700" i="1" dirty="0">
                          <a:latin typeface="Times New Roman"/>
                          <a:cs typeface="Times New Roman"/>
                        </a:rPr>
                        <a:t>а</a:t>
                      </a:r>
                      <a:r>
                        <a:rPr sz="1700" i="1" spc="5" dirty="0">
                          <a:latin typeface="Times New Roman"/>
                          <a:cs typeface="Times New Roman"/>
                        </a:rPr>
                        <a:t> </a:t>
                      </a:r>
                      <a:r>
                        <a:rPr sz="1700" i="1" spc="-10" dirty="0">
                          <a:latin typeface="Times New Roman"/>
                          <a:cs typeface="Times New Roman"/>
                        </a:rPr>
                        <a:t>также</a:t>
                      </a:r>
                      <a:r>
                        <a:rPr sz="1700" i="1" spc="-5" dirty="0">
                          <a:latin typeface="Times New Roman"/>
                          <a:cs typeface="Times New Roman"/>
                        </a:rPr>
                        <a:t> </a:t>
                      </a:r>
                      <a:r>
                        <a:rPr sz="1700" i="1" spc="-10" dirty="0">
                          <a:latin typeface="Times New Roman"/>
                          <a:cs typeface="Times New Roman"/>
                        </a:rPr>
                        <a:t>предлагает</a:t>
                      </a:r>
                      <a:r>
                        <a:rPr sz="1700" i="1" spc="-5" dirty="0">
                          <a:latin typeface="Times New Roman"/>
                          <a:cs typeface="Times New Roman"/>
                        </a:rPr>
                        <a:t> </a:t>
                      </a:r>
                      <a:r>
                        <a:rPr sz="1700" i="1" spc="-20" dirty="0">
                          <a:latin typeface="Times New Roman"/>
                          <a:cs typeface="Times New Roman"/>
                        </a:rPr>
                        <a:t>комплексные </a:t>
                      </a:r>
                      <a:r>
                        <a:rPr sz="1700" i="1" spc="-15" dirty="0">
                          <a:latin typeface="Times New Roman"/>
                          <a:cs typeface="Times New Roman"/>
                        </a:rPr>
                        <a:t> </a:t>
                      </a:r>
                      <a:r>
                        <a:rPr sz="1700" i="1" spc="-5" dirty="0">
                          <a:latin typeface="Times New Roman"/>
                          <a:cs typeface="Times New Roman"/>
                        </a:rPr>
                        <a:t>решения </a:t>
                      </a:r>
                      <a:r>
                        <a:rPr sz="1700" i="1" spc="-10" dirty="0">
                          <a:latin typeface="Times New Roman"/>
                          <a:cs typeface="Times New Roman"/>
                        </a:rPr>
                        <a:t>для </a:t>
                      </a:r>
                      <a:r>
                        <a:rPr sz="1700" i="1" spc="-15" dirty="0">
                          <a:latin typeface="Times New Roman"/>
                          <a:cs typeface="Times New Roman"/>
                        </a:rPr>
                        <a:t>создания </a:t>
                      </a:r>
                      <a:r>
                        <a:rPr sz="1700" i="1" dirty="0">
                          <a:latin typeface="Times New Roman"/>
                          <a:cs typeface="Times New Roman"/>
                        </a:rPr>
                        <a:t>и </a:t>
                      </a:r>
                      <a:r>
                        <a:rPr sz="1700" i="1" spc="-15" dirty="0">
                          <a:latin typeface="Times New Roman"/>
                          <a:cs typeface="Times New Roman"/>
                        </a:rPr>
                        <a:t>внедрения собственных </a:t>
                      </a:r>
                      <a:r>
                        <a:rPr sz="1700" i="1" spc="-5" dirty="0">
                          <a:latin typeface="Times New Roman"/>
                          <a:cs typeface="Times New Roman"/>
                        </a:rPr>
                        <a:t>программ </a:t>
                      </a:r>
                      <a:r>
                        <a:rPr sz="1700" i="1" dirty="0">
                          <a:latin typeface="Times New Roman"/>
                          <a:cs typeface="Times New Roman"/>
                        </a:rPr>
                        <a:t>и </a:t>
                      </a:r>
                      <a:r>
                        <a:rPr sz="1700" i="1" spc="5" dirty="0">
                          <a:latin typeface="Times New Roman"/>
                          <a:cs typeface="Times New Roman"/>
                        </a:rPr>
                        <a:t> </a:t>
                      </a:r>
                      <a:r>
                        <a:rPr sz="1700" i="1" dirty="0">
                          <a:latin typeface="Times New Roman"/>
                          <a:cs typeface="Times New Roman"/>
                        </a:rPr>
                        <a:t>проектов</a:t>
                      </a:r>
                      <a:r>
                        <a:rPr sz="1700" i="1" spc="-60" dirty="0">
                          <a:latin typeface="Times New Roman"/>
                          <a:cs typeface="Times New Roman"/>
                        </a:rPr>
                        <a:t> </a:t>
                      </a:r>
                      <a:r>
                        <a:rPr sz="1700" i="1" spc="5" dirty="0">
                          <a:latin typeface="Times New Roman"/>
                          <a:cs typeface="Times New Roman"/>
                        </a:rPr>
                        <a:t>по</a:t>
                      </a:r>
                      <a:r>
                        <a:rPr sz="1700" i="1" spc="-30" dirty="0">
                          <a:latin typeface="Times New Roman"/>
                          <a:cs typeface="Times New Roman"/>
                        </a:rPr>
                        <a:t> </a:t>
                      </a:r>
                      <a:r>
                        <a:rPr sz="1700" i="1" spc="-5" dirty="0">
                          <a:latin typeface="Times New Roman"/>
                          <a:cs typeface="Times New Roman"/>
                        </a:rPr>
                        <a:t>финансовой</a:t>
                      </a:r>
                      <a:r>
                        <a:rPr sz="1700" i="1" spc="-50" dirty="0">
                          <a:latin typeface="Times New Roman"/>
                          <a:cs typeface="Times New Roman"/>
                        </a:rPr>
                        <a:t> </a:t>
                      </a:r>
                      <a:r>
                        <a:rPr sz="1700" i="1" dirty="0">
                          <a:latin typeface="Times New Roman"/>
                          <a:cs typeface="Times New Roman"/>
                        </a:rPr>
                        <a:t>грамотности</a:t>
                      </a:r>
                      <a:endParaRPr sz="1700" dirty="0">
                        <a:latin typeface="Times New Roman"/>
                        <a:cs typeface="Times New Roman"/>
                      </a:endParaRPr>
                    </a:p>
                  </a:txBody>
                  <a:tcPr marL="0" marR="0" marT="38735" marB="0"/>
                </a:tc>
                <a:extLst>
                  <a:ext uri="{0D108BD9-81ED-4DB2-BD59-A6C34878D82A}">
                    <a16:rowId xmlns:a16="http://schemas.microsoft.com/office/drawing/2014/main" val="10001"/>
                  </a:ext>
                </a:extLst>
              </a:tr>
            </a:tbl>
          </a:graphicData>
        </a:graphic>
      </p:graphicFrame>
      <p:sp>
        <p:nvSpPr>
          <p:cNvPr id="3" name="object 3"/>
          <p:cNvSpPr txBox="1">
            <a:spLocks noGrp="1"/>
          </p:cNvSpPr>
          <p:nvPr>
            <p:ph type="title"/>
          </p:nvPr>
        </p:nvSpPr>
        <p:spPr>
          <a:xfrm>
            <a:off x="266496" y="-20066"/>
            <a:ext cx="11659006" cy="751436"/>
          </a:xfrm>
          <a:prstGeom prst="rect">
            <a:avLst/>
          </a:prstGeom>
        </p:spPr>
        <p:txBody>
          <a:bodyPr vert="horz" wrap="square" lIns="0" tIns="83769" rIns="0" bIns="0" rtlCol="0">
            <a:spAutoFit/>
          </a:bodyPr>
          <a:lstStyle/>
          <a:p>
            <a:pPr marL="434340" algn="ctr">
              <a:lnSpc>
                <a:spcPts val="2580"/>
              </a:lnSpc>
              <a:spcBef>
                <a:spcPts val="110"/>
              </a:spcBef>
            </a:pPr>
            <a:r>
              <a:rPr sz="2200" spc="5" dirty="0">
                <a:solidFill>
                  <a:srgbClr val="002060"/>
                </a:solidFill>
              </a:rPr>
              <a:t>С</a:t>
            </a:r>
            <a:r>
              <a:rPr sz="2200" spc="-5" dirty="0">
                <a:solidFill>
                  <a:srgbClr val="002060"/>
                </a:solidFill>
              </a:rPr>
              <a:t> </a:t>
            </a:r>
            <a:r>
              <a:rPr sz="2200" spc="5" dirty="0">
                <a:solidFill>
                  <a:srgbClr val="002060"/>
                </a:solidFill>
              </a:rPr>
              <a:t>целью</a:t>
            </a:r>
            <a:r>
              <a:rPr sz="2200" spc="-55" dirty="0">
                <a:solidFill>
                  <a:srgbClr val="002060"/>
                </a:solidFill>
              </a:rPr>
              <a:t> </a:t>
            </a:r>
            <a:r>
              <a:rPr sz="2200" spc="-10" dirty="0">
                <a:solidFill>
                  <a:srgbClr val="002060"/>
                </a:solidFill>
              </a:rPr>
              <a:t>поддержки</a:t>
            </a:r>
            <a:r>
              <a:rPr sz="2200" spc="-20" dirty="0">
                <a:solidFill>
                  <a:srgbClr val="002060"/>
                </a:solidFill>
              </a:rPr>
              <a:t> </a:t>
            </a:r>
            <a:r>
              <a:rPr sz="2200" dirty="0">
                <a:solidFill>
                  <a:srgbClr val="002060"/>
                </a:solidFill>
              </a:rPr>
              <a:t>реализации</a:t>
            </a:r>
            <a:r>
              <a:rPr sz="2200" spc="-75" dirty="0">
                <a:solidFill>
                  <a:srgbClr val="002060"/>
                </a:solidFill>
              </a:rPr>
              <a:t> </a:t>
            </a:r>
            <a:r>
              <a:rPr sz="2200" dirty="0">
                <a:solidFill>
                  <a:srgbClr val="002060"/>
                </a:solidFill>
              </a:rPr>
              <a:t>программ</a:t>
            </a:r>
            <a:r>
              <a:rPr sz="2200" spc="-35" dirty="0">
                <a:solidFill>
                  <a:srgbClr val="002060"/>
                </a:solidFill>
              </a:rPr>
              <a:t> </a:t>
            </a:r>
            <a:r>
              <a:rPr sz="2200" spc="5" dirty="0">
                <a:solidFill>
                  <a:srgbClr val="002060"/>
                </a:solidFill>
              </a:rPr>
              <a:t>и</a:t>
            </a:r>
            <a:r>
              <a:rPr sz="2200" spc="-15" dirty="0">
                <a:solidFill>
                  <a:srgbClr val="002060"/>
                </a:solidFill>
              </a:rPr>
              <a:t> </a:t>
            </a:r>
            <a:r>
              <a:rPr sz="2200" spc="-10" dirty="0">
                <a:solidFill>
                  <a:srgbClr val="002060"/>
                </a:solidFill>
              </a:rPr>
              <a:t>проектов</a:t>
            </a:r>
            <a:r>
              <a:rPr sz="2200" spc="-35" dirty="0">
                <a:solidFill>
                  <a:srgbClr val="002060"/>
                </a:solidFill>
              </a:rPr>
              <a:t> </a:t>
            </a:r>
            <a:r>
              <a:rPr sz="2200" dirty="0">
                <a:solidFill>
                  <a:srgbClr val="002060"/>
                </a:solidFill>
              </a:rPr>
              <a:t>по</a:t>
            </a:r>
            <a:r>
              <a:rPr sz="2200" spc="-20" dirty="0">
                <a:solidFill>
                  <a:srgbClr val="002060"/>
                </a:solidFill>
              </a:rPr>
              <a:t> </a:t>
            </a:r>
            <a:r>
              <a:rPr sz="2200" spc="-5" dirty="0">
                <a:solidFill>
                  <a:srgbClr val="002060"/>
                </a:solidFill>
              </a:rPr>
              <a:t>повышению</a:t>
            </a:r>
            <a:r>
              <a:rPr sz="2200" spc="-75" dirty="0">
                <a:solidFill>
                  <a:srgbClr val="002060"/>
                </a:solidFill>
              </a:rPr>
              <a:t> </a:t>
            </a:r>
            <a:r>
              <a:rPr sz="2200" spc="-15" dirty="0">
                <a:solidFill>
                  <a:srgbClr val="002060"/>
                </a:solidFill>
              </a:rPr>
              <a:t>финансовой</a:t>
            </a:r>
            <a:endParaRPr sz="2200" dirty="0">
              <a:solidFill>
                <a:srgbClr val="002060"/>
              </a:solidFill>
            </a:endParaRPr>
          </a:p>
          <a:p>
            <a:pPr marL="435609" algn="ctr">
              <a:lnSpc>
                <a:spcPts val="2580"/>
              </a:lnSpc>
            </a:pPr>
            <a:r>
              <a:rPr sz="2200" spc="-5" dirty="0">
                <a:solidFill>
                  <a:srgbClr val="002060"/>
                </a:solidFill>
              </a:rPr>
              <a:t>грамотности</a:t>
            </a:r>
            <a:r>
              <a:rPr sz="2200" spc="-80" dirty="0">
                <a:solidFill>
                  <a:srgbClr val="002060"/>
                </a:solidFill>
              </a:rPr>
              <a:t> </a:t>
            </a:r>
            <a:r>
              <a:rPr sz="2200" spc="-5" dirty="0">
                <a:solidFill>
                  <a:srgbClr val="002060"/>
                </a:solidFill>
              </a:rPr>
              <a:t>созданы</a:t>
            </a:r>
            <a:r>
              <a:rPr sz="2200" spc="-65" dirty="0">
                <a:solidFill>
                  <a:srgbClr val="002060"/>
                </a:solidFill>
              </a:rPr>
              <a:t> </a:t>
            </a:r>
            <a:r>
              <a:rPr sz="2200" dirty="0">
                <a:solidFill>
                  <a:srgbClr val="002060"/>
                </a:solidFill>
              </a:rPr>
              <a:t>и</a:t>
            </a:r>
            <a:r>
              <a:rPr sz="2200" spc="5" dirty="0">
                <a:solidFill>
                  <a:srgbClr val="002060"/>
                </a:solidFill>
              </a:rPr>
              <a:t> </a:t>
            </a:r>
            <a:r>
              <a:rPr sz="2200" spc="-10" dirty="0">
                <a:solidFill>
                  <a:srgbClr val="002060"/>
                </a:solidFill>
              </a:rPr>
              <a:t>функционируют</a:t>
            </a:r>
            <a:r>
              <a:rPr sz="2200" spc="-25" dirty="0">
                <a:solidFill>
                  <a:srgbClr val="002060"/>
                </a:solidFill>
              </a:rPr>
              <a:t> </a:t>
            </a:r>
            <a:r>
              <a:rPr sz="2200" dirty="0">
                <a:solidFill>
                  <a:srgbClr val="002060"/>
                </a:solidFill>
              </a:rPr>
              <a:t>организации</a:t>
            </a:r>
            <a:r>
              <a:rPr sz="2200" spc="-65" dirty="0">
                <a:solidFill>
                  <a:srgbClr val="002060"/>
                </a:solidFill>
              </a:rPr>
              <a:t> </a:t>
            </a:r>
            <a:r>
              <a:rPr sz="2200" dirty="0">
                <a:solidFill>
                  <a:srgbClr val="002060"/>
                </a:solidFill>
              </a:rPr>
              <a:t>и</a:t>
            </a:r>
            <a:r>
              <a:rPr sz="2200" spc="-20" dirty="0">
                <a:solidFill>
                  <a:srgbClr val="002060"/>
                </a:solidFill>
              </a:rPr>
              <a:t> </a:t>
            </a:r>
            <a:r>
              <a:rPr sz="2200" spc="-5" dirty="0">
                <a:solidFill>
                  <a:srgbClr val="002060"/>
                </a:solidFill>
              </a:rPr>
              <a:t>институты:</a:t>
            </a:r>
            <a:endParaRPr sz="2200" dirty="0">
              <a:solidFill>
                <a:srgbClr val="002060"/>
              </a:solidFill>
            </a:endParaRPr>
          </a:p>
        </p:txBody>
      </p:sp>
      <p:graphicFrame>
        <p:nvGraphicFramePr>
          <p:cNvPr id="4" name="Таблица 3">
            <a:extLst>
              <a:ext uri="{FF2B5EF4-FFF2-40B4-BE49-F238E27FC236}">
                <a16:creationId xmlns:a16="http://schemas.microsoft.com/office/drawing/2014/main" id="{EE141B4B-2561-4DE5-A6C4-31290C03C896}"/>
              </a:ext>
            </a:extLst>
          </p:cNvPr>
          <p:cNvGraphicFramePr>
            <a:graphicFrameLocks noGrp="1"/>
          </p:cNvGraphicFramePr>
          <p:nvPr>
            <p:extLst>
              <p:ext uri="{D42A27DB-BD31-4B8C-83A1-F6EECF244321}">
                <p14:modId xmlns:p14="http://schemas.microsoft.com/office/powerpoint/2010/main" val="667974358"/>
              </p:ext>
            </p:extLst>
          </p:nvPr>
        </p:nvGraphicFramePr>
        <p:xfrm>
          <a:off x="243049" y="864207"/>
          <a:ext cx="11871325" cy="3128518"/>
        </p:xfrm>
        <a:graphic>
          <a:graphicData uri="http://schemas.openxmlformats.org/drawingml/2006/table">
            <a:tbl>
              <a:tblPr firstRow="1" bandRow="1">
                <a:tableStyleId>{2D5ABB26-0587-4C30-8999-92F81FD0307C}</a:tableStyleId>
              </a:tblPr>
              <a:tblGrid>
                <a:gridCol w="6092190">
                  <a:extLst>
                    <a:ext uri="{9D8B030D-6E8A-4147-A177-3AD203B41FA5}">
                      <a16:colId xmlns:a16="http://schemas.microsoft.com/office/drawing/2014/main" val="754795280"/>
                    </a:ext>
                  </a:extLst>
                </a:gridCol>
                <a:gridCol w="5779135">
                  <a:extLst>
                    <a:ext uri="{9D8B030D-6E8A-4147-A177-3AD203B41FA5}">
                      <a16:colId xmlns:a16="http://schemas.microsoft.com/office/drawing/2014/main" val="1649757113"/>
                    </a:ext>
                  </a:extLst>
                </a:gridCol>
              </a:tblGrid>
              <a:tr h="2661725">
                <a:tc>
                  <a:txBody>
                    <a:bodyPr/>
                    <a:lstStyle/>
                    <a:p>
                      <a:pPr marL="127000" marR="193675" algn="just">
                        <a:lnSpc>
                          <a:spcPct val="90000"/>
                        </a:lnSpc>
                        <a:spcBef>
                          <a:spcPts val="0"/>
                        </a:spcBef>
                      </a:pPr>
                      <a:r>
                        <a:rPr sz="1700" b="0" spc="-10" dirty="0">
                          <a:latin typeface="Times New Roman"/>
                          <a:cs typeface="Times New Roman"/>
                        </a:rPr>
                        <a:t>Межведомственная </a:t>
                      </a:r>
                      <a:r>
                        <a:rPr sz="1700" b="0" spc="-10" dirty="0" err="1">
                          <a:latin typeface="Times New Roman"/>
                          <a:cs typeface="Times New Roman"/>
                        </a:rPr>
                        <a:t>координационная</a:t>
                      </a:r>
                      <a:r>
                        <a:rPr sz="1700" b="0" spc="-10" dirty="0">
                          <a:latin typeface="Times New Roman"/>
                          <a:cs typeface="Times New Roman"/>
                        </a:rPr>
                        <a:t> </a:t>
                      </a:r>
                      <a:r>
                        <a:rPr sz="1700" b="0" spc="-15" dirty="0" err="1">
                          <a:latin typeface="Times New Roman"/>
                          <a:cs typeface="Times New Roman"/>
                        </a:rPr>
                        <a:t>комиссия</a:t>
                      </a:r>
                      <a:r>
                        <a:rPr lang="ru-RU" sz="1700" b="0" spc="-15" dirty="0">
                          <a:latin typeface="Times New Roman"/>
                          <a:cs typeface="Times New Roman"/>
                        </a:rPr>
                        <a:t> (Минфин РФ и ЦБ РФ)</a:t>
                      </a:r>
                      <a:r>
                        <a:rPr sz="1700" b="0" spc="-15" dirty="0">
                          <a:latin typeface="Times New Roman"/>
                          <a:cs typeface="Times New Roman"/>
                        </a:rPr>
                        <a:t> </a:t>
                      </a:r>
                      <a:r>
                        <a:rPr sz="1700" b="0" spc="-5" dirty="0">
                          <a:latin typeface="Times New Roman"/>
                          <a:cs typeface="Times New Roman"/>
                        </a:rPr>
                        <a:t>по </a:t>
                      </a:r>
                      <a:r>
                        <a:rPr sz="1700" dirty="0">
                          <a:latin typeface="Times New Roman"/>
                          <a:cs typeface="Times New Roman"/>
                        </a:rPr>
                        <a:t>реализации </a:t>
                      </a:r>
                      <a:r>
                        <a:rPr sz="1700" spc="-409" dirty="0">
                          <a:latin typeface="Times New Roman"/>
                          <a:cs typeface="Times New Roman"/>
                        </a:rPr>
                        <a:t> </a:t>
                      </a:r>
                      <a:r>
                        <a:rPr sz="1700" spc="-10" dirty="0">
                          <a:latin typeface="Times New Roman"/>
                          <a:cs typeface="Times New Roman"/>
                        </a:rPr>
                        <a:t>Стратегии </a:t>
                      </a:r>
                      <a:r>
                        <a:rPr sz="1700" spc="-5" dirty="0">
                          <a:latin typeface="Times New Roman"/>
                          <a:cs typeface="Times New Roman"/>
                        </a:rPr>
                        <a:t>повышения </a:t>
                      </a:r>
                      <a:r>
                        <a:rPr sz="1700" dirty="0">
                          <a:latin typeface="Times New Roman"/>
                          <a:cs typeface="Times New Roman"/>
                        </a:rPr>
                        <a:t>финансовой грамотности в </a:t>
                      </a:r>
                      <a:r>
                        <a:rPr sz="1700" spc="-10" dirty="0">
                          <a:latin typeface="Times New Roman"/>
                          <a:cs typeface="Times New Roman"/>
                        </a:rPr>
                        <a:t>Российской </a:t>
                      </a:r>
                      <a:r>
                        <a:rPr sz="1700" spc="-409" dirty="0">
                          <a:latin typeface="Times New Roman"/>
                          <a:cs typeface="Times New Roman"/>
                        </a:rPr>
                        <a:t> </a:t>
                      </a:r>
                      <a:r>
                        <a:rPr sz="1700" spc="-5" dirty="0">
                          <a:latin typeface="Times New Roman"/>
                          <a:cs typeface="Times New Roman"/>
                        </a:rPr>
                        <a:t>Федерации</a:t>
                      </a:r>
                      <a:r>
                        <a:rPr sz="1700" spc="-25" dirty="0">
                          <a:latin typeface="Times New Roman"/>
                          <a:cs typeface="Times New Roman"/>
                        </a:rPr>
                        <a:t> </a:t>
                      </a:r>
                      <a:r>
                        <a:rPr sz="1700" spc="-5" dirty="0">
                          <a:latin typeface="Times New Roman"/>
                          <a:cs typeface="Times New Roman"/>
                        </a:rPr>
                        <a:t>на</a:t>
                      </a:r>
                      <a:r>
                        <a:rPr sz="1700" spc="-10" dirty="0">
                          <a:latin typeface="Times New Roman"/>
                          <a:cs typeface="Times New Roman"/>
                        </a:rPr>
                        <a:t> </a:t>
                      </a:r>
                      <a:r>
                        <a:rPr sz="1700" spc="5" dirty="0">
                          <a:latin typeface="Times New Roman"/>
                          <a:cs typeface="Times New Roman"/>
                        </a:rPr>
                        <a:t>2017–2023</a:t>
                      </a:r>
                      <a:r>
                        <a:rPr sz="1700" spc="-80" dirty="0">
                          <a:latin typeface="Times New Roman"/>
                          <a:cs typeface="Times New Roman"/>
                        </a:rPr>
                        <a:t> </a:t>
                      </a:r>
                      <a:r>
                        <a:rPr sz="1700" spc="-30" dirty="0">
                          <a:latin typeface="Times New Roman"/>
                          <a:cs typeface="Times New Roman"/>
                        </a:rPr>
                        <a:t>годы</a:t>
                      </a:r>
                      <a:endParaRPr sz="1700" dirty="0">
                        <a:latin typeface="Times New Roman"/>
                        <a:cs typeface="Times New Roman"/>
                      </a:endParaRPr>
                    </a:p>
                    <a:p>
                      <a:pPr>
                        <a:lnSpc>
                          <a:spcPct val="90000"/>
                        </a:lnSpc>
                        <a:spcBef>
                          <a:spcPts val="0"/>
                        </a:spcBef>
                      </a:pPr>
                      <a:endParaRPr sz="1550" dirty="0">
                        <a:latin typeface="Times New Roman"/>
                        <a:cs typeface="Times New Roman"/>
                      </a:endParaRPr>
                    </a:p>
                    <a:p>
                      <a:pPr marL="127000">
                        <a:lnSpc>
                          <a:spcPct val="90000"/>
                        </a:lnSpc>
                        <a:spcBef>
                          <a:spcPts val="0"/>
                        </a:spcBef>
                      </a:pPr>
                      <a:r>
                        <a:rPr sz="1700" dirty="0">
                          <a:latin typeface="Times New Roman"/>
                          <a:cs typeface="Times New Roman"/>
                        </a:rPr>
                        <a:t>Центр</a:t>
                      </a:r>
                      <a:r>
                        <a:rPr sz="1700" spc="-10" dirty="0">
                          <a:latin typeface="Times New Roman"/>
                          <a:cs typeface="Times New Roman"/>
                        </a:rPr>
                        <a:t> </a:t>
                      </a:r>
                      <a:r>
                        <a:rPr sz="1700" dirty="0">
                          <a:latin typeface="Times New Roman"/>
                          <a:cs typeface="Times New Roman"/>
                        </a:rPr>
                        <a:t>финансовой</a:t>
                      </a:r>
                      <a:r>
                        <a:rPr sz="1700" spc="-40" dirty="0">
                          <a:latin typeface="Times New Roman"/>
                          <a:cs typeface="Times New Roman"/>
                        </a:rPr>
                        <a:t> </a:t>
                      </a:r>
                      <a:r>
                        <a:rPr sz="1700" dirty="0">
                          <a:latin typeface="Times New Roman"/>
                          <a:cs typeface="Times New Roman"/>
                        </a:rPr>
                        <a:t>грамотности</a:t>
                      </a:r>
                      <a:r>
                        <a:rPr sz="1700" spc="-35" dirty="0">
                          <a:latin typeface="Times New Roman"/>
                          <a:cs typeface="Times New Roman"/>
                        </a:rPr>
                        <a:t> </a:t>
                      </a:r>
                      <a:r>
                        <a:rPr sz="1700" dirty="0">
                          <a:latin typeface="Times New Roman"/>
                          <a:cs typeface="Times New Roman"/>
                        </a:rPr>
                        <a:t>на</a:t>
                      </a:r>
                      <a:r>
                        <a:rPr sz="1700" spc="-15" dirty="0">
                          <a:latin typeface="Times New Roman"/>
                          <a:cs typeface="Times New Roman"/>
                        </a:rPr>
                        <a:t> </a:t>
                      </a:r>
                      <a:r>
                        <a:rPr sz="1700" dirty="0">
                          <a:latin typeface="Times New Roman"/>
                          <a:cs typeface="Times New Roman"/>
                        </a:rPr>
                        <a:t>базе</a:t>
                      </a:r>
                      <a:r>
                        <a:rPr sz="1700" spc="-35" dirty="0">
                          <a:latin typeface="Times New Roman"/>
                          <a:cs typeface="Times New Roman"/>
                        </a:rPr>
                        <a:t> </a:t>
                      </a:r>
                      <a:r>
                        <a:rPr sz="1700" spc="-20" dirty="0">
                          <a:latin typeface="Times New Roman"/>
                          <a:cs typeface="Times New Roman"/>
                        </a:rPr>
                        <a:t>ФГБУ</a:t>
                      </a:r>
                      <a:endParaRPr sz="1700" dirty="0">
                        <a:latin typeface="Times New Roman"/>
                        <a:cs typeface="Times New Roman"/>
                      </a:endParaRPr>
                    </a:p>
                    <a:p>
                      <a:pPr marL="127000">
                        <a:lnSpc>
                          <a:spcPct val="90000"/>
                        </a:lnSpc>
                        <a:spcBef>
                          <a:spcPts val="0"/>
                        </a:spcBef>
                        <a:tabLst>
                          <a:tab pos="2827655" algn="l"/>
                          <a:tab pos="4184650" algn="l"/>
                          <a:tab pos="5217795" algn="l"/>
                        </a:tabLst>
                      </a:pPr>
                      <a:r>
                        <a:rPr sz="1700" spc="-15" dirty="0">
                          <a:latin typeface="Times New Roman"/>
                          <a:cs typeface="Times New Roman"/>
                        </a:rPr>
                        <a:t>Научно-исследовательский	</a:t>
                      </a:r>
                      <a:r>
                        <a:rPr sz="1700" spc="-5" dirty="0">
                          <a:latin typeface="Times New Roman"/>
                          <a:cs typeface="Times New Roman"/>
                        </a:rPr>
                        <a:t>финансовый	</a:t>
                      </a:r>
                      <a:r>
                        <a:rPr sz="1700" spc="-10" dirty="0">
                          <a:latin typeface="Times New Roman"/>
                          <a:cs typeface="Times New Roman"/>
                        </a:rPr>
                        <a:t>институт	</a:t>
                      </a:r>
                      <a:r>
                        <a:rPr sz="1800" spc="-5" dirty="0">
                          <a:latin typeface="Calibri"/>
                          <a:cs typeface="Calibri"/>
                        </a:rPr>
                        <a:t>(</a:t>
                      </a:r>
                      <a:r>
                        <a:rPr sz="1700" spc="-5" dirty="0">
                          <a:latin typeface="Times New Roman"/>
                          <a:cs typeface="Times New Roman"/>
                        </a:rPr>
                        <a:t>НИФИ)</a:t>
                      </a:r>
                      <a:endParaRPr sz="1700" dirty="0">
                        <a:latin typeface="Times New Roman"/>
                        <a:cs typeface="Times New Roman"/>
                      </a:endParaRPr>
                    </a:p>
                    <a:p>
                      <a:pPr marL="127000">
                        <a:lnSpc>
                          <a:spcPct val="90000"/>
                        </a:lnSpc>
                        <a:spcBef>
                          <a:spcPts val="0"/>
                        </a:spcBef>
                      </a:pPr>
                      <a:r>
                        <a:rPr sz="1700" spc="-5" dirty="0" err="1">
                          <a:latin typeface="Times New Roman"/>
                          <a:cs typeface="Times New Roman"/>
                        </a:rPr>
                        <a:t>Министерства</a:t>
                      </a:r>
                      <a:r>
                        <a:rPr sz="1700" spc="-80" dirty="0">
                          <a:latin typeface="Times New Roman"/>
                          <a:cs typeface="Times New Roman"/>
                        </a:rPr>
                        <a:t> </a:t>
                      </a:r>
                      <a:r>
                        <a:rPr sz="1700" dirty="0" err="1">
                          <a:latin typeface="Times New Roman"/>
                          <a:cs typeface="Times New Roman"/>
                        </a:rPr>
                        <a:t>финансов</a:t>
                      </a:r>
                      <a:r>
                        <a:rPr sz="1700" spc="-35" dirty="0">
                          <a:latin typeface="Times New Roman"/>
                          <a:cs typeface="Times New Roman"/>
                        </a:rPr>
                        <a:t> </a:t>
                      </a:r>
                      <a:r>
                        <a:rPr lang="ru-RU" sz="1700" spc="-10" dirty="0">
                          <a:latin typeface="Times New Roman"/>
                          <a:cs typeface="Times New Roman"/>
                        </a:rPr>
                        <a:t>РФ </a:t>
                      </a:r>
                      <a:r>
                        <a:rPr sz="1700" b="0" spc="5" dirty="0">
                          <a:latin typeface="Times New Roman"/>
                          <a:cs typeface="Times New Roman"/>
                        </a:rPr>
                        <a:t>(28</a:t>
                      </a:r>
                      <a:r>
                        <a:rPr sz="1700" b="0" spc="-40" dirty="0">
                          <a:latin typeface="Times New Roman"/>
                          <a:cs typeface="Times New Roman"/>
                        </a:rPr>
                        <a:t> </a:t>
                      </a:r>
                      <a:r>
                        <a:rPr sz="1700" b="0" dirty="0" err="1">
                          <a:latin typeface="Times New Roman"/>
                          <a:cs typeface="Times New Roman"/>
                        </a:rPr>
                        <a:t>декабря</a:t>
                      </a:r>
                      <a:r>
                        <a:rPr sz="1700" b="0" spc="-55" dirty="0">
                          <a:latin typeface="Times New Roman"/>
                          <a:cs typeface="Times New Roman"/>
                        </a:rPr>
                        <a:t> </a:t>
                      </a:r>
                      <a:r>
                        <a:rPr sz="1700" b="0" spc="-25" dirty="0">
                          <a:latin typeface="Times New Roman"/>
                          <a:cs typeface="Times New Roman"/>
                        </a:rPr>
                        <a:t>2020</a:t>
                      </a:r>
                      <a:r>
                        <a:rPr lang="ru-RU" sz="1700" b="0" spc="-25" dirty="0">
                          <a:latin typeface="Times New Roman"/>
                          <a:cs typeface="Times New Roman"/>
                        </a:rPr>
                        <a:t> </a:t>
                      </a:r>
                      <a:r>
                        <a:rPr sz="1700" b="0" spc="-25" dirty="0">
                          <a:latin typeface="Times New Roman"/>
                          <a:cs typeface="Times New Roman"/>
                        </a:rPr>
                        <a:t>г.)</a:t>
                      </a:r>
                      <a:endParaRPr sz="1900" b="0" dirty="0">
                        <a:latin typeface="Times New Roman"/>
                        <a:cs typeface="Times New Roman"/>
                      </a:endParaRPr>
                    </a:p>
                    <a:p>
                      <a:pPr marL="127000" marR="83185" algn="just">
                        <a:lnSpc>
                          <a:spcPct val="90000"/>
                        </a:lnSpc>
                        <a:spcBef>
                          <a:spcPts val="0"/>
                        </a:spcBef>
                      </a:pPr>
                      <a:endParaRPr lang="ru-RU" sz="1700" spc="-10" dirty="0">
                        <a:latin typeface="Times New Roman"/>
                        <a:cs typeface="Times New Roman"/>
                      </a:endParaRPr>
                    </a:p>
                    <a:p>
                      <a:pPr marL="127000" marR="83185" algn="just">
                        <a:lnSpc>
                          <a:spcPct val="90000"/>
                        </a:lnSpc>
                        <a:spcBef>
                          <a:spcPts val="0"/>
                        </a:spcBef>
                      </a:pPr>
                      <a:endParaRPr lang="ru-RU" sz="1700" spc="-10" dirty="0">
                        <a:latin typeface="Times New Roman"/>
                        <a:cs typeface="Times New Roman"/>
                      </a:endParaRPr>
                    </a:p>
                    <a:p>
                      <a:pPr marL="127000" marR="83185" algn="just">
                        <a:lnSpc>
                          <a:spcPct val="90000"/>
                        </a:lnSpc>
                        <a:spcBef>
                          <a:spcPts val="0"/>
                        </a:spcBef>
                      </a:pPr>
                      <a:r>
                        <a:rPr sz="1700" spc="-10" dirty="0" err="1">
                          <a:latin typeface="Times New Roman"/>
                          <a:cs typeface="Times New Roman"/>
                        </a:rPr>
                        <a:t>Методические</a:t>
                      </a:r>
                      <a:r>
                        <a:rPr sz="1700" spc="-10" dirty="0">
                          <a:latin typeface="Times New Roman"/>
                          <a:cs typeface="Times New Roman"/>
                        </a:rPr>
                        <a:t> </a:t>
                      </a:r>
                      <a:r>
                        <a:rPr sz="1700" spc="-5" dirty="0">
                          <a:latin typeface="Times New Roman"/>
                          <a:cs typeface="Times New Roman"/>
                        </a:rPr>
                        <a:t>центры </a:t>
                      </a:r>
                      <a:r>
                        <a:rPr sz="1700" spc="-15" dirty="0">
                          <a:latin typeface="Times New Roman"/>
                          <a:cs typeface="Times New Roman"/>
                        </a:rPr>
                        <a:t>на </a:t>
                      </a:r>
                      <a:r>
                        <a:rPr sz="1700" spc="-5" dirty="0">
                          <a:latin typeface="Times New Roman"/>
                          <a:cs typeface="Times New Roman"/>
                        </a:rPr>
                        <a:t>базе </a:t>
                      </a:r>
                      <a:r>
                        <a:rPr sz="1700" spc="-10" dirty="0">
                          <a:latin typeface="Times New Roman"/>
                          <a:cs typeface="Times New Roman"/>
                        </a:rPr>
                        <a:t>ведущих экономических </a:t>
                      </a:r>
                      <a:r>
                        <a:rPr sz="1700" spc="-15" dirty="0">
                          <a:latin typeface="Times New Roman"/>
                          <a:cs typeface="Times New Roman"/>
                        </a:rPr>
                        <a:t>вузов </a:t>
                      </a:r>
                      <a:r>
                        <a:rPr sz="1700" spc="-10" dirty="0">
                          <a:latin typeface="Times New Roman"/>
                          <a:cs typeface="Times New Roman"/>
                        </a:rPr>
                        <a:t> </a:t>
                      </a:r>
                      <a:r>
                        <a:rPr sz="1700" dirty="0">
                          <a:latin typeface="Times New Roman"/>
                          <a:cs typeface="Times New Roman"/>
                        </a:rPr>
                        <a:t>страны</a:t>
                      </a:r>
                      <a:r>
                        <a:rPr sz="1700" spc="5" dirty="0">
                          <a:latin typeface="Times New Roman"/>
                          <a:cs typeface="Times New Roman"/>
                        </a:rPr>
                        <a:t> </a:t>
                      </a:r>
                      <a:r>
                        <a:rPr sz="1700" dirty="0">
                          <a:latin typeface="Times New Roman"/>
                          <a:cs typeface="Times New Roman"/>
                        </a:rPr>
                        <a:t>—</a:t>
                      </a:r>
                      <a:r>
                        <a:rPr sz="1700" spc="5" dirty="0">
                          <a:latin typeface="Times New Roman"/>
                          <a:cs typeface="Times New Roman"/>
                        </a:rPr>
                        <a:t> </a:t>
                      </a:r>
                      <a:r>
                        <a:rPr sz="1700" spc="-5" dirty="0">
                          <a:latin typeface="Times New Roman"/>
                          <a:cs typeface="Times New Roman"/>
                        </a:rPr>
                        <a:t>МГУ</a:t>
                      </a:r>
                      <a:r>
                        <a:rPr sz="1700" dirty="0">
                          <a:latin typeface="Times New Roman"/>
                          <a:cs typeface="Times New Roman"/>
                        </a:rPr>
                        <a:t> </a:t>
                      </a:r>
                      <a:r>
                        <a:rPr sz="1700" spc="-10" dirty="0">
                          <a:latin typeface="Times New Roman"/>
                          <a:cs typeface="Times New Roman"/>
                        </a:rPr>
                        <a:t>имени</a:t>
                      </a:r>
                      <a:r>
                        <a:rPr sz="1700" spc="-5" dirty="0">
                          <a:latin typeface="Times New Roman"/>
                          <a:cs typeface="Times New Roman"/>
                        </a:rPr>
                        <a:t> М.В.</a:t>
                      </a:r>
                      <a:r>
                        <a:rPr sz="1700" dirty="0">
                          <a:latin typeface="Times New Roman"/>
                          <a:cs typeface="Times New Roman"/>
                        </a:rPr>
                        <a:t> </a:t>
                      </a:r>
                      <a:r>
                        <a:rPr sz="1700" spc="-10" dirty="0">
                          <a:latin typeface="Times New Roman"/>
                          <a:cs typeface="Times New Roman"/>
                        </a:rPr>
                        <a:t>Ломоносова,</a:t>
                      </a:r>
                      <a:r>
                        <a:rPr sz="1700" spc="-5" dirty="0">
                          <a:latin typeface="Times New Roman"/>
                          <a:cs typeface="Times New Roman"/>
                        </a:rPr>
                        <a:t> НИУ</a:t>
                      </a:r>
                      <a:r>
                        <a:rPr sz="1700" dirty="0">
                          <a:latin typeface="Times New Roman"/>
                          <a:cs typeface="Times New Roman"/>
                        </a:rPr>
                        <a:t> ВШЭ, </a:t>
                      </a:r>
                      <a:r>
                        <a:rPr sz="1700" spc="5" dirty="0">
                          <a:latin typeface="Times New Roman"/>
                          <a:cs typeface="Times New Roman"/>
                        </a:rPr>
                        <a:t> </a:t>
                      </a:r>
                      <a:r>
                        <a:rPr sz="1700" spc="-35" dirty="0">
                          <a:latin typeface="Times New Roman"/>
                          <a:cs typeface="Times New Roman"/>
                        </a:rPr>
                        <a:t>РАНХиГС,</a:t>
                      </a:r>
                      <a:r>
                        <a:rPr sz="1700" spc="10" dirty="0">
                          <a:latin typeface="Times New Roman"/>
                          <a:cs typeface="Times New Roman"/>
                        </a:rPr>
                        <a:t> </a:t>
                      </a:r>
                      <a:r>
                        <a:rPr sz="1700" spc="-10" dirty="0" err="1">
                          <a:latin typeface="Times New Roman"/>
                          <a:cs typeface="Times New Roman"/>
                        </a:rPr>
                        <a:t>Финансового</a:t>
                      </a:r>
                      <a:r>
                        <a:rPr sz="1700" spc="-50" dirty="0">
                          <a:latin typeface="Times New Roman"/>
                          <a:cs typeface="Times New Roman"/>
                        </a:rPr>
                        <a:t> </a:t>
                      </a:r>
                      <a:r>
                        <a:rPr sz="1700" spc="-5" dirty="0" err="1">
                          <a:latin typeface="Times New Roman"/>
                          <a:cs typeface="Times New Roman"/>
                        </a:rPr>
                        <a:t>университета</a:t>
                      </a:r>
                      <a:r>
                        <a:rPr lang="ru-RU" sz="1700" spc="-5" dirty="0">
                          <a:latin typeface="Times New Roman"/>
                          <a:cs typeface="Times New Roman"/>
                        </a:rPr>
                        <a:t> при Правительстве РФ: </a:t>
                      </a:r>
                      <a:r>
                        <a:rPr lang="en-US" sz="1600" dirty="0">
                          <a:solidFill>
                            <a:schemeClr val="tx1"/>
                          </a:solidFill>
                          <a:latin typeface="Times New Roman" panose="02020603050405020304" pitchFamily="18" charset="0"/>
                          <a:cs typeface="Times New Roman" panose="02020603050405020304" pitchFamily="18" charset="0"/>
                          <a:hlinkClick r:id="rId4"/>
                        </a:rPr>
                        <a:t>https://fingramota.econ.msu.ru/</a:t>
                      </a:r>
                      <a:r>
                        <a:rPr lang="ru-RU" sz="1600" dirty="0">
                          <a:solidFill>
                            <a:schemeClr val="tx1"/>
                          </a:solidFill>
                          <a:latin typeface="Times New Roman" panose="02020603050405020304" pitchFamily="18" charset="0"/>
                          <a:cs typeface="Times New Roman" panose="02020603050405020304" pitchFamily="18" charset="0"/>
                        </a:rPr>
                        <a:t> </a:t>
                      </a:r>
                      <a:endParaRPr sz="1700" dirty="0">
                        <a:latin typeface="Times New Roman"/>
                        <a:cs typeface="Times New Roman"/>
                      </a:endParaRPr>
                    </a:p>
                  </a:txBody>
                  <a:tcPr marL="0" marR="0" marT="38100" marB="0"/>
                </a:tc>
                <a:tc>
                  <a:txBody>
                    <a:bodyPr/>
                    <a:lstStyle/>
                    <a:p>
                      <a:pPr marL="87630" marR="119380" algn="just">
                        <a:lnSpc>
                          <a:spcPct val="95300"/>
                        </a:lnSpc>
                        <a:spcBef>
                          <a:spcPts val="300"/>
                        </a:spcBef>
                      </a:pPr>
                      <a:r>
                        <a:rPr sz="1700" i="1" spc="-10" dirty="0">
                          <a:latin typeface="Times New Roman"/>
                          <a:cs typeface="Times New Roman"/>
                        </a:rPr>
                        <a:t>Координация</a:t>
                      </a:r>
                      <a:r>
                        <a:rPr sz="1700" i="1" spc="405" dirty="0">
                          <a:latin typeface="Times New Roman"/>
                          <a:cs typeface="Times New Roman"/>
                        </a:rPr>
                        <a:t> </a:t>
                      </a:r>
                      <a:r>
                        <a:rPr sz="1700" i="1" spc="-5" dirty="0">
                          <a:latin typeface="Times New Roman"/>
                          <a:cs typeface="Times New Roman"/>
                        </a:rPr>
                        <a:t>взаимодействия</a:t>
                      </a:r>
                      <a:r>
                        <a:rPr sz="1700" i="1" spc="420" dirty="0">
                          <a:latin typeface="Times New Roman"/>
                          <a:cs typeface="Times New Roman"/>
                        </a:rPr>
                        <a:t> </a:t>
                      </a:r>
                      <a:r>
                        <a:rPr sz="1700" i="1" spc="-15" dirty="0">
                          <a:latin typeface="Times New Roman"/>
                          <a:cs typeface="Times New Roman"/>
                        </a:rPr>
                        <a:t>заинтересованных</a:t>
                      </a:r>
                      <a:r>
                        <a:rPr sz="1700" i="1" spc="400" dirty="0">
                          <a:latin typeface="Times New Roman"/>
                          <a:cs typeface="Times New Roman"/>
                        </a:rPr>
                        <a:t> </a:t>
                      </a:r>
                      <a:r>
                        <a:rPr sz="1700" i="1" spc="-5" dirty="0">
                          <a:latin typeface="Times New Roman"/>
                          <a:cs typeface="Times New Roman"/>
                        </a:rPr>
                        <a:t>сторон </a:t>
                      </a:r>
                      <a:r>
                        <a:rPr sz="1700" i="1" dirty="0">
                          <a:latin typeface="Times New Roman"/>
                          <a:cs typeface="Times New Roman"/>
                        </a:rPr>
                        <a:t> </a:t>
                      </a:r>
                      <a:r>
                        <a:rPr sz="1700" i="1" spc="5" dirty="0">
                          <a:latin typeface="Times New Roman"/>
                          <a:cs typeface="Times New Roman"/>
                        </a:rPr>
                        <a:t>по </a:t>
                      </a:r>
                      <a:r>
                        <a:rPr sz="1700" i="1" spc="-5" dirty="0">
                          <a:latin typeface="Times New Roman"/>
                          <a:cs typeface="Times New Roman"/>
                        </a:rPr>
                        <a:t>реализации Стратегии, </a:t>
                      </a:r>
                      <a:r>
                        <a:rPr sz="1700" i="1" spc="-20" dirty="0">
                          <a:latin typeface="Times New Roman"/>
                          <a:cs typeface="Times New Roman"/>
                        </a:rPr>
                        <a:t>контроль </a:t>
                      </a:r>
                      <a:r>
                        <a:rPr sz="1700" i="1" spc="-10" dirty="0">
                          <a:latin typeface="Times New Roman"/>
                          <a:cs typeface="Times New Roman"/>
                        </a:rPr>
                        <a:t>за реализацией, анализ </a:t>
                      </a:r>
                      <a:r>
                        <a:rPr sz="1700" i="1" spc="-5" dirty="0">
                          <a:latin typeface="Times New Roman"/>
                          <a:cs typeface="Times New Roman"/>
                        </a:rPr>
                        <a:t> </a:t>
                      </a:r>
                      <a:r>
                        <a:rPr sz="1700" i="1" spc="-15" dirty="0">
                          <a:latin typeface="Times New Roman"/>
                          <a:cs typeface="Times New Roman"/>
                        </a:rPr>
                        <a:t>хода</a:t>
                      </a:r>
                      <a:r>
                        <a:rPr sz="1700" i="1" spc="-35" dirty="0">
                          <a:latin typeface="Times New Roman"/>
                          <a:cs typeface="Times New Roman"/>
                        </a:rPr>
                        <a:t> </a:t>
                      </a:r>
                      <a:r>
                        <a:rPr sz="1700" i="1" dirty="0">
                          <a:latin typeface="Times New Roman"/>
                          <a:cs typeface="Times New Roman"/>
                        </a:rPr>
                        <a:t>реализации</a:t>
                      </a:r>
                      <a:endParaRPr sz="1700" dirty="0">
                        <a:latin typeface="Times New Roman"/>
                        <a:cs typeface="Times New Roman"/>
                      </a:endParaRPr>
                    </a:p>
                    <a:p>
                      <a:pPr>
                        <a:lnSpc>
                          <a:spcPct val="100000"/>
                        </a:lnSpc>
                        <a:spcBef>
                          <a:spcPts val="25"/>
                        </a:spcBef>
                      </a:pPr>
                      <a:endParaRPr sz="1650" dirty="0">
                        <a:latin typeface="Times New Roman"/>
                        <a:cs typeface="Times New Roman"/>
                      </a:endParaRPr>
                    </a:p>
                    <a:p>
                      <a:pPr marL="87630" marR="119380" algn="just">
                        <a:lnSpc>
                          <a:spcPct val="95100"/>
                        </a:lnSpc>
                        <a:tabLst>
                          <a:tab pos="4331335" algn="l"/>
                        </a:tabLst>
                      </a:pPr>
                      <a:r>
                        <a:rPr sz="1800" i="1" spc="-10" dirty="0">
                          <a:latin typeface="Times New Roman"/>
                          <a:cs typeface="Times New Roman"/>
                        </a:rPr>
                        <a:t>Координирование</a:t>
                      </a:r>
                      <a:r>
                        <a:rPr sz="1800" i="1" spc="-5" dirty="0">
                          <a:latin typeface="Times New Roman"/>
                          <a:cs typeface="Times New Roman"/>
                        </a:rPr>
                        <a:t> </a:t>
                      </a:r>
                      <a:r>
                        <a:rPr sz="1800" i="1" spc="-10" dirty="0">
                          <a:latin typeface="Times New Roman"/>
                          <a:cs typeface="Times New Roman"/>
                        </a:rPr>
                        <a:t>реализации</a:t>
                      </a:r>
                      <a:r>
                        <a:rPr sz="1800" i="1" spc="-5" dirty="0">
                          <a:latin typeface="Times New Roman"/>
                          <a:cs typeface="Times New Roman"/>
                        </a:rPr>
                        <a:t> </a:t>
                      </a:r>
                      <a:r>
                        <a:rPr sz="1800" i="1" dirty="0">
                          <a:latin typeface="Times New Roman"/>
                          <a:cs typeface="Times New Roman"/>
                        </a:rPr>
                        <a:t>Стратегии</a:t>
                      </a:r>
                      <a:r>
                        <a:rPr sz="1800" i="1" spc="5" dirty="0">
                          <a:latin typeface="Times New Roman"/>
                          <a:cs typeface="Times New Roman"/>
                        </a:rPr>
                        <a:t> </a:t>
                      </a:r>
                      <a:r>
                        <a:rPr sz="1800" i="1" spc="-5" dirty="0">
                          <a:latin typeface="Times New Roman"/>
                          <a:cs typeface="Times New Roman"/>
                        </a:rPr>
                        <a:t>повышения </a:t>
                      </a:r>
                      <a:r>
                        <a:rPr sz="1800" i="1" spc="-434" dirty="0">
                          <a:latin typeface="Times New Roman"/>
                          <a:cs typeface="Times New Roman"/>
                        </a:rPr>
                        <a:t> </a:t>
                      </a:r>
                      <a:r>
                        <a:rPr sz="1800" i="1" spc="-10" dirty="0">
                          <a:latin typeface="Times New Roman"/>
                          <a:cs typeface="Times New Roman"/>
                        </a:rPr>
                        <a:t>финансовой </a:t>
                      </a:r>
                      <a:r>
                        <a:rPr sz="1800" i="1" spc="-5" dirty="0">
                          <a:latin typeface="Times New Roman"/>
                          <a:cs typeface="Times New Roman"/>
                        </a:rPr>
                        <a:t>грамотности, </a:t>
                      </a:r>
                      <a:r>
                        <a:rPr sz="1800" i="1" dirty="0">
                          <a:latin typeface="Times New Roman"/>
                          <a:cs typeface="Times New Roman"/>
                        </a:rPr>
                        <a:t>масштабирование </a:t>
                      </a:r>
                      <a:r>
                        <a:rPr sz="1800" i="1" spc="-10" dirty="0">
                          <a:latin typeface="Times New Roman"/>
                          <a:cs typeface="Times New Roman"/>
                        </a:rPr>
                        <a:t>наиболее </a:t>
                      </a:r>
                      <a:r>
                        <a:rPr sz="1800" i="1" spc="-5" dirty="0">
                          <a:latin typeface="Times New Roman"/>
                          <a:cs typeface="Times New Roman"/>
                        </a:rPr>
                        <a:t> успешных</a:t>
                      </a:r>
                      <a:r>
                        <a:rPr sz="1800" i="1" dirty="0">
                          <a:latin typeface="Times New Roman"/>
                          <a:cs typeface="Times New Roman"/>
                        </a:rPr>
                        <a:t> </a:t>
                      </a:r>
                      <a:r>
                        <a:rPr sz="1800" i="1" spc="-10" dirty="0">
                          <a:latin typeface="Times New Roman"/>
                          <a:cs typeface="Times New Roman"/>
                        </a:rPr>
                        <a:t>практик,</a:t>
                      </a:r>
                      <a:r>
                        <a:rPr sz="1800" i="1" spc="-5" dirty="0">
                          <a:latin typeface="Times New Roman"/>
                          <a:cs typeface="Times New Roman"/>
                        </a:rPr>
                        <a:t> организация</a:t>
                      </a:r>
                      <a:r>
                        <a:rPr sz="1800" i="1" dirty="0">
                          <a:latin typeface="Times New Roman"/>
                          <a:cs typeface="Times New Roman"/>
                        </a:rPr>
                        <a:t> и</a:t>
                      </a:r>
                      <a:r>
                        <a:rPr sz="1800" i="1" spc="5" dirty="0">
                          <a:latin typeface="Times New Roman"/>
                          <a:cs typeface="Times New Roman"/>
                        </a:rPr>
                        <a:t> </a:t>
                      </a:r>
                      <a:r>
                        <a:rPr sz="1800" i="1" spc="-15" dirty="0">
                          <a:latin typeface="Times New Roman"/>
                          <a:cs typeface="Times New Roman"/>
                        </a:rPr>
                        <a:t>проведением </a:t>
                      </a:r>
                      <a:r>
                        <a:rPr sz="1800" i="1" spc="-10" dirty="0">
                          <a:latin typeface="Times New Roman"/>
                          <a:cs typeface="Times New Roman"/>
                        </a:rPr>
                        <a:t> </a:t>
                      </a:r>
                      <a:r>
                        <a:rPr sz="1800" i="1" spc="-15" dirty="0">
                          <a:latin typeface="Times New Roman"/>
                          <a:cs typeface="Times New Roman"/>
                        </a:rPr>
                        <a:t>о</a:t>
                      </a:r>
                      <a:r>
                        <a:rPr sz="1800" i="1" spc="5" dirty="0">
                          <a:latin typeface="Times New Roman"/>
                          <a:cs typeface="Times New Roman"/>
                        </a:rPr>
                        <a:t>б</a:t>
                      </a:r>
                      <a:r>
                        <a:rPr sz="1800" i="1" spc="-15" dirty="0">
                          <a:latin typeface="Times New Roman"/>
                          <a:cs typeface="Times New Roman"/>
                        </a:rPr>
                        <a:t>р</a:t>
                      </a:r>
                      <a:r>
                        <a:rPr sz="1800" i="1" spc="10" dirty="0">
                          <a:latin typeface="Times New Roman"/>
                          <a:cs typeface="Times New Roman"/>
                        </a:rPr>
                        <a:t>а</a:t>
                      </a:r>
                      <a:r>
                        <a:rPr sz="1800" i="1" spc="-35" dirty="0">
                          <a:latin typeface="Times New Roman"/>
                          <a:cs typeface="Times New Roman"/>
                        </a:rPr>
                        <a:t>з</a:t>
                      </a:r>
                      <a:r>
                        <a:rPr sz="1800" i="1" spc="10" dirty="0">
                          <a:latin typeface="Times New Roman"/>
                          <a:cs typeface="Times New Roman"/>
                        </a:rPr>
                        <a:t>о</a:t>
                      </a:r>
                      <a:r>
                        <a:rPr sz="1800" i="1" spc="-15" dirty="0">
                          <a:latin typeface="Times New Roman"/>
                          <a:cs typeface="Times New Roman"/>
                        </a:rPr>
                        <a:t>в</a:t>
                      </a:r>
                      <a:r>
                        <a:rPr sz="1800" i="1" spc="10" dirty="0">
                          <a:latin typeface="Times New Roman"/>
                          <a:cs typeface="Times New Roman"/>
                        </a:rPr>
                        <a:t>а</a:t>
                      </a:r>
                      <a:r>
                        <a:rPr sz="1800" i="1" spc="-5" dirty="0">
                          <a:latin typeface="Times New Roman"/>
                          <a:cs typeface="Times New Roman"/>
                        </a:rPr>
                        <a:t>т</a:t>
                      </a:r>
                      <a:r>
                        <a:rPr sz="1800" i="1" spc="-60" dirty="0">
                          <a:latin typeface="Times New Roman"/>
                          <a:cs typeface="Times New Roman"/>
                        </a:rPr>
                        <a:t>е</a:t>
                      </a:r>
                      <a:r>
                        <a:rPr sz="1800" i="1" spc="5" dirty="0">
                          <a:latin typeface="Times New Roman"/>
                          <a:cs typeface="Times New Roman"/>
                        </a:rPr>
                        <a:t>л</a:t>
                      </a:r>
                      <a:r>
                        <a:rPr sz="1800" i="1" spc="-5" dirty="0">
                          <a:latin typeface="Times New Roman"/>
                          <a:cs typeface="Times New Roman"/>
                        </a:rPr>
                        <a:t>ь</a:t>
                      </a:r>
                      <a:r>
                        <a:rPr sz="1800" i="1" spc="-10" dirty="0">
                          <a:latin typeface="Times New Roman"/>
                          <a:cs typeface="Times New Roman"/>
                        </a:rPr>
                        <a:t>н</a:t>
                      </a:r>
                      <a:r>
                        <a:rPr sz="1800" i="1" spc="20" dirty="0">
                          <a:latin typeface="Times New Roman"/>
                          <a:cs typeface="Times New Roman"/>
                        </a:rPr>
                        <a:t>о</a:t>
                      </a:r>
                      <a:r>
                        <a:rPr sz="1800" i="1" spc="-25" dirty="0">
                          <a:latin typeface="Times New Roman"/>
                          <a:cs typeface="Times New Roman"/>
                        </a:rPr>
                        <a:t>-</a:t>
                      </a:r>
                      <a:r>
                        <a:rPr sz="1800" i="1" spc="10" dirty="0">
                          <a:latin typeface="Times New Roman"/>
                          <a:cs typeface="Times New Roman"/>
                        </a:rPr>
                        <a:t>п</a:t>
                      </a:r>
                      <a:r>
                        <a:rPr sz="1800" i="1" spc="-15" dirty="0">
                          <a:latin typeface="Times New Roman"/>
                          <a:cs typeface="Times New Roman"/>
                        </a:rPr>
                        <a:t>р</a:t>
                      </a:r>
                      <a:r>
                        <a:rPr sz="1800" i="1" spc="10" dirty="0">
                          <a:latin typeface="Times New Roman"/>
                          <a:cs typeface="Times New Roman"/>
                        </a:rPr>
                        <a:t>о</a:t>
                      </a:r>
                      <a:r>
                        <a:rPr sz="1800" i="1" spc="-10" dirty="0">
                          <a:latin typeface="Times New Roman"/>
                          <a:cs typeface="Times New Roman"/>
                        </a:rPr>
                        <a:t>с</a:t>
                      </a:r>
                      <a:r>
                        <a:rPr sz="1800" i="1" spc="5" dirty="0">
                          <a:latin typeface="Times New Roman"/>
                          <a:cs typeface="Times New Roman"/>
                        </a:rPr>
                        <a:t>в</a:t>
                      </a:r>
                      <a:r>
                        <a:rPr sz="1800" i="1" spc="-35" dirty="0">
                          <a:latin typeface="Times New Roman"/>
                          <a:cs typeface="Times New Roman"/>
                        </a:rPr>
                        <a:t>е</a:t>
                      </a:r>
                      <a:r>
                        <a:rPr sz="1800" i="1" spc="-5" dirty="0">
                          <a:latin typeface="Times New Roman"/>
                          <a:cs typeface="Times New Roman"/>
                        </a:rPr>
                        <a:t>т</a:t>
                      </a:r>
                      <a:r>
                        <a:rPr sz="1800" i="1" spc="5" dirty="0">
                          <a:latin typeface="Times New Roman"/>
                          <a:cs typeface="Times New Roman"/>
                        </a:rPr>
                        <a:t>и</a:t>
                      </a:r>
                      <a:r>
                        <a:rPr sz="1800" i="1" spc="-5" dirty="0">
                          <a:latin typeface="Times New Roman"/>
                          <a:cs typeface="Times New Roman"/>
                        </a:rPr>
                        <a:t>т</a:t>
                      </a:r>
                      <a:r>
                        <a:rPr sz="1800" i="1" spc="-60" dirty="0">
                          <a:latin typeface="Times New Roman"/>
                          <a:cs typeface="Times New Roman"/>
                        </a:rPr>
                        <a:t>е</a:t>
                      </a:r>
                      <a:r>
                        <a:rPr sz="1800" i="1" spc="5" dirty="0">
                          <a:latin typeface="Times New Roman"/>
                          <a:cs typeface="Times New Roman"/>
                        </a:rPr>
                        <a:t>л</a:t>
                      </a:r>
                      <a:r>
                        <a:rPr sz="1800" i="1" spc="-5" dirty="0">
                          <a:latin typeface="Times New Roman"/>
                          <a:cs typeface="Times New Roman"/>
                        </a:rPr>
                        <a:t>ь</a:t>
                      </a:r>
                      <a:r>
                        <a:rPr sz="1800" i="1" spc="-15" dirty="0">
                          <a:latin typeface="Times New Roman"/>
                          <a:cs typeface="Times New Roman"/>
                        </a:rPr>
                        <a:t>с</a:t>
                      </a:r>
                      <a:r>
                        <a:rPr sz="1800" i="1" dirty="0">
                          <a:latin typeface="Times New Roman"/>
                          <a:cs typeface="Times New Roman"/>
                        </a:rPr>
                        <a:t>к</a:t>
                      </a:r>
                      <a:r>
                        <a:rPr sz="1800" i="1" spc="5" dirty="0">
                          <a:latin typeface="Times New Roman"/>
                          <a:cs typeface="Times New Roman"/>
                        </a:rPr>
                        <a:t>и</a:t>
                      </a:r>
                      <a:r>
                        <a:rPr sz="1800" i="1" dirty="0">
                          <a:latin typeface="Times New Roman"/>
                          <a:cs typeface="Times New Roman"/>
                        </a:rPr>
                        <a:t>х	</a:t>
                      </a:r>
                      <a:r>
                        <a:rPr sz="1800" i="1" spc="-5" dirty="0">
                          <a:latin typeface="Times New Roman"/>
                          <a:cs typeface="Times New Roman"/>
                        </a:rPr>
                        <a:t>ме</a:t>
                      </a:r>
                      <a:r>
                        <a:rPr sz="1800" i="1" spc="5" dirty="0">
                          <a:latin typeface="Times New Roman"/>
                          <a:cs typeface="Times New Roman"/>
                        </a:rPr>
                        <a:t>р</a:t>
                      </a:r>
                      <a:r>
                        <a:rPr sz="1800" i="1" spc="-15" dirty="0">
                          <a:latin typeface="Times New Roman"/>
                          <a:cs typeface="Times New Roman"/>
                        </a:rPr>
                        <a:t>о</a:t>
                      </a:r>
                      <a:r>
                        <a:rPr sz="1800" i="1" spc="10" dirty="0">
                          <a:latin typeface="Times New Roman"/>
                          <a:cs typeface="Times New Roman"/>
                        </a:rPr>
                        <a:t>п</a:t>
                      </a:r>
                      <a:r>
                        <a:rPr sz="1800" i="1" spc="-15" dirty="0">
                          <a:latin typeface="Times New Roman"/>
                          <a:cs typeface="Times New Roman"/>
                        </a:rPr>
                        <a:t>р</a:t>
                      </a:r>
                      <a:r>
                        <a:rPr sz="1800" i="1" spc="10" dirty="0">
                          <a:latin typeface="Times New Roman"/>
                          <a:cs typeface="Times New Roman"/>
                        </a:rPr>
                        <a:t>и</a:t>
                      </a:r>
                      <a:r>
                        <a:rPr sz="1800" i="1" dirty="0">
                          <a:latin typeface="Times New Roman"/>
                          <a:cs typeface="Times New Roman"/>
                        </a:rPr>
                        <a:t>ят</a:t>
                      </a:r>
                      <a:r>
                        <a:rPr sz="1800" i="1" spc="-15" dirty="0">
                          <a:latin typeface="Times New Roman"/>
                          <a:cs typeface="Times New Roman"/>
                        </a:rPr>
                        <a:t>и</a:t>
                      </a:r>
                      <a:r>
                        <a:rPr sz="1800" i="1" dirty="0">
                          <a:latin typeface="Times New Roman"/>
                          <a:cs typeface="Times New Roman"/>
                        </a:rPr>
                        <a:t>й  национального</a:t>
                      </a:r>
                      <a:r>
                        <a:rPr sz="1800" i="1" spc="-50" dirty="0">
                          <a:latin typeface="Times New Roman"/>
                          <a:cs typeface="Times New Roman"/>
                        </a:rPr>
                        <a:t> </a:t>
                      </a:r>
                      <a:r>
                        <a:rPr sz="1800" i="1" spc="5" dirty="0">
                          <a:latin typeface="Times New Roman"/>
                          <a:cs typeface="Times New Roman"/>
                        </a:rPr>
                        <a:t>масштаба</a:t>
                      </a:r>
                      <a:endParaRPr sz="1800" dirty="0">
                        <a:latin typeface="Times New Roman"/>
                        <a:cs typeface="Times New Roman"/>
                      </a:endParaRPr>
                    </a:p>
                    <a:p>
                      <a:pPr>
                        <a:lnSpc>
                          <a:spcPct val="100000"/>
                        </a:lnSpc>
                        <a:spcBef>
                          <a:spcPts val="50"/>
                        </a:spcBef>
                      </a:pPr>
                      <a:endParaRPr sz="1650" dirty="0">
                        <a:latin typeface="Times New Roman"/>
                        <a:cs typeface="Times New Roman"/>
                      </a:endParaRPr>
                    </a:p>
                    <a:p>
                      <a:pPr marL="87630" algn="just">
                        <a:lnSpc>
                          <a:spcPts val="2100"/>
                        </a:lnSpc>
                      </a:pPr>
                      <a:r>
                        <a:rPr sz="1800" i="1" spc="-35" dirty="0">
                          <a:latin typeface="Times New Roman"/>
                          <a:cs typeface="Times New Roman"/>
                        </a:rPr>
                        <a:t>Разработка</a:t>
                      </a:r>
                      <a:r>
                        <a:rPr sz="1800" i="1" spc="355" dirty="0">
                          <a:latin typeface="Times New Roman"/>
                          <a:cs typeface="Times New Roman"/>
                        </a:rPr>
                        <a:t> </a:t>
                      </a:r>
                      <a:r>
                        <a:rPr sz="1800" i="1" spc="-30" dirty="0">
                          <a:latin typeface="Times New Roman"/>
                          <a:cs typeface="Times New Roman"/>
                        </a:rPr>
                        <a:t>методических</a:t>
                      </a:r>
                      <a:r>
                        <a:rPr sz="1800" i="1" spc="345" dirty="0">
                          <a:latin typeface="Times New Roman"/>
                          <a:cs typeface="Times New Roman"/>
                        </a:rPr>
                        <a:t> </a:t>
                      </a:r>
                      <a:r>
                        <a:rPr sz="1800" i="1" spc="-20" dirty="0">
                          <a:latin typeface="Times New Roman"/>
                          <a:cs typeface="Times New Roman"/>
                        </a:rPr>
                        <a:t>материалов,</a:t>
                      </a:r>
                      <a:r>
                        <a:rPr sz="1800" i="1" spc="305" dirty="0">
                          <a:latin typeface="Times New Roman"/>
                          <a:cs typeface="Times New Roman"/>
                        </a:rPr>
                        <a:t> </a:t>
                      </a:r>
                      <a:r>
                        <a:rPr sz="1800" i="1" spc="-25" dirty="0">
                          <a:latin typeface="Times New Roman"/>
                          <a:cs typeface="Times New Roman"/>
                        </a:rPr>
                        <a:t>проведение</a:t>
                      </a:r>
                      <a:endParaRPr sz="1800" dirty="0">
                        <a:latin typeface="Times New Roman"/>
                        <a:cs typeface="Times New Roman"/>
                      </a:endParaRPr>
                    </a:p>
                    <a:p>
                      <a:pPr marL="87630" algn="just">
                        <a:lnSpc>
                          <a:spcPts val="2100"/>
                        </a:lnSpc>
                      </a:pPr>
                      <a:r>
                        <a:rPr sz="1800" i="1" spc="-25" dirty="0">
                          <a:latin typeface="Times New Roman"/>
                          <a:cs typeface="Times New Roman"/>
                        </a:rPr>
                        <a:t>м</a:t>
                      </a:r>
                      <a:r>
                        <a:rPr sz="1800" i="1" spc="-35" dirty="0">
                          <a:latin typeface="Times New Roman"/>
                          <a:cs typeface="Times New Roman"/>
                        </a:rPr>
                        <a:t>е</a:t>
                      </a:r>
                      <a:r>
                        <a:rPr sz="1800" i="1" spc="-15" dirty="0">
                          <a:latin typeface="Times New Roman"/>
                          <a:cs typeface="Times New Roman"/>
                        </a:rPr>
                        <a:t>ропри</a:t>
                      </a:r>
                      <a:r>
                        <a:rPr sz="1800" i="1" spc="-25" dirty="0">
                          <a:latin typeface="Times New Roman"/>
                          <a:cs typeface="Times New Roman"/>
                        </a:rPr>
                        <a:t>я</a:t>
                      </a:r>
                      <a:r>
                        <a:rPr sz="1800" i="1" spc="-30" dirty="0">
                          <a:latin typeface="Times New Roman"/>
                          <a:cs typeface="Times New Roman"/>
                        </a:rPr>
                        <a:t>т</a:t>
                      </a:r>
                      <a:r>
                        <a:rPr sz="1800" i="1" spc="-15" dirty="0">
                          <a:latin typeface="Times New Roman"/>
                          <a:cs typeface="Times New Roman"/>
                        </a:rPr>
                        <a:t>ий</a:t>
                      </a:r>
                      <a:r>
                        <a:rPr sz="1800" i="1" dirty="0">
                          <a:latin typeface="Times New Roman"/>
                          <a:cs typeface="Times New Roman"/>
                        </a:rPr>
                        <a:t>,</a:t>
                      </a:r>
                      <a:r>
                        <a:rPr sz="1800" i="1" spc="-90" dirty="0">
                          <a:latin typeface="Times New Roman"/>
                          <a:cs typeface="Times New Roman"/>
                        </a:rPr>
                        <a:t> </a:t>
                      </a:r>
                      <a:r>
                        <a:rPr lang="ru-RU" sz="1800" i="1" spc="-90" dirty="0">
                          <a:latin typeface="Times New Roman"/>
                          <a:cs typeface="Times New Roman"/>
                        </a:rPr>
                        <a:t>обучение</a:t>
                      </a:r>
                      <a:r>
                        <a:rPr lang="ru-RU" sz="1800" i="1" dirty="0">
                          <a:latin typeface="Times New Roman"/>
                          <a:cs typeface="Times New Roman"/>
                        </a:rPr>
                        <a:t> различных категорий граждан</a:t>
                      </a:r>
                      <a:endParaRPr sz="1800" dirty="0">
                        <a:latin typeface="Times New Roman"/>
                        <a:cs typeface="Times New Roman"/>
                      </a:endParaRPr>
                    </a:p>
                  </a:txBody>
                  <a:tcPr marL="0" marR="0" marT="38100" marB="0"/>
                </a:tc>
                <a:extLst>
                  <a:ext uri="{0D108BD9-81ED-4DB2-BD59-A6C34878D82A}">
                    <a16:rowId xmlns:a16="http://schemas.microsoft.com/office/drawing/2014/main" val="817452470"/>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5"/>
          <p:cNvSpPr>
            <a:spLocks noChangeArrowheads="1"/>
          </p:cNvSpPr>
          <p:nvPr/>
        </p:nvSpPr>
        <p:spPr bwMode="auto">
          <a:xfrm>
            <a:off x="0" y="15766"/>
            <a:ext cx="12192000"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indent="3556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indent="450850" algn="ctr">
              <a:lnSpc>
                <a:spcPct val="90000"/>
              </a:lnSpc>
              <a:spcBef>
                <a:spcPts val="0"/>
              </a:spcBef>
              <a:spcAft>
                <a:spcPts val="0"/>
              </a:spcAft>
              <a:buNone/>
            </a:pPr>
            <a:r>
              <a:rPr lang="ru-RU" b="1" spc="5" dirty="0">
                <a:solidFill>
                  <a:srgbClr val="002060"/>
                </a:solidFill>
                <a:latin typeface="Times New Roman"/>
                <a:ea typeface="+mj-ea"/>
                <a:cs typeface="Times New Roman"/>
              </a:rPr>
              <a:t>Образовательные проекты по финансовой грамотности, реализуемые в России</a:t>
            </a:r>
          </a:p>
        </p:txBody>
      </p:sp>
      <p:sp>
        <p:nvSpPr>
          <p:cNvPr id="3" name="Прямоугольник 5"/>
          <p:cNvSpPr>
            <a:spLocks noChangeArrowheads="1"/>
          </p:cNvSpPr>
          <p:nvPr/>
        </p:nvSpPr>
        <p:spPr bwMode="auto">
          <a:xfrm>
            <a:off x="0" y="3368677"/>
            <a:ext cx="517109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indent="3556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indent="450850" algn="ctr">
              <a:lnSpc>
                <a:spcPct val="90000"/>
              </a:lnSpc>
              <a:spcBef>
                <a:spcPts val="0"/>
              </a:spcBef>
              <a:spcAft>
                <a:spcPts val="0"/>
              </a:spcAft>
              <a:buNone/>
            </a:pPr>
            <a:r>
              <a:rPr lang="ru-RU" sz="1800" dirty="0">
                <a:solidFill>
                  <a:schemeClr val="tx1"/>
                </a:solidFill>
                <a:latin typeface="Times New Roman" panose="02020603050405020304" pitchFamily="18" charset="0"/>
                <a:cs typeface="Times New Roman" panose="02020603050405020304" pitchFamily="18" charset="0"/>
              </a:rPr>
              <a:t>Финансовая грамота - РЭШ</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a:solidFill>
                  <a:schemeClr val="tx1"/>
                </a:solidFill>
                <a:latin typeface="Times New Roman" panose="02020603050405020304" pitchFamily="18" charset="0"/>
                <a:cs typeface="Times New Roman" panose="02020603050405020304" pitchFamily="18" charset="0"/>
                <a:hlinkClick r:id="rId2"/>
              </a:rPr>
              <a:t>http://www.fgramota.org/about/project/</a:t>
            </a:r>
            <a:r>
              <a:rPr lang="ru-RU" sz="1800" dirty="0">
                <a:solidFill>
                  <a:schemeClr val="tx1"/>
                </a:solidFill>
                <a:latin typeface="Times New Roman" panose="02020603050405020304" pitchFamily="18" charset="0"/>
                <a:cs typeface="Times New Roman" panose="02020603050405020304" pitchFamily="18" charset="0"/>
              </a:rPr>
              <a:t> </a:t>
            </a:r>
          </a:p>
        </p:txBody>
      </p:sp>
      <p:sp>
        <p:nvSpPr>
          <p:cNvPr id="4" name="Прямоугольник 5"/>
          <p:cNvSpPr>
            <a:spLocks noChangeArrowheads="1"/>
          </p:cNvSpPr>
          <p:nvPr/>
        </p:nvSpPr>
        <p:spPr bwMode="auto">
          <a:xfrm>
            <a:off x="6264168" y="3284593"/>
            <a:ext cx="57122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indent="3556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indent="450850" algn="ctr">
              <a:lnSpc>
                <a:spcPct val="90000"/>
              </a:lnSpc>
              <a:spcBef>
                <a:spcPts val="0"/>
              </a:spcBef>
              <a:spcAft>
                <a:spcPts val="0"/>
              </a:spcAft>
              <a:buNone/>
            </a:pPr>
            <a:r>
              <a:rPr lang="ru-RU" sz="1800" dirty="0" err="1">
                <a:solidFill>
                  <a:schemeClr val="tx1"/>
                </a:solidFill>
                <a:latin typeface="Times New Roman" panose="02020603050405020304" pitchFamily="18" charset="0"/>
                <a:cs typeface="Times New Roman" panose="02020603050405020304" pitchFamily="18" charset="0"/>
              </a:rPr>
              <a:t>МоиФинансы</a:t>
            </a:r>
            <a:r>
              <a:rPr lang="ru-RU" sz="1800" dirty="0">
                <a:solidFill>
                  <a:schemeClr val="tx1"/>
                </a:solidFill>
                <a:latin typeface="Times New Roman" panose="02020603050405020304" pitchFamily="18" charset="0"/>
                <a:cs typeface="Times New Roman" panose="02020603050405020304" pitchFamily="18" charset="0"/>
              </a:rPr>
              <a:t> – ЦФГ НИФИ Минфина России</a:t>
            </a:r>
          </a:p>
          <a:p>
            <a:pPr marL="0" indent="450850" algn="ctr">
              <a:lnSpc>
                <a:spcPct val="90000"/>
              </a:lnSpc>
              <a:spcBef>
                <a:spcPts val="0"/>
              </a:spcBef>
              <a:spcAft>
                <a:spcPts val="0"/>
              </a:spcAft>
              <a:buNone/>
            </a:pPr>
            <a:endParaRPr lang="ru-RU" sz="1800" dirty="0">
              <a:solidFill>
                <a:schemeClr val="tx1"/>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0" y="472966"/>
            <a:ext cx="5218385" cy="2933909"/>
          </a:xfrm>
          <a:prstGeom prst="rect">
            <a:avLst/>
          </a:prstGeom>
          <a:noFill/>
          <a:ln w="9525">
            <a:noFill/>
            <a:miter lim="800000"/>
            <a:headEnd/>
            <a:tailEnd/>
          </a:ln>
        </p:spPr>
      </p:pic>
      <p:sp>
        <p:nvSpPr>
          <p:cNvPr id="7" name="Прямоугольник 5"/>
          <p:cNvSpPr>
            <a:spLocks noChangeArrowheads="1"/>
          </p:cNvSpPr>
          <p:nvPr/>
        </p:nvSpPr>
        <p:spPr bwMode="auto">
          <a:xfrm>
            <a:off x="0" y="6267069"/>
            <a:ext cx="4966138"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indent="3556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indent="450850" algn="ctr">
              <a:lnSpc>
                <a:spcPct val="90000"/>
              </a:lnSpc>
              <a:spcBef>
                <a:spcPts val="0"/>
              </a:spcBef>
              <a:spcAft>
                <a:spcPts val="0"/>
              </a:spcAft>
              <a:buNone/>
            </a:pPr>
            <a:r>
              <a:rPr lang="ru-RU" sz="1800" dirty="0">
                <a:solidFill>
                  <a:schemeClr val="tx1"/>
                </a:solidFill>
                <a:latin typeface="Times New Roman" panose="02020603050405020304" pitchFamily="18" charset="0"/>
                <a:cs typeface="Times New Roman" panose="02020603050405020304" pitchFamily="18" charset="0"/>
              </a:rPr>
              <a:t>Финансовая культура – ЦБ РФ </a:t>
            </a:r>
            <a:r>
              <a:rPr lang="en-US" sz="1800" dirty="0">
                <a:solidFill>
                  <a:schemeClr val="tx1"/>
                </a:solidFill>
                <a:latin typeface="Times New Roman" panose="02020603050405020304" pitchFamily="18" charset="0"/>
                <a:cs typeface="Times New Roman" panose="02020603050405020304" pitchFamily="18" charset="0"/>
                <a:hlinkClick r:id="rId4"/>
              </a:rPr>
              <a:t>https://fincult.info/</a:t>
            </a:r>
            <a:r>
              <a:rPr lang="ru-RU" sz="1800" dirty="0">
                <a:solidFill>
                  <a:schemeClr val="tx1"/>
                </a:solidFill>
                <a:latin typeface="Times New Roman" panose="02020603050405020304" pitchFamily="18" charset="0"/>
                <a:cs typeface="Times New Roman" panose="02020603050405020304" pitchFamily="18" charset="0"/>
              </a:rPr>
              <a:t> </a:t>
            </a:r>
          </a:p>
        </p:txBody>
      </p:sp>
      <p:sp>
        <p:nvSpPr>
          <p:cNvPr id="8" name="Прямоугольник 5"/>
          <p:cNvSpPr>
            <a:spLocks noChangeArrowheads="1"/>
          </p:cNvSpPr>
          <p:nvPr/>
        </p:nvSpPr>
        <p:spPr bwMode="auto">
          <a:xfrm>
            <a:off x="6474372" y="6267069"/>
            <a:ext cx="517109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indent="3556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indent="450850" algn="ctr">
              <a:lnSpc>
                <a:spcPct val="90000"/>
              </a:lnSpc>
              <a:spcBef>
                <a:spcPts val="0"/>
              </a:spcBef>
              <a:spcAft>
                <a:spcPts val="0"/>
              </a:spcAft>
              <a:buNone/>
            </a:pPr>
            <a:r>
              <a:rPr lang="ru-RU" sz="1800" dirty="0" err="1">
                <a:solidFill>
                  <a:schemeClr val="tx1"/>
                </a:solidFill>
                <a:latin typeface="Times New Roman" panose="02020603050405020304" pitchFamily="18" charset="0"/>
                <a:cs typeface="Times New Roman" panose="02020603050405020304" pitchFamily="18" charset="0"/>
              </a:rPr>
              <a:t>ХочуМогуЗнаю</a:t>
            </a:r>
            <a:r>
              <a:rPr lang="ru-RU" sz="1800" dirty="0">
                <a:solidFill>
                  <a:schemeClr val="tx1"/>
                </a:solidFill>
                <a:latin typeface="Times New Roman" panose="02020603050405020304" pitchFamily="18" charset="0"/>
                <a:cs typeface="Times New Roman" panose="02020603050405020304" pitchFamily="18" charset="0"/>
              </a:rPr>
              <a:t>  -  </a:t>
            </a:r>
            <a:r>
              <a:rPr lang="ru-RU" sz="1800" dirty="0" err="1">
                <a:solidFill>
                  <a:schemeClr val="tx1"/>
                </a:solidFill>
                <a:latin typeface="Times New Roman" panose="02020603050405020304" pitchFamily="18" charset="0"/>
                <a:cs typeface="Times New Roman" panose="02020603050405020304" pitchFamily="18" charset="0"/>
              </a:rPr>
              <a:t>Роспотребнадзор</a:t>
            </a:r>
            <a:r>
              <a:rPr lang="ru-RU" sz="1800" dirty="0">
                <a:solidFill>
                  <a:schemeClr val="tx1"/>
                </a:solidFill>
                <a:latin typeface="Times New Roman" panose="02020603050405020304" pitchFamily="18" charset="0"/>
                <a:cs typeface="Times New Roman" panose="02020603050405020304" pitchFamily="18" charset="0"/>
              </a:rPr>
              <a:t> </a:t>
            </a:r>
            <a:r>
              <a:rPr lang="en-US" sz="1800" dirty="0">
                <a:solidFill>
                  <a:schemeClr val="tx1"/>
                </a:solidFill>
                <a:latin typeface="Times New Roman" panose="02020603050405020304" pitchFamily="18" charset="0"/>
                <a:cs typeface="Times New Roman" panose="02020603050405020304" pitchFamily="18" charset="0"/>
                <a:hlinkClick r:id="rId5"/>
              </a:rPr>
              <a:t>https://xn--80afmshcb2bdox6g.xn--p1ai/</a:t>
            </a:r>
            <a:r>
              <a:rPr lang="ru-RU" sz="1800" dirty="0">
                <a:solidFill>
                  <a:schemeClr val="tx1"/>
                </a:solidFill>
                <a:latin typeface="Times New Roman" panose="02020603050405020304" pitchFamily="18" charset="0"/>
                <a:cs typeface="Times New Roman" panose="02020603050405020304" pitchFamily="18" charset="0"/>
              </a:rPr>
              <a:t> </a:t>
            </a:r>
          </a:p>
        </p:txBody>
      </p:sp>
      <p:pic>
        <p:nvPicPr>
          <p:cNvPr id="1028" name="Picture 4"/>
          <p:cNvPicPr>
            <a:picLocks noChangeAspect="1" noChangeArrowheads="1"/>
          </p:cNvPicPr>
          <p:nvPr/>
        </p:nvPicPr>
        <p:blipFill>
          <a:blip r:embed="rId6" cstate="print"/>
          <a:srcRect/>
          <a:stretch>
            <a:fillRect/>
          </a:stretch>
        </p:blipFill>
        <p:spPr bwMode="auto">
          <a:xfrm>
            <a:off x="245761" y="4035973"/>
            <a:ext cx="4767674" cy="2112579"/>
          </a:xfrm>
          <a:prstGeom prst="rect">
            <a:avLst/>
          </a:prstGeom>
          <a:noFill/>
          <a:ln w="9525">
            <a:noFill/>
            <a:miter lim="800000"/>
            <a:headEnd/>
            <a:tailEnd/>
          </a:ln>
        </p:spPr>
      </p:pic>
      <p:pic>
        <p:nvPicPr>
          <p:cNvPr id="1029" name="Picture 5"/>
          <p:cNvPicPr>
            <a:picLocks noChangeAspect="1" noChangeArrowheads="1"/>
          </p:cNvPicPr>
          <p:nvPr/>
        </p:nvPicPr>
        <p:blipFill>
          <a:blip r:embed="rId7" cstate="print"/>
          <a:srcRect/>
          <a:stretch>
            <a:fillRect/>
          </a:stretch>
        </p:blipFill>
        <p:spPr bwMode="auto">
          <a:xfrm>
            <a:off x="6690841" y="3823138"/>
            <a:ext cx="5086000" cy="2498834"/>
          </a:xfrm>
          <a:prstGeom prst="rect">
            <a:avLst/>
          </a:prstGeom>
          <a:noFill/>
          <a:ln w="9525">
            <a:noFill/>
            <a:miter lim="800000"/>
            <a:headEnd/>
            <a:tailEnd/>
          </a:ln>
        </p:spPr>
      </p:pic>
      <p:pic>
        <p:nvPicPr>
          <p:cNvPr id="11" name="Рисунок 10">
            <a:extLst>
              <a:ext uri="{FF2B5EF4-FFF2-40B4-BE49-F238E27FC236}">
                <a16:creationId xmlns:a16="http://schemas.microsoft.com/office/drawing/2014/main" id="{7A0EBA0D-D010-44B0-A01A-7AD0773EF3CA}"/>
              </a:ext>
            </a:extLst>
          </p:cNvPr>
          <p:cNvPicPr>
            <a:picLocks noChangeAspect="1"/>
          </p:cNvPicPr>
          <p:nvPr/>
        </p:nvPicPr>
        <p:blipFill>
          <a:blip r:embed="rId8"/>
          <a:stretch>
            <a:fillRect/>
          </a:stretch>
        </p:blipFill>
        <p:spPr>
          <a:xfrm>
            <a:off x="6702873" y="604085"/>
            <a:ext cx="4767674" cy="2680508"/>
          </a:xfrm>
          <a:prstGeom prst="rect">
            <a:avLst/>
          </a:prstGeom>
        </p:spPr>
      </p:pic>
      <p:sp>
        <p:nvSpPr>
          <p:cNvPr id="13" name="Прямоугольник 12">
            <a:extLst>
              <a:ext uri="{FF2B5EF4-FFF2-40B4-BE49-F238E27FC236}">
                <a16:creationId xmlns:a16="http://schemas.microsoft.com/office/drawing/2014/main" id="{75AA9A10-7CBE-4F1D-A58D-CD42E9D24B8B}"/>
              </a:ext>
            </a:extLst>
          </p:cNvPr>
          <p:cNvSpPr/>
          <p:nvPr/>
        </p:nvSpPr>
        <p:spPr>
          <a:xfrm>
            <a:off x="7284493" y="3506192"/>
            <a:ext cx="3898696" cy="369332"/>
          </a:xfrm>
          <a:prstGeom prst="rect">
            <a:avLst/>
          </a:prstGeom>
        </p:spPr>
        <p:txBody>
          <a:bodyPr wrap="none">
            <a:spAutoFit/>
          </a:bodyPr>
          <a:lstStyle/>
          <a:p>
            <a:r>
              <a:rPr lang="ru-RU" dirty="0">
                <a:hlinkClick r:id="rId9"/>
              </a:rPr>
              <a:t>https://xn--80apaohbc3aw9e.xn--p1ai/</a:t>
            </a:r>
            <a:r>
              <a:rPr lang="ru-RU" dirty="0"/>
              <a:t> </a:t>
            </a:r>
          </a:p>
        </p:txBody>
      </p:sp>
    </p:spTree>
    <p:extLst>
      <p:ext uri="{BB962C8B-B14F-4D97-AF65-F5344CB8AC3E}">
        <p14:creationId xmlns:p14="http://schemas.microsoft.com/office/powerpoint/2010/main" val="3880769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5"/>
          <p:cNvSpPr>
            <a:spLocks noChangeArrowheads="1"/>
          </p:cNvSpPr>
          <p:nvPr/>
        </p:nvSpPr>
        <p:spPr bwMode="auto">
          <a:xfrm>
            <a:off x="6400800" y="2533098"/>
            <a:ext cx="51710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indent="3556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ctr">
              <a:buNone/>
            </a:pPr>
            <a:r>
              <a:rPr lang="ru-RU" sz="1800" dirty="0">
                <a:solidFill>
                  <a:schemeClr val="tx1"/>
                </a:solidFill>
                <a:latin typeface="Times New Roman" pitchFamily="18" charset="0"/>
                <a:cs typeface="Times New Roman" pitchFamily="18" charset="0"/>
              </a:rPr>
              <a:t>Федеральный методический центр по финансовой грамотности системы общего и среднего профессионального образования  (НИУ ВШЭ) </a:t>
            </a:r>
            <a:r>
              <a:rPr lang="en-US" sz="1800" dirty="0">
                <a:solidFill>
                  <a:schemeClr val="tx1"/>
                </a:solidFill>
                <a:latin typeface="Times New Roman" pitchFamily="18" charset="0"/>
                <a:cs typeface="Times New Roman" pitchFamily="18" charset="0"/>
                <a:hlinkClick r:id="rId2"/>
              </a:rPr>
              <a:t>https://fmc.hse.ru/</a:t>
            </a:r>
            <a:r>
              <a:rPr lang="ru-RU" sz="1800" dirty="0">
                <a:solidFill>
                  <a:schemeClr val="tx1"/>
                </a:solidFill>
                <a:latin typeface="Times New Roman" pitchFamily="18" charset="0"/>
                <a:cs typeface="Times New Roman" pitchFamily="18" charset="0"/>
              </a:rPr>
              <a:t> </a:t>
            </a:r>
          </a:p>
        </p:txBody>
      </p:sp>
      <p:pic>
        <p:nvPicPr>
          <p:cNvPr id="1026" name="Picture 2"/>
          <p:cNvPicPr>
            <a:picLocks noChangeAspect="1" noChangeArrowheads="1"/>
          </p:cNvPicPr>
          <p:nvPr/>
        </p:nvPicPr>
        <p:blipFill>
          <a:blip r:embed="rId3" cstate="print"/>
          <a:srcRect/>
          <a:stretch>
            <a:fillRect/>
          </a:stretch>
        </p:blipFill>
        <p:spPr bwMode="auto">
          <a:xfrm>
            <a:off x="583695" y="0"/>
            <a:ext cx="4542684" cy="2554013"/>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6874854" y="0"/>
            <a:ext cx="4276293" cy="2404241"/>
          </a:xfrm>
          <a:prstGeom prst="rect">
            <a:avLst/>
          </a:prstGeom>
          <a:noFill/>
          <a:ln w="9525">
            <a:noFill/>
            <a:miter lim="800000"/>
            <a:headEnd/>
            <a:tailEnd/>
          </a:ln>
        </p:spPr>
      </p:pic>
      <p:sp>
        <p:nvSpPr>
          <p:cNvPr id="8" name="Прямоугольник 5"/>
          <p:cNvSpPr>
            <a:spLocks noChangeArrowheads="1"/>
          </p:cNvSpPr>
          <p:nvPr/>
        </p:nvSpPr>
        <p:spPr bwMode="auto">
          <a:xfrm>
            <a:off x="0" y="2622442"/>
            <a:ext cx="517109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indent="3556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indent="450850" algn="ctr">
              <a:lnSpc>
                <a:spcPct val="90000"/>
              </a:lnSpc>
              <a:spcBef>
                <a:spcPts val="0"/>
              </a:spcBef>
              <a:spcAft>
                <a:spcPts val="0"/>
              </a:spcAft>
              <a:buNone/>
            </a:pPr>
            <a:r>
              <a:rPr lang="ru-RU" sz="1800" dirty="0">
                <a:solidFill>
                  <a:schemeClr val="tx1"/>
                </a:solidFill>
                <a:latin typeface="Times New Roman" panose="02020603050405020304" pitchFamily="18" charset="0"/>
                <a:cs typeface="Times New Roman" panose="02020603050405020304" pitchFamily="18" charset="0"/>
              </a:rPr>
              <a:t>Образовательные проекты ПАКК </a:t>
            </a:r>
            <a:r>
              <a:rPr lang="en-US" sz="1800" dirty="0">
                <a:solidFill>
                  <a:schemeClr val="tx1"/>
                </a:solidFill>
                <a:latin typeface="Times New Roman" panose="02020603050405020304" pitchFamily="18" charset="0"/>
                <a:cs typeface="Times New Roman" panose="02020603050405020304" pitchFamily="18" charset="0"/>
                <a:hlinkClick r:id="rId5"/>
              </a:rPr>
              <a:t>https://edu.pacc.ru/articles/o-glavnom/</a:t>
            </a:r>
            <a:r>
              <a:rPr lang="ru-RU" sz="1800" dirty="0">
                <a:solidFill>
                  <a:schemeClr val="tx1"/>
                </a:solidFill>
                <a:latin typeface="Times New Roman" panose="02020603050405020304" pitchFamily="18" charset="0"/>
                <a:cs typeface="Times New Roman" panose="02020603050405020304" pitchFamily="18" charset="0"/>
              </a:rPr>
              <a:t>  </a:t>
            </a:r>
          </a:p>
        </p:txBody>
      </p:sp>
      <p:sp>
        <p:nvSpPr>
          <p:cNvPr id="9" name="Прямоугольник 5"/>
          <p:cNvSpPr>
            <a:spLocks noChangeArrowheads="1"/>
          </p:cNvSpPr>
          <p:nvPr/>
        </p:nvSpPr>
        <p:spPr bwMode="auto">
          <a:xfrm>
            <a:off x="6521669" y="6117797"/>
            <a:ext cx="5171090" cy="740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indent="3556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algn="ctr">
              <a:buNone/>
            </a:pPr>
            <a:r>
              <a:rPr lang="ru-RU" sz="1800" dirty="0">
                <a:solidFill>
                  <a:schemeClr val="tx1"/>
                </a:solidFill>
                <a:latin typeface="Times New Roman" pitchFamily="18" charset="0"/>
                <a:cs typeface="Times New Roman" pitchFamily="18" charset="0"/>
              </a:rPr>
              <a:t>Финансовый университет при правительстве РФ</a:t>
            </a:r>
          </a:p>
          <a:p>
            <a:pPr algn="ctr">
              <a:buNone/>
            </a:pPr>
            <a:r>
              <a:rPr lang="en-US" sz="1800" dirty="0">
                <a:solidFill>
                  <a:schemeClr val="tx1"/>
                </a:solidFill>
                <a:latin typeface="Times New Roman" pitchFamily="18" charset="0"/>
                <a:cs typeface="Times New Roman" pitchFamily="18" charset="0"/>
                <a:hlinkClick r:id="rId6"/>
              </a:rPr>
              <a:t>http://www.fa.ru/News/2019-07-03-gagarin.aspx</a:t>
            </a:r>
            <a:r>
              <a:rPr lang="ru-RU" sz="1800" dirty="0">
                <a:solidFill>
                  <a:schemeClr val="tx1"/>
                </a:solidFill>
                <a:latin typeface="Times New Roman" pitchFamily="18" charset="0"/>
                <a:cs typeface="Times New Roman" pitchFamily="18" charset="0"/>
              </a:rPr>
              <a:t> </a:t>
            </a:r>
          </a:p>
        </p:txBody>
      </p:sp>
      <p:pic>
        <p:nvPicPr>
          <p:cNvPr id="1029" name="Picture 5"/>
          <p:cNvPicPr>
            <a:picLocks noChangeAspect="1" noChangeArrowheads="1"/>
          </p:cNvPicPr>
          <p:nvPr/>
        </p:nvPicPr>
        <p:blipFill>
          <a:blip r:embed="rId7" cstate="print"/>
          <a:srcRect/>
          <a:stretch>
            <a:fillRect/>
          </a:stretch>
        </p:blipFill>
        <p:spPr bwMode="auto">
          <a:xfrm>
            <a:off x="6889531" y="3736428"/>
            <a:ext cx="4371973" cy="2458035"/>
          </a:xfrm>
          <a:prstGeom prst="rect">
            <a:avLst/>
          </a:prstGeom>
          <a:noFill/>
          <a:ln w="9525">
            <a:noFill/>
            <a:miter lim="800000"/>
            <a:headEnd/>
            <a:tailEnd/>
          </a:ln>
        </p:spPr>
      </p:pic>
      <p:sp>
        <p:nvSpPr>
          <p:cNvPr id="10" name="Прямоугольник 5">
            <a:extLst>
              <a:ext uri="{FF2B5EF4-FFF2-40B4-BE49-F238E27FC236}">
                <a16:creationId xmlns:a16="http://schemas.microsoft.com/office/drawing/2014/main" id="{143A5844-35CC-454A-AABD-49775234DE22}"/>
              </a:ext>
            </a:extLst>
          </p:cNvPr>
          <p:cNvSpPr>
            <a:spLocks noChangeArrowheads="1"/>
          </p:cNvSpPr>
          <p:nvPr/>
        </p:nvSpPr>
        <p:spPr bwMode="auto">
          <a:xfrm>
            <a:off x="269491" y="5768471"/>
            <a:ext cx="5171090"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indent="3556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indent="450850" algn="ctr">
              <a:lnSpc>
                <a:spcPct val="90000"/>
              </a:lnSpc>
              <a:spcBef>
                <a:spcPts val="0"/>
              </a:spcBef>
              <a:spcAft>
                <a:spcPts val="0"/>
              </a:spcAft>
              <a:buNone/>
            </a:pPr>
            <a:r>
              <a:rPr lang="ru-RU" sz="1800" dirty="0">
                <a:solidFill>
                  <a:schemeClr val="tx1"/>
                </a:solidFill>
                <a:latin typeface="Times New Roman" panose="02020603050405020304" pitchFamily="18" charset="0"/>
                <a:cs typeface="Times New Roman" panose="02020603050405020304" pitchFamily="18" charset="0"/>
              </a:rPr>
              <a:t>Федеральный сетевой методический центр по финансовой грамотности (экономический факультет МГУ имени М.В. Ломоносова) </a:t>
            </a:r>
            <a:r>
              <a:rPr lang="en-US" sz="1800" dirty="0">
                <a:solidFill>
                  <a:schemeClr val="tx1"/>
                </a:solidFill>
                <a:latin typeface="Times New Roman" panose="02020603050405020304" pitchFamily="18" charset="0"/>
                <a:cs typeface="Times New Roman" panose="02020603050405020304" pitchFamily="18" charset="0"/>
                <a:hlinkClick r:id="rId8"/>
              </a:rPr>
              <a:t>https://fingramota.econ.msu.ru/</a:t>
            </a:r>
            <a:r>
              <a:rPr lang="ru-RU" sz="1800" dirty="0">
                <a:solidFill>
                  <a:schemeClr val="tx1"/>
                </a:solidFill>
                <a:latin typeface="Times New Roman" panose="02020603050405020304" pitchFamily="18" charset="0"/>
                <a:cs typeface="Times New Roman" panose="02020603050405020304" pitchFamily="18" charset="0"/>
              </a:rPr>
              <a:t> </a:t>
            </a:r>
          </a:p>
        </p:txBody>
      </p:sp>
      <p:pic>
        <p:nvPicPr>
          <p:cNvPr id="11" name="Picture 3">
            <a:extLst>
              <a:ext uri="{FF2B5EF4-FFF2-40B4-BE49-F238E27FC236}">
                <a16:creationId xmlns:a16="http://schemas.microsoft.com/office/drawing/2014/main" id="{DF281B20-97CF-4EE4-83D8-1430E612844F}"/>
              </a:ext>
            </a:extLst>
          </p:cNvPr>
          <p:cNvPicPr>
            <a:picLocks noChangeAspect="1" noChangeArrowheads="1"/>
          </p:cNvPicPr>
          <p:nvPr/>
        </p:nvPicPr>
        <p:blipFill>
          <a:blip r:embed="rId9" cstate="print"/>
          <a:srcRect/>
          <a:stretch>
            <a:fillRect/>
          </a:stretch>
        </p:blipFill>
        <p:spPr bwMode="auto">
          <a:xfrm>
            <a:off x="681838" y="3351381"/>
            <a:ext cx="4346397" cy="2284932"/>
          </a:xfrm>
          <a:prstGeom prst="rect">
            <a:avLst/>
          </a:prstGeom>
          <a:noFill/>
          <a:ln w="9525">
            <a:noFill/>
            <a:miter lim="800000"/>
            <a:headEnd/>
            <a:tailEnd/>
          </a:ln>
        </p:spPr>
      </p:pic>
    </p:spTree>
    <p:extLst>
      <p:ext uri="{BB962C8B-B14F-4D97-AF65-F5344CB8AC3E}">
        <p14:creationId xmlns:p14="http://schemas.microsoft.com/office/powerpoint/2010/main" val="1487523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a:spLocks noChangeArrowheads="1"/>
          </p:cNvSpPr>
          <p:nvPr/>
        </p:nvSpPr>
        <p:spPr bwMode="auto">
          <a:xfrm>
            <a:off x="6498320" y="6262454"/>
            <a:ext cx="517109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indent="3556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indent="450850" algn="ctr">
              <a:lnSpc>
                <a:spcPct val="90000"/>
              </a:lnSpc>
              <a:spcBef>
                <a:spcPts val="0"/>
              </a:spcBef>
              <a:spcAft>
                <a:spcPts val="0"/>
              </a:spcAft>
              <a:buNone/>
            </a:pPr>
            <a:r>
              <a:rPr lang="ru-RU" sz="1800" dirty="0">
                <a:solidFill>
                  <a:schemeClr val="tx1"/>
                </a:solidFill>
                <a:latin typeface="Times New Roman" panose="02020603050405020304" pitchFamily="18" charset="0"/>
                <a:cs typeface="Times New Roman" panose="02020603050405020304" pitchFamily="18" charset="0"/>
              </a:rPr>
              <a:t>Ассоциация развития финансовой грамотности (АРФГ) </a:t>
            </a:r>
            <a:r>
              <a:rPr lang="en-US" sz="1800" dirty="0">
                <a:solidFill>
                  <a:schemeClr val="tx1"/>
                </a:solidFill>
                <a:latin typeface="Times New Roman" panose="02020603050405020304" pitchFamily="18" charset="0"/>
                <a:cs typeface="Times New Roman" panose="02020603050405020304" pitchFamily="18" charset="0"/>
                <a:hlinkClick r:id="rId2"/>
              </a:rPr>
              <a:t>https://fincubator.ru/</a:t>
            </a:r>
            <a:r>
              <a:rPr lang="ru-RU" sz="1800" dirty="0">
                <a:solidFill>
                  <a:schemeClr val="tx1"/>
                </a:solidFill>
                <a:latin typeface="Times New Roman" panose="02020603050405020304" pitchFamily="18" charset="0"/>
                <a:cs typeface="Times New Roman" panose="02020603050405020304" pitchFamily="18" charset="0"/>
              </a:rPr>
              <a:t>  </a:t>
            </a:r>
          </a:p>
        </p:txBody>
      </p:sp>
      <p:pic>
        <p:nvPicPr>
          <p:cNvPr id="2054" name="Picture 6"/>
          <p:cNvPicPr>
            <a:picLocks noChangeAspect="1" noChangeArrowheads="1"/>
          </p:cNvPicPr>
          <p:nvPr/>
        </p:nvPicPr>
        <p:blipFill>
          <a:blip r:embed="rId3" cstate="print"/>
          <a:srcRect/>
          <a:stretch>
            <a:fillRect/>
          </a:stretch>
        </p:blipFill>
        <p:spPr bwMode="auto">
          <a:xfrm>
            <a:off x="6530404" y="3429000"/>
            <a:ext cx="5268169" cy="2855759"/>
          </a:xfrm>
          <a:prstGeom prst="rect">
            <a:avLst/>
          </a:prstGeom>
          <a:noFill/>
          <a:ln w="9525">
            <a:noFill/>
            <a:miter lim="800000"/>
            <a:headEnd/>
            <a:tailEnd/>
          </a:ln>
        </p:spPr>
      </p:pic>
      <p:sp>
        <p:nvSpPr>
          <p:cNvPr id="10" name="Прямоугольник 5">
            <a:extLst>
              <a:ext uri="{FF2B5EF4-FFF2-40B4-BE49-F238E27FC236}">
                <a16:creationId xmlns:a16="http://schemas.microsoft.com/office/drawing/2014/main" id="{6C81034A-8716-4C67-B9D6-32576AE0642E}"/>
              </a:ext>
            </a:extLst>
          </p:cNvPr>
          <p:cNvSpPr>
            <a:spLocks noChangeArrowheads="1"/>
          </p:cNvSpPr>
          <p:nvPr/>
        </p:nvSpPr>
        <p:spPr bwMode="auto">
          <a:xfrm>
            <a:off x="-152400" y="6262453"/>
            <a:ext cx="5675586"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spcAft>
                <a:spcPts val="300"/>
              </a:spcAft>
              <a:buClr>
                <a:srgbClr val="C3260C"/>
              </a:buClr>
              <a:buSzPct val="130000"/>
              <a:buFont typeface="Georgia" pitchFamily="18" charset="0"/>
              <a:buChar char="*"/>
              <a:defRPr sz="2200">
                <a:solidFill>
                  <a:srgbClr val="404040"/>
                </a:solidFill>
                <a:latin typeface="Trebuchet MS" pitchFamily="34" charset="0"/>
              </a:defRPr>
            </a:lvl1pPr>
            <a:lvl2pPr indent="355600" eaLnBrk="0" hangingPunct="0">
              <a:spcBef>
                <a:spcPct val="20000"/>
              </a:spcBef>
              <a:spcAft>
                <a:spcPts val="300"/>
              </a:spcAft>
              <a:buClr>
                <a:srgbClr val="C3260C"/>
              </a:buClr>
              <a:buSzPct val="130000"/>
              <a:buFont typeface="Georgia" pitchFamily="18" charset="0"/>
              <a:buChar char="*"/>
              <a:defRPr sz="2000">
                <a:solidFill>
                  <a:srgbClr val="404040"/>
                </a:solidFill>
                <a:latin typeface="Trebuchet MS" pitchFamily="34" charset="0"/>
              </a:defRPr>
            </a:lvl2pPr>
            <a:lvl3pPr marL="1143000" indent="-228600" eaLnBrk="0" hangingPunct="0">
              <a:spcBef>
                <a:spcPct val="20000"/>
              </a:spcBef>
              <a:spcAft>
                <a:spcPts val="300"/>
              </a:spcAft>
              <a:buClr>
                <a:srgbClr val="C3260C"/>
              </a:buClr>
              <a:buSzPct val="130000"/>
              <a:buFont typeface="Georgia" pitchFamily="18" charset="0"/>
              <a:buChar char="*"/>
              <a:defRPr>
                <a:solidFill>
                  <a:srgbClr val="404040"/>
                </a:solidFill>
                <a:latin typeface="Trebuchet MS" pitchFamily="34" charset="0"/>
              </a:defRPr>
            </a:lvl3pPr>
            <a:lvl4pPr marL="1600200" indent="-228600" eaLnBrk="0" hangingPunct="0">
              <a:spcBef>
                <a:spcPct val="20000"/>
              </a:spcBef>
              <a:spcAft>
                <a:spcPts val="300"/>
              </a:spcAft>
              <a:buClr>
                <a:srgbClr val="C3260C"/>
              </a:buClr>
              <a:buSzPct val="130000"/>
              <a:buFont typeface="Georgia" pitchFamily="18" charset="0"/>
              <a:buChar char="*"/>
              <a:defRPr sz="1600">
                <a:solidFill>
                  <a:srgbClr val="404040"/>
                </a:solidFill>
                <a:latin typeface="Trebuchet MS" pitchFamily="34" charset="0"/>
              </a:defRPr>
            </a:lvl4pPr>
            <a:lvl5pPr marL="2057400" indent="-228600" eaLnBrk="0"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5pPr>
            <a:lvl6pPr marL="25146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6pPr>
            <a:lvl7pPr marL="29718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7pPr>
            <a:lvl8pPr marL="34290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8pPr>
            <a:lvl9pPr marL="3886200" indent="-228600" eaLnBrk="0" fontAlgn="base" hangingPunct="0">
              <a:spcBef>
                <a:spcPct val="20000"/>
              </a:spcBef>
              <a:spcAft>
                <a:spcPts val="300"/>
              </a:spcAft>
              <a:buClr>
                <a:srgbClr val="C3260C"/>
              </a:buClr>
              <a:buSzPct val="130000"/>
              <a:buFont typeface="Georgia" pitchFamily="18" charset="0"/>
              <a:buChar char="*"/>
              <a:defRPr sz="1400">
                <a:solidFill>
                  <a:srgbClr val="404040"/>
                </a:solidFill>
                <a:latin typeface="Trebuchet MS" pitchFamily="34" charset="0"/>
              </a:defRPr>
            </a:lvl9pPr>
          </a:lstStyle>
          <a:p>
            <a:pPr marL="0" indent="450850" algn="ctr">
              <a:lnSpc>
                <a:spcPct val="90000"/>
              </a:lnSpc>
              <a:spcBef>
                <a:spcPts val="0"/>
              </a:spcBef>
              <a:spcAft>
                <a:spcPts val="0"/>
              </a:spcAft>
              <a:buNone/>
            </a:pPr>
            <a:r>
              <a:rPr lang="ru-RU" sz="1800" dirty="0">
                <a:solidFill>
                  <a:schemeClr val="tx1"/>
                </a:solidFill>
                <a:latin typeface="Times New Roman" panose="02020603050405020304" pitchFamily="18" charset="0"/>
                <a:cs typeface="Times New Roman" panose="02020603050405020304" pitchFamily="18" charset="0"/>
              </a:rPr>
              <a:t>Национальный центр финансовой грамотности  </a:t>
            </a:r>
            <a:r>
              <a:rPr lang="en-US" sz="1800" dirty="0">
                <a:solidFill>
                  <a:schemeClr val="tx1"/>
                </a:solidFill>
                <a:latin typeface="Times New Roman" panose="02020603050405020304" pitchFamily="18" charset="0"/>
                <a:cs typeface="Times New Roman" panose="02020603050405020304" pitchFamily="18" charset="0"/>
                <a:hlinkClick r:id="rId4"/>
              </a:rPr>
              <a:t>http://www.ncfg.ru/</a:t>
            </a:r>
            <a:r>
              <a:rPr lang="ru-RU" sz="1800" dirty="0">
                <a:solidFill>
                  <a:schemeClr val="tx1"/>
                </a:solidFill>
                <a:latin typeface="Times New Roman" panose="02020603050405020304" pitchFamily="18" charset="0"/>
                <a:cs typeface="Times New Roman" panose="02020603050405020304" pitchFamily="18" charset="0"/>
              </a:rPr>
              <a:t>   </a:t>
            </a:r>
          </a:p>
        </p:txBody>
      </p:sp>
      <p:pic>
        <p:nvPicPr>
          <p:cNvPr id="11" name="Picture 3">
            <a:extLst>
              <a:ext uri="{FF2B5EF4-FFF2-40B4-BE49-F238E27FC236}">
                <a16:creationId xmlns:a16="http://schemas.microsoft.com/office/drawing/2014/main" id="{182CF7B6-86CD-4F48-8C67-E9A826730D8F}"/>
              </a:ext>
            </a:extLst>
          </p:cNvPr>
          <p:cNvPicPr>
            <a:picLocks noChangeAspect="1" noChangeArrowheads="1"/>
          </p:cNvPicPr>
          <p:nvPr/>
        </p:nvPicPr>
        <p:blipFill>
          <a:blip r:embed="rId5" cstate="print"/>
          <a:srcRect/>
          <a:stretch>
            <a:fillRect/>
          </a:stretch>
        </p:blipFill>
        <p:spPr bwMode="auto">
          <a:xfrm>
            <a:off x="507031" y="3429000"/>
            <a:ext cx="4718815" cy="2653038"/>
          </a:xfrm>
          <a:prstGeom prst="rect">
            <a:avLst/>
          </a:prstGeom>
          <a:noFill/>
          <a:ln w="9525">
            <a:noFill/>
            <a:miter lim="800000"/>
            <a:headEnd/>
            <a:tailEnd/>
          </a:ln>
        </p:spPr>
      </p:pic>
      <p:sp>
        <p:nvSpPr>
          <p:cNvPr id="15" name="TextBox 14">
            <a:extLst>
              <a:ext uri="{FF2B5EF4-FFF2-40B4-BE49-F238E27FC236}">
                <a16:creationId xmlns:a16="http://schemas.microsoft.com/office/drawing/2014/main" id="{4C8473D8-8263-457A-B3A2-AE780F88C7A0}"/>
              </a:ext>
            </a:extLst>
          </p:cNvPr>
          <p:cNvSpPr txBox="1"/>
          <p:nvPr/>
        </p:nvSpPr>
        <p:spPr>
          <a:xfrm>
            <a:off x="8044635" y="575586"/>
            <a:ext cx="3657600" cy="2031325"/>
          </a:xfrm>
          <a:prstGeom prst="rect">
            <a:avLst/>
          </a:prstGeom>
          <a:noFill/>
        </p:spPr>
        <p:txBody>
          <a:bodyPr wrap="square">
            <a:spAutoFit/>
          </a:bodyPr>
          <a:lstStyle/>
          <a:p>
            <a:pPr algn="ctr"/>
            <a:r>
              <a:rPr lang="ru-RU" sz="1800" dirty="0">
                <a:solidFill>
                  <a:schemeClr val="tx1"/>
                </a:solidFill>
                <a:latin typeface="Times New Roman" panose="02020603050405020304" pitchFamily="18" charset="0"/>
                <a:cs typeface="Times New Roman" panose="02020603050405020304" pitchFamily="18" charset="0"/>
              </a:rPr>
              <a:t>Межрегиональный методический центр по финансовой грамотности РАНХиГС </a:t>
            </a:r>
            <a:r>
              <a:rPr lang="en-US" dirty="0">
                <a:solidFill>
                  <a:srgbClr val="0000FF"/>
                </a:solidFill>
                <a:latin typeface="Times New Roman" panose="02020603050405020304" pitchFamily="18" charset="0"/>
                <a:cs typeface="Times New Roman" panose="02020603050405020304" pitchFamily="18" charset="0"/>
                <a:hlinkClick r:id="rId6"/>
              </a:rPr>
              <a:t>https://vrn.ranepa.ru/dopolnitelnoe-obrazovanie/mezhregionalnyy-metodicheskiy-tsentr-po-finansovoy-gramotnosti/</a:t>
            </a:r>
            <a:r>
              <a:rPr lang="ru-RU" dirty="0">
                <a:solidFill>
                  <a:srgbClr val="0000FF"/>
                </a:solidFill>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pic>
        <p:nvPicPr>
          <p:cNvPr id="12" name="Рисунок 11">
            <a:extLst>
              <a:ext uri="{FF2B5EF4-FFF2-40B4-BE49-F238E27FC236}">
                <a16:creationId xmlns:a16="http://schemas.microsoft.com/office/drawing/2014/main" id="{9C3DC6A4-3640-4763-959A-228C56668C08}"/>
              </a:ext>
            </a:extLst>
          </p:cNvPr>
          <p:cNvPicPr>
            <a:picLocks noChangeAspect="1"/>
          </p:cNvPicPr>
          <p:nvPr/>
        </p:nvPicPr>
        <p:blipFill rotWithShape="1">
          <a:blip r:embed="rId7"/>
          <a:srcRect l="-1" t="13555" r="-424"/>
          <a:stretch/>
        </p:blipFill>
        <p:spPr>
          <a:xfrm>
            <a:off x="1562686" y="107530"/>
            <a:ext cx="6096000" cy="2962745"/>
          </a:xfrm>
          <a:prstGeom prst="rect">
            <a:avLst/>
          </a:prstGeom>
        </p:spPr>
      </p:pic>
    </p:spTree>
    <p:extLst>
      <p:ext uri="{BB962C8B-B14F-4D97-AF65-F5344CB8AC3E}">
        <p14:creationId xmlns:p14="http://schemas.microsoft.com/office/powerpoint/2010/main" val="20209182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LIDE_ID_2" val="{C9BBCB07-0E2D-4F0B-A6FB-99D413E5E8BA}"/>
  <p:tag name="GENSWF_ADVANCE_TIME" val="5"/>
  <p:tag name="ISPRING_CUSTOM_TIMING_US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1124</TotalTime>
  <Words>3525</Words>
  <Application>Microsoft Office PowerPoint</Application>
  <PresentationFormat>Широкоэкранный</PresentationFormat>
  <Paragraphs>285</Paragraphs>
  <Slides>22</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22</vt:i4>
      </vt:variant>
    </vt:vector>
  </HeadingPairs>
  <TitlesOfParts>
    <vt:vector size="28" baseType="lpstr">
      <vt:lpstr>Arial</vt:lpstr>
      <vt:lpstr>Calibri</vt:lpstr>
      <vt:lpstr>Georgia</vt:lpstr>
      <vt:lpstr>Times New Roman</vt:lpstr>
      <vt:lpstr>Wingdings</vt:lpstr>
      <vt:lpstr>Office Theme</vt:lpstr>
      <vt:lpstr>ГБОУ ДПО РК «КРЫМСКИЙ РЕСПУБЛИКАНСКИЙ ИНСТИТУТ  ПОСТДИПЛОМНОГО ПЕДАГОГИЧЕСКОГО ОБРАЗОВАНИЯ»</vt:lpstr>
      <vt:lpstr>Презентация PowerPoint</vt:lpstr>
      <vt:lpstr>Презентация PowerPoint</vt:lpstr>
      <vt:lpstr>Презентация PowerPoint</vt:lpstr>
      <vt:lpstr>Презентация PowerPoint</vt:lpstr>
      <vt:lpstr>С целью поддержки реализации программ и проектов по повышению финансовой грамотности созданы и функционируют организации и институты: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ГБОУ ДПО РК «КРЫМСКИЙ РЕСПУБЛИКАНСКИЙ ИНСТИТУТ  ПОСТДИПЛОМНОГО ПЕДАГОГИЧЕСКОГО ОБРАЗОВАНИЯ»</dc:title>
  <dc:creator>Гюльнара Находкина</dc:creator>
  <cp:lastModifiedBy>Элана Элана</cp:lastModifiedBy>
  <cp:revision>153</cp:revision>
  <dcterms:created xsi:type="dcterms:W3CDTF">2021-10-21T07:08:01Z</dcterms:created>
  <dcterms:modified xsi:type="dcterms:W3CDTF">2021-12-14T07:17:49Z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2021-04-27T00:00:00Z</vt:filetime>
  </property>
  <property fmtid="{D5CDD505-2E9C-101B-9397-08002B2CF9AE}" pid="3" name="Creator">
    <vt:lpwstr>Microsoft® PowerPoint® 2016</vt:lpwstr>
  </property>
  <property fmtid="{D5CDD505-2E9C-101B-9397-08002B2CF9AE}" pid="4" name="LastSaved">
    <vt:filetime>2021-10-21T00:00:00Z</vt:filetime>
  </property>
</Properties>
</file>