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4" r:id="rId6"/>
    <p:sldId id="259" r:id="rId7"/>
    <p:sldId id="260" r:id="rId8"/>
    <p:sldId id="261" r:id="rId9"/>
    <p:sldId id="265" r:id="rId10"/>
    <p:sldId id="262" r:id="rId11"/>
    <p:sldId id="263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186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90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272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288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0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439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004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091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43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674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990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F1F33-957A-4907-815A-78FBAE5AF2F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4C00F-8B1C-4430-AB77-C03664201D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158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prstClr val="black"/>
                </a:solidFill>
              </a:rPr>
              <a:t>Алгоритм написания сочинения </a:t>
            </a:r>
            <a:r>
              <a:rPr lang="ru-RU" dirty="0">
                <a:solidFill>
                  <a:prstClr val="black"/>
                </a:solidFill>
              </a:rPr>
              <a:t>на ЕГЭ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Обязательные </a:t>
            </a:r>
            <a:r>
              <a:rPr lang="ru-RU" dirty="0" smtClean="0"/>
              <a:t>элементы</a:t>
            </a:r>
          </a:p>
          <a:p>
            <a:r>
              <a:rPr lang="ru-RU" dirty="0" smtClean="0"/>
              <a:t>Доклад </a:t>
            </a:r>
            <a:r>
              <a:rPr lang="ru-RU" smtClean="0"/>
              <a:t>Маркешина </a:t>
            </a:r>
            <a:r>
              <a:rPr lang="ru-RU" dirty="0" smtClean="0"/>
              <a:t>К.С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23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80920" cy="1143000"/>
          </a:xfrm>
        </p:spPr>
        <p:txBody>
          <a:bodyPr/>
          <a:lstStyle/>
          <a:p>
            <a:r>
              <a:rPr lang="ru-RU" dirty="0" smtClean="0"/>
              <a:t>Не путать, во-первых,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2604430"/>
              </p:ext>
            </p:extLst>
          </p:nvPr>
        </p:nvGraphicFramePr>
        <p:xfrm>
          <a:off x="1403648" y="1844823"/>
          <a:ext cx="6552728" cy="29260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552728"/>
              </a:tblGrid>
              <a:tr h="5394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</a:rPr>
                        <a:t>3 </a:t>
                      </a:r>
                      <a:r>
                        <a:rPr lang="ru-RU" sz="2400" dirty="0" err="1">
                          <a:effectLst/>
                          <a:latin typeface="Times New Roman"/>
                          <a:ea typeface="Times New Roman"/>
                        </a:rPr>
                        <a:t>Микровывод</a:t>
                      </a: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</a:rPr>
                        <a:t>: связь между первым и вторым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</a:rPr>
                        <a:t>примером (как завершение </a:t>
                      </a:r>
                      <a:r>
                        <a:rPr lang="ru-RU" sz="2400" u="sng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пишущим сочинение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</a:rPr>
                        <a:t>своего комментирования того, как автор не обязательно должен быть маркирован как вывод).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0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</a:rPr>
                        <a:t>4 Позиция автора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</a:rPr>
                        <a:t>(как разрешение</a:t>
                      </a:r>
                      <a:r>
                        <a:rPr lang="ru-RU" sz="2400" baseline="0" dirty="0" smtClean="0"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400" u="sng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автором </a:t>
                      </a:r>
                      <a:r>
                        <a:rPr lang="ru-RU" sz="2400" baseline="0" dirty="0" smtClean="0">
                          <a:effectLst/>
                          <a:latin typeface="Times New Roman"/>
                          <a:ea typeface="Times New Roman"/>
                        </a:rPr>
                        <a:t>проблемы исходного текста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</a:rPr>
                        <a:t>главная </a:t>
                      </a: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</a:rPr>
                        <a:t>мысль текста, идея)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789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о-вторых,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fontAlgn="t">
              <a:spcBef>
                <a:spcPts val="0"/>
              </a:spcBef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6. Обоснование собственного мнения (как рассуждение по аргументации собственного мнения (может быть и в виде одного сложного предложения!) с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микровыводом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(который, соответственно, может представлять собой часть этого предложения): </a:t>
            </a:r>
            <a:r>
              <a:rPr lang="ru-RU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поэтому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…</a:t>
            </a:r>
            <a:endParaRPr lang="ru-RU" sz="2400" b="0" i="0" u="none" strike="noStrike" dirty="0" smtClean="0">
              <a:effectLst/>
              <a:latin typeface="Arial"/>
            </a:endParaRPr>
          </a:p>
          <a:p>
            <a:pPr marL="0" indent="0" fontAlgn="t">
              <a:spcBef>
                <a:spcPts val="0"/>
              </a:spcBef>
              <a:buNone/>
            </a:pP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III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Заключение (как развёрнутый  в отдельный абзац вывод </a:t>
            </a:r>
            <a:r>
              <a:rPr lang="ru-RU" sz="3000" dirty="0">
                <a:solidFill>
                  <a:srgbClr val="000000"/>
                </a:solidFill>
                <a:latin typeface="Times New Roman"/>
                <a:ea typeface="Times New Roman"/>
              </a:rPr>
              <a:t>по отношению ко всему </a:t>
            </a:r>
            <a:r>
              <a:rPr lang="ru-RU" sz="3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сочинению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не обязательно в виде именно вывода)</a:t>
            </a:r>
            <a:endParaRPr lang="ru-RU" sz="2400" b="0" i="0" u="none" strike="noStrike" dirty="0" smtClean="0">
              <a:effectLst/>
              <a:latin typeface="Arial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127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Например (Сенина Н.А. </a:t>
            </a:r>
            <a:r>
              <a:rPr lang="ru-RU" sz="2800" dirty="0" err="1" smtClean="0"/>
              <a:t>Нарушевич</a:t>
            </a:r>
            <a:r>
              <a:rPr lang="ru-RU" sz="2800" dirty="0" smtClean="0"/>
              <a:t> А.Г</a:t>
            </a:r>
            <a:r>
              <a:rPr lang="ru-RU" dirty="0" smtClean="0"/>
              <a:t>.)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8064896" cy="4675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649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64807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Вернёмся к т.н. «позиции автора»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/>
                <a:ea typeface="Times New Roman"/>
              </a:rPr>
              <a:t>Для экспертов по каждому исходному тексту дается информация о тексте в табличной форме, отражающая примерный круг проблем и позицию автора по каждой из них:</a:t>
            </a:r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794374"/>
              </p:ext>
            </p:extLst>
          </p:nvPr>
        </p:nvGraphicFramePr>
        <p:xfrm>
          <a:off x="1475656" y="2060848"/>
          <a:ext cx="5941060" cy="4104456"/>
        </p:xfrm>
        <a:graphic>
          <a:graphicData uri="http://schemas.openxmlformats.org/drawingml/2006/table">
            <a:tbl>
              <a:tblPr/>
              <a:tblGrid>
                <a:gridCol w="2970530"/>
                <a:gridCol w="2970530"/>
              </a:tblGrid>
              <a:tr h="544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Примерный круг проблем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</a:rPr>
                        <a:t>Авторская позиция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5876">
                <a:tc>
                  <a:txBody>
                    <a:bodyPr/>
                    <a:lstStyle/>
                    <a:p>
                      <a:pPr marL="38100" marR="38100" indent="14287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1. Проблема конфликта обществен­ных и личных интересов. (В чем заключается конфликт общественных и личных интересов?)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14287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1. Конфликт заключается в том, что личность осознаёт свою значимость в обществе и часто оказывается перед выбором: жертвовать собой ради общего блага или ставить свои интересы или интересы своих близких выше общественных.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7644">
                <a:tc>
                  <a:txBody>
                    <a:bodyPr/>
                    <a:lstStyle/>
                    <a:p>
                      <a:pPr marL="38100" marR="38100" indent="14287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2. Проблема определения высшей ценности человеческого общества. (Что можно считать высшей ценностью человеческого общества?)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14287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2. Забота о каждом человеке, о его благе является главной целью подлинно гуманного общества.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6465">
                <a:tc>
                  <a:txBody>
                    <a:bodyPr/>
                    <a:lstStyle/>
                    <a:p>
                      <a:pPr marL="38100" marR="38100" indent="14287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3. Проблема обретения истины в споре. (Что может помешать оппонентам обрести в споре истину?)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indent="14287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3. Когда оппонентами движет не нравственное чувство, не глубокая вера в свою правоту, а желание доказать всем своё превосходство над соперником, основная цель спора – обретение истины – не будет достигнута.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11922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Это означает парадоксальную ситуацию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Оказывается, внутри  одного текста – несколько идей. Разрешение этого парадокса просто: т.н. «авторская позиция» </a:t>
            </a:r>
            <a:r>
              <a:rPr lang="ru-RU" dirty="0"/>
              <a:t>– </a:t>
            </a:r>
            <a:r>
              <a:rPr lang="ru-RU" dirty="0" smtClean="0"/>
              <a:t>это не только и не столько идея («главная мысль») исходного текста, но и просто идея или мысль автора, выраженные им или реконструированная комментатором, в которой содержится разрешение автором той или иной проблемы.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729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Отсюда….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/>
              <a:t>Важно совпадение </a:t>
            </a:r>
            <a:r>
              <a:rPr lang="ru-RU" sz="4400" dirty="0" smtClean="0">
                <a:solidFill>
                  <a:srgbClr val="FF0000"/>
                </a:solidFill>
              </a:rPr>
              <a:t>проблемы</a:t>
            </a:r>
            <a:r>
              <a:rPr lang="ru-RU" sz="4400" dirty="0" smtClean="0"/>
              <a:t> (или «круга проблем») с её разрешением в той в </a:t>
            </a:r>
            <a:r>
              <a:rPr lang="ru-RU" sz="4400" dirty="0" smtClean="0">
                <a:solidFill>
                  <a:srgbClr val="FF0000"/>
                </a:solidFill>
              </a:rPr>
              <a:t>«позиции автора»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202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782960"/>
          </a:xfrm>
        </p:spPr>
        <p:txBody>
          <a:bodyPr/>
          <a:lstStyle/>
          <a:p>
            <a:r>
              <a:rPr lang="ru-RU" dirty="0" smtClean="0"/>
              <a:t>Например,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100" marR="38100" indent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000000"/>
                </a:solidFill>
                <a:latin typeface="+mj-lt"/>
                <a:ea typeface="Times New Roman"/>
              </a:rPr>
              <a:t>к</a:t>
            </a:r>
            <a:r>
              <a:rPr lang="ru-RU" sz="1800" dirty="0" smtClean="0">
                <a:solidFill>
                  <a:srgbClr val="000000"/>
                </a:solidFill>
                <a:latin typeface="+mj-lt"/>
                <a:ea typeface="Times New Roman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+mj-lt"/>
                <a:ea typeface="Times New Roman"/>
              </a:rPr>
              <a:t>тексту С. </a:t>
            </a:r>
            <a:r>
              <a:rPr lang="ru-RU" sz="1800" dirty="0" smtClean="0">
                <a:solidFill>
                  <a:srgbClr val="000000"/>
                </a:solidFill>
                <a:latin typeface="+mj-lt"/>
                <a:ea typeface="Times New Roman"/>
              </a:rPr>
              <a:t>Михалкова  правильные варианты их соотнесения:</a:t>
            </a:r>
            <a:endParaRPr lang="ru-RU" sz="1800" dirty="0">
              <a:solidFill>
                <a:srgbClr val="000000"/>
              </a:solidFill>
              <a:latin typeface="+mj-lt"/>
              <a:ea typeface="Times New Roman"/>
            </a:endParaRPr>
          </a:p>
          <a:p>
            <a:pPr marL="0" indent="0" algn="ctr">
              <a:buNone/>
            </a:pPr>
            <a:endParaRPr lang="ru-RU" sz="1800" dirty="0" smtClean="0">
              <a:latin typeface="+mj-lt"/>
            </a:endParaRPr>
          </a:p>
          <a:p>
            <a:pPr marL="0" indent="0">
              <a:buNone/>
            </a:pPr>
            <a:endParaRPr lang="ru-RU" dirty="0">
              <a:latin typeface="+mj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928014"/>
              </p:ext>
            </p:extLst>
          </p:nvPr>
        </p:nvGraphicFramePr>
        <p:xfrm>
          <a:off x="1560512" y="2492897"/>
          <a:ext cx="6022976" cy="2808311"/>
        </p:xfrm>
        <a:graphic>
          <a:graphicData uri="http://schemas.openxmlformats.org/drawingml/2006/table">
            <a:tbl>
              <a:tblPr/>
              <a:tblGrid>
                <a:gridCol w="3011488"/>
                <a:gridCol w="3011488"/>
              </a:tblGrid>
              <a:tr h="5584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</a:rPr>
                        <a:t>Примерный круг проблем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</a:rPr>
                        <a:t>Авторская позиция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249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1. Роль чтения в детстве – в период становлении личности человека. (Какую рол играет чтение в детстве?)</a:t>
                      </a: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1. Общение с книгой особенно важно в детстве, в период формирования личности.</a:t>
                      </a: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249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2. Проблема влияния книги на судьбу человека. (Каким образом книги влияют на судьбу человека?)</a:t>
                      </a: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2. Вовремя прочитанная книга может определить психологию, мировоззрение, нравственные принципы человека.</a:t>
                      </a: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8029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будут неправильными варианты</a:t>
            </a: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buNone/>
            </a:pP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66352"/>
              </p:ext>
            </p:extLst>
          </p:nvPr>
        </p:nvGraphicFramePr>
        <p:xfrm>
          <a:off x="1560512" y="2492896"/>
          <a:ext cx="6022976" cy="2225630"/>
        </p:xfrm>
        <a:graphic>
          <a:graphicData uri="http://schemas.openxmlformats.org/drawingml/2006/table">
            <a:tbl>
              <a:tblPr/>
              <a:tblGrid>
                <a:gridCol w="3011488"/>
                <a:gridCol w="3011488"/>
              </a:tblGrid>
              <a:tr h="424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</a:rPr>
                        <a:t>Примерный круг проблем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</a:rPr>
                        <a:t>Авторская позиция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004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1. Роль чтения в детстве – в период становлении личности человека. (Какую рол играет чтение в детстве?)</a:t>
                      </a: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1. 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Times New Roman"/>
                          <a:cs typeface="+mn-cs"/>
                        </a:rPr>
                        <a:t>Вовремя прочитанная книга может определить психологию, мировоззрение, нравственные принципы человека.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004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2. Проблема влияния книги на судьбу человека. (Каким образом книги влияют на судьбу человека?)</a:t>
                      </a: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2. 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Общение с книгой особенно важно в детстве, в период формирования личности.</a:t>
                      </a:r>
                    </a:p>
                  </a:txBody>
                  <a:tcPr marL="71755" marR="71755" marT="71755" marB="7175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498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«обоснование»?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655272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0271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Однако ФИПИ выделяет как ошибки -  именно с позиций формальной логики - следующие формы аргументации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  <a:buAutoNum type="arabicPeriod"/>
            </a:pPr>
            <a:r>
              <a:rPr lang="ru-RU" sz="1800" dirty="0" smtClean="0">
                <a:latin typeface="Times New Roman"/>
                <a:ea typeface="Times New Roman"/>
              </a:rPr>
              <a:t>В </a:t>
            </a:r>
            <a:r>
              <a:rPr lang="ru-RU" sz="1800" dirty="0">
                <a:latin typeface="Times New Roman"/>
                <a:ea typeface="Times New Roman"/>
              </a:rPr>
              <a:t>отрывке присутствуют суждения, но они не выполняют функцию доводов, подкрепляющих правоту заявленного тезиса. Это очень распространенная ошибка, вызванная тем, что ученик не понимает до конца сформулированной проблемы и позиции автора по этой проблеме, поэтому свою задачу видит в том, чтобы заполнить отведенное для предполагаемого обоснования место какими-то фразами, в которых выражается либо отношение к автору, либо восприятие изображенных событий, либо дается оценка персонажам, ситуациям. 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algn="just">
              <a:buFont typeface="Arial" pitchFamily="34" charset="0"/>
              <a:buAutoNum type="arabicPeriod"/>
            </a:pPr>
            <a:r>
              <a:rPr lang="ru-RU" sz="1800" dirty="0"/>
              <a:t>Автор формально строит обоснование тезиса, выделяя аргументы с помощью вводных слов, организующих движение мысли, но в содержательном плане они пусты, поскольку вытекающие из них утверждения никак не согласуются с заявленной позицией. </a:t>
            </a:r>
          </a:p>
          <a:p>
            <a:pPr algn="just">
              <a:buFont typeface="Arial" pitchFamily="34" charset="0"/>
              <a:buAutoNum type="arabicPeriod"/>
            </a:pPr>
            <a:r>
              <a:rPr lang="ru-RU" sz="1800" dirty="0"/>
              <a:t>В данных отрывках происходит подмена суждений.</a:t>
            </a:r>
          </a:p>
          <a:p>
            <a:pPr algn="just">
              <a:buFont typeface="Arial" pitchFamily="34" charset="0"/>
              <a:buAutoNum type="arabicPeriod"/>
            </a:pPr>
            <a:r>
              <a:rPr lang="ru-RU" sz="1800" dirty="0"/>
              <a:t>В приведенных ниже работах экзаменуемые сформулировали свое мнение о проблеме, поставленной автором текста (согласившись или не согласившись с позицией автора), но не привели суждений, представляющих собой обоснование заявленной точки зрения. </a:t>
            </a:r>
          </a:p>
          <a:p>
            <a:pPr algn="just">
              <a:spcAft>
                <a:spcPts val="0"/>
              </a:spcAft>
              <a:buAutoNum type="arabicPeriod"/>
            </a:pPr>
            <a:endParaRPr lang="ru-RU" sz="1500" dirty="0" smtClean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36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№ 27</a:t>
            </a: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7706"/>
            <a:ext cx="8229600" cy="331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6150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Поэтому…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 smtClean="0"/>
              <a:t>Помня о риторике, не забывать в первую очередь о логике!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666007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484784"/>
            <a:ext cx="8229600" cy="1728192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rgbClr val="C00000"/>
                </a:solidFill>
              </a:rPr>
              <a:t>Удачи!</a:t>
            </a:r>
            <a:endParaRPr lang="ru-RU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561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dirty="0" smtClean="0"/>
              <a:t>Сочинение по требованиям 2019-2020 года должно включать следующие элементы </a:t>
            </a:r>
            <a:endParaRPr lang="ru-RU" sz="3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9716466"/>
              </p:ext>
            </p:extLst>
          </p:nvPr>
        </p:nvGraphicFramePr>
        <p:xfrm>
          <a:off x="899592" y="1412776"/>
          <a:ext cx="7488832" cy="477125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488832"/>
              </a:tblGrid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2800" dirty="0">
                          <a:effectLst/>
                          <a:latin typeface="Times New Roman"/>
                          <a:ea typeface="Times New Roman"/>
                        </a:rPr>
                        <a:t> Вступление: 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Times New Roman"/>
                        </a:rPr>
                        <a:t>проблема.</a:t>
                      </a:r>
                      <a:endParaRPr lang="ru-RU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II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 1. Комментарий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</a:t>
                      </a:r>
                      <a:r>
                        <a:rPr lang="ru-RU" sz="2800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проблеме: </a:t>
                      </a:r>
                      <a:r>
                        <a:rPr lang="ru-RU" sz="2800" u="sng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первый </a:t>
                      </a:r>
                      <a:r>
                        <a:rPr lang="ru-RU" sz="2800" u="sng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пример </a:t>
                      </a:r>
                      <a:r>
                        <a:rPr lang="ru-RU" sz="28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его значение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. 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2. Комментарий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</a:t>
                      </a:r>
                      <a:r>
                        <a:rPr lang="ru-RU" sz="2800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проблеме:  </a:t>
                      </a:r>
                      <a:r>
                        <a:rPr lang="ru-RU" sz="2800" u="sng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второй </a:t>
                      </a:r>
                      <a:r>
                        <a:rPr lang="ru-RU" sz="2800" u="sng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пример </a:t>
                      </a:r>
                      <a:r>
                        <a:rPr lang="ru-RU" sz="28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его значение. </a:t>
                      </a:r>
                      <a:endParaRPr lang="ru-RU" sz="2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3. </a:t>
                      </a:r>
                      <a:r>
                        <a:rPr lang="ru-RU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Микровывод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: </a:t>
                      </a:r>
                      <a:r>
                        <a:rPr lang="ru-RU" sz="2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связь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 между первым и вторым примером.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4. </a:t>
                      </a:r>
                      <a:r>
                        <a:rPr lang="ru-RU" sz="2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Позиция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автора (главная мысль текста, идея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).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5.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Собственное мнение о позиции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автора.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6.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Обоснование собственного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мнения.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Times New Roman"/>
                        </a:rPr>
                        <a:t> Заключение.</a:t>
                      </a:r>
                      <a:endParaRPr lang="ru-RU" sz="2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3752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Сколько вообще должно быть абзацев? Судите сами…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Times New Roman"/>
              </a:rPr>
              <a:t>Типичными ошибками в абзацном членении являются:</a:t>
            </a:r>
            <a:endParaRPr lang="ru-RU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1. Полное отсутствие разделения сочинения на смысловые части – все сочинение представляет собой сплошное целое, разделение на абзацы полностью отсутствует.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2. Отсутствие абзацного членения в частях сочинения. Выпускник, выделяя части сочинения, – не обозначает при помощи абзацного членения границы смысловых частей в основной части работы. 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3. Необоснованные выделения предложения или нескольких предложений из состава смысловой части.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4. Неоправданные включения предложения или нескольких предложений в смысловую часть текста.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2002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1600" dirty="0">
                <a:solidFill>
                  <a:prstClr val="black"/>
                </a:solidFill>
              </a:rPr>
              <a:t>ФИПИ :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Times New Roman"/>
              </a:rPr>
              <a:t>Методические материалы для председателей и членов предметных комиссий субъектов Российской Федерации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/>
                <a:ea typeface="Times New Roman"/>
              </a:rPr>
              <a:t>по проверке выполнения заданий с развернутым ответом экзаменационных работ ЕГЭ 2020 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3400" b="1" i="1" dirty="0">
                <a:latin typeface="Times New Roman"/>
                <a:ea typeface="Times New Roman"/>
              </a:rPr>
              <a:t>Сочинение по тексту К.Г. Паустовского</a:t>
            </a:r>
            <a:endParaRPr lang="ru-RU" sz="34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3400" i="1" dirty="0">
                <a:latin typeface="Times New Roman"/>
                <a:ea typeface="Times New Roman"/>
              </a:rPr>
              <a:t>«1.К.Г. Паустовский в своем тексте пишет о жизни пожилой одинокой старушки. 2.Одинокая старость является темой этого произведения. </a:t>
            </a:r>
            <a:endParaRPr lang="ru-RU" sz="34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3400" i="1" u="sng" dirty="0">
                <a:latin typeface="Times New Roman"/>
                <a:ea typeface="Times New Roman"/>
              </a:rPr>
              <a:t>3.В наши дни одинокая старость совсем не радость, это происходит сплошь и рядом, но мы не задумываемся над этой проблемой, пока не столкнемся с ней лицом к лицу, пока кто-то или что-то не заставит нас увидеть её</a:t>
            </a:r>
            <a:r>
              <a:rPr lang="ru-RU" sz="3400" i="1" dirty="0">
                <a:latin typeface="Times New Roman"/>
                <a:ea typeface="Times New Roman"/>
              </a:rPr>
              <a:t>. 4.Таких людей, как Катерина Ивановна, забытых и одиноких, тысячи, может быть, сотни тысяч. 5.Каждый день они проходят мимо нас, но мы их не замечаем, в современном мире у человека слишком много проблем и ему нет дела до чужих. </a:t>
            </a:r>
            <a:r>
              <a:rPr lang="ru-RU" sz="3400" i="1" u="sng" dirty="0">
                <a:latin typeface="Times New Roman"/>
                <a:ea typeface="Times New Roman"/>
              </a:rPr>
              <a:t>6.Если же посмотреть на эту проблему с другой стороны, то страшно подумать, что такое может случиться со мной, с моими родителями.</a:t>
            </a:r>
            <a:r>
              <a:rPr lang="ru-RU" sz="3400" i="1" dirty="0">
                <a:latin typeface="Times New Roman"/>
                <a:ea typeface="Times New Roman"/>
              </a:rPr>
              <a:t> 7.Мне сложно поставить себя на место Насти. 8.Как можно так обращаться с человеком, подарившим тебе жизнь, любящим тебя просто за то, что ты есть. 9.Для меня мои родители – это самые близкие люди, люди, с которыми можно поделиться и радостями и горестями, которые всегда поймут и не станут осуждать. 10.Разве я могу бросить их, забыть о них? 11.Конечно, нет, не могу, ведь это родные, любимые люди. </a:t>
            </a:r>
            <a:r>
              <a:rPr lang="ru-RU" sz="3400" i="1" u="sng" dirty="0">
                <a:latin typeface="Times New Roman"/>
                <a:ea typeface="Times New Roman"/>
              </a:rPr>
              <a:t>12.А как бы я относилась к чужим, совершенно посторонним мне старика?</a:t>
            </a:r>
            <a:r>
              <a:rPr lang="ru-RU" sz="3400" i="1" dirty="0">
                <a:latin typeface="Times New Roman"/>
                <a:ea typeface="Times New Roman"/>
              </a:rPr>
              <a:t> 13.Наверное, хоть это и жестоко и постыдно, меня бы тяготило их общество, их жалобы, и для успокоения своей совести я старалась бы не думать о них, не встречаться с ними, не замечать их. 14.Многие поступают так же и это плохо.</a:t>
            </a:r>
            <a:endParaRPr lang="ru-RU" sz="34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3400" i="1" dirty="0">
                <a:latin typeface="Times New Roman"/>
                <a:ea typeface="Times New Roman"/>
              </a:rPr>
              <a:t>15.Если мы не видим проблемы, это не значит, что её нет». </a:t>
            </a:r>
            <a:endParaRPr lang="ru-RU" sz="34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3400" dirty="0">
                <a:latin typeface="Times New Roman"/>
                <a:ea typeface="Times New Roman"/>
              </a:rPr>
              <a:t>В сочинении выпускника при помощи абзацев выделены вступление, основная часть и заключение. Внутри основной части, которая включает в себя три </a:t>
            </a:r>
            <a:r>
              <a:rPr lang="ru-RU" sz="3400" dirty="0" err="1">
                <a:latin typeface="Times New Roman"/>
                <a:ea typeface="Times New Roman"/>
              </a:rPr>
              <a:t>микротемы</a:t>
            </a:r>
            <a:r>
              <a:rPr lang="ru-RU" sz="3400" dirty="0">
                <a:latin typeface="Times New Roman"/>
                <a:ea typeface="Times New Roman"/>
              </a:rPr>
              <a:t> и соответственно три смысловых части, границы которых обозначены предложениями 3, 6, 12, абзацное членение отсутствует. Количество ошибок в абзацном членении – 2.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928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57592" cy="57606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Содержание этих элементов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585797"/>
              </p:ext>
            </p:extLst>
          </p:nvPr>
        </p:nvGraphicFramePr>
        <p:xfrm>
          <a:off x="827584" y="1052736"/>
          <a:ext cx="7632848" cy="560596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76264"/>
                <a:gridCol w="5256584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Вступление: проблема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а)* Что  в тексте относится не только к героям или рассказчику, но и ко всем?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б) ** Что будет главной мыслью текста? На какой вопрос она есть ответ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* Проблема формулируется от темы (позицию автора надо ещё найти)</a:t>
                      </a:r>
                      <a:endParaRPr lang="ru-RU" sz="16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**Проблема формулируется от идеи (есть уже позиция автора)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Times New Roman"/>
                        </a:rPr>
                        <a:t>II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1. Комментарий по  проблеме: первый пример и его значение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Как автор разбирает данную проблему? В каком месте текста становится это явным, особенно заметным? Поясните, почему  именно здесь это явно для вас. Как вы думаете , к чему ведёт автор (что он хочет сказать ) здесь?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2. Комментарий по  проблеме:  второй пример и его значение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В каком ещё месте текста проблема становится явной? Поясните почему.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3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Микровывод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: связь между первым и вторым примером.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Объясните, как связан этот  пример с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предыдущим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4 Позиция автора (главная мысль текста, идея)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Как автор окончательно решает данную проблему для себя ( к чему призывает, чему учит, какую оценку даёт, какой вывод навязывает и т.д.)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5.  Собственное мнение о позиции автора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Согласны ли вы с автором (сформулировав его позицию ещё раз другими словами) или нет?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</a:rPr>
                        <a:t>6. Обоснование собственного мнения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Почему вы так считаете? Чем  и как (из искусства, из жизни, истории, просто из логики рассуждения) можно это подтвердить? Какой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</a:rPr>
                        <a:t>микровывод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 из этого следует?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3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 Заключение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</a:rPr>
                        <a:t>Какой вывод следует из всей вашей работы? Как можно обобщить ваши мысли и мысли автора исходного текста?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2202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Autofit/>
          </a:bodyPr>
          <a:lstStyle/>
          <a:p>
            <a:r>
              <a:rPr lang="ru-RU" sz="2000" u="sng" dirty="0" smtClean="0"/>
              <a:t>Вместе с речевыми клише, оформляющими  каждый сегмент сочинения,  матрица подобного сочинения выглядит так</a:t>
            </a:r>
            <a:endParaRPr lang="ru-RU" sz="2000" u="sng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8851101"/>
              </p:ext>
            </p:extLst>
          </p:nvPr>
        </p:nvGraphicFramePr>
        <p:xfrm>
          <a:off x="899592" y="1196752"/>
          <a:ext cx="7560839" cy="540520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291177"/>
                <a:gridCol w="2324120"/>
                <a:gridCol w="3945542"/>
              </a:tblGrid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структура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содержание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оформление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 Вступление: проблема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а)* Что  в тексте относится не только к героям или рассказчику, но и ко всем?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б) ** Что будет главной мыслью текста? На какой вопрос она есть ответ?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(Можно начать с общей оценки текста, высказывания о чувствах и мыслях, вызванных им)</a:t>
                      </a:r>
                      <a:r>
                        <a:rPr lang="ru-RU" sz="1000" i="1" dirty="0">
                          <a:effectLst/>
                          <a:latin typeface="Times New Roman"/>
                          <a:ea typeface="Times New Roman"/>
                        </a:rPr>
                        <a:t>В предложенном для анализа тексте … поднимается очень … проблема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 (чего? в виде словосочетания) или : ( в виде вопросительного предложения)?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9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</a:rPr>
                        <a:t>II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 1. Комментарий по  проблеме: первый пример и его значение  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Как автор разбирает данную проблему? В каком месте текста становится это явным, особенно заметным? Поясните, почему  именно здесь это явно для вас. Как вы думаете , к чему ведёт автор (что он хочет сказать ) здесь?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>
                          <a:effectLst/>
                          <a:latin typeface="Times New Roman"/>
                          <a:ea typeface="Times New Roman"/>
                        </a:rPr>
                        <a:t>Над проблемой … автор заставляет читателя задуматься , когда описывает ( изображает, рассуждает, упоминает и др) …, поскольку именно в этом месте (предложении, эпизоде, абзаце) он… Рассказывая о …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000" u="sng">
                          <a:effectLst/>
                          <a:latin typeface="Times New Roman"/>
                          <a:ea typeface="Times New Roman"/>
                        </a:rPr>
                        <a:t>о чём конкретно в этом месте?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) (или </a:t>
                      </a:r>
                      <a:r>
                        <a:rPr lang="ru-RU" sz="1000" i="1">
                          <a:effectLst/>
                          <a:latin typeface="Times New Roman"/>
                          <a:ea typeface="Times New Roman"/>
                        </a:rPr>
                        <a:t>размышляя о …) писатель (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публицист, учёный, просто фамилия</a:t>
                      </a:r>
                      <a:r>
                        <a:rPr lang="ru-RU" sz="1000" i="1">
                          <a:effectLst/>
                          <a:latin typeface="Times New Roman"/>
                          <a:ea typeface="Times New Roman"/>
                        </a:rPr>
                        <a:t>) говорит, что …Читая про …, мы понимаем (чувствуем) , что (как )…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2. Комментарий по  проблеме:  второй пример и его значение  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В каком ещё месте текста проблема становится явной? Поясните почему.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/>
                          <a:ea typeface="Times New Roman"/>
                        </a:rPr>
                        <a:t>Продолжая рассуждать о (свой рассказ о…, описание …) автор замечает (упоминает, отмечает, обращает наше внимание на) ещё такой факт: … Здесь проблема …становится особенно заметной , потому что …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3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</a:rPr>
                        <a:t>Микровывод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: связь между первым и вторым примером.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Объясните, как связан этот  пример с предыдущим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/>
                          <a:ea typeface="Times New Roman"/>
                        </a:rPr>
                        <a:t>Данный пример (этот  факт) связан с предыдущим тем,  что  в нём … (Оба примера из текста наглядно демонстрируют, (развивают, усиливают, подчёркивают) </a:t>
                      </a:r>
                      <a:r>
                        <a:rPr lang="ru-RU" sz="1000" i="1" dirty="0" smtClean="0">
                          <a:effectLst/>
                          <a:latin typeface="Times New Roman"/>
                          <a:ea typeface="Times New Roman"/>
                        </a:rPr>
                        <a:t>……Сопоставляя их, мы понимаем, как (что, зачем, почему…)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4 Позиция автора (главная мысль текста, идея)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Как автор окончательно решает данную проблему для себя ( к чему призывает, чему учит, какую оценку даёт, какой вывод навязывает и т.д.)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/>
                          <a:ea typeface="Times New Roman"/>
                        </a:rPr>
                        <a:t>Автор подводит нас к мысли (считает, убеждает, что …;осуждает, прославляет; призывает нас к тому , чтобы) …(Исходя из всего упомянутого, мы можем сделать вывод, что позиция  автора такова:…)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5.  Собственное мнение о позиции автора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Согласны ли вы с автором (сформулировав его позицию ещё раз другими словами) или нет? 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/>
                          <a:ea typeface="Times New Roman"/>
                        </a:rPr>
                        <a:t>Я (не) согласен (сна) с автором в том, что …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7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6. Обоснование собственного мнения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</a:rPr>
                        <a:t>Почему вы так считаете? Чем  и как (из искусства, из жизни, истории, просто из логики рассуждения) можно это подтвердить? Какой микровывод из этого следует?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/>
                          <a:ea typeface="Times New Roman"/>
                        </a:rPr>
                        <a:t>Я так считаю, потому что ( я убеждён  в этом, исходя из …Также подтверждает мою убеждённость в  … ( </a:t>
                      </a:r>
                      <a:r>
                        <a:rPr lang="ru-RU" sz="1000" i="1" dirty="0" smtClean="0">
                          <a:effectLst/>
                          <a:latin typeface="Times New Roman"/>
                          <a:ea typeface="Times New Roman"/>
                        </a:rPr>
                        <a:t>Своё </a:t>
                      </a:r>
                      <a:r>
                        <a:rPr lang="ru-RU" sz="1000" i="1" dirty="0">
                          <a:effectLst/>
                          <a:latin typeface="Times New Roman"/>
                          <a:ea typeface="Times New Roman"/>
                        </a:rPr>
                        <a:t>убеждение (мнение, точку зрения) я хотел бы подтвердить такими соображениями (доводами): … Кроме того,… Поэтому…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Заключение</a:t>
                      </a:r>
                      <a:r>
                        <a:rPr lang="ru-RU" sz="10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</a:rPr>
                        <a:t>Какой вывод следует из всей вашей работы? Как можно обобщить ваши мысли и мысли автора исходного текста?</a:t>
                      </a: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i="1" dirty="0">
                          <a:effectLst/>
                          <a:latin typeface="Times New Roman"/>
                          <a:ea typeface="Times New Roman"/>
                        </a:rPr>
                        <a:t>Подводя итог, хотелось бы ещё раз подчеркнуть, что … (сделать вывод о том, что ) ( В заключение нужно отметить (ещё раз повторить, …) (Итак, будьте (не стоит , нельзя, нужно ) …)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080" marR="42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4901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можно заметить, в сочинении получается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два </a:t>
            </a:r>
            <a:r>
              <a:rPr lang="ru-RU" dirty="0" err="1" smtClean="0"/>
              <a:t>микровывода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474610"/>
              </p:ext>
            </p:extLst>
          </p:nvPr>
        </p:nvGraphicFramePr>
        <p:xfrm>
          <a:off x="1187624" y="2204864"/>
          <a:ext cx="6629400" cy="8382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43000"/>
                <a:gridCol w="2057400"/>
                <a:gridCol w="3429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3 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Times New Roman"/>
                        </a:rPr>
                        <a:t>Микровывод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: связь между первым и вторым примером.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</a:rPr>
                        <a:t>Объясните, как связан этот  пример с предыдущим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/>
                          <a:ea typeface="Times New Roman"/>
                        </a:rPr>
                        <a:t>Данный пример (этот  факт) связан с предыдущим тем,  что  в нём … (Оба примера из текста наглядно демонстрируют, (развивают, усиливают, подчёркивают) …Сопоставляя их, мы понимаем, как (что, зачем, почему…)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92970"/>
              </p:ext>
            </p:extLst>
          </p:nvPr>
        </p:nvGraphicFramePr>
        <p:xfrm>
          <a:off x="1187625" y="3356992"/>
          <a:ext cx="6555059" cy="107685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30182"/>
                <a:gridCol w="2034329"/>
                <a:gridCol w="3390548"/>
              </a:tblGrid>
              <a:tr h="10768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</a:rPr>
                        <a:t>6. Обоснование собственного мнения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Times New Roman"/>
                        </a:rPr>
                        <a:t>Почему вы так считаете? Чем  и как (из искусства, из жизни, истории, просто из логики рассуждения) можно это подтвердить? Какой микровывод из этого следует?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/>
                          <a:ea typeface="Times New Roman"/>
                        </a:rPr>
                        <a:t>Я так считаю, потому что ( я убеждён  в этом, исходя из …Также подтверждает мою убеждённость в  … ( Своё убеждение (мнение, точку зрения) я хотел бы подтвердить такими соображениями (доводами): … Кроме того,… Поэтому…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698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Обязателен ли первый </a:t>
            </a:r>
            <a:r>
              <a:rPr lang="ru-RU" sz="1800" dirty="0" err="1" smtClean="0"/>
              <a:t>микровывод</a:t>
            </a:r>
            <a:r>
              <a:rPr lang="ru-RU" sz="1800" dirty="0" smtClean="0"/>
              <a:t>? Судите сами… </a:t>
            </a:r>
            <a:br>
              <a:rPr lang="ru-RU" sz="1800" dirty="0" smtClean="0"/>
            </a:br>
            <a:r>
              <a:rPr lang="ru-RU" sz="800" dirty="0">
                <a:latin typeface="Times New Roman"/>
                <a:ea typeface="Times New Roman"/>
              </a:rPr>
              <a:t/>
            </a:r>
            <a:br>
              <a:rPr lang="ru-RU" sz="800" dirty="0">
                <a:latin typeface="Times New Roman"/>
                <a:ea typeface="Times New Roman"/>
              </a:rPr>
            </a:br>
            <a:endParaRPr lang="ru-RU" sz="1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spcAft>
                <a:spcPts val="0"/>
              </a:spcAft>
              <a:buNone/>
            </a:pPr>
            <a:r>
              <a:rPr lang="x-none" sz="1100">
                <a:solidFill>
                  <a:srgbClr val="000000"/>
                </a:solidFill>
                <a:latin typeface="Times New Roman"/>
                <a:ea typeface="Times New Roman"/>
              </a:rPr>
              <a:t>Указание на смысловую связь между примерами-иллюстрациями может быть выражено различными способами. Перечислим некоторые из них: </a:t>
            </a:r>
            <a:endParaRPr lang="ru-RU" sz="11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384514"/>
              </p:ext>
            </p:extLst>
          </p:nvPr>
        </p:nvGraphicFramePr>
        <p:xfrm>
          <a:off x="1619672" y="2132856"/>
          <a:ext cx="6696743" cy="392297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54565"/>
                <a:gridCol w="1728257"/>
                <a:gridCol w="1812801"/>
                <a:gridCol w="2801120"/>
              </a:tblGrid>
              <a:tr h="35518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№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effectLst/>
                          <a:latin typeface="Times New Roman"/>
                          <a:ea typeface="Times New Roman"/>
                        </a:rPr>
                        <a:t>Связь между примерами-иллюстрациями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>
                          <a:effectLst/>
                          <a:latin typeface="Times New Roman"/>
                          <a:ea typeface="Times New Roman"/>
                        </a:rPr>
                        <a:t>Вопросы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effectLst/>
                          <a:latin typeface="Times New Roman"/>
                          <a:ea typeface="Times New Roman"/>
                        </a:rPr>
                        <a:t>Способ выражения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effectLst/>
                          <a:latin typeface="Times New Roman"/>
                          <a:ea typeface="Times New Roman"/>
                        </a:rPr>
                        <a:t>в сочинении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18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Детализация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Можно ли привести подробности?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Какие?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так, например, …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укажем детали …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45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Указание на следствие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Как это может сказаться на…?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Из чего это следует?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Что с этим связано?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вот почему …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91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Подтверждение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Как это подтверждается автором?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в подтверждение этих мыслей автора …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18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Объяснение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Почему?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Чем это можно объяснить?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автор объясняет это тем, что …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объясняется это тем, что …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07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Определение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Что обозначает это слово?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это слово автор понимает по- своему …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значение этого слова определяет …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16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Аналогия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На что это похоже?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… как и … здесь прослеживается   (обнаруживается) …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45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Выделение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Что здесь главное?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Что автор (рассказчик) отмечает в первую очередь?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автор текста фиксирует внимание …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237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Сопоставление и противопоставление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 чем это сравнивается?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Чему это противопоставлено?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сравним …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автор противопоставляет …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… автор сравнивает …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181">
                <a:tc gridSpan="4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 другие…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029" marR="41029" marT="75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94828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2279</Words>
  <Application>Microsoft Office PowerPoint</Application>
  <PresentationFormat>Экран (4:3)</PresentationFormat>
  <Paragraphs>189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Алгоритм написания сочинения на ЕГЭ</vt:lpstr>
      <vt:lpstr>Задание № 27</vt:lpstr>
      <vt:lpstr> Сочинение по требованиям 2019-2020 года должно включать следующие элементы </vt:lpstr>
      <vt:lpstr>Сколько вообще должно быть абзацев? Судите сами…</vt:lpstr>
      <vt:lpstr>ФИПИ : Методические материалы для председателей и членов предметных комиссий субъектов Российской Федерации по проверке выполнения заданий с развернутым ответом экзаменационных работ ЕГЭ 2020 года</vt:lpstr>
      <vt:lpstr>Содержание этих элементов</vt:lpstr>
      <vt:lpstr>Вместе с речевыми клише, оформляющими  каждый сегмент сочинения,  матрица подобного сочинения выглядит так</vt:lpstr>
      <vt:lpstr>Как можно заметить, в сочинении получается</vt:lpstr>
      <vt:lpstr>Обязателен ли первый микровывод? Судите сами…   </vt:lpstr>
      <vt:lpstr>Не путать, во-первых,</vt:lpstr>
      <vt:lpstr>во-вторых, </vt:lpstr>
      <vt:lpstr>Например (Сенина Н.А. Нарушевич А.Г.)</vt:lpstr>
      <vt:lpstr>Вернёмся к т.н. «позиции автора»</vt:lpstr>
      <vt:lpstr>Это означает парадоксальную ситуацию</vt:lpstr>
      <vt:lpstr>Отсюда….</vt:lpstr>
      <vt:lpstr>Например, </vt:lpstr>
      <vt:lpstr>но</vt:lpstr>
      <vt:lpstr>Что такое «обоснование»?</vt:lpstr>
      <vt:lpstr>Однако ФИПИ выделяет как ошибки -  именно с позиций формальной логики - следующие формы аргументации</vt:lpstr>
      <vt:lpstr>Поэтому…</vt:lpstr>
      <vt:lpstr>Удачи!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написания сочинения на ЕГЭ</dc:title>
  <dc:creator>Сергей</dc:creator>
  <cp:lastModifiedBy>Сергей</cp:lastModifiedBy>
  <cp:revision>20</cp:revision>
  <dcterms:created xsi:type="dcterms:W3CDTF">2020-03-09T07:02:56Z</dcterms:created>
  <dcterms:modified xsi:type="dcterms:W3CDTF">2020-03-11T11:51:32Z</dcterms:modified>
</cp:coreProperties>
</file>