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1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1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1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82980" cy="6858000"/>
          </a:xfrm>
          <a:custGeom>
            <a:avLst/>
            <a:gdLst/>
            <a:ahLst/>
            <a:cxnLst/>
            <a:rect l="l" t="t" r="r" b="b"/>
            <a:pathLst>
              <a:path w="982980" h="6858000">
                <a:moveTo>
                  <a:pt x="982662" y="0"/>
                </a:moveTo>
                <a:lnTo>
                  <a:pt x="0" y="0"/>
                </a:lnTo>
                <a:lnTo>
                  <a:pt x="0" y="6858000"/>
                </a:lnTo>
                <a:lnTo>
                  <a:pt x="982662" y="6858000"/>
                </a:lnTo>
                <a:lnTo>
                  <a:pt x="982662" y="0"/>
                </a:lnTo>
                <a:close/>
              </a:path>
            </a:pathLst>
          </a:custGeom>
          <a:solidFill>
            <a:srgbClr val="DB342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98125" y="661564"/>
            <a:ext cx="1165411" cy="86357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73732" y="2871978"/>
            <a:ext cx="5470525" cy="1198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1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61235" y="1193672"/>
            <a:ext cx="8302625" cy="1855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85118" y="6298082"/>
            <a:ext cx="237744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451863" y="1600580"/>
            <a:ext cx="8783955" cy="4423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ОСНОВНЫЕ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ПОНЯТИЯ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50" dirty="0">
              <a:latin typeface="Calibri"/>
              <a:cs typeface="Calibri"/>
            </a:endParaRPr>
          </a:p>
          <a:p>
            <a:pPr marL="12700" marR="5080" algn="just">
              <a:lnSpc>
                <a:spcPct val="100800"/>
              </a:lnSpc>
            </a:pP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обучающийся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8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ограниченными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возможностями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здоровья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1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физическое</a:t>
            </a:r>
            <a:r>
              <a:rPr sz="1800" spc="4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лицо,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имеющее недостатки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5" dirty="0">
                <a:latin typeface="Times New Roman"/>
                <a:cs typeface="Times New Roman"/>
              </a:rPr>
              <a:t>физическом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(или) </a:t>
            </a:r>
            <a:r>
              <a:rPr sz="1800" spc="-15" dirty="0">
                <a:latin typeface="Times New Roman"/>
                <a:cs typeface="Times New Roman"/>
              </a:rPr>
              <a:t>психологическом </a:t>
            </a:r>
            <a:r>
              <a:rPr sz="1800" dirty="0">
                <a:latin typeface="Times New Roman"/>
                <a:cs typeface="Times New Roman"/>
              </a:rPr>
              <a:t>развитии, </a:t>
            </a:r>
            <a:r>
              <a:rPr sz="1800" spc="-10" dirty="0">
                <a:latin typeface="Times New Roman"/>
                <a:cs typeface="Times New Roman"/>
              </a:rPr>
              <a:t>подтвержденные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психолого-медико-педагогической </a:t>
            </a:r>
            <a:r>
              <a:rPr sz="1800" spc="-20" dirty="0">
                <a:latin typeface="Times New Roman"/>
                <a:cs typeface="Times New Roman"/>
              </a:rPr>
              <a:t>комиссией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препятствующие получению </a:t>
            </a:r>
            <a:r>
              <a:rPr sz="1800" spc="-5" dirty="0">
                <a:latin typeface="Times New Roman"/>
                <a:cs typeface="Times New Roman"/>
              </a:rPr>
              <a:t>образования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без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создания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специальных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условий;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инклюзивное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образование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обеспечение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равного</a:t>
            </a:r>
            <a:r>
              <a:rPr sz="1800" spc="-5" dirty="0">
                <a:latin typeface="Times New Roman"/>
                <a:cs typeface="Times New Roman"/>
              </a:rPr>
              <a:t> доступа</a:t>
            </a:r>
            <a:r>
              <a:rPr sz="1800" dirty="0">
                <a:latin typeface="Times New Roman"/>
                <a:cs typeface="Times New Roman"/>
              </a:rPr>
              <a:t> к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образованию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всех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обучающихся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учетом</a:t>
            </a:r>
            <a:r>
              <a:rPr sz="1800" spc="-5" dirty="0">
                <a:latin typeface="Times New Roman"/>
                <a:cs typeface="Times New Roman"/>
              </a:rPr>
              <a:t> разнообразия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особых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образовательных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потребностей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индивидуальных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возможностей;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адаптированная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образовательная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программа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образовательная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программа,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адаптированная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-15" dirty="0">
                <a:latin typeface="Times New Roman"/>
                <a:cs typeface="Times New Roman"/>
              </a:rPr>
              <a:t>обучения </a:t>
            </a:r>
            <a:r>
              <a:rPr sz="1800" dirty="0">
                <a:latin typeface="Times New Roman"/>
                <a:cs typeface="Times New Roman"/>
              </a:rPr>
              <a:t>лиц с </a:t>
            </a:r>
            <a:r>
              <a:rPr sz="1800" spc="-5" dirty="0">
                <a:latin typeface="Times New Roman"/>
                <a:cs typeface="Times New Roman"/>
              </a:rPr>
              <a:t>ограниченными </a:t>
            </a:r>
            <a:r>
              <a:rPr sz="1800" spc="-10" dirty="0">
                <a:latin typeface="Times New Roman"/>
                <a:cs typeface="Times New Roman"/>
              </a:rPr>
              <a:t>возможностями здоровья </a:t>
            </a:r>
            <a:r>
              <a:rPr sz="1800" dirty="0">
                <a:latin typeface="Times New Roman"/>
                <a:cs typeface="Times New Roman"/>
              </a:rPr>
              <a:t>с </a:t>
            </a:r>
            <a:r>
              <a:rPr sz="1800" spc="-15" dirty="0">
                <a:latin typeface="Times New Roman"/>
                <a:cs typeface="Times New Roman"/>
              </a:rPr>
              <a:t>учетом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особенностей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психофизического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развития,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индивидуальных</a:t>
            </a:r>
            <a:r>
              <a:rPr sz="1800" spc="-5" dirty="0">
                <a:latin typeface="Times New Roman"/>
                <a:cs typeface="Times New Roman"/>
              </a:rPr>
              <a:t> возможностей</a:t>
            </a:r>
            <a:r>
              <a:rPr sz="1800" dirty="0">
                <a:latin typeface="Times New Roman"/>
                <a:cs typeface="Times New Roman"/>
              </a:rPr>
              <a:t> 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необходимости</a:t>
            </a:r>
            <a:r>
              <a:rPr sz="1800" spc="-10" dirty="0">
                <a:latin typeface="Times New Roman"/>
                <a:cs typeface="Times New Roman"/>
              </a:rPr>
              <a:t> обеспечивающая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коррекцию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нарушений</a:t>
            </a:r>
            <a:r>
              <a:rPr sz="1800" dirty="0">
                <a:latin typeface="Times New Roman"/>
                <a:cs typeface="Times New Roman"/>
              </a:rPr>
              <a:t> развития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социальную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адаптацию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указанных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лиц;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9397" y="6298082"/>
            <a:ext cx="315468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368676" y="1182751"/>
            <a:ext cx="7740015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00" algn="just">
              <a:lnSpc>
                <a:spcPct val="100000"/>
              </a:lnSpc>
              <a:spcBef>
                <a:spcPts val="105"/>
              </a:spcBef>
              <a:tabLst>
                <a:tab pos="2437130" algn="l"/>
                <a:tab pos="6192520" algn="l"/>
              </a:tabLst>
            </a:pPr>
            <a:r>
              <a:rPr sz="2000" b="1" spc="-15" dirty="0">
                <a:latin typeface="Times New Roman"/>
                <a:cs typeface="Times New Roman"/>
              </a:rPr>
              <a:t>Психолого-педагогическая,</a:t>
            </a:r>
            <a:r>
              <a:rPr sz="2000" b="1" spc="-10" dirty="0">
                <a:latin typeface="Times New Roman"/>
                <a:cs typeface="Times New Roman"/>
              </a:rPr>
              <a:t> медицинская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социальная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помощь 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оказывается </a:t>
            </a:r>
            <a:r>
              <a:rPr sz="2000" b="1" spc="-10" dirty="0">
                <a:latin typeface="Times New Roman"/>
                <a:cs typeface="Times New Roman"/>
              </a:rPr>
              <a:t>детям</a:t>
            </a:r>
            <a:r>
              <a:rPr sz="2000" spc="-10" dirty="0">
                <a:latin typeface="Times New Roman"/>
                <a:cs typeface="Times New Roman"/>
              </a:rPr>
              <a:t>, </a:t>
            </a:r>
            <a:r>
              <a:rPr sz="2000" spc="-5" dirty="0">
                <a:latin typeface="Times New Roman"/>
                <a:cs typeface="Times New Roman"/>
              </a:rPr>
              <a:t>испытывающим </a:t>
            </a:r>
            <a:r>
              <a:rPr sz="2000" spc="-15" dirty="0">
                <a:latin typeface="Times New Roman"/>
                <a:cs typeface="Times New Roman"/>
              </a:rPr>
              <a:t>трудности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5" dirty="0">
                <a:latin typeface="Times New Roman"/>
                <a:cs typeface="Times New Roman"/>
              </a:rPr>
              <a:t>освоении основных 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общеобразовательных </a:t>
            </a:r>
            <a:r>
              <a:rPr sz="2000" spc="-5" dirty="0">
                <a:latin typeface="Times New Roman"/>
                <a:cs typeface="Times New Roman"/>
              </a:rPr>
              <a:t>программ, развитии </a:t>
            </a:r>
            <a:r>
              <a:rPr sz="2000" dirty="0">
                <a:latin typeface="Times New Roman"/>
                <a:cs typeface="Times New Roman"/>
              </a:rPr>
              <a:t>и социальной </a:t>
            </a:r>
            <a:r>
              <a:rPr sz="2000" spc="-5" dirty="0">
                <a:latin typeface="Times New Roman"/>
                <a:cs typeface="Times New Roman"/>
              </a:rPr>
              <a:t>адаптации,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том </a:t>
            </a:r>
            <a:r>
              <a:rPr sz="2000" spc="-5" dirty="0">
                <a:latin typeface="Times New Roman"/>
                <a:cs typeface="Times New Roman"/>
              </a:rPr>
              <a:t>числе несовершеннолетним </a:t>
            </a:r>
            <a:r>
              <a:rPr sz="2000" spc="-10" dirty="0">
                <a:latin typeface="Times New Roman"/>
                <a:cs typeface="Times New Roman"/>
              </a:rPr>
              <a:t>обучающимся, </a:t>
            </a:r>
            <a:r>
              <a:rPr sz="2000" spc="-5" dirty="0">
                <a:latin typeface="Times New Roman"/>
                <a:cs typeface="Times New Roman"/>
              </a:rPr>
              <a:t>признанным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-5" dirty="0">
                <a:latin typeface="Times New Roman"/>
                <a:cs typeface="Times New Roman"/>
              </a:rPr>
              <a:t>случаях </a:t>
            </a:r>
            <a:r>
              <a:rPr sz="2000" dirty="0">
                <a:latin typeface="Times New Roman"/>
                <a:cs typeface="Times New Roman"/>
              </a:rPr>
              <a:t> 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порядке,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которые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предусмотрены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уголовно-процессуальным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законодательством, </a:t>
            </a:r>
            <a:r>
              <a:rPr sz="2000" spc="-10" dirty="0">
                <a:latin typeface="Times New Roman"/>
                <a:cs typeface="Times New Roman"/>
              </a:rPr>
              <a:t>подозреваемыми, </a:t>
            </a:r>
            <a:r>
              <a:rPr sz="2000" spc="-5" dirty="0">
                <a:latin typeface="Times New Roman"/>
                <a:cs typeface="Times New Roman"/>
              </a:rPr>
              <a:t>обвиняемыми или </a:t>
            </a:r>
            <a:r>
              <a:rPr sz="2000" spc="-25" dirty="0">
                <a:latin typeface="Times New Roman"/>
                <a:cs typeface="Times New Roman"/>
              </a:rPr>
              <a:t>подсудимыми 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уголовному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делу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либо</a:t>
            </a:r>
            <a:r>
              <a:rPr sz="2000" spc="-5" dirty="0">
                <a:latin typeface="Times New Roman"/>
                <a:cs typeface="Times New Roman"/>
              </a:rPr>
              <a:t> являющимся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потерпевшими</a:t>
            </a:r>
            <a:r>
              <a:rPr sz="2000" spc="4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или </a:t>
            </a:r>
            <a:r>
              <a:rPr sz="2000" dirty="0">
                <a:latin typeface="Times New Roman"/>
                <a:cs typeface="Times New Roman"/>
              </a:rPr>
              <a:t> свидетелями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преступления,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центрах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психолого-педагогической, </a:t>
            </a:r>
            <a:r>
              <a:rPr sz="2000" b="1" spc="-10" dirty="0">
                <a:latin typeface="Times New Roman"/>
                <a:cs typeface="Times New Roman"/>
              </a:rPr>
              <a:t> медицинской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социальной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помощи,</a:t>
            </a:r>
            <a:r>
              <a:rPr sz="2000" b="1" spc="-10" dirty="0">
                <a:latin typeface="Times New Roman"/>
                <a:cs typeface="Times New Roman"/>
              </a:rPr>
              <a:t> создаваемых</a:t>
            </a:r>
            <a:r>
              <a:rPr sz="2000" b="1" spc="-5" dirty="0">
                <a:latin typeface="Times New Roman"/>
                <a:cs typeface="Times New Roman"/>
              </a:rPr>
              <a:t> органами 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государственной </a:t>
            </a:r>
            <a:r>
              <a:rPr sz="2000" b="1" spc="-10" dirty="0">
                <a:latin typeface="Times New Roman"/>
                <a:cs typeface="Times New Roman"/>
              </a:rPr>
              <a:t>власти </a:t>
            </a:r>
            <a:r>
              <a:rPr sz="2000" b="1" spc="-25" dirty="0">
                <a:latin typeface="Times New Roman"/>
                <a:cs typeface="Times New Roman"/>
              </a:rPr>
              <a:t>субъектов </a:t>
            </a:r>
            <a:r>
              <a:rPr sz="2000" b="1" spc="-15" dirty="0">
                <a:latin typeface="Times New Roman"/>
                <a:cs typeface="Times New Roman"/>
              </a:rPr>
              <a:t>Российской </a:t>
            </a:r>
            <a:r>
              <a:rPr sz="2000" b="1" spc="-5" dirty="0">
                <a:latin typeface="Times New Roman"/>
                <a:cs typeface="Times New Roman"/>
              </a:rPr>
              <a:t>Федерации, </a:t>
            </a:r>
            <a:r>
              <a:rPr sz="2000" b="1" dirty="0">
                <a:latin typeface="Times New Roman"/>
                <a:cs typeface="Times New Roman"/>
              </a:rPr>
              <a:t>а </a:t>
            </a:r>
            <a:r>
              <a:rPr sz="2000" b="1" spc="-5" dirty="0">
                <a:latin typeface="Times New Roman"/>
                <a:cs typeface="Times New Roman"/>
              </a:rPr>
              <a:t>также </a:t>
            </a:r>
            <a:r>
              <a:rPr sz="2000" b="1" spc="-484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пс</a:t>
            </a:r>
            <a:r>
              <a:rPr sz="2000" b="1" spc="-10" dirty="0">
                <a:latin typeface="Times New Roman"/>
                <a:cs typeface="Times New Roman"/>
              </a:rPr>
              <a:t>и</a:t>
            </a:r>
            <a:r>
              <a:rPr sz="2000" b="1" spc="-80" dirty="0">
                <a:latin typeface="Times New Roman"/>
                <a:cs typeface="Times New Roman"/>
              </a:rPr>
              <a:t>х</a:t>
            </a:r>
            <a:r>
              <a:rPr sz="2000" b="1" spc="-35" dirty="0">
                <a:latin typeface="Times New Roman"/>
                <a:cs typeface="Times New Roman"/>
              </a:rPr>
              <a:t>о</a:t>
            </a:r>
            <a:r>
              <a:rPr sz="2000" b="1" spc="-5" dirty="0">
                <a:latin typeface="Times New Roman"/>
                <a:cs typeface="Times New Roman"/>
              </a:rPr>
              <a:t>л</a:t>
            </a:r>
            <a:r>
              <a:rPr sz="2000" b="1" spc="5" dirty="0">
                <a:latin typeface="Times New Roman"/>
                <a:cs typeface="Times New Roman"/>
              </a:rPr>
              <a:t>о</a:t>
            </a:r>
            <a:r>
              <a:rPr sz="2000" b="1" spc="-15" dirty="0">
                <a:latin typeface="Times New Roman"/>
                <a:cs typeface="Times New Roman"/>
              </a:rPr>
              <a:t>г</a:t>
            </a:r>
            <a:r>
              <a:rPr sz="2000" b="1" dirty="0">
                <a:latin typeface="Times New Roman"/>
                <a:cs typeface="Times New Roman"/>
              </a:rPr>
              <a:t>а</a:t>
            </a:r>
            <a:r>
              <a:rPr sz="2000" b="1" spc="5" dirty="0">
                <a:latin typeface="Times New Roman"/>
                <a:cs typeface="Times New Roman"/>
              </a:rPr>
              <a:t>м</a:t>
            </a:r>
            <a:r>
              <a:rPr sz="2000" b="1" spc="-15" dirty="0">
                <a:latin typeface="Times New Roman"/>
                <a:cs typeface="Times New Roman"/>
              </a:rPr>
              <a:t>и</a:t>
            </a:r>
            <a:r>
              <a:rPr sz="2000" b="1" dirty="0">
                <a:latin typeface="Times New Roman"/>
                <a:cs typeface="Times New Roman"/>
              </a:rPr>
              <a:t>,	</a:t>
            </a:r>
            <a:r>
              <a:rPr sz="2000" b="1" spc="-5" dirty="0">
                <a:latin typeface="Times New Roman"/>
                <a:cs typeface="Times New Roman"/>
              </a:rPr>
              <a:t>п</a:t>
            </a:r>
            <a:r>
              <a:rPr sz="2000" b="1" spc="-30" dirty="0">
                <a:latin typeface="Times New Roman"/>
                <a:cs typeface="Times New Roman"/>
              </a:rPr>
              <a:t>е</a:t>
            </a:r>
            <a:r>
              <a:rPr sz="2000" b="1" spc="-10" dirty="0">
                <a:latin typeface="Times New Roman"/>
                <a:cs typeface="Times New Roman"/>
              </a:rPr>
              <a:t>д</a:t>
            </a:r>
            <a:r>
              <a:rPr sz="2000" b="1" dirty="0">
                <a:latin typeface="Times New Roman"/>
                <a:cs typeface="Times New Roman"/>
              </a:rPr>
              <a:t>а</a:t>
            </a:r>
            <a:r>
              <a:rPr sz="2000" b="1" spc="-55" dirty="0">
                <a:latin typeface="Times New Roman"/>
                <a:cs typeface="Times New Roman"/>
              </a:rPr>
              <a:t>г</a:t>
            </a:r>
            <a:r>
              <a:rPr sz="2000" b="1" dirty="0">
                <a:latin typeface="Times New Roman"/>
                <a:cs typeface="Times New Roman"/>
              </a:rPr>
              <a:t>о</a:t>
            </a:r>
            <a:r>
              <a:rPr sz="2000" b="1" spc="5" dirty="0">
                <a:latin typeface="Times New Roman"/>
                <a:cs typeface="Times New Roman"/>
              </a:rPr>
              <a:t>г</a:t>
            </a:r>
            <a:r>
              <a:rPr sz="2000" b="1" dirty="0">
                <a:latin typeface="Times New Roman"/>
                <a:cs typeface="Times New Roman"/>
              </a:rPr>
              <a:t>ам</a:t>
            </a:r>
            <a:r>
              <a:rPr sz="2000" b="1" spc="-15" dirty="0">
                <a:latin typeface="Times New Roman"/>
                <a:cs typeface="Times New Roman"/>
              </a:rPr>
              <a:t>и</a:t>
            </a:r>
            <a:r>
              <a:rPr sz="2000" b="1" dirty="0">
                <a:latin typeface="Times New Roman"/>
                <a:cs typeface="Times New Roman"/>
              </a:rPr>
              <a:t>-</a:t>
            </a:r>
            <a:r>
              <a:rPr sz="2000" b="1" spc="-5" dirty="0">
                <a:latin typeface="Times New Roman"/>
                <a:cs typeface="Times New Roman"/>
              </a:rPr>
              <a:t>пс</a:t>
            </a:r>
            <a:r>
              <a:rPr sz="2000" b="1" spc="-20" dirty="0">
                <a:latin typeface="Times New Roman"/>
                <a:cs typeface="Times New Roman"/>
              </a:rPr>
              <a:t>и</a:t>
            </a:r>
            <a:r>
              <a:rPr sz="2000" b="1" spc="-80" dirty="0">
                <a:latin typeface="Times New Roman"/>
                <a:cs typeface="Times New Roman"/>
              </a:rPr>
              <a:t>х</a:t>
            </a:r>
            <a:r>
              <a:rPr sz="2000" b="1" spc="-35" dirty="0">
                <a:latin typeface="Times New Roman"/>
                <a:cs typeface="Times New Roman"/>
              </a:rPr>
              <a:t>о</a:t>
            </a:r>
            <a:r>
              <a:rPr sz="2000" b="1" spc="-5" dirty="0">
                <a:latin typeface="Times New Roman"/>
                <a:cs typeface="Times New Roman"/>
              </a:rPr>
              <a:t>л</a:t>
            </a:r>
            <a:r>
              <a:rPr sz="2000" b="1" spc="5" dirty="0">
                <a:latin typeface="Times New Roman"/>
                <a:cs typeface="Times New Roman"/>
              </a:rPr>
              <a:t>о</a:t>
            </a:r>
            <a:r>
              <a:rPr sz="2000" b="1" spc="-15" dirty="0">
                <a:latin typeface="Times New Roman"/>
                <a:cs typeface="Times New Roman"/>
              </a:rPr>
              <a:t>г</a:t>
            </a:r>
            <a:r>
              <a:rPr sz="2000" b="1" dirty="0">
                <a:latin typeface="Times New Roman"/>
                <a:cs typeface="Times New Roman"/>
              </a:rPr>
              <a:t>а</a:t>
            </a:r>
            <a:r>
              <a:rPr sz="2000" b="1" spc="5" dirty="0">
                <a:latin typeface="Times New Roman"/>
                <a:cs typeface="Times New Roman"/>
              </a:rPr>
              <a:t>м</a:t>
            </a:r>
            <a:r>
              <a:rPr sz="2000" b="1" dirty="0">
                <a:latin typeface="Times New Roman"/>
                <a:cs typeface="Times New Roman"/>
              </a:rPr>
              <a:t>и	орга</a:t>
            </a:r>
            <a:r>
              <a:rPr sz="2000" b="1" spc="-10" dirty="0">
                <a:latin typeface="Times New Roman"/>
                <a:cs typeface="Times New Roman"/>
              </a:rPr>
              <a:t>н</a:t>
            </a:r>
            <a:r>
              <a:rPr sz="2000" b="1" spc="-5" dirty="0">
                <a:latin typeface="Times New Roman"/>
                <a:cs typeface="Times New Roman"/>
              </a:rPr>
              <a:t>иза</a:t>
            </a:r>
            <a:r>
              <a:rPr sz="2000" b="1" spc="-15" dirty="0">
                <a:latin typeface="Times New Roman"/>
                <a:cs typeface="Times New Roman"/>
              </a:rPr>
              <a:t>ц</a:t>
            </a:r>
            <a:r>
              <a:rPr sz="2000" b="1" spc="-5" dirty="0">
                <a:latin typeface="Times New Roman"/>
                <a:cs typeface="Times New Roman"/>
              </a:rPr>
              <a:t>и</a:t>
            </a:r>
            <a:r>
              <a:rPr sz="2000" b="1" spc="-20" dirty="0">
                <a:latin typeface="Times New Roman"/>
                <a:cs typeface="Times New Roman"/>
              </a:rPr>
              <a:t>й</a:t>
            </a:r>
            <a:r>
              <a:rPr sz="2000" b="1" dirty="0">
                <a:latin typeface="Times New Roman"/>
                <a:cs typeface="Times New Roman"/>
              </a:rPr>
              <a:t>,  </a:t>
            </a:r>
            <a:r>
              <a:rPr sz="2000" b="1" spc="-5" dirty="0">
                <a:latin typeface="Times New Roman"/>
                <a:cs typeface="Times New Roman"/>
              </a:rPr>
              <a:t>осуществляющих </a:t>
            </a:r>
            <a:r>
              <a:rPr sz="2000" b="1" spc="-10" dirty="0">
                <a:latin typeface="Times New Roman"/>
                <a:cs typeface="Times New Roman"/>
              </a:rPr>
              <a:t>образовательную </a:t>
            </a:r>
            <a:r>
              <a:rPr sz="2000" b="1" spc="-5" dirty="0">
                <a:latin typeface="Times New Roman"/>
                <a:cs typeface="Times New Roman"/>
              </a:rPr>
              <a:t>деятельность, </a:t>
            </a:r>
            <a:r>
              <a:rPr sz="2000" b="1" dirty="0">
                <a:latin typeface="Times New Roman"/>
                <a:cs typeface="Times New Roman"/>
              </a:rPr>
              <a:t>в </a:t>
            </a:r>
            <a:r>
              <a:rPr sz="2000" b="1" spc="-15" dirty="0">
                <a:latin typeface="Times New Roman"/>
                <a:cs typeface="Times New Roman"/>
              </a:rPr>
              <a:t>которых </a:t>
            </a:r>
            <a:r>
              <a:rPr sz="2000" b="1" dirty="0">
                <a:latin typeface="Times New Roman"/>
                <a:cs typeface="Times New Roman"/>
              </a:rPr>
              <a:t>такие </a:t>
            </a:r>
            <a:r>
              <a:rPr sz="2000" b="1" spc="-484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дети </a:t>
            </a:r>
            <a:r>
              <a:rPr sz="2000" b="1" spc="-15" dirty="0">
                <a:latin typeface="Times New Roman"/>
                <a:cs typeface="Times New Roman"/>
              </a:rPr>
              <a:t>обучаются</a:t>
            </a:r>
            <a:r>
              <a:rPr sz="2000" spc="-15" dirty="0">
                <a:latin typeface="Times New Roman"/>
                <a:cs typeface="Times New Roman"/>
              </a:rPr>
              <a:t>. </a:t>
            </a:r>
            <a:r>
              <a:rPr sz="2000" spc="-5" dirty="0">
                <a:latin typeface="Times New Roman"/>
                <a:cs typeface="Times New Roman"/>
              </a:rPr>
              <a:t>Органы </a:t>
            </a:r>
            <a:r>
              <a:rPr sz="2000" dirty="0">
                <a:latin typeface="Times New Roman"/>
                <a:cs typeface="Times New Roman"/>
              </a:rPr>
              <a:t>местного </a:t>
            </a:r>
            <a:r>
              <a:rPr sz="2000" spc="-10" dirty="0">
                <a:latin typeface="Times New Roman"/>
                <a:cs typeface="Times New Roman"/>
              </a:rPr>
              <a:t>самоуправления имеют право </a:t>
            </a:r>
            <a:r>
              <a:rPr sz="2000" spc="-5" dirty="0">
                <a:latin typeface="Times New Roman"/>
                <a:cs typeface="Times New Roman"/>
              </a:rPr>
              <a:t>на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создание</a:t>
            </a:r>
            <a:r>
              <a:rPr sz="2000" dirty="0">
                <a:latin typeface="Times New Roman"/>
                <a:cs typeface="Times New Roman"/>
              </a:rPr>
              <a:t> центров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психолого-педагогической,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медицинской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социальной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помощи.</a:t>
            </a:r>
            <a:endParaRPr sz="2000">
              <a:latin typeface="Times New Roman"/>
              <a:cs typeface="Times New Roman"/>
            </a:endParaRPr>
          </a:p>
          <a:p>
            <a:pPr marL="6500495" algn="just">
              <a:lnSpc>
                <a:spcPct val="100000"/>
              </a:lnSpc>
              <a:spcBef>
                <a:spcPts val="5"/>
              </a:spcBef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42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3302" y="6298082"/>
            <a:ext cx="336042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282700" y="1416252"/>
            <a:ext cx="8858885" cy="459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5" dirty="0">
                <a:latin typeface="Times New Roman"/>
                <a:cs typeface="Times New Roman"/>
              </a:rPr>
              <a:t>Психолого-педагогическая,</a:t>
            </a:r>
            <a:r>
              <a:rPr sz="2000" b="1" spc="18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медицинская</a:t>
            </a:r>
            <a:r>
              <a:rPr sz="2000" b="1" spc="1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</a:t>
            </a:r>
            <a:r>
              <a:rPr sz="2000" b="1" spc="1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социальная</a:t>
            </a:r>
            <a:r>
              <a:rPr sz="2000" b="1" spc="19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помощь</a:t>
            </a:r>
            <a:r>
              <a:rPr sz="2000" b="1" spc="18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включает</a:t>
            </a:r>
            <a:r>
              <a:rPr sz="2000" b="1" spc="1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Times New Roman"/>
                <a:cs typeface="Times New Roman"/>
              </a:rPr>
              <a:t>себя: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6350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402590" algn="l"/>
                <a:tab pos="403225" algn="l"/>
                <a:tab pos="3437254" algn="l"/>
                <a:tab pos="5565140" algn="l"/>
                <a:tab pos="7291705" algn="l"/>
                <a:tab pos="7731759" algn="l"/>
              </a:tabLst>
            </a:pPr>
            <a:r>
              <a:rPr sz="2000" spc="-5" dirty="0">
                <a:latin typeface="Times New Roman"/>
                <a:cs typeface="Times New Roman"/>
              </a:rPr>
              <a:t>пс</a:t>
            </a:r>
            <a:r>
              <a:rPr sz="2000" spc="-15" dirty="0">
                <a:latin typeface="Times New Roman"/>
                <a:cs typeface="Times New Roman"/>
              </a:rPr>
              <a:t>и</a:t>
            </a:r>
            <a:r>
              <a:rPr sz="2000" spc="-70" dirty="0">
                <a:latin typeface="Times New Roman"/>
                <a:cs typeface="Times New Roman"/>
              </a:rPr>
              <a:t>х</a:t>
            </a:r>
            <a:r>
              <a:rPr sz="2000" spc="-20" dirty="0">
                <a:latin typeface="Times New Roman"/>
                <a:cs typeface="Times New Roman"/>
              </a:rPr>
              <a:t>ол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50" dirty="0">
                <a:latin typeface="Times New Roman"/>
                <a:cs typeface="Times New Roman"/>
              </a:rPr>
              <a:t>г</a:t>
            </a:r>
            <a:r>
              <a:rPr sz="2000" spc="-1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35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да</a:t>
            </a:r>
            <a:r>
              <a:rPr sz="2000" spc="-60" dirty="0">
                <a:latin typeface="Times New Roman"/>
                <a:cs typeface="Times New Roman"/>
              </a:rPr>
              <a:t>г</a:t>
            </a:r>
            <a:r>
              <a:rPr sz="2000" dirty="0">
                <a:latin typeface="Times New Roman"/>
                <a:cs typeface="Times New Roman"/>
              </a:rPr>
              <a:t>огич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114" dirty="0">
                <a:latin typeface="Times New Roman"/>
                <a:cs typeface="Times New Roman"/>
              </a:rPr>
              <a:t>к</a:t>
            </a:r>
            <a:r>
              <a:rPr sz="2000" spc="2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е	</a:t>
            </a:r>
            <a:r>
              <a:rPr sz="2000" spc="-11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он</a:t>
            </a:r>
            <a:r>
              <a:rPr sz="2000" spc="-25" dirty="0">
                <a:latin typeface="Times New Roman"/>
                <a:cs typeface="Times New Roman"/>
              </a:rPr>
              <a:t>с</a:t>
            </a:r>
            <a:r>
              <a:rPr sz="2000" spc="-95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80" dirty="0">
                <a:latin typeface="Times New Roman"/>
                <a:cs typeface="Times New Roman"/>
              </a:rPr>
              <a:t>ь</a:t>
            </a:r>
            <a:r>
              <a:rPr sz="2000" dirty="0">
                <a:latin typeface="Times New Roman"/>
                <a:cs typeface="Times New Roman"/>
              </a:rPr>
              <a:t>тир</a:t>
            </a:r>
            <a:r>
              <a:rPr sz="2000" spc="5" dirty="0">
                <a:latin typeface="Times New Roman"/>
                <a:cs typeface="Times New Roman"/>
              </a:rPr>
              <a:t>о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е	о</a:t>
            </a:r>
            <a:r>
              <a:rPr sz="2000" spc="-80" dirty="0">
                <a:latin typeface="Times New Roman"/>
                <a:cs typeface="Times New Roman"/>
              </a:rPr>
              <a:t>б</a:t>
            </a:r>
            <a:r>
              <a:rPr sz="2000" spc="-20" dirty="0">
                <a:latin typeface="Times New Roman"/>
                <a:cs typeface="Times New Roman"/>
              </a:rPr>
              <a:t>у</a:t>
            </a:r>
            <a:r>
              <a:rPr sz="2000" spc="-15" dirty="0">
                <a:latin typeface="Times New Roman"/>
                <a:cs typeface="Times New Roman"/>
              </a:rPr>
              <a:t>ч</a:t>
            </a:r>
            <a:r>
              <a:rPr sz="2000" dirty="0">
                <a:latin typeface="Times New Roman"/>
                <a:cs typeface="Times New Roman"/>
              </a:rPr>
              <a:t>ающ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spc="-60" dirty="0">
                <a:latin typeface="Times New Roman"/>
                <a:cs typeface="Times New Roman"/>
              </a:rPr>
              <a:t>х</a:t>
            </a:r>
            <a:r>
              <a:rPr sz="2000" dirty="0">
                <a:latin typeface="Times New Roman"/>
                <a:cs typeface="Times New Roman"/>
              </a:rPr>
              <a:t>ся,	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х	р</a:t>
            </a:r>
            <a:r>
              <a:rPr sz="2000" spc="-6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дите</a:t>
            </a:r>
            <a:r>
              <a:rPr sz="2000" spc="-10" dirty="0">
                <a:latin typeface="Times New Roman"/>
                <a:cs typeface="Times New Roman"/>
              </a:rPr>
              <a:t>л</a:t>
            </a:r>
            <a:r>
              <a:rPr sz="2000" dirty="0">
                <a:latin typeface="Times New Roman"/>
                <a:cs typeface="Times New Roman"/>
              </a:rPr>
              <a:t>ей  </a:t>
            </a:r>
            <a:r>
              <a:rPr sz="2000" spc="-10" dirty="0">
                <a:latin typeface="Times New Roman"/>
                <a:cs typeface="Times New Roman"/>
              </a:rPr>
              <a:t>(законных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представителей)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5" dirty="0">
                <a:latin typeface="Times New Roman"/>
                <a:cs typeface="Times New Roman"/>
              </a:rPr>
              <a:t> педагогических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работников;</a:t>
            </a:r>
            <a:endParaRPr sz="2000">
              <a:latin typeface="Times New Roman"/>
              <a:cs typeface="Times New Roman"/>
            </a:endParaRPr>
          </a:p>
          <a:p>
            <a:pPr marL="363220" indent="-350520">
              <a:lnSpc>
                <a:spcPct val="100000"/>
              </a:lnSpc>
              <a:buAutoNum type="arabicParenR"/>
              <a:tabLst>
                <a:tab pos="362585" algn="l"/>
                <a:tab pos="363220" algn="l"/>
                <a:tab pos="3574415" algn="l"/>
                <a:tab pos="3848735" algn="l"/>
                <a:tab pos="5898515" algn="l"/>
                <a:tab pos="6866255" algn="l"/>
                <a:tab pos="7117715" algn="l"/>
              </a:tabLst>
            </a:pPr>
            <a:r>
              <a:rPr sz="2000" spc="-10" dirty="0">
                <a:latin typeface="Times New Roman"/>
                <a:cs typeface="Times New Roman"/>
              </a:rPr>
              <a:t>коррекционно-развивающие	</a:t>
            </a:r>
            <a:r>
              <a:rPr sz="2000" dirty="0">
                <a:latin typeface="Times New Roman"/>
                <a:cs typeface="Times New Roman"/>
              </a:rPr>
              <a:t>и	</a:t>
            </a:r>
            <a:r>
              <a:rPr sz="2000" spc="-15" dirty="0">
                <a:latin typeface="Times New Roman"/>
                <a:cs typeface="Times New Roman"/>
              </a:rPr>
              <a:t>компенсирующие	</a:t>
            </a:r>
            <a:r>
              <a:rPr sz="2000" spc="-5" dirty="0">
                <a:latin typeface="Times New Roman"/>
                <a:cs typeface="Times New Roman"/>
              </a:rPr>
              <a:t>занятия	</a:t>
            </a:r>
            <a:r>
              <a:rPr sz="2000" dirty="0">
                <a:latin typeface="Times New Roman"/>
                <a:cs typeface="Times New Roman"/>
              </a:rPr>
              <a:t>с	</a:t>
            </a:r>
            <a:r>
              <a:rPr sz="2000" spc="-10" dirty="0">
                <a:latin typeface="Times New Roman"/>
                <a:cs typeface="Times New Roman"/>
              </a:rPr>
              <a:t>обучающимися,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логопедическую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помощь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обучающимся;</a:t>
            </a:r>
            <a:endParaRPr sz="2000">
              <a:latin typeface="Times New Roman"/>
              <a:cs typeface="Times New Roman"/>
            </a:endParaRPr>
          </a:p>
          <a:p>
            <a:pPr marL="285115" indent="-273050">
              <a:lnSpc>
                <a:spcPct val="100000"/>
              </a:lnSpc>
              <a:buAutoNum type="arabicParenR" startAt="3"/>
              <a:tabLst>
                <a:tab pos="285750" algn="l"/>
              </a:tabLst>
            </a:pPr>
            <a:r>
              <a:rPr sz="2000" spc="-25" dirty="0">
                <a:latin typeface="Times New Roman"/>
                <a:cs typeface="Times New Roman"/>
              </a:rPr>
              <a:t>комплекс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реабилитационных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5" dirty="0">
                <a:latin typeface="Times New Roman"/>
                <a:cs typeface="Times New Roman"/>
              </a:rPr>
              <a:t> других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медицинских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мероприятий;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AutoNum type="arabicParenR" startAt="3"/>
              <a:tabLst>
                <a:tab pos="474345" algn="l"/>
                <a:tab pos="474980" algn="l"/>
                <a:tab pos="1580515" algn="l"/>
                <a:tab pos="3355975" algn="l"/>
                <a:tab pos="3726815" algn="l"/>
                <a:tab pos="5872480" algn="l"/>
                <a:tab pos="7285355" algn="l"/>
                <a:tab pos="8709025" algn="l"/>
              </a:tabLst>
            </a:pP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5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мощь	о</a:t>
            </a:r>
            <a:r>
              <a:rPr sz="2000" spc="-8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10" dirty="0">
                <a:latin typeface="Times New Roman"/>
                <a:cs typeface="Times New Roman"/>
              </a:rPr>
              <a:t>ч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-10" dirty="0">
                <a:latin typeface="Times New Roman"/>
                <a:cs typeface="Times New Roman"/>
              </a:rPr>
              <a:t>ю</a:t>
            </a:r>
            <a:r>
              <a:rPr sz="2000" dirty="0">
                <a:latin typeface="Times New Roman"/>
                <a:cs typeface="Times New Roman"/>
              </a:rPr>
              <a:t>щи</a:t>
            </a:r>
            <a:r>
              <a:rPr sz="2000" spc="-10" dirty="0">
                <a:latin typeface="Times New Roman"/>
                <a:cs typeface="Times New Roman"/>
              </a:rPr>
              <a:t>м</a:t>
            </a:r>
            <a:r>
              <a:rPr sz="2000" dirty="0">
                <a:latin typeface="Times New Roman"/>
                <a:cs typeface="Times New Roman"/>
              </a:rPr>
              <a:t>ся	в	</a:t>
            </a:r>
            <a:r>
              <a:rPr sz="2000" spc="-5" dirty="0">
                <a:latin typeface="Times New Roman"/>
                <a:cs typeface="Times New Roman"/>
              </a:rPr>
              <a:t>пр</a:t>
            </a:r>
            <a:r>
              <a:rPr sz="2000" spc="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ф</a:t>
            </a:r>
            <a:r>
              <a:rPr sz="2000" spc="-1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риен</a:t>
            </a:r>
            <a:r>
              <a:rPr sz="2000" spc="15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ац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,	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2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15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чен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и	</a:t>
            </a:r>
            <a:r>
              <a:rPr sz="2000" spc="5" dirty="0">
                <a:latin typeface="Times New Roman"/>
                <a:cs typeface="Times New Roman"/>
              </a:rPr>
              <a:t>п</a:t>
            </a:r>
            <a:r>
              <a:rPr sz="2000" dirty="0">
                <a:latin typeface="Times New Roman"/>
                <a:cs typeface="Times New Roman"/>
              </a:rPr>
              <a:t>р</a:t>
            </a:r>
            <a:r>
              <a:rPr sz="2000" spc="1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ф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сс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и	и  социальной </a:t>
            </a:r>
            <a:r>
              <a:rPr sz="2000" spc="-5" dirty="0">
                <a:latin typeface="Times New Roman"/>
                <a:cs typeface="Times New Roman"/>
              </a:rPr>
              <a:t>адаптации.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Психолого-педагогическая,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медицинская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социальная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помощь</a:t>
            </a:r>
            <a:r>
              <a:rPr sz="2000" spc="4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оказывается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детям </a:t>
            </a:r>
            <a:r>
              <a:rPr sz="2000" spc="-5" dirty="0">
                <a:latin typeface="Times New Roman"/>
                <a:cs typeface="Times New Roman"/>
              </a:rPr>
              <a:t>на </a:t>
            </a:r>
            <a:r>
              <a:rPr sz="2000" dirty="0">
                <a:latin typeface="Times New Roman"/>
                <a:cs typeface="Times New Roman"/>
              </a:rPr>
              <a:t>основании </a:t>
            </a:r>
            <a:r>
              <a:rPr sz="2000" spc="-5" dirty="0">
                <a:latin typeface="Times New Roman"/>
                <a:cs typeface="Times New Roman"/>
              </a:rPr>
              <a:t>заявления или </a:t>
            </a:r>
            <a:r>
              <a:rPr sz="2000" spc="-15" dirty="0">
                <a:latin typeface="Times New Roman"/>
                <a:cs typeface="Times New Roman"/>
              </a:rPr>
              <a:t>согласия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-5" dirty="0">
                <a:latin typeface="Times New Roman"/>
                <a:cs typeface="Times New Roman"/>
              </a:rPr>
              <a:t>письменной форме их </a:t>
            </a:r>
            <a:r>
              <a:rPr sz="2000" spc="-10" dirty="0">
                <a:latin typeface="Times New Roman"/>
                <a:cs typeface="Times New Roman"/>
              </a:rPr>
              <a:t>родителей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(законных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представителей).</a:t>
            </a:r>
            <a:endParaRPr sz="2000">
              <a:latin typeface="Times New Roman"/>
              <a:cs typeface="Times New Roman"/>
            </a:endParaRPr>
          </a:p>
          <a:p>
            <a:pPr marL="7620634" algn="just">
              <a:lnSpc>
                <a:spcPct val="100000"/>
              </a:lnSpc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42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4826" y="6298082"/>
            <a:ext cx="331470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761235" y="1406397"/>
            <a:ext cx="7826375" cy="3684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центр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психолого-педагогической,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медицинской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социальной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помощи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может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быть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возложено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осуществление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функций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психолого-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медико-педагогической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комиссии,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том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числе</a:t>
            </a:r>
            <a:r>
              <a:rPr sz="2000" spc="4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проведение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комплексного психолого-медико-педагогического </a:t>
            </a:r>
            <a:r>
              <a:rPr sz="2000" spc="-5" dirty="0">
                <a:latin typeface="Times New Roman"/>
                <a:cs typeface="Times New Roman"/>
              </a:rPr>
              <a:t>обследования </a:t>
            </a:r>
            <a:r>
              <a:rPr sz="2000" dirty="0">
                <a:latin typeface="Times New Roman"/>
                <a:cs typeface="Times New Roman"/>
              </a:rPr>
              <a:t>детей в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целях своевременного выявления </a:t>
            </a:r>
            <a:r>
              <a:rPr sz="2000" spc="5" dirty="0">
                <a:latin typeface="Times New Roman"/>
                <a:cs typeface="Times New Roman"/>
              </a:rPr>
              <a:t>особенностей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-10" dirty="0">
                <a:latin typeface="Times New Roman"/>
                <a:cs typeface="Times New Roman"/>
              </a:rPr>
              <a:t>физическом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5" dirty="0">
                <a:latin typeface="Times New Roman"/>
                <a:cs typeface="Times New Roman"/>
              </a:rPr>
              <a:t>(или)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психическом</a:t>
            </a:r>
            <a:r>
              <a:rPr sz="2000" spc="-5" dirty="0">
                <a:latin typeface="Times New Roman"/>
                <a:cs typeface="Times New Roman"/>
              </a:rPr>
              <a:t> развитии</a:t>
            </a:r>
            <a:r>
              <a:rPr sz="2000" dirty="0">
                <a:latin typeface="Times New Roman"/>
                <a:cs typeface="Times New Roman"/>
              </a:rPr>
              <a:t> 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(или)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отклонений</a:t>
            </a:r>
            <a:r>
              <a:rPr sz="2000" dirty="0">
                <a:latin typeface="Times New Roman"/>
                <a:cs typeface="Times New Roman"/>
              </a:rPr>
              <a:t> 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поведении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детей,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подготовка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результатам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обследования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детей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рекомендаций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оказанию им </a:t>
            </a:r>
            <a:r>
              <a:rPr sz="2000" spc="-15" dirty="0">
                <a:latin typeface="Times New Roman"/>
                <a:cs typeface="Times New Roman"/>
              </a:rPr>
              <a:t>психолого-медико-педагогической </a:t>
            </a:r>
            <a:r>
              <a:rPr sz="2000" spc="-10" dirty="0">
                <a:latin typeface="Times New Roman"/>
                <a:cs typeface="Times New Roman"/>
              </a:rPr>
              <a:t>помощи </a:t>
            </a:r>
            <a:r>
              <a:rPr sz="2000" dirty="0">
                <a:latin typeface="Times New Roman"/>
                <a:cs typeface="Times New Roman"/>
              </a:rPr>
              <a:t>и организации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обучения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 воспитания,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также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подтверждение,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уточнение</a:t>
            </a:r>
            <a:r>
              <a:rPr sz="2000" spc="-5" dirty="0">
                <a:latin typeface="Times New Roman"/>
                <a:cs typeface="Times New Roman"/>
              </a:rPr>
              <a:t> или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изменение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ранее данных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рекомендаций.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42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254" y="6298082"/>
            <a:ext cx="345185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761235" y="1406397"/>
            <a:ext cx="7827645" cy="398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Содержание</a:t>
            </a:r>
            <a:r>
              <a:rPr sz="2000" spc="-5" dirty="0">
                <a:latin typeface="Times New Roman"/>
                <a:cs typeface="Times New Roman"/>
              </a:rPr>
              <a:t> образования</a:t>
            </a:r>
            <a:r>
              <a:rPr sz="2000" dirty="0">
                <a:latin typeface="Times New Roman"/>
                <a:cs typeface="Times New Roman"/>
              </a:rPr>
              <a:t> 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условия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организации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обучения</a:t>
            </a:r>
            <a:r>
              <a:rPr sz="2000" spc="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5" dirty="0">
                <a:latin typeface="Times New Roman"/>
                <a:cs typeface="Times New Roman"/>
              </a:rPr>
              <a:t> воспитания </a:t>
            </a:r>
            <a:r>
              <a:rPr sz="2000" spc="-15" dirty="0">
                <a:latin typeface="Times New Roman"/>
                <a:cs typeface="Times New Roman"/>
              </a:rPr>
              <a:t>обучающихся </a:t>
            </a:r>
            <a:r>
              <a:rPr sz="2000" dirty="0">
                <a:latin typeface="Times New Roman"/>
                <a:cs typeface="Times New Roman"/>
              </a:rPr>
              <a:t>с ограниченными </a:t>
            </a:r>
            <a:r>
              <a:rPr sz="2000" spc="-10" dirty="0">
                <a:latin typeface="Times New Roman"/>
                <a:cs typeface="Times New Roman"/>
              </a:rPr>
              <a:t>возможностями здоровья </a:t>
            </a:r>
            <a:r>
              <a:rPr sz="2000" spc="-5" dirty="0">
                <a:latin typeface="Times New Roman"/>
                <a:cs typeface="Times New Roman"/>
              </a:rPr>
              <a:t> определяются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адаптированной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образовательной</a:t>
            </a:r>
            <a:r>
              <a:rPr sz="2000" spc="-5" dirty="0">
                <a:latin typeface="Times New Roman"/>
                <a:cs typeface="Times New Roman"/>
              </a:rPr>
              <a:t> программой,</a:t>
            </a:r>
            <a:r>
              <a:rPr sz="2000" dirty="0">
                <a:latin typeface="Times New Roman"/>
                <a:cs typeface="Times New Roman"/>
              </a:rPr>
              <a:t> а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для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инвалидов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также</a:t>
            </a:r>
            <a:r>
              <a:rPr sz="2000" dirty="0">
                <a:latin typeface="Times New Roman"/>
                <a:cs typeface="Times New Roman"/>
              </a:rPr>
              <a:t> 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соответствии</a:t>
            </a:r>
            <a:r>
              <a:rPr sz="2000" dirty="0">
                <a:latin typeface="Times New Roman"/>
                <a:cs typeface="Times New Roman"/>
              </a:rPr>
              <a:t> с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индивидуальной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программой </a:t>
            </a:r>
            <a:r>
              <a:rPr sz="2000" dirty="0">
                <a:latin typeface="Times New Roman"/>
                <a:cs typeface="Times New Roman"/>
              </a:rPr>
              <a:t> реабилитации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инвалида.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Times New Roman"/>
                <a:cs typeface="Times New Roman"/>
              </a:rPr>
              <a:t>Общее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обучающихся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ограниченными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возможностями </a:t>
            </a:r>
            <a:r>
              <a:rPr sz="2000" spc="-5" dirty="0">
                <a:latin typeface="Times New Roman"/>
                <a:cs typeface="Times New Roman"/>
              </a:rPr>
              <a:t> здоровья</a:t>
            </a:r>
            <a:r>
              <a:rPr sz="2000" dirty="0">
                <a:latin typeface="Times New Roman"/>
                <a:cs typeface="Times New Roman"/>
              </a:rPr>
              <a:t> осуществляется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организациях,</a:t>
            </a:r>
            <a:r>
              <a:rPr sz="2000" dirty="0">
                <a:latin typeface="Times New Roman"/>
                <a:cs typeface="Times New Roman"/>
              </a:rPr>
              <a:t> осуществляющих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образовательную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деятельность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адаптированным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основным 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общеобразовательным</a:t>
            </a:r>
            <a:r>
              <a:rPr sz="2000" spc="-5" dirty="0">
                <a:latin typeface="Times New Roman"/>
                <a:cs typeface="Times New Roman"/>
              </a:rPr>
              <a:t> программам.</a:t>
            </a:r>
            <a:r>
              <a:rPr sz="2000" dirty="0">
                <a:latin typeface="Times New Roman"/>
                <a:cs typeface="Times New Roman"/>
              </a:rPr>
              <a:t> В таких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организациях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создаются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специальные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условия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для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получения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образования</a:t>
            </a:r>
            <a:r>
              <a:rPr sz="2000" spc="-5" dirty="0">
                <a:latin typeface="Times New Roman"/>
                <a:cs typeface="Times New Roman"/>
              </a:rPr>
              <a:t> указанными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обучающимися.</a:t>
            </a:r>
            <a:endParaRPr sz="2000">
              <a:latin typeface="Times New Roman"/>
              <a:cs typeface="Times New Roman"/>
            </a:endParaRPr>
          </a:p>
          <a:p>
            <a:pPr marL="6588759" algn="just">
              <a:lnSpc>
                <a:spcPct val="100000"/>
              </a:lnSpc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79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4826" y="6298082"/>
            <a:ext cx="331470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761235" y="1406397"/>
            <a:ext cx="7827645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Times New Roman"/>
                <a:cs typeface="Times New Roman"/>
              </a:rPr>
              <a:t>Под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специальными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условиями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для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получения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обучающимися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ограниченными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возможностями</a:t>
            </a:r>
            <a:r>
              <a:rPr sz="2000" spc="-5" dirty="0">
                <a:latin typeface="Times New Roman"/>
                <a:cs typeface="Times New Roman"/>
              </a:rPr>
              <a:t> здоровья</a:t>
            </a:r>
            <a:r>
              <a:rPr sz="2000" spc="4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настоящем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Федеральном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законе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понимаются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условия</a:t>
            </a:r>
            <a:r>
              <a:rPr sz="2000" b="1" spc="-15" dirty="0">
                <a:latin typeface="Times New Roman"/>
                <a:cs typeface="Times New Roman"/>
              </a:rPr>
              <a:t> обучения, 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воспитания </a:t>
            </a:r>
            <a:r>
              <a:rPr sz="2000" b="1" dirty="0">
                <a:latin typeface="Times New Roman"/>
                <a:cs typeface="Times New Roman"/>
              </a:rPr>
              <a:t>и </a:t>
            </a:r>
            <a:r>
              <a:rPr sz="2000" b="1" spc="-5" dirty="0">
                <a:latin typeface="Times New Roman"/>
                <a:cs typeface="Times New Roman"/>
              </a:rPr>
              <a:t>развития </a:t>
            </a:r>
            <a:r>
              <a:rPr sz="2000" b="1" dirty="0">
                <a:latin typeface="Times New Roman"/>
                <a:cs typeface="Times New Roman"/>
              </a:rPr>
              <a:t>таких </a:t>
            </a:r>
            <a:r>
              <a:rPr sz="2000" b="1" spc="-15" dirty="0">
                <a:latin typeface="Times New Roman"/>
                <a:cs typeface="Times New Roman"/>
              </a:rPr>
              <a:t>обучающихся</a:t>
            </a:r>
            <a:r>
              <a:rPr sz="2000" spc="-15" dirty="0">
                <a:latin typeface="Times New Roman"/>
                <a:cs typeface="Times New Roman"/>
              </a:rPr>
              <a:t>, </a:t>
            </a:r>
            <a:r>
              <a:rPr sz="2000" b="1" spc="-15" dirty="0">
                <a:latin typeface="Times New Roman"/>
                <a:cs typeface="Times New Roman"/>
              </a:rPr>
              <a:t>включающие </a:t>
            </a:r>
            <a:r>
              <a:rPr sz="2000" b="1" dirty="0">
                <a:latin typeface="Times New Roman"/>
                <a:cs typeface="Times New Roman"/>
              </a:rPr>
              <a:t>в </a:t>
            </a:r>
            <a:r>
              <a:rPr sz="2000" b="1" spc="-10" dirty="0">
                <a:latin typeface="Times New Roman"/>
                <a:cs typeface="Times New Roman"/>
              </a:rPr>
              <a:t>себя 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использование </a:t>
            </a:r>
            <a:r>
              <a:rPr sz="2000" b="1" spc="-5" dirty="0">
                <a:latin typeface="Times New Roman"/>
                <a:cs typeface="Times New Roman"/>
              </a:rPr>
              <a:t>специальных </a:t>
            </a:r>
            <a:r>
              <a:rPr sz="2000" b="1" spc="-10" dirty="0">
                <a:latin typeface="Times New Roman"/>
                <a:cs typeface="Times New Roman"/>
              </a:rPr>
              <a:t>образовательных </a:t>
            </a:r>
            <a:r>
              <a:rPr sz="2000" b="1" spc="-5" dirty="0">
                <a:latin typeface="Times New Roman"/>
                <a:cs typeface="Times New Roman"/>
              </a:rPr>
              <a:t>программ </a:t>
            </a:r>
            <a:r>
              <a:rPr sz="2000" b="1" dirty="0">
                <a:latin typeface="Times New Roman"/>
                <a:cs typeface="Times New Roman"/>
              </a:rPr>
              <a:t>и </a:t>
            </a:r>
            <a:r>
              <a:rPr sz="2000" b="1" spc="-25" dirty="0">
                <a:latin typeface="Times New Roman"/>
                <a:cs typeface="Times New Roman"/>
              </a:rPr>
              <a:t>методов 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обучения </a:t>
            </a:r>
            <a:r>
              <a:rPr sz="2000" b="1" dirty="0">
                <a:latin typeface="Times New Roman"/>
                <a:cs typeface="Times New Roman"/>
              </a:rPr>
              <a:t>и воспитания, </a:t>
            </a:r>
            <a:r>
              <a:rPr sz="2000" spc="-5" dirty="0">
                <a:latin typeface="Times New Roman"/>
                <a:cs typeface="Times New Roman"/>
              </a:rPr>
              <a:t>специальных </a:t>
            </a:r>
            <a:r>
              <a:rPr sz="2000" spc="-10" dirty="0">
                <a:latin typeface="Times New Roman"/>
                <a:cs typeface="Times New Roman"/>
              </a:rPr>
              <a:t>учебников, </a:t>
            </a:r>
            <a:r>
              <a:rPr sz="2000" spc="-5" dirty="0">
                <a:latin typeface="Times New Roman"/>
                <a:cs typeface="Times New Roman"/>
              </a:rPr>
              <a:t>учебных </a:t>
            </a:r>
            <a:r>
              <a:rPr sz="2000" spc="5" dirty="0">
                <a:latin typeface="Times New Roman"/>
                <a:cs typeface="Times New Roman"/>
              </a:rPr>
              <a:t>пособий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дидактических</a:t>
            </a:r>
            <a:r>
              <a:rPr sz="2000" spc="4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материалов,</a:t>
            </a:r>
            <a:r>
              <a:rPr sz="2000" spc="4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специальных</a:t>
            </a:r>
            <a:r>
              <a:rPr sz="2000" spc="4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технических</a:t>
            </a:r>
            <a:r>
              <a:rPr sz="2000" spc="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средств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1235" y="3540328"/>
            <a:ext cx="596709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58595" algn="l"/>
                <a:tab pos="3481070" algn="l"/>
                <a:tab pos="4060190" algn="l"/>
              </a:tabLst>
            </a:pPr>
            <a:r>
              <a:rPr sz="2000" spc="-15" dirty="0">
                <a:latin typeface="Times New Roman"/>
                <a:cs typeface="Times New Roman"/>
              </a:rPr>
              <a:t>обучения	</a:t>
            </a:r>
            <a:r>
              <a:rPr sz="2000" spc="-20" dirty="0">
                <a:latin typeface="Times New Roman"/>
                <a:cs typeface="Times New Roman"/>
              </a:rPr>
              <a:t>коллективного	</a:t>
            </a:r>
            <a:r>
              <a:rPr sz="2000" dirty="0">
                <a:latin typeface="Times New Roman"/>
                <a:cs typeface="Times New Roman"/>
              </a:rPr>
              <a:t>и	</a:t>
            </a:r>
            <a:r>
              <a:rPr sz="2000" spc="-10" dirty="0">
                <a:latin typeface="Times New Roman"/>
                <a:cs typeface="Times New Roman"/>
              </a:rPr>
              <a:t>индивидуального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1235" y="3540328"/>
            <a:ext cx="782510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пользования,</a:t>
            </a:r>
            <a:endParaRPr sz="2000">
              <a:latin typeface="Times New Roman"/>
              <a:cs typeface="Times New Roman"/>
            </a:endParaRPr>
          </a:p>
          <a:p>
            <a:pPr marR="5715" algn="r">
              <a:lnSpc>
                <a:spcPct val="100000"/>
              </a:lnSpc>
              <a:tabLst>
                <a:tab pos="2028189" algn="l"/>
                <a:tab pos="2938145" algn="l"/>
                <a:tab pos="4424045" algn="l"/>
                <a:tab pos="6215380" algn="l"/>
              </a:tabLst>
            </a:pPr>
            <a:r>
              <a:rPr sz="2000" spc="-5" dirty="0">
                <a:latin typeface="Times New Roman"/>
                <a:cs typeface="Times New Roman"/>
              </a:rPr>
              <a:t>пр</a:t>
            </a:r>
            <a:r>
              <a:rPr sz="2000" spc="-25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д</a:t>
            </a:r>
            <a:r>
              <a:rPr sz="2000" spc="4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ле</a:t>
            </a:r>
            <a:r>
              <a:rPr sz="2000" spc="-15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е	у</a:t>
            </a:r>
            <a:r>
              <a:rPr sz="2000" spc="-10" dirty="0">
                <a:latin typeface="Times New Roman"/>
                <a:cs typeface="Times New Roman"/>
              </a:rPr>
              <a:t>с</a:t>
            </a:r>
            <a:r>
              <a:rPr sz="2000" dirty="0">
                <a:latin typeface="Times New Roman"/>
                <a:cs typeface="Times New Roman"/>
              </a:rPr>
              <a:t>луг	асс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сте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а	(п</a:t>
            </a:r>
            <a:r>
              <a:rPr sz="2000" spc="-45" dirty="0">
                <a:latin typeface="Times New Roman"/>
                <a:cs typeface="Times New Roman"/>
              </a:rPr>
              <a:t>о</a:t>
            </a:r>
            <a:r>
              <a:rPr sz="2000" spc="-10" dirty="0">
                <a:latin typeface="Times New Roman"/>
                <a:cs typeface="Times New Roman"/>
              </a:rPr>
              <a:t>м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5" dirty="0">
                <a:latin typeface="Times New Roman"/>
                <a:cs typeface="Times New Roman"/>
              </a:rPr>
              <a:t>щ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spc="-4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а),	о</a:t>
            </a:r>
            <a:r>
              <a:rPr sz="2000" spc="-35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азы</a:t>
            </a:r>
            <a:r>
              <a:rPr sz="2000" spc="-3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-10" dirty="0">
                <a:latin typeface="Times New Roman"/>
                <a:cs typeface="Times New Roman"/>
              </a:rPr>
              <a:t>ющ</a:t>
            </a:r>
            <a:r>
              <a:rPr sz="2000" dirty="0">
                <a:latin typeface="Times New Roman"/>
                <a:cs typeface="Times New Roman"/>
              </a:rPr>
              <a:t>е</a:t>
            </a:r>
            <a:r>
              <a:rPr sz="2000" spc="-60" dirty="0">
                <a:latin typeface="Times New Roman"/>
                <a:cs typeface="Times New Roman"/>
              </a:rPr>
              <a:t>г</a:t>
            </a:r>
            <a:r>
              <a:rPr sz="2000" dirty="0">
                <a:latin typeface="Times New Roman"/>
                <a:cs typeface="Times New Roman"/>
              </a:rPr>
              <a:t>о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1235" y="4150233"/>
            <a:ext cx="7826375" cy="2160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Times New Roman"/>
                <a:cs typeface="Times New Roman"/>
              </a:rPr>
              <a:t>обучающимся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необходимую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техническую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помощь,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проведение </a:t>
            </a:r>
            <a:r>
              <a:rPr sz="2000" spc="-5" dirty="0">
                <a:latin typeface="Times New Roman"/>
                <a:cs typeface="Times New Roman"/>
              </a:rPr>
              <a:t> групповых</a:t>
            </a:r>
            <a:r>
              <a:rPr sz="2000" dirty="0">
                <a:latin typeface="Times New Roman"/>
                <a:cs typeface="Times New Roman"/>
              </a:rPr>
              <a:t> 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индивидуальных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коррекционных</a:t>
            </a:r>
            <a:r>
              <a:rPr sz="2000" spc="-5" dirty="0">
                <a:latin typeface="Times New Roman"/>
                <a:cs typeface="Times New Roman"/>
              </a:rPr>
              <a:t> занятий,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обеспечение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доступа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здания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организаций,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осуществляющих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образовательную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деятельность,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и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другие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условия,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без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которых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невозможно</a:t>
            </a:r>
            <a:r>
              <a:rPr sz="2000" b="1" spc="-10" dirty="0">
                <a:latin typeface="Times New Roman"/>
                <a:cs typeface="Times New Roman"/>
              </a:rPr>
              <a:t> или 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затруднено </a:t>
            </a:r>
            <a:r>
              <a:rPr sz="2000" b="1" spc="-5" dirty="0">
                <a:latin typeface="Times New Roman"/>
                <a:cs typeface="Times New Roman"/>
              </a:rPr>
              <a:t>освоение </a:t>
            </a:r>
            <a:r>
              <a:rPr sz="2000" b="1" spc="-10" dirty="0">
                <a:latin typeface="Times New Roman"/>
                <a:cs typeface="Times New Roman"/>
              </a:rPr>
              <a:t>образовательных </a:t>
            </a:r>
            <a:r>
              <a:rPr sz="2000" b="1" spc="-5" dirty="0">
                <a:latin typeface="Times New Roman"/>
                <a:cs typeface="Times New Roman"/>
              </a:rPr>
              <a:t>программ </a:t>
            </a:r>
            <a:r>
              <a:rPr sz="2000" b="1" spc="-10" dirty="0">
                <a:latin typeface="Times New Roman"/>
                <a:cs typeface="Times New Roman"/>
              </a:rPr>
              <a:t>обучающимися </a:t>
            </a:r>
            <a:r>
              <a:rPr sz="2000" b="1" dirty="0">
                <a:latin typeface="Times New Roman"/>
                <a:cs typeface="Times New Roman"/>
              </a:rPr>
              <a:t>с 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ограниченными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возможностями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здоровья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79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337046" y="1658899"/>
            <a:ext cx="5566410" cy="4947920"/>
            <a:chOff x="6337046" y="1658899"/>
            <a:chExt cx="5566410" cy="49479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1778" y="6298082"/>
              <a:ext cx="340614" cy="24384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37046" y="1658899"/>
              <a:ext cx="5566029" cy="4947666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3655567" y="1683257"/>
            <a:ext cx="21234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97075" algn="l"/>
              </a:tabLst>
            </a:pP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8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10" dirty="0">
                <a:latin typeface="Times New Roman"/>
                <a:cs typeface="Times New Roman"/>
              </a:rPr>
              <a:t>ч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-10" dirty="0">
                <a:latin typeface="Times New Roman"/>
                <a:cs typeface="Times New Roman"/>
              </a:rPr>
              <a:t>ющ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spc="-60" dirty="0">
                <a:latin typeface="Times New Roman"/>
                <a:cs typeface="Times New Roman"/>
              </a:rPr>
              <a:t>х</a:t>
            </a:r>
            <a:r>
              <a:rPr sz="2000" dirty="0">
                <a:latin typeface="Times New Roman"/>
                <a:cs typeface="Times New Roman"/>
              </a:rPr>
              <a:t>ся	с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1235" y="1683257"/>
            <a:ext cx="17506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Образование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огран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чен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spc="5" dirty="0">
                <a:latin typeface="Times New Roman"/>
                <a:cs typeface="Times New Roman"/>
              </a:rPr>
              <a:t>ы</a:t>
            </a:r>
            <a:r>
              <a:rPr sz="2000" dirty="0">
                <a:latin typeface="Times New Roman"/>
                <a:cs typeface="Times New Roman"/>
              </a:rPr>
              <a:t>ми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47235" y="1988057"/>
            <a:ext cx="17278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возможностями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61235" y="2292857"/>
            <a:ext cx="4016375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здоровья </a:t>
            </a:r>
            <a:r>
              <a:rPr sz="2000" spc="-20" dirty="0">
                <a:latin typeface="Times New Roman"/>
                <a:cs typeface="Times New Roman"/>
              </a:rPr>
              <a:t>может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быть </a:t>
            </a:r>
            <a:r>
              <a:rPr sz="2000" spc="-5" dirty="0">
                <a:latin typeface="Times New Roman"/>
                <a:cs typeface="Times New Roman"/>
              </a:rPr>
              <a:t>организовано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как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совместно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другими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обучающимися,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так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отдельных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классах,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группах</a:t>
            </a:r>
            <a:r>
              <a:rPr sz="2000" spc="-5" dirty="0">
                <a:latin typeface="Times New Roman"/>
                <a:cs typeface="Times New Roman"/>
              </a:rPr>
              <a:t> или</a:t>
            </a:r>
            <a:r>
              <a:rPr sz="2000" dirty="0">
                <a:latin typeface="Times New Roman"/>
                <a:cs typeface="Times New Roman"/>
              </a:rPr>
              <a:t> 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отдельных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организациях,</a:t>
            </a:r>
            <a:r>
              <a:rPr sz="2000" dirty="0">
                <a:latin typeface="Times New Roman"/>
                <a:cs typeface="Times New Roman"/>
              </a:rPr>
              <a:t> осуществляющих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образовательную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деятельность.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45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79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6350" y="6298082"/>
            <a:ext cx="324611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761235" y="1683257"/>
            <a:ext cx="20288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53440" algn="l"/>
              </a:tabLst>
            </a:pPr>
            <a:r>
              <a:rPr sz="2000" dirty="0">
                <a:latin typeface="Times New Roman"/>
                <a:cs typeface="Times New Roman"/>
              </a:rPr>
              <a:t>При	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2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15" dirty="0">
                <a:latin typeface="Times New Roman"/>
                <a:cs typeface="Times New Roman"/>
              </a:rPr>
              <a:t>уч</a:t>
            </a:r>
            <a:r>
              <a:rPr sz="2000" dirty="0">
                <a:latin typeface="Times New Roman"/>
                <a:cs typeface="Times New Roman"/>
              </a:rPr>
              <a:t>ении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1235" y="1988057"/>
            <a:ext cx="657923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023745" algn="l"/>
                <a:tab pos="3290570" algn="l"/>
                <a:tab pos="5466080" algn="l"/>
              </a:tabLst>
            </a:pPr>
            <a:r>
              <a:rPr sz="2000" spc="-10" dirty="0">
                <a:latin typeface="Times New Roman"/>
                <a:cs typeface="Times New Roman"/>
              </a:rPr>
              <a:t>возможностями	здоровья	</a:t>
            </a:r>
            <a:r>
              <a:rPr sz="2000" dirty="0">
                <a:latin typeface="Times New Roman"/>
                <a:cs typeface="Times New Roman"/>
              </a:rPr>
              <a:t>предоставляются	</a:t>
            </a:r>
            <a:r>
              <a:rPr sz="2000" spc="-10" dirty="0">
                <a:latin typeface="Times New Roman"/>
                <a:cs typeface="Times New Roman"/>
              </a:rPr>
              <a:t>бесплатно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56964" y="1683257"/>
            <a:ext cx="590867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  <a:tabLst>
                <a:tab pos="1734185" algn="l"/>
                <a:tab pos="3653154" algn="l"/>
                <a:tab pos="4159250" algn="l"/>
              </a:tabLst>
            </a:pPr>
            <a:r>
              <a:rPr sz="2000" spc="-5" dirty="0">
                <a:latin typeface="Times New Roman"/>
                <a:cs typeface="Times New Roman"/>
              </a:rPr>
              <a:t>образования	</a:t>
            </a:r>
            <a:r>
              <a:rPr sz="2000" spc="-10" dirty="0">
                <a:latin typeface="Times New Roman"/>
                <a:cs typeface="Times New Roman"/>
              </a:rPr>
              <a:t>обучающимся	</a:t>
            </a:r>
            <a:r>
              <a:rPr sz="2000" dirty="0">
                <a:latin typeface="Times New Roman"/>
                <a:cs typeface="Times New Roman"/>
              </a:rPr>
              <a:t>с	</a:t>
            </a:r>
            <a:r>
              <a:rPr sz="2000" spc="-5" dirty="0">
                <a:latin typeface="Times New Roman"/>
                <a:cs typeface="Times New Roman"/>
              </a:rPr>
              <a:t>ограниченными</a:t>
            </a:r>
            <a:endParaRPr sz="2000">
              <a:latin typeface="Times New Roman"/>
              <a:cs typeface="Times New Roman"/>
            </a:endParaRPr>
          </a:p>
          <a:p>
            <a:pPr marR="8255" algn="r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специальные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1235" y="2292857"/>
            <a:ext cx="8305165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учебники</a:t>
            </a:r>
            <a:r>
              <a:rPr sz="2000" spc="4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4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учебные  пособия,</a:t>
            </a:r>
            <a:r>
              <a:rPr sz="2000" spc="5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иная</a:t>
            </a:r>
            <a:r>
              <a:rPr sz="2000" spc="5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учебная</a:t>
            </a:r>
            <a:r>
              <a:rPr sz="2000" spc="5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литература,</a:t>
            </a:r>
            <a:r>
              <a:rPr sz="2000" spc="50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также</a:t>
            </a:r>
            <a:r>
              <a:rPr sz="2000" spc="5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услуги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15" dirty="0">
                <a:latin typeface="Times New Roman"/>
                <a:cs typeface="Times New Roman"/>
              </a:rPr>
              <a:t>сурдопереводчиков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10" dirty="0">
                <a:latin typeface="Times New Roman"/>
                <a:cs typeface="Times New Roman"/>
              </a:rPr>
              <a:t> тифлосурдопереводчиков.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30" dirty="0">
                <a:latin typeface="Times New Roman"/>
                <a:cs typeface="Times New Roman"/>
              </a:rPr>
              <a:t>Указанная </a:t>
            </a:r>
            <a:r>
              <a:rPr sz="2000" dirty="0">
                <a:latin typeface="Times New Roman"/>
                <a:cs typeface="Times New Roman"/>
              </a:rPr>
              <a:t>мера социальной </a:t>
            </a:r>
            <a:r>
              <a:rPr sz="2000" spc="-10" dirty="0">
                <a:latin typeface="Times New Roman"/>
                <a:cs typeface="Times New Roman"/>
              </a:rPr>
              <a:t>поддержки </a:t>
            </a:r>
            <a:r>
              <a:rPr sz="2000" dirty="0">
                <a:latin typeface="Times New Roman"/>
                <a:cs typeface="Times New Roman"/>
              </a:rPr>
              <a:t>является </a:t>
            </a:r>
            <a:r>
              <a:rPr sz="2000" spc="-20" dirty="0">
                <a:latin typeface="Times New Roman"/>
                <a:cs typeface="Times New Roman"/>
              </a:rPr>
              <a:t>расходным </a:t>
            </a:r>
            <a:r>
              <a:rPr sz="2000" spc="-15" dirty="0">
                <a:latin typeface="Times New Roman"/>
                <a:cs typeface="Times New Roman"/>
              </a:rPr>
              <a:t>обязательством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субъекта</a:t>
            </a:r>
            <a:r>
              <a:rPr sz="2000" spc="-15" dirty="0">
                <a:latin typeface="Times New Roman"/>
                <a:cs typeface="Times New Roman"/>
              </a:rPr>
              <a:t> Российской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Федерации</a:t>
            </a:r>
            <a:r>
              <a:rPr sz="2000" dirty="0">
                <a:latin typeface="Times New Roman"/>
                <a:cs typeface="Times New Roman"/>
              </a:rPr>
              <a:t> 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отношении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таких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обучающихся,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исключением </a:t>
            </a:r>
            <a:r>
              <a:rPr sz="2000" spc="-15" dirty="0">
                <a:latin typeface="Times New Roman"/>
                <a:cs typeface="Times New Roman"/>
              </a:rPr>
              <a:t>обучающихся </a:t>
            </a:r>
            <a:r>
              <a:rPr sz="2000" dirty="0">
                <a:latin typeface="Times New Roman"/>
                <a:cs typeface="Times New Roman"/>
              </a:rPr>
              <a:t>за </a:t>
            </a:r>
            <a:r>
              <a:rPr sz="2000" spc="-15" dirty="0">
                <a:latin typeface="Times New Roman"/>
                <a:cs typeface="Times New Roman"/>
              </a:rPr>
              <a:t>счет </a:t>
            </a:r>
            <a:r>
              <a:rPr sz="2000" spc="-20" dirty="0">
                <a:latin typeface="Times New Roman"/>
                <a:cs typeface="Times New Roman"/>
              </a:rPr>
              <a:t>бюджетных </a:t>
            </a:r>
            <a:r>
              <a:rPr sz="2000" spc="-5" dirty="0">
                <a:latin typeface="Times New Roman"/>
                <a:cs typeface="Times New Roman"/>
              </a:rPr>
              <a:t>ассигнований </a:t>
            </a:r>
            <a:r>
              <a:rPr sz="2000" spc="-10" dirty="0">
                <a:latin typeface="Times New Roman"/>
                <a:cs typeface="Times New Roman"/>
              </a:rPr>
              <a:t>федерального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бюджета. </a:t>
            </a:r>
            <a:r>
              <a:rPr sz="2000" dirty="0">
                <a:latin typeface="Times New Roman"/>
                <a:cs typeface="Times New Roman"/>
              </a:rPr>
              <a:t>Для </a:t>
            </a:r>
            <a:r>
              <a:rPr sz="2000" spc="-5" dirty="0">
                <a:latin typeface="Times New Roman"/>
                <a:cs typeface="Times New Roman"/>
              </a:rPr>
              <a:t>инвалидов, </a:t>
            </a:r>
            <a:r>
              <a:rPr sz="2000" spc="-15" dirty="0">
                <a:latin typeface="Times New Roman"/>
                <a:cs typeface="Times New Roman"/>
              </a:rPr>
              <a:t>обучающихся </a:t>
            </a:r>
            <a:r>
              <a:rPr sz="2000" dirty="0">
                <a:latin typeface="Times New Roman"/>
                <a:cs typeface="Times New Roman"/>
              </a:rPr>
              <a:t>за </a:t>
            </a:r>
            <a:r>
              <a:rPr sz="2000" spc="-10" dirty="0">
                <a:latin typeface="Times New Roman"/>
                <a:cs typeface="Times New Roman"/>
              </a:rPr>
              <a:t>счет </a:t>
            </a:r>
            <a:r>
              <a:rPr sz="2000" spc="-15" dirty="0">
                <a:latin typeface="Times New Roman"/>
                <a:cs typeface="Times New Roman"/>
              </a:rPr>
              <a:t>бюджетных </a:t>
            </a:r>
            <a:r>
              <a:rPr sz="2000" spc="-5" dirty="0">
                <a:latin typeface="Times New Roman"/>
                <a:cs typeface="Times New Roman"/>
              </a:rPr>
              <a:t>ассигнований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федерального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бюджета,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обеспечение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этих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мер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социальной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поддержки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является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расходным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обязательством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Российской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Федерации.</a:t>
            </a:r>
            <a:endParaRPr sz="2000">
              <a:latin typeface="Times New Roman"/>
              <a:cs typeface="Times New Roman"/>
            </a:endParaRPr>
          </a:p>
          <a:p>
            <a:pPr marL="7066280" algn="just">
              <a:lnSpc>
                <a:spcPct val="100000"/>
              </a:lnSpc>
              <a:spcBef>
                <a:spcPts val="5"/>
              </a:spcBef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79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254" y="6298082"/>
            <a:ext cx="342900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761235" y="1683257"/>
            <a:ext cx="83019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30" dirty="0">
                <a:latin typeface="Times New Roman"/>
                <a:cs typeface="Times New Roman"/>
              </a:rPr>
              <a:t>Государство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лице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уполномоченных</a:t>
            </a:r>
            <a:r>
              <a:rPr sz="2000" spc="3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им</a:t>
            </a:r>
            <a:r>
              <a:rPr sz="2000" spc="3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органов</a:t>
            </a:r>
            <a:r>
              <a:rPr sz="2000" spc="4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государственной</a:t>
            </a:r>
            <a:r>
              <a:rPr sz="2000" spc="3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власти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23561" y="1988057"/>
            <a:ext cx="54425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3695" algn="l"/>
                <a:tab pos="1414145" algn="l"/>
                <a:tab pos="3430904" algn="l"/>
                <a:tab pos="4351655" algn="l"/>
              </a:tabLst>
            </a:pPr>
            <a:r>
              <a:rPr sz="2000" dirty="0">
                <a:latin typeface="Times New Roman"/>
                <a:cs typeface="Times New Roman"/>
              </a:rPr>
              <a:t>и	</a:t>
            </a:r>
            <a:r>
              <a:rPr sz="2000" spc="-5" dirty="0">
                <a:latin typeface="Times New Roman"/>
                <a:cs typeface="Times New Roman"/>
              </a:rPr>
              <a:t>органов	</a:t>
            </a:r>
            <a:r>
              <a:rPr sz="2000" spc="-15" dirty="0">
                <a:latin typeface="Times New Roman"/>
                <a:cs typeface="Times New Roman"/>
              </a:rPr>
              <a:t>государственной	</a:t>
            </a:r>
            <a:r>
              <a:rPr sz="2000" spc="-5" dirty="0">
                <a:latin typeface="Times New Roman"/>
                <a:cs typeface="Times New Roman"/>
              </a:rPr>
              <a:t>власти	</a:t>
            </a:r>
            <a:r>
              <a:rPr sz="2000" spc="-20" dirty="0">
                <a:latin typeface="Times New Roman"/>
                <a:cs typeface="Times New Roman"/>
              </a:rPr>
              <a:t>субъектов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1235" y="1988057"/>
            <a:ext cx="132461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latin typeface="Times New Roman"/>
                <a:cs typeface="Times New Roman"/>
              </a:rPr>
              <a:t>Российской </a:t>
            </a:r>
            <a:r>
              <a:rPr sz="2000" spc="-49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Российской </a:t>
            </a:r>
            <a:r>
              <a:rPr sz="2000" spc="-4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</a:t>
            </a:r>
            <a:r>
              <a:rPr sz="2000" spc="-15" dirty="0">
                <a:latin typeface="Times New Roman"/>
                <a:cs typeface="Times New Roman"/>
              </a:rPr>
              <a:t>б</a:t>
            </a:r>
            <a:r>
              <a:rPr sz="2000" spc="-2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т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spc="-105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ов,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19704" y="1988057"/>
            <a:ext cx="139001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5720" marR="5080" indent="-33655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Федерации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Федерации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владеющих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96714" y="2292857"/>
            <a:ext cx="536829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5430">
              <a:lnSpc>
                <a:spcPct val="100000"/>
              </a:lnSpc>
              <a:spcBef>
                <a:spcPts val="105"/>
              </a:spcBef>
              <a:tabLst>
                <a:tab pos="2078989" algn="l"/>
                <a:tab pos="3656329" algn="l"/>
              </a:tabLst>
            </a:pPr>
            <a:r>
              <a:rPr sz="2000" spc="-5" dirty="0">
                <a:latin typeface="Times New Roman"/>
                <a:cs typeface="Times New Roman"/>
              </a:rPr>
              <a:t>обеспечивает	</a:t>
            </a:r>
            <a:r>
              <a:rPr sz="2000" spc="-20" dirty="0">
                <a:latin typeface="Times New Roman"/>
                <a:cs typeface="Times New Roman"/>
              </a:rPr>
              <a:t>подготовку	</a:t>
            </a:r>
            <a:r>
              <a:rPr sz="2000" spc="-5" dirty="0">
                <a:latin typeface="Times New Roman"/>
                <a:cs typeface="Times New Roman"/>
              </a:rPr>
              <a:t>педагогических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специальными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85890" y="2597607"/>
            <a:ext cx="357949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074545" algn="l"/>
                <a:tab pos="3429635" algn="l"/>
              </a:tabLst>
            </a:pP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35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да</a:t>
            </a:r>
            <a:r>
              <a:rPr sz="2000" spc="-60" dirty="0">
                <a:latin typeface="Times New Roman"/>
                <a:cs typeface="Times New Roman"/>
              </a:rPr>
              <a:t>г</a:t>
            </a:r>
            <a:r>
              <a:rPr sz="2000" dirty="0">
                <a:latin typeface="Times New Roman"/>
                <a:cs typeface="Times New Roman"/>
              </a:rPr>
              <a:t>ог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ч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ск</a:t>
            </a:r>
            <a:r>
              <a:rPr sz="2000" spc="-1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ми	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6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д</a:t>
            </a:r>
            <a:r>
              <a:rPr sz="2000" spc="-70" dirty="0">
                <a:latin typeface="Times New Roman"/>
                <a:cs typeface="Times New Roman"/>
              </a:rPr>
              <a:t>хо</a:t>
            </a:r>
            <a:r>
              <a:rPr sz="2000" spc="-15" dirty="0">
                <a:latin typeface="Times New Roman"/>
                <a:cs typeface="Times New Roman"/>
              </a:rPr>
              <a:t>д</a:t>
            </a:r>
            <a:r>
              <a:rPr sz="2000" dirty="0">
                <a:latin typeface="Times New Roman"/>
                <a:cs typeface="Times New Roman"/>
              </a:rPr>
              <a:t>ами	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61235" y="2902712"/>
            <a:ext cx="8303259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latin typeface="Times New Roman"/>
                <a:cs typeface="Times New Roman"/>
              </a:rPr>
              <a:t>методами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обучения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 воспитания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обучающихся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ограниченными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возможностями здоровья,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15" dirty="0">
                <a:latin typeface="Times New Roman"/>
                <a:cs typeface="Times New Roman"/>
              </a:rPr>
              <a:t>содействует </a:t>
            </a:r>
            <a:r>
              <a:rPr sz="2000" spc="-10" dirty="0">
                <a:latin typeface="Times New Roman"/>
                <a:cs typeface="Times New Roman"/>
              </a:rPr>
              <a:t>привлечению </a:t>
            </a:r>
            <a:r>
              <a:rPr sz="2000" dirty="0">
                <a:latin typeface="Times New Roman"/>
                <a:cs typeface="Times New Roman"/>
              </a:rPr>
              <a:t>таких </a:t>
            </a:r>
            <a:r>
              <a:rPr sz="2000" spc="-15" dirty="0">
                <a:latin typeface="Times New Roman"/>
                <a:cs typeface="Times New Roman"/>
              </a:rPr>
              <a:t>работников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организации,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осуществляющие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образовательную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деятельность</a:t>
            </a:r>
            <a:endParaRPr sz="2000">
              <a:latin typeface="Times New Roman"/>
              <a:cs typeface="Times New Roman"/>
            </a:endParaRPr>
          </a:p>
          <a:p>
            <a:pPr marL="7066280" algn="just">
              <a:lnSpc>
                <a:spcPct val="100000"/>
              </a:lnSpc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79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2519" y="321005"/>
            <a:ext cx="76447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40"/>
              </a:lnSpc>
              <a:spcBef>
                <a:spcPts val="100"/>
              </a:spcBef>
              <a:tabLst>
                <a:tab pos="5530215" algn="l"/>
              </a:tabLst>
            </a:pPr>
            <a:r>
              <a:rPr sz="2400" i="0" spc="-5" dirty="0">
                <a:latin typeface="Times New Roman"/>
                <a:cs typeface="Times New Roman"/>
              </a:rPr>
              <a:t>Право</a:t>
            </a:r>
            <a:r>
              <a:rPr sz="2400" i="0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на</a:t>
            </a:r>
            <a:r>
              <a:rPr sz="2400" i="0" spc="1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образование</a:t>
            </a:r>
            <a:r>
              <a:rPr sz="2400" i="0" spc="3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детей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с </a:t>
            </a:r>
            <a:r>
              <a:rPr sz="2400" i="0" spc="-5" dirty="0">
                <a:latin typeface="Times New Roman"/>
                <a:cs typeface="Times New Roman"/>
              </a:rPr>
              <a:t>особыми	</a:t>
            </a:r>
            <a:r>
              <a:rPr sz="2400" i="0" spc="-10" dirty="0">
                <a:latin typeface="Times New Roman"/>
                <a:cs typeface="Times New Roman"/>
              </a:rPr>
              <a:t>потребностями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740"/>
              </a:lnSpc>
            </a:pPr>
            <a:r>
              <a:rPr sz="2400" i="0" spc="-5" dirty="0">
                <a:latin typeface="Times New Roman"/>
                <a:cs typeface="Times New Roman"/>
              </a:rPr>
              <a:t>обеспечивается: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1778" y="6298082"/>
            <a:ext cx="340614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761235" y="1339088"/>
            <a:ext cx="914971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  <a:tabLst>
                <a:tab pos="2419985" algn="l"/>
                <a:tab pos="3935095" algn="l"/>
                <a:tab pos="5098415" algn="l"/>
                <a:tab pos="7169784" algn="l"/>
                <a:tab pos="8340090" algn="l"/>
              </a:tabLst>
            </a:pPr>
            <a:r>
              <a:rPr sz="2000" spc="-5" dirty="0">
                <a:latin typeface="Times New Roman"/>
                <a:cs typeface="Times New Roman"/>
              </a:rPr>
              <a:t>Федеральный	</a:t>
            </a:r>
            <a:r>
              <a:rPr sz="2000" spc="-20" dirty="0">
                <a:latin typeface="Times New Roman"/>
                <a:cs typeface="Times New Roman"/>
              </a:rPr>
              <a:t>закон	</a:t>
            </a:r>
            <a:r>
              <a:rPr sz="2000" spc="-10" dirty="0">
                <a:latin typeface="Times New Roman"/>
                <a:cs typeface="Times New Roman"/>
              </a:rPr>
              <a:t>от	</a:t>
            </a:r>
            <a:r>
              <a:rPr sz="2000" spc="-5" dirty="0">
                <a:latin typeface="Times New Roman"/>
                <a:cs typeface="Times New Roman"/>
              </a:rPr>
              <a:t>29.12.2012	</a:t>
            </a:r>
            <a:r>
              <a:rPr sz="2000" dirty="0">
                <a:latin typeface="Times New Roman"/>
                <a:cs typeface="Times New Roman"/>
              </a:rPr>
              <a:t>№	</a:t>
            </a:r>
            <a:r>
              <a:rPr sz="2000" spc="-5" dirty="0">
                <a:latin typeface="Times New Roman"/>
                <a:cs typeface="Times New Roman"/>
              </a:rPr>
              <a:t>273-ФЗ</a:t>
            </a:r>
            <a:endParaRPr sz="2000" dirty="0">
              <a:latin typeface="Times New Roman"/>
              <a:cs typeface="Times New Roman"/>
            </a:endParaRPr>
          </a:p>
          <a:p>
            <a:pPr marL="7493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«Об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образовании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Российской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 err="1">
                <a:latin typeface="Times New Roman"/>
                <a:cs typeface="Times New Roman"/>
              </a:rPr>
              <a:t>Федерации</a:t>
            </a:r>
            <a:r>
              <a:rPr sz="2000" spc="-5" dirty="0" smtClean="0">
                <a:latin typeface="Times New Roman"/>
                <a:cs typeface="Times New Roman"/>
              </a:rPr>
              <a:t>»;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2519" y="321005"/>
            <a:ext cx="76447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40"/>
              </a:lnSpc>
              <a:spcBef>
                <a:spcPts val="100"/>
              </a:spcBef>
              <a:tabLst>
                <a:tab pos="5530215" algn="l"/>
              </a:tabLst>
            </a:pPr>
            <a:r>
              <a:rPr sz="2400" i="0" spc="-5" dirty="0">
                <a:latin typeface="Times New Roman"/>
                <a:cs typeface="Times New Roman"/>
              </a:rPr>
              <a:t>Право</a:t>
            </a:r>
            <a:r>
              <a:rPr sz="2400" i="0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на</a:t>
            </a:r>
            <a:r>
              <a:rPr sz="2400" i="0" spc="1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образование</a:t>
            </a:r>
            <a:r>
              <a:rPr sz="2400" i="0" spc="3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детей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с </a:t>
            </a:r>
            <a:r>
              <a:rPr sz="2400" i="0" spc="-5" dirty="0">
                <a:latin typeface="Times New Roman"/>
                <a:cs typeface="Times New Roman"/>
              </a:rPr>
              <a:t>особыми	</a:t>
            </a:r>
            <a:r>
              <a:rPr sz="2400" i="0" spc="-10" dirty="0">
                <a:latin typeface="Times New Roman"/>
                <a:cs typeface="Times New Roman"/>
              </a:rPr>
              <a:t>потребностями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740"/>
              </a:lnSpc>
            </a:pPr>
            <a:r>
              <a:rPr sz="2400" i="0" spc="-5" dirty="0">
                <a:latin typeface="Times New Roman"/>
                <a:cs typeface="Times New Roman"/>
              </a:rPr>
              <a:t>обеспечивается: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21109" y="6298082"/>
            <a:ext cx="370331" cy="24384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Приказ</a:t>
            </a:r>
            <a:r>
              <a:rPr spc="-5" dirty="0"/>
              <a:t> </a:t>
            </a:r>
            <a:r>
              <a:rPr spc="-15" dirty="0"/>
              <a:t>Минобрнауки</a:t>
            </a:r>
            <a:r>
              <a:rPr spc="-10" dirty="0"/>
              <a:t> </a:t>
            </a:r>
            <a:r>
              <a:rPr spc="-5" dirty="0"/>
              <a:t>России</a:t>
            </a:r>
            <a:r>
              <a:rPr dirty="0"/>
              <a:t> </a:t>
            </a:r>
            <a:r>
              <a:rPr spc="-10" dirty="0"/>
              <a:t>от</a:t>
            </a:r>
            <a:r>
              <a:rPr spc="-5" dirty="0"/>
              <a:t> 17.12.2010</a:t>
            </a:r>
            <a:r>
              <a:rPr dirty="0"/>
              <a:t> №</a:t>
            </a:r>
            <a:r>
              <a:rPr spc="5" dirty="0"/>
              <a:t> </a:t>
            </a:r>
            <a:r>
              <a:rPr dirty="0"/>
              <a:t>1897</a:t>
            </a:r>
            <a:r>
              <a:rPr spc="5" dirty="0"/>
              <a:t> </a:t>
            </a:r>
            <a:r>
              <a:rPr spc="-5" dirty="0"/>
              <a:t>"Об</a:t>
            </a:r>
            <a:r>
              <a:rPr dirty="0"/>
              <a:t> </a:t>
            </a:r>
            <a:r>
              <a:rPr spc="-5" dirty="0"/>
              <a:t>утверждении </a:t>
            </a:r>
            <a:r>
              <a:rPr dirty="0"/>
              <a:t> </a:t>
            </a:r>
            <a:r>
              <a:rPr spc="-10" dirty="0"/>
              <a:t>федерального</a:t>
            </a:r>
            <a:r>
              <a:rPr spc="-5" dirty="0"/>
              <a:t> </a:t>
            </a:r>
            <a:r>
              <a:rPr spc="-15" dirty="0"/>
              <a:t>государственного</a:t>
            </a:r>
            <a:r>
              <a:rPr spc="-10" dirty="0"/>
              <a:t> образовательного</a:t>
            </a:r>
            <a:r>
              <a:rPr spc="-5" dirty="0"/>
              <a:t> </a:t>
            </a:r>
            <a:r>
              <a:rPr dirty="0"/>
              <a:t>стандарта</a:t>
            </a:r>
            <a:r>
              <a:rPr spc="5" dirty="0"/>
              <a:t> </a:t>
            </a:r>
            <a:r>
              <a:rPr dirty="0"/>
              <a:t>основного </a:t>
            </a:r>
            <a:r>
              <a:rPr spc="-484" dirty="0"/>
              <a:t> </a:t>
            </a:r>
            <a:r>
              <a:rPr spc="-10" dirty="0"/>
              <a:t>общего</a:t>
            </a:r>
            <a:r>
              <a:rPr spc="-45" dirty="0"/>
              <a:t> </a:t>
            </a:r>
            <a:r>
              <a:rPr spc="-5" dirty="0"/>
              <a:t>образования«;</a:t>
            </a:r>
          </a:p>
          <a:p>
            <a:pPr marL="12700" marR="5080" algn="just">
              <a:lnSpc>
                <a:spcPct val="100000"/>
              </a:lnSpc>
            </a:pPr>
            <a:r>
              <a:rPr spc="-10" dirty="0"/>
              <a:t>Приказ </a:t>
            </a:r>
            <a:r>
              <a:rPr dirty="0"/>
              <a:t>Минпросвещения России </a:t>
            </a:r>
            <a:r>
              <a:rPr spc="-10" dirty="0"/>
              <a:t>от </a:t>
            </a:r>
            <a:r>
              <a:rPr spc="-5" dirty="0"/>
              <a:t>31.05.2021 </a:t>
            </a:r>
            <a:r>
              <a:rPr dirty="0"/>
              <a:t>№ </a:t>
            </a:r>
            <a:r>
              <a:rPr spc="-5" dirty="0"/>
              <a:t>287 "Об утверждении </a:t>
            </a:r>
            <a:r>
              <a:rPr dirty="0"/>
              <a:t> </a:t>
            </a:r>
            <a:r>
              <a:rPr spc="-10" dirty="0"/>
              <a:t>федерального</a:t>
            </a:r>
            <a:r>
              <a:rPr spc="-5" dirty="0"/>
              <a:t> </a:t>
            </a:r>
            <a:r>
              <a:rPr spc="-15" dirty="0"/>
              <a:t>государственного</a:t>
            </a:r>
            <a:r>
              <a:rPr spc="-10" dirty="0"/>
              <a:t> образовательного</a:t>
            </a:r>
            <a:r>
              <a:rPr spc="-5" dirty="0"/>
              <a:t> </a:t>
            </a:r>
            <a:r>
              <a:rPr dirty="0"/>
              <a:t>стандарта</a:t>
            </a:r>
            <a:r>
              <a:rPr spc="5" dirty="0"/>
              <a:t> </a:t>
            </a:r>
            <a:r>
              <a:rPr dirty="0"/>
              <a:t>основного </a:t>
            </a:r>
            <a:r>
              <a:rPr spc="-484" dirty="0"/>
              <a:t> </a:t>
            </a:r>
            <a:r>
              <a:rPr spc="-10" dirty="0"/>
              <a:t>общего</a:t>
            </a:r>
            <a:r>
              <a:rPr spc="-40" dirty="0"/>
              <a:t> </a:t>
            </a:r>
            <a:r>
              <a:rPr spc="-5" dirty="0"/>
              <a:t>образования«;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61235" y="3022854"/>
            <a:ext cx="24841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66469" algn="l"/>
              </a:tabLst>
            </a:pPr>
            <a:r>
              <a:rPr sz="2000" spc="-10" dirty="0">
                <a:latin typeface="Times New Roman"/>
                <a:cs typeface="Times New Roman"/>
              </a:rPr>
              <a:t>Приказ	</a:t>
            </a:r>
            <a:r>
              <a:rPr sz="2000" spc="-15" dirty="0">
                <a:latin typeface="Times New Roman"/>
                <a:cs typeface="Times New Roman"/>
              </a:rPr>
              <a:t>Минобрнауки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93438" y="3022854"/>
            <a:ext cx="56711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51230" algn="l"/>
                <a:tab pos="1359535" algn="l"/>
                <a:tab pos="2678430" algn="l"/>
                <a:tab pos="3092450" algn="l"/>
                <a:tab pos="3646170" algn="l"/>
                <a:tab pos="4235450" algn="l"/>
              </a:tabLst>
            </a:pPr>
            <a:r>
              <a:rPr sz="2000" spc="-5" dirty="0">
                <a:latin typeface="Times New Roman"/>
                <a:cs typeface="Times New Roman"/>
              </a:rPr>
              <a:t>России	</a:t>
            </a:r>
            <a:r>
              <a:rPr sz="2000" spc="-10" dirty="0">
                <a:latin typeface="Times New Roman"/>
                <a:cs typeface="Times New Roman"/>
              </a:rPr>
              <a:t>от	</a:t>
            </a:r>
            <a:r>
              <a:rPr sz="2000" spc="-5" dirty="0">
                <a:latin typeface="Times New Roman"/>
                <a:cs typeface="Times New Roman"/>
              </a:rPr>
              <a:t>17.05.2012	</a:t>
            </a:r>
            <a:r>
              <a:rPr sz="2000" dirty="0">
                <a:latin typeface="Times New Roman"/>
                <a:cs typeface="Times New Roman"/>
              </a:rPr>
              <a:t>№	</a:t>
            </a:r>
            <a:r>
              <a:rPr sz="2000" spc="-5" dirty="0">
                <a:latin typeface="Times New Roman"/>
                <a:cs typeface="Times New Roman"/>
              </a:rPr>
              <a:t>413	"Об	утверждении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1235" y="3327603"/>
            <a:ext cx="8304530" cy="2465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федерального</a:t>
            </a:r>
            <a:r>
              <a:rPr sz="2000" spc="140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государственного</a:t>
            </a:r>
            <a:r>
              <a:rPr sz="2000" spc="14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образовательного</a:t>
            </a:r>
            <a:r>
              <a:rPr sz="2000" spc="13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стандарта  </a:t>
            </a:r>
            <a:r>
              <a:rPr sz="2000" spc="4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среднего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общего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образования«;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Приказ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Министерства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просвещения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Российской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Федерации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от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15.05.2020</a:t>
            </a:r>
            <a:endParaRPr sz="2000">
              <a:latin typeface="Times New Roman"/>
              <a:cs typeface="Times New Roman"/>
            </a:endParaRPr>
          </a:p>
          <a:p>
            <a:pPr marL="12700" marR="8255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№ 236 «Об </a:t>
            </a:r>
            <a:r>
              <a:rPr sz="2000" spc="-5" dirty="0">
                <a:latin typeface="Times New Roman"/>
                <a:cs typeface="Times New Roman"/>
              </a:rPr>
              <a:t>утверждении Порядка </a:t>
            </a:r>
            <a:r>
              <a:rPr sz="2000" spc="-10" dirty="0">
                <a:latin typeface="Times New Roman"/>
                <a:cs typeface="Times New Roman"/>
              </a:rPr>
              <a:t>приема </a:t>
            </a:r>
            <a:r>
              <a:rPr sz="2000" spc="-5" dirty="0">
                <a:latin typeface="Times New Roman"/>
                <a:cs typeface="Times New Roman"/>
              </a:rPr>
              <a:t>на </a:t>
            </a:r>
            <a:r>
              <a:rPr sz="2000" spc="-15" dirty="0">
                <a:latin typeface="Times New Roman"/>
                <a:cs typeface="Times New Roman"/>
              </a:rPr>
              <a:t>обучение </a:t>
            </a:r>
            <a:r>
              <a:rPr sz="2000" spc="-5" dirty="0">
                <a:latin typeface="Times New Roman"/>
                <a:cs typeface="Times New Roman"/>
              </a:rPr>
              <a:t>по </a:t>
            </a:r>
            <a:r>
              <a:rPr sz="2000" spc="-10" dirty="0">
                <a:latin typeface="Times New Roman"/>
                <a:cs typeface="Times New Roman"/>
              </a:rPr>
              <a:t>образовательным </a:t>
            </a:r>
            <a:r>
              <a:rPr sz="2000" spc="-5" dirty="0">
                <a:latin typeface="Times New Roman"/>
                <a:cs typeface="Times New Roman"/>
              </a:rPr>
              <a:t> программам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дошкольного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образования»;</a:t>
            </a:r>
            <a:endParaRPr sz="20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Приказ </a:t>
            </a:r>
            <a:r>
              <a:rPr sz="2000" dirty="0">
                <a:latin typeface="Times New Roman"/>
                <a:cs typeface="Times New Roman"/>
              </a:rPr>
              <a:t>Минпросвещения России </a:t>
            </a:r>
            <a:r>
              <a:rPr sz="2000" spc="-10" dirty="0">
                <a:latin typeface="Times New Roman"/>
                <a:cs typeface="Times New Roman"/>
              </a:rPr>
              <a:t>от </a:t>
            </a:r>
            <a:r>
              <a:rPr sz="2000" spc="-5" dirty="0">
                <a:latin typeface="Times New Roman"/>
                <a:cs typeface="Times New Roman"/>
              </a:rPr>
              <a:t>02.09.2020 </a:t>
            </a:r>
            <a:r>
              <a:rPr sz="2000" spc="5" dirty="0">
                <a:latin typeface="Times New Roman"/>
                <a:cs typeface="Times New Roman"/>
              </a:rPr>
              <a:t>№ </a:t>
            </a:r>
            <a:r>
              <a:rPr sz="2000" spc="-5" dirty="0">
                <a:latin typeface="Times New Roman"/>
                <a:cs typeface="Times New Roman"/>
              </a:rPr>
              <a:t>458 "Об утверждении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Порядка </a:t>
            </a:r>
            <a:r>
              <a:rPr sz="2000" spc="-5" dirty="0">
                <a:latin typeface="Times New Roman"/>
                <a:cs typeface="Times New Roman"/>
              </a:rPr>
              <a:t>приема на </a:t>
            </a:r>
            <a:r>
              <a:rPr sz="2000" spc="-15" dirty="0">
                <a:latin typeface="Times New Roman"/>
                <a:cs typeface="Times New Roman"/>
              </a:rPr>
              <a:t>обучение </a:t>
            </a:r>
            <a:r>
              <a:rPr sz="2000" spc="-5" dirty="0">
                <a:latin typeface="Times New Roman"/>
                <a:cs typeface="Times New Roman"/>
              </a:rPr>
              <a:t>по </a:t>
            </a:r>
            <a:r>
              <a:rPr sz="2000" spc="-10" dirty="0">
                <a:latin typeface="Times New Roman"/>
                <a:cs typeface="Times New Roman"/>
              </a:rPr>
              <a:t>образовательным </a:t>
            </a:r>
            <a:r>
              <a:rPr sz="2000" spc="-5" dirty="0">
                <a:latin typeface="Times New Roman"/>
                <a:cs typeface="Times New Roman"/>
              </a:rPr>
              <a:t>программам </a:t>
            </a:r>
            <a:r>
              <a:rPr sz="2000" spc="-15" dirty="0">
                <a:latin typeface="Times New Roman"/>
                <a:cs typeface="Times New Roman"/>
              </a:rPr>
              <a:t>начального </a:t>
            </a:r>
            <a:r>
              <a:rPr sz="2000" spc="-10" dirty="0">
                <a:latin typeface="Times New Roman"/>
                <a:cs typeface="Times New Roman"/>
              </a:rPr>
              <a:t> общего,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основного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общего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среднего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общего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образования»;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86642" y="6298082"/>
            <a:ext cx="231648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590294" y="1199133"/>
            <a:ext cx="8522970" cy="1550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0165">
              <a:lnSpc>
                <a:spcPct val="100000"/>
              </a:lnSpc>
              <a:spcBef>
                <a:spcPts val="105"/>
              </a:spcBef>
            </a:pPr>
            <a:r>
              <a:rPr sz="2000" b="1" spc="-25" dirty="0">
                <a:latin typeface="Times New Roman"/>
                <a:cs typeface="Times New Roman"/>
              </a:rPr>
              <a:t>Государственная </a:t>
            </a:r>
            <a:r>
              <a:rPr sz="2000" b="1" spc="-15" dirty="0">
                <a:latin typeface="Times New Roman"/>
                <a:cs typeface="Times New Roman"/>
              </a:rPr>
              <a:t>политика </a:t>
            </a:r>
            <a:r>
              <a:rPr sz="2000" b="1" dirty="0">
                <a:latin typeface="Times New Roman"/>
                <a:cs typeface="Times New Roman"/>
              </a:rPr>
              <a:t>и </a:t>
            </a:r>
            <a:r>
              <a:rPr sz="2000" b="1" spc="-10" dirty="0">
                <a:latin typeface="Times New Roman"/>
                <a:cs typeface="Times New Roman"/>
              </a:rPr>
              <a:t>правовое регулирование </a:t>
            </a:r>
            <a:r>
              <a:rPr sz="2000" b="1" spc="-5" dirty="0">
                <a:latin typeface="Times New Roman"/>
                <a:cs typeface="Times New Roman"/>
              </a:rPr>
              <a:t>отношений </a:t>
            </a:r>
            <a:r>
              <a:rPr sz="2000" b="1" dirty="0">
                <a:latin typeface="Times New Roman"/>
                <a:cs typeface="Times New Roman"/>
              </a:rPr>
              <a:t>в </a:t>
            </a:r>
            <a:r>
              <a:rPr sz="2000" b="1" spc="-10" dirty="0">
                <a:latin typeface="Times New Roman"/>
                <a:cs typeface="Times New Roman"/>
              </a:rPr>
              <a:t>сфере </a:t>
            </a:r>
            <a:r>
              <a:rPr sz="2000" b="1" spc="-484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образования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основываются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на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следующих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принципах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89280" indent="31496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обеспечение </a:t>
            </a:r>
            <a:r>
              <a:rPr sz="2000" spc="-10" dirty="0">
                <a:latin typeface="Times New Roman"/>
                <a:cs typeface="Times New Roman"/>
              </a:rPr>
              <a:t>права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каждого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человека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на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образование,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недопустимость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дискриминации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5" dirty="0">
                <a:latin typeface="Times New Roman"/>
                <a:cs typeface="Times New Roman"/>
              </a:rPr>
              <a:t>сфере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20430" y="2723514"/>
            <a:ext cx="18554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05610" algn="l"/>
              </a:tabLst>
            </a:pPr>
            <a:r>
              <a:rPr sz="2000" dirty="0">
                <a:latin typeface="Times New Roman"/>
                <a:cs typeface="Times New Roman"/>
              </a:rPr>
              <a:t>ск</a:t>
            </a:r>
            <a:r>
              <a:rPr sz="2000" spc="-10" dirty="0">
                <a:latin typeface="Times New Roman"/>
                <a:cs typeface="Times New Roman"/>
              </a:rPr>
              <a:t>л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10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4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3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ям	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90294" y="2723514"/>
            <a:ext cx="665988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382270">
              <a:lnSpc>
                <a:spcPct val="100000"/>
              </a:lnSpc>
              <a:spcBef>
                <a:spcPts val="105"/>
              </a:spcBef>
              <a:tabLst>
                <a:tab pos="1537970" algn="l"/>
                <a:tab pos="1748155" algn="l"/>
                <a:tab pos="2623185" algn="l"/>
                <a:tab pos="2995295" algn="l"/>
                <a:tab pos="4060190" algn="l"/>
                <a:tab pos="4182110" algn="l"/>
                <a:tab pos="5295265" algn="l"/>
                <a:tab pos="5699125" algn="l"/>
              </a:tabLst>
            </a:pP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10" dirty="0">
                <a:latin typeface="Times New Roman"/>
                <a:cs typeface="Times New Roman"/>
              </a:rPr>
              <a:t>б</a:t>
            </a:r>
            <a:r>
              <a:rPr sz="2000" spc="-5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да	</a:t>
            </a:r>
            <a:r>
              <a:rPr sz="2000" spc="-5" dirty="0">
                <a:latin typeface="Times New Roman"/>
                <a:cs typeface="Times New Roman"/>
              </a:rPr>
              <a:t>выбо</a:t>
            </a:r>
            <a:r>
              <a:rPr sz="2000" spc="5" dirty="0">
                <a:latin typeface="Times New Roman"/>
                <a:cs typeface="Times New Roman"/>
              </a:rPr>
              <a:t>р</a:t>
            </a:r>
            <a:r>
              <a:rPr sz="2000" dirty="0">
                <a:latin typeface="Times New Roman"/>
                <a:cs typeface="Times New Roman"/>
              </a:rPr>
              <a:t>а	</a:t>
            </a:r>
            <a:r>
              <a:rPr sz="2000" spc="-20" dirty="0">
                <a:latin typeface="Times New Roman"/>
                <a:cs typeface="Times New Roman"/>
              </a:rPr>
              <a:t>по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15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чен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об</a:t>
            </a:r>
            <a:r>
              <a:rPr sz="2000" spc="10" dirty="0">
                <a:latin typeface="Times New Roman"/>
                <a:cs typeface="Times New Roman"/>
              </a:rPr>
              <a:t>р</a:t>
            </a:r>
            <a:r>
              <a:rPr sz="2000" spc="-15" dirty="0">
                <a:latin typeface="Times New Roman"/>
                <a:cs typeface="Times New Roman"/>
              </a:rPr>
              <a:t>аз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со</a:t>
            </a:r>
            <a:r>
              <a:rPr sz="2000" spc="-100" dirty="0">
                <a:latin typeface="Times New Roman"/>
                <a:cs typeface="Times New Roman"/>
              </a:rPr>
              <a:t>г</a:t>
            </a:r>
            <a:r>
              <a:rPr sz="2000" dirty="0">
                <a:latin typeface="Times New Roman"/>
                <a:cs typeface="Times New Roman"/>
              </a:rPr>
              <a:t>ла</a:t>
            </a:r>
            <a:r>
              <a:rPr sz="2000" spc="-10" dirty="0">
                <a:latin typeface="Times New Roman"/>
                <a:cs typeface="Times New Roman"/>
              </a:rPr>
              <a:t>с</a:t>
            </a:r>
            <a:r>
              <a:rPr sz="2000" spc="-5" dirty="0">
                <a:latin typeface="Times New Roman"/>
                <a:cs typeface="Times New Roman"/>
              </a:rPr>
              <a:t>но 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потребностям		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человека</a:t>
            </a:r>
            <a:r>
              <a:rPr sz="2000" spc="-5" dirty="0">
                <a:latin typeface="Times New Roman"/>
                <a:cs typeface="Times New Roman"/>
              </a:rPr>
              <a:t>,	создание		</a:t>
            </a:r>
            <a:r>
              <a:rPr sz="2000" dirty="0">
                <a:latin typeface="Times New Roman"/>
                <a:cs typeface="Times New Roman"/>
              </a:rPr>
              <a:t>условий	для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71918" y="3028314"/>
            <a:ext cx="29006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96439" algn="l"/>
              </a:tabLst>
            </a:pPr>
            <a:r>
              <a:rPr sz="2000" dirty="0">
                <a:latin typeface="Times New Roman"/>
                <a:cs typeface="Times New Roman"/>
              </a:rPr>
              <a:t>самореализации	</a:t>
            </a:r>
            <a:r>
              <a:rPr sz="2000" spc="-15" dirty="0">
                <a:latin typeface="Times New Roman"/>
                <a:cs typeface="Times New Roman"/>
              </a:rPr>
              <a:t>каждого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0294" y="3333114"/>
            <a:ext cx="8783320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человека, </a:t>
            </a:r>
            <a:r>
              <a:rPr sz="2000" spc="-10" dirty="0">
                <a:latin typeface="Times New Roman"/>
                <a:cs typeface="Times New Roman"/>
              </a:rPr>
              <a:t>свободное </a:t>
            </a:r>
            <a:r>
              <a:rPr sz="2000" dirty="0">
                <a:latin typeface="Times New Roman"/>
                <a:cs typeface="Times New Roman"/>
              </a:rPr>
              <a:t>развитие </a:t>
            </a:r>
            <a:r>
              <a:rPr sz="2000" spc="-20" dirty="0">
                <a:latin typeface="Times New Roman"/>
                <a:cs typeface="Times New Roman"/>
              </a:rPr>
              <a:t>его </a:t>
            </a:r>
            <a:r>
              <a:rPr sz="2000" spc="5" dirty="0">
                <a:latin typeface="Times New Roman"/>
                <a:cs typeface="Times New Roman"/>
              </a:rPr>
              <a:t>способностей, </a:t>
            </a:r>
            <a:r>
              <a:rPr sz="2000" spc="-10" dirty="0">
                <a:latin typeface="Times New Roman"/>
                <a:cs typeface="Times New Roman"/>
              </a:rPr>
              <a:t>включая </a:t>
            </a:r>
            <a:r>
              <a:rPr sz="2000" spc="-5" dirty="0">
                <a:latin typeface="Times New Roman"/>
                <a:cs typeface="Times New Roman"/>
              </a:rPr>
              <a:t>предоставление </a:t>
            </a:r>
            <a:r>
              <a:rPr sz="2000" spc="-10" dirty="0">
                <a:latin typeface="Times New Roman"/>
                <a:cs typeface="Times New Roman"/>
              </a:rPr>
              <a:t>права </a:t>
            </a:r>
            <a:r>
              <a:rPr sz="2000" spc="-5" dirty="0">
                <a:latin typeface="Times New Roman"/>
                <a:cs typeface="Times New Roman"/>
              </a:rPr>
              <a:t> выбора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форм</a:t>
            </a:r>
            <a:r>
              <a:rPr sz="2000" spc="-5" dirty="0">
                <a:latin typeface="Times New Roman"/>
                <a:cs typeface="Times New Roman"/>
              </a:rPr>
              <a:t> получения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форм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обучения,</a:t>
            </a:r>
            <a:r>
              <a:rPr sz="2000" spc="-5" dirty="0">
                <a:latin typeface="Times New Roman"/>
                <a:cs typeface="Times New Roman"/>
              </a:rPr>
              <a:t> организации, </a:t>
            </a:r>
            <a:r>
              <a:rPr sz="2000" dirty="0">
                <a:latin typeface="Times New Roman"/>
                <a:cs typeface="Times New Roman"/>
              </a:rPr>
              <a:t> осуществляющей </a:t>
            </a:r>
            <a:r>
              <a:rPr sz="2000" spc="-10" dirty="0">
                <a:latin typeface="Times New Roman"/>
                <a:cs typeface="Times New Roman"/>
              </a:rPr>
              <a:t>образовательную</a:t>
            </a:r>
            <a:r>
              <a:rPr sz="2000" spc="4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деятельность, </a:t>
            </a:r>
            <a:r>
              <a:rPr sz="2000" spc="-5" dirty="0">
                <a:latin typeface="Times New Roman"/>
                <a:cs typeface="Times New Roman"/>
              </a:rPr>
              <a:t>направленности</a:t>
            </a:r>
            <a:r>
              <a:rPr sz="2000" spc="4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-5" dirty="0">
                <a:latin typeface="Times New Roman"/>
                <a:cs typeface="Times New Roman"/>
              </a:rPr>
              <a:t>пределах, предоставленных системой образования, </a:t>
            </a:r>
            <a:r>
              <a:rPr sz="2000" dirty="0">
                <a:latin typeface="Times New Roman"/>
                <a:cs typeface="Times New Roman"/>
              </a:rPr>
              <a:t>а </a:t>
            </a:r>
            <a:r>
              <a:rPr sz="2000" spc="-5" dirty="0">
                <a:latin typeface="Times New Roman"/>
                <a:cs typeface="Times New Roman"/>
              </a:rPr>
              <a:t>также предоставление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педагогическим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работникам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свободы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выборе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форм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обучения,</a:t>
            </a:r>
            <a:r>
              <a:rPr sz="2000" spc="47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методов </a:t>
            </a:r>
            <a:r>
              <a:rPr sz="2000" spc="-10" dirty="0">
                <a:latin typeface="Times New Roman"/>
                <a:cs typeface="Times New Roman"/>
              </a:rPr>
              <a:t> обучения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воспитания;</a:t>
            </a:r>
            <a:endParaRPr sz="2000">
              <a:latin typeface="Times New Roman"/>
              <a:cs typeface="Times New Roman"/>
            </a:endParaRPr>
          </a:p>
          <a:p>
            <a:pPr marL="12700" marR="5080" indent="444500" algn="just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обеспечение права </a:t>
            </a:r>
            <a:r>
              <a:rPr sz="2000" spc="-5" dirty="0">
                <a:latin typeface="Times New Roman"/>
                <a:cs typeface="Times New Roman"/>
              </a:rPr>
              <a:t>на образование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-10" dirty="0">
                <a:latin typeface="Times New Roman"/>
                <a:cs typeface="Times New Roman"/>
              </a:rPr>
              <a:t>течение </a:t>
            </a:r>
            <a:r>
              <a:rPr sz="2000" dirty="0">
                <a:latin typeface="Times New Roman"/>
                <a:cs typeface="Times New Roman"/>
              </a:rPr>
              <a:t>всей жизни в соответствии с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потребностями</a:t>
            </a:r>
            <a:r>
              <a:rPr sz="2000" spc="5" dirty="0">
                <a:solidFill>
                  <a:srgbClr val="FF0000"/>
                </a:solidFill>
                <a:latin typeface="Times New Roman"/>
                <a:cs typeface="Times New Roman"/>
              </a:rPr>
              <a:t> личности</a:t>
            </a:r>
            <a:r>
              <a:rPr sz="2000" spc="5" dirty="0">
                <a:latin typeface="Times New Roman"/>
                <a:cs typeface="Times New Roman"/>
              </a:rPr>
              <a:t>,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адаптивность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системы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</a:t>
            </a:r>
            <a:r>
              <a:rPr sz="2000" dirty="0">
                <a:latin typeface="Times New Roman"/>
                <a:cs typeface="Times New Roman"/>
              </a:rPr>
              <a:t> к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уровню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подготовки,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FF0000"/>
                </a:solidFill>
                <a:latin typeface="Times New Roman"/>
                <a:cs typeface="Times New Roman"/>
              </a:rPr>
              <a:t>особенностям</a:t>
            </a:r>
            <a:r>
              <a:rPr sz="2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развития,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FF0000"/>
                </a:solidFill>
                <a:latin typeface="Times New Roman"/>
                <a:cs typeface="Times New Roman"/>
              </a:rPr>
              <a:t>способностям</a:t>
            </a:r>
            <a:r>
              <a:rPr sz="2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FF0000"/>
                </a:solidFill>
                <a:latin typeface="Times New Roman"/>
                <a:cs typeface="Times New Roman"/>
              </a:rPr>
              <a:t>интересам</a:t>
            </a:r>
            <a:r>
              <a:rPr sz="20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imes New Roman"/>
                <a:cs typeface="Times New Roman"/>
              </a:rPr>
              <a:t>человека</a:t>
            </a:r>
            <a:r>
              <a:rPr sz="2000" spc="-5" dirty="0">
                <a:latin typeface="Times New Roman"/>
                <a:cs typeface="Times New Roman"/>
              </a:rPr>
              <a:t>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82069" y="6298082"/>
            <a:ext cx="249935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994154" y="1721611"/>
            <a:ext cx="515810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В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Российской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Федерации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гарантируется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право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20" dirty="0">
                <a:latin typeface="Times New Roman"/>
                <a:cs typeface="Times New Roman"/>
              </a:rPr>
              <a:t>каждого</a:t>
            </a:r>
            <a:r>
              <a:rPr sz="1800" b="1" spc="-10" dirty="0">
                <a:latin typeface="Times New Roman"/>
                <a:cs typeface="Times New Roman"/>
              </a:rPr>
              <a:t> человека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на </a:t>
            </a:r>
            <a:r>
              <a:rPr sz="1800" b="1" spc="-10" dirty="0">
                <a:latin typeface="Times New Roman"/>
                <a:cs typeface="Times New Roman"/>
              </a:rPr>
              <a:t>образование.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772795" algn="l"/>
                <a:tab pos="1155700" algn="l"/>
                <a:tab pos="2515235" algn="l"/>
                <a:tab pos="2781935" algn="l"/>
                <a:tab pos="4065270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Пра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о	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а	об</a:t>
            </a:r>
            <a:r>
              <a:rPr sz="1800" spc="-20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-15" dirty="0">
                <a:latin typeface="Times New Roman"/>
                <a:cs typeface="Times New Roman"/>
              </a:rPr>
              <a:t>з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2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ание	в	</a:t>
            </a:r>
            <a:r>
              <a:rPr sz="1800" spc="-55" dirty="0">
                <a:latin typeface="Times New Roman"/>
                <a:cs typeface="Times New Roman"/>
              </a:rPr>
              <a:t>Р</a:t>
            </a:r>
            <a:r>
              <a:rPr sz="1800" spc="3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с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spc="-10" dirty="0">
                <a:latin typeface="Times New Roman"/>
                <a:cs typeface="Times New Roman"/>
              </a:rPr>
              <a:t>й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-9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ой	Ф</a:t>
            </a:r>
            <a:r>
              <a:rPr sz="1800" spc="-2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1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рации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96332" y="2819146"/>
            <a:ext cx="1953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5785" algn="l"/>
                <a:tab pos="1411605" algn="l"/>
              </a:tabLst>
            </a:pPr>
            <a:r>
              <a:rPr sz="1800" spc="-2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т	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3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л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,	ра</a:t>
            </a:r>
            <a:r>
              <a:rPr sz="1800" spc="5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ы,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94154" y="2819146"/>
            <a:ext cx="171767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гарантируется </a:t>
            </a:r>
            <a:r>
              <a:rPr sz="1800" dirty="0">
                <a:latin typeface="Times New Roman"/>
                <a:cs typeface="Times New Roman"/>
              </a:rPr>
              <a:t> национальности,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spc="-15" dirty="0">
                <a:latin typeface="Times New Roman"/>
                <a:cs typeface="Times New Roman"/>
              </a:rPr>
              <a:t>м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spc="-10" dirty="0">
                <a:latin typeface="Times New Roman"/>
                <a:cs typeface="Times New Roman"/>
              </a:rPr>
              <a:t>щ</a:t>
            </a:r>
            <a:r>
              <a:rPr sz="1800" spc="50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твен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5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24147" y="2819146"/>
            <a:ext cx="14478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95275" algn="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2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завис</a:t>
            </a:r>
            <a:r>
              <a:rPr sz="1800" spc="-5" dirty="0">
                <a:latin typeface="Times New Roman"/>
                <a:cs typeface="Times New Roman"/>
              </a:rPr>
              <a:t>имо</a:t>
            </a:r>
            <a:endParaRPr sz="1800">
              <a:latin typeface="Times New Roman"/>
              <a:cs typeface="Times New Roman"/>
            </a:endParaRPr>
          </a:p>
          <a:p>
            <a:pPr marR="241935" algn="r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языка,</a:t>
            </a:r>
            <a:endParaRPr sz="1800">
              <a:latin typeface="Times New Roman"/>
              <a:cs typeface="Times New Roman"/>
            </a:endParaRPr>
          </a:p>
          <a:p>
            <a:pPr marL="21336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соци</a:t>
            </a:r>
            <a:r>
              <a:rPr sz="1800" spc="1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ль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4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84038" y="3093465"/>
            <a:ext cx="17672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3355">
              <a:lnSpc>
                <a:spcPct val="100000"/>
              </a:lnSpc>
              <a:spcBef>
                <a:spcPts val="100"/>
              </a:spcBef>
              <a:tabLst>
                <a:tab pos="372110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про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spc="-20" dirty="0">
                <a:latin typeface="Times New Roman"/>
                <a:cs typeface="Times New Roman"/>
              </a:rPr>
              <a:t>с</a:t>
            </a:r>
            <a:r>
              <a:rPr sz="1800" spc="-75" dirty="0">
                <a:latin typeface="Times New Roman"/>
                <a:cs typeface="Times New Roman"/>
              </a:rPr>
              <a:t>х</a:t>
            </a:r>
            <a:r>
              <a:rPr sz="1800" spc="-5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ждени</a:t>
            </a:r>
            <a:r>
              <a:rPr sz="1800" spc="-15" dirty="0">
                <a:latin typeface="Times New Roman"/>
                <a:cs typeface="Times New Roman"/>
              </a:rPr>
              <a:t>я</a:t>
            </a:r>
            <a:r>
              <a:rPr sz="1800" dirty="0">
                <a:latin typeface="Times New Roman"/>
                <a:cs typeface="Times New Roman"/>
              </a:rPr>
              <a:t>,  и	д</a:t>
            </a:r>
            <a:r>
              <a:rPr sz="1800" spc="-3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лж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40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тно</a:t>
            </a:r>
            <a:r>
              <a:rPr sz="1800" spc="-40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90391" y="3642182"/>
            <a:ext cx="5829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м</a:t>
            </a:r>
            <a:r>
              <a:rPr sz="1800" spc="5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1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22496" y="3642182"/>
            <a:ext cx="11918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жительства,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94154" y="3642182"/>
            <a:ext cx="11455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положения,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религии,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12667" y="3916807"/>
            <a:ext cx="11499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убеждений,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08296" y="3916807"/>
            <a:ext cx="16617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п</a:t>
            </a:r>
            <a:r>
              <a:rPr sz="1800" dirty="0">
                <a:latin typeface="Times New Roman"/>
                <a:cs typeface="Times New Roman"/>
              </a:rPr>
              <a:t>ри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адл</a:t>
            </a:r>
            <a:r>
              <a:rPr sz="1800" spc="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жн</a:t>
            </a:r>
            <a:r>
              <a:rPr sz="1800" spc="45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ти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65978" y="3642182"/>
            <a:ext cx="14859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1348105" algn="l"/>
              </a:tabLst>
            </a:pPr>
            <a:r>
              <a:rPr sz="1800" spc="-4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тнош</a:t>
            </a:r>
            <a:r>
              <a:rPr sz="1800" spc="5" dirty="0">
                <a:latin typeface="Times New Roman"/>
                <a:cs typeface="Times New Roman"/>
              </a:rPr>
              <a:t>е</a:t>
            </a:r>
            <a:r>
              <a:rPr sz="1800" spc="-20" dirty="0">
                <a:latin typeface="Times New Roman"/>
                <a:cs typeface="Times New Roman"/>
              </a:rPr>
              <a:t>н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я	к</a:t>
            </a:r>
            <a:endParaRPr sz="18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к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94154" y="4191127"/>
            <a:ext cx="5157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696720" algn="l"/>
                <a:tab pos="3365500" algn="l"/>
                <a:tab pos="3684270" algn="l"/>
                <a:tab pos="4470400" algn="l"/>
              </a:tabLst>
            </a:pPr>
            <a:r>
              <a:rPr sz="1800" dirty="0">
                <a:latin typeface="Times New Roman"/>
                <a:cs typeface="Times New Roman"/>
              </a:rPr>
              <a:t>общ</a:t>
            </a:r>
            <a:r>
              <a:rPr sz="1800" spc="50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твен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ым	о</a:t>
            </a:r>
            <a:r>
              <a:rPr sz="1800" spc="-65" dirty="0">
                <a:latin typeface="Times New Roman"/>
                <a:cs typeface="Times New Roman"/>
              </a:rPr>
              <a:t>б</a:t>
            </a:r>
            <a:r>
              <a:rPr sz="1800" spc="-5" dirty="0">
                <a:latin typeface="Times New Roman"/>
                <a:cs typeface="Times New Roman"/>
              </a:rPr>
              <a:t>ъ</a:t>
            </a:r>
            <a:r>
              <a:rPr sz="1800" spc="-1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spc="-5" dirty="0">
                <a:latin typeface="Times New Roman"/>
                <a:cs typeface="Times New Roman"/>
              </a:rPr>
              <a:t>нени</a:t>
            </a:r>
            <a:r>
              <a:rPr sz="1800" spc="-20" dirty="0">
                <a:latin typeface="Times New Roman"/>
                <a:cs typeface="Times New Roman"/>
              </a:rPr>
              <a:t>я</a:t>
            </a:r>
            <a:r>
              <a:rPr sz="1800" dirty="0">
                <a:latin typeface="Times New Roman"/>
                <a:cs typeface="Times New Roman"/>
              </a:rPr>
              <a:t>м,	а	</a:t>
            </a:r>
            <a:r>
              <a:rPr sz="1800" spc="1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-10" dirty="0">
                <a:latin typeface="Times New Roman"/>
                <a:cs typeface="Times New Roman"/>
              </a:rPr>
              <a:t>к</a:t>
            </a:r>
            <a:r>
              <a:rPr sz="1800" spc="-20" dirty="0">
                <a:latin typeface="Times New Roman"/>
                <a:cs typeface="Times New Roman"/>
              </a:rPr>
              <a:t>ж</a:t>
            </a:r>
            <a:r>
              <a:rPr sz="1800" dirty="0">
                <a:latin typeface="Times New Roman"/>
                <a:cs typeface="Times New Roman"/>
              </a:rPr>
              <a:t>е	д</a:t>
            </a:r>
            <a:r>
              <a:rPr sz="1800" spc="-40" dirty="0">
                <a:latin typeface="Times New Roman"/>
                <a:cs typeface="Times New Roman"/>
              </a:rPr>
              <a:t>р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dirty="0">
                <a:latin typeface="Times New Roman"/>
                <a:cs typeface="Times New Roman"/>
              </a:rPr>
              <a:t>г</a:t>
            </a:r>
            <a:r>
              <a:rPr sz="1800" spc="-5" dirty="0">
                <a:latin typeface="Times New Roman"/>
                <a:cs typeface="Times New Roman"/>
              </a:rPr>
              <a:t>их  обстоятельств.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52649" y="1695932"/>
            <a:ext cx="3770275" cy="3916644"/>
          </a:xfrm>
          <a:prstGeom prst="rect">
            <a:avLst/>
          </a:prstGeom>
        </p:spPr>
      </p:pic>
      <p:sp>
        <p:nvSpPr>
          <p:cNvPr id="17" name="Овал 16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86642" y="6298082"/>
            <a:ext cx="231648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052066" y="1720088"/>
            <a:ext cx="51009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6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Российской</a:t>
            </a:r>
            <a:r>
              <a:rPr sz="2000" spc="3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Федерации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реализация</a:t>
            </a:r>
            <a:r>
              <a:rPr sz="2000" b="1" spc="36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права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94154" y="2024837"/>
            <a:ext cx="24974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45260" algn="l"/>
              </a:tabLst>
            </a:pPr>
            <a:r>
              <a:rPr sz="2000" b="1" spc="-15" dirty="0">
                <a:latin typeface="Times New Roman"/>
                <a:cs typeface="Times New Roman"/>
              </a:rPr>
              <a:t>каждого	человека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94352" y="2024837"/>
            <a:ext cx="255905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  <a:tabLst>
                <a:tab pos="762000" algn="l"/>
              </a:tabLst>
            </a:pPr>
            <a:r>
              <a:rPr sz="2000" b="1" dirty="0">
                <a:latin typeface="Times New Roman"/>
                <a:cs typeface="Times New Roman"/>
              </a:rPr>
              <a:t>на	</a:t>
            </a:r>
            <a:r>
              <a:rPr sz="2000" b="1" spc="-10" dirty="0">
                <a:latin typeface="Times New Roman"/>
                <a:cs typeface="Times New Roman"/>
              </a:rPr>
              <a:t>образование</a:t>
            </a:r>
            <a:endParaRPr sz="2000">
              <a:latin typeface="Times New Roman"/>
              <a:cs typeface="Times New Roman"/>
            </a:endParaRPr>
          </a:p>
          <a:p>
            <a:pPr marR="6350" algn="r">
              <a:lnSpc>
                <a:spcPct val="100000"/>
              </a:lnSpc>
              <a:tabLst>
                <a:tab pos="1510030" algn="l"/>
              </a:tabLst>
            </a:pPr>
            <a:r>
              <a:rPr sz="2000" b="1" dirty="0">
                <a:latin typeface="Times New Roman"/>
                <a:cs typeface="Times New Roman"/>
              </a:rPr>
              <a:t>путем	</a:t>
            </a:r>
            <a:r>
              <a:rPr sz="2000" b="1" spc="-10" dirty="0">
                <a:latin typeface="Times New Roman"/>
                <a:cs typeface="Times New Roman"/>
              </a:rPr>
              <a:t>создания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94154" y="2329942"/>
            <a:ext cx="18014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обеспечивается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федеральными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12540" y="2634742"/>
            <a:ext cx="20434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5" dirty="0">
                <a:latin typeface="Times New Roman"/>
                <a:cs typeface="Times New Roman"/>
              </a:rPr>
              <a:t>г</a:t>
            </a:r>
            <a:r>
              <a:rPr sz="2000" spc="50" dirty="0">
                <a:latin typeface="Times New Roman"/>
                <a:cs typeface="Times New Roman"/>
              </a:rPr>
              <a:t>о</a:t>
            </a:r>
            <a:r>
              <a:rPr sz="2000" spc="-30" dirty="0">
                <a:latin typeface="Times New Roman"/>
                <a:cs typeface="Times New Roman"/>
              </a:rPr>
              <a:t>с</a:t>
            </a:r>
            <a:r>
              <a:rPr sz="2000" spc="-130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дарст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енными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94154" y="2939542"/>
            <a:ext cx="39122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99515" algn="l"/>
                <a:tab pos="3182620" algn="l"/>
              </a:tabLst>
            </a:pP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10" dirty="0">
                <a:latin typeface="Times New Roman"/>
                <a:cs typeface="Times New Roman"/>
              </a:rPr>
              <a:t>р</a:t>
            </a:r>
            <a:r>
              <a:rPr sz="2000" spc="-5" dirty="0">
                <a:latin typeface="Times New Roman"/>
                <a:cs typeface="Times New Roman"/>
              </a:rPr>
              <a:t>г</a:t>
            </a:r>
            <a:r>
              <a:rPr sz="2000" spc="-10" dirty="0">
                <a:latin typeface="Times New Roman"/>
                <a:cs typeface="Times New Roman"/>
              </a:rPr>
              <a:t>а</a:t>
            </a:r>
            <a:r>
              <a:rPr sz="2000" spc="-5" dirty="0">
                <a:latin typeface="Times New Roman"/>
                <a:cs typeface="Times New Roman"/>
              </a:rPr>
              <a:t>нам</a:t>
            </a:r>
            <a:r>
              <a:rPr sz="2000" dirty="0">
                <a:latin typeface="Times New Roman"/>
                <a:cs typeface="Times New Roman"/>
              </a:rPr>
              <a:t>и	</a:t>
            </a:r>
            <a:r>
              <a:rPr sz="2000" spc="-55" dirty="0">
                <a:latin typeface="Times New Roman"/>
                <a:cs typeface="Times New Roman"/>
              </a:rPr>
              <a:t>г</a:t>
            </a:r>
            <a:r>
              <a:rPr sz="2000" spc="50" dirty="0">
                <a:latin typeface="Times New Roman"/>
                <a:cs typeface="Times New Roman"/>
              </a:rPr>
              <a:t>о</a:t>
            </a:r>
            <a:r>
              <a:rPr sz="2000" spc="-30" dirty="0">
                <a:latin typeface="Times New Roman"/>
                <a:cs typeface="Times New Roman"/>
              </a:rPr>
              <a:t>с</a:t>
            </a:r>
            <a:r>
              <a:rPr sz="2000" spc="-130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д</a:t>
            </a:r>
            <a:r>
              <a:rPr sz="2000" spc="-1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рств</a:t>
            </a:r>
            <a:r>
              <a:rPr sz="2000" spc="-10" dirty="0">
                <a:latin typeface="Times New Roman"/>
                <a:cs typeface="Times New Roman"/>
              </a:rPr>
              <a:t>е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dirty="0">
                <a:latin typeface="Times New Roman"/>
                <a:cs typeface="Times New Roman"/>
              </a:rPr>
              <a:t>ой	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ла</a:t>
            </a:r>
            <a:r>
              <a:rPr sz="2000" spc="-10" dirty="0">
                <a:latin typeface="Times New Roman"/>
                <a:cs typeface="Times New Roman"/>
              </a:rPr>
              <a:t>с</a:t>
            </a:r>
            <a:r>
              <a:rPr sz="2000" dirty="0">
                <a:latin typeface="Times New Roman"/>
                <a:cs typeface="Times New Roman"/>
              </a:rPr>
              <a:t>ти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43929" y="2634742"/>
            <a:ext cx="110807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" marR="5080" indent="-635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10" dirty="0">
                <a:latin typeface="Times New Roman"/>
                <a:cs typeface="Times New Roman"/>
              </a:rPr>
              <a:t>р</a:t>
            </a:r>
            <a:r>
              <a:rPr sz="2000" spc="-5" dirty="0">
                <a:latin typeface="Times New Roman"/>
                <a:cs typeface="Times New Roman"/>
              </a:rPr>
              <a:t>г</a:t>
            </a:r>
            <a:r>
              <a:rPr sz="2000" spc="-10" dirty="0">
                <a:latin typeface="Times New Roman"/>
                <a:cs typeface="Times New Roman"/>
              </a:rPr>
              <a:t>а</a:t>
            </a:r>
            <a:r>
              <a:rPr sz="2000" spc="-5" dirty="0">
                <a:latin typeface="Times New Roman"/>
                <a:cs typeface="Times New Roman"/>
              </a:rPr>
              <a:t>нам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,  </a:t>
            </a:r>
            <a:r>
              <a:rPr sz="2000" spc="-30" dirty="0">
                <a:latin typeface="Times New Roman"/>
                <a:cs typeface="Times New Roman"/>
              </a:rPr>
              <a:t>с</a:t>
            </a:r>
            <a:r>
              <a:rPr sz="2000" spc="-35" dirty="0">
                <a:latin typeface="Times New Roman"/>
                <a:cs typeface="Times New Roman"/>
              </a:rPr>
              <a:t>у</a:t>
            </a:r>
            <a:r>
              <a:rPr sz="2000" spc="-50" dirty="0">
                <a:latin typeface="Times New Roman"/>
                <a:cs typeface="Times New Roman"/>
              </a:rPr>
              <a:t>б</a:t>
            </a:r>
            <a:r>
              <a:rPr sz="2000" spc="-5" dirty="0">
                <a:latin typeface="Times New Roman"/>
                <a:cs typeface="Times New Roman"/>
              </a:rPr>
              <a:t>ъе</a:t>
            </a:r>
            <a:r>
              <a:rPr sz="2000" spc="-35" dirty="0">
                <a:latin typeface="Times New Roman"/>
                <a:cs typeface="Times New Roman"/>
              </a:rPr>
              <a:t>к</a:t>
            </a:r>
            <a:r>
              <a:rPr sz="2000" spc="-25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ов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94154" y="3244342"/>
            <a:ext cx="515683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latin typeface="Times New Roman"/>
                <a:cs typeface="Times New Roman"/>
              </a:rPr>
              <a:t>Российской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Федерации</a:t>
            </a:r>
            <a:r>
              <a:rPr sz="2000" dirty="0">
                <a:latin typeface="Times New Roman"/>
                <a:cs typeface="Times New Roman"/>
              </a:rPr>
              <a:t> 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органами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местного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самоуправления </a:t>
            </a:r>
            <a:r>
              <a:rPr sz="2000" spc="-5" dirty="0">
                <a:latin typeface="Times New Roman"/>
                <a:cs typeface="Times New Roman"/>
              </a:rPr>
              <a:t>соответствующих </a:t>
            </a:r>
            <a:r>
              <a:rPr sz="2000" dirty="0">
                <a:latin typeface="Times New Roman"/>
                <a:cs typeface="Times New Roman"/>
              </a:rPr>
              <a:t>социально-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экономических</a:t>
            </a:r>
            <a:r>
              <a:rPr sz="2000" spc="47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условий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для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его</a:t>
            </a:r>
            <a:r>
              <a:rPr sz="2000" b="1" spc="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получения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36794" y="4159122"/>
            <a:ext cx="181483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34315">
              <a:lnSpc>
                <a:spcPct val="100000"/>
              </a:lnSpc>
              <a:spcBef>
                <a:spcPts val="100"/>
              </a:spcBef>
              <a:tabLst>
                <a:tab pos="638810" algn="l"/>
              </a:tabLst>
            </a:pPr>
            <a:r>
              <a:rPr sz="2000" spc="-130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до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ле</a:t>
            </a:r>
            <a:r>
              <a:rPr sz="2000" spc="-20" dirty="0">
                <a:latin typeface="Times New Roman"/>
                <a:cs typeface="Times New Roman"/>
              </a:rPr>
              <a:t>т</a:t>
            </a:r>
            <a:r>
              <a:rPr sz="2000" spc="-1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10" dirty="0">
                <a:latin typeface="Times New Roman"/>
                <a:cs typeface="Times New Roman"/>
              </a:rPr>
              <a:t>р</a:t>
            </a:r>
            <a:r>
              <a:rPr sz="2000" dirty="0">
                <a:latin typeface="Times New Roman"/>
                <a:cs typeface="Times New Roman"/>
              </a:rPr>
              <a:t>ять  в	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25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л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10" dirty="0">
                <a:latin typeface="Times New Roman"/>
                <a:cs typeface="Times New Roman"/>
              </a:rPr>
              <a:t>ч</a:t>
            </a:r>
            <a:r>
              <a:rPr sz="2000" dirty="0">
                <a:latin typeface="Times New Roman"/>
                <a:cs typeface="Times New Roman"/>
              </a:rPr>
              <a:t>ении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94154" y="4159122"/>
            <a:ext cx="139954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расширения </a:t>
            </a:r>
            <a:r>
              <a:rPr sz="2000" spc="-4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25" dirty="0">
                <a:latin typeface="Times New Roman"/>
                <a:cs typeface="Times New Roman"/>
              </a:rPr>
              <a:t>о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р</a:t>
            </a:r>
            <a:r>
              <a:rPr sz="2000" spc="-1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бн</a:t>
            </a:r>
            <a:r>
              <a:rPr sz="2000" spc="4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сти  </a:t>
            </a:r>
            <a:r>
              <a:rPr sz="2000" spc="-5" dirty="0">
                <a:latin typeface="Times New Roman"/>
                <a:cs typeface="Times New Roman"/>
              </a:rPr>
              <a:t>образования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69284" y="4159122"/>
            <a:ext cx="156718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6535" marR="5080" indent="-204470">
              <a:lnSpc>
                <a:spcPct val="100000"/>
              </a:lnSpc>
              <a:spcBef>
                <a:spcPts val="100"/>
              </a:spcBef>
            </a:pPr>
            <a:r>
              <a:rPr sz="2000" spc="-1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35" dirty="0">
                <a:latin typeface="Times New Roman"/>
                <a:cs typeface="Times New Roman"/>
              </a:rPr>
              <a:t>з</a:t>
            </a:r>
            <a:r>
              <a:rPr sz="2000" spc="-10" dirty="0">
                <a:latin typeface="Times New Roman"/>
                <a:cs typeface="Times New Roman"/>
              </a:rPr>
              <a:t>м</a:t>
            </a:r>
            <a:r>
              <a:rPr sz="2000" spc="-4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ж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spc="50" dirty="0">
                <a:latin typeface="Times New Roman"/>
                <a:cs typeface="Times New Roman"/>
              </a:rPr>
              <a:t>о</a:t>
            </a:r>
            <a:r>
              <a:rPr sz="2000" spc="-15" dirty="0">
                <a:latin typeface="Times New Roman"/>
                <a:cs typeface="Times New Roman"/>
              </a:rPr>
              <a:t>с</a:t>
            </a:r>
            <a:r>
              <a:rPr sz="2000" dirty="0">
                <a:latin typeface="Times New Roman"/>
                <a:cs typeface="Times New Roman"/>
              </a:rPr>
              <a:t>тей  </a:t>
            </a:r>
            <a:r>
              <a:rPr sz="2000" spc="-10" dirty="0">
                <a:latin typeface="Times New Roman"/>
                <a:cs typeface="Times New Roman"/>
              </a:rPr>
              <a:t>человека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различных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56834" y="4768722"/>
            <a:ext cx="149415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4295" algn="l"/>
              </a:tabLst>
            </a:pPr>
            <a:r>
              <a:rPr sz="2000" dirty="0">
                <a:latin typeface="Times New Roman"/>
                <a:cs typeface="Times New Roman"/>
              </a:rPr>
              <a:t>уро</a:t>
            </a:r>
            <a:r>
              <a:rPr sz="2000" spc="5" dirty="0">
                <a:latin typeface="Times New Roman"/>
                <a:cs typeface="Times New Roman"/>
              </a:rPr>
              <a:t>в</a:t>
            </a:r>
            <a:r>
              <a:rPr sz="2000" spc="-20" dirty="0">
                <a:latin typeface="Times New Roman"/>
                <a:cs typeface="Times New Roman"/>
              </a:rPr>
              <a:t>н</a:t>
            </a:r>
            <a:r>
              <a:rPr sz="2000" dirty="0">
                <a:latin typeface="Times New Roman"/>
                <a:cs typeface="Times New Roman"/>
              </a:rPr>
              <a:t>я	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94154" y="5073472"/>
            <a:ext cx="421830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направленности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-10" dirty="0">
                <a:latin typeface="Times New Roman"/>
                <a:cs typeface="Times New Roman"/>
              </a:rPr>
              <a:t>течение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всей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жизни.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69214" y="1995731"/>
            <a:ext cx="2966000" cy="4067946"/>
          </a:xfrm>
          <a:prstGeom prst="rect">
            <a:avLst/>
          </a:prstGeom>
        </p:spPr>
      </p:pic>
      <p:sp>
        <p:nvSpPr>
          <p:cNvPr id="18" name="Овал 17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83593" y="6298082"/>
            <a:ext cx="243840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699005" y="2041906"/>
            <a:ext cx="8796020" cy="398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7785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целях</a:t>
            </a:r>
            <a:r>
              <a:rPr sz="2000" dirty="0">
                <a:latin typeface="Times New Roman"/>
                <a:cs typeface="Times New Roman"/>
              </a:rPr>
              <a:t> реализации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права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каждого</a:t>
            </a:r>
            <a:r>
              <a:rPr sz="2000" spc="-10" dirty="0">
                <a:latin typeface="Times New Roman"/>
                <a:cs typeface="Times New Roman"/>
              </a:rPr>
              <a:t> человека</a:t>
            </a:r>
            <a:r>
              <a:rPr sz="2000" spc="-5" dirty="0">
                <a:latin typeface="Times New Roman"/>
                <a:cs typeface="Times New Roman"/>
              </a:rPr>
              <a:t> на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федеральными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государственными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органами,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органами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государственной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власти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субъектов 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Российской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Федерации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органами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местного </a:t>
            </a:r>
            <a:r>
              <a:rPr sz="2000" spc="-10" dirty="0">
                <a:latin typeface="Times New Roman"/>
                <a:cs typeface="Times New Roman"/>
              </a:rPr>
              <a:t>самоуправления: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1)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создаются</a:t>
            </a:r>
            <a:r>
              <a:rPr sz="2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необходимые</a:t>
            </a:r>
            <a:r>
              <a:rPr sz="20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условия</a:t>
            </a:r>
            <a:r>
              <a:rPr sz="20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для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получения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без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дискриминации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качественного </a:t>
            </a:r>
            <a:r>
              <a:rPr sz="2000" spc="-5" dirty="0">
                <a:latin typeface="Times New Roman"/>
                <a:cs typeface="Times New Roman"/>
              </a:rPr>
              <a:t>образования лицами </a:t>
            </a:r>
            <a:r>
              <a:rPr sz="2000" dirty="0">
                <a:latin typeface="Times New Roman"/>
                <a:cs typeface="Times New Roman"/>
              </a:rPr>
              <a:t>с ограниченными </a:t>
            </a:r>
            <a:r>
              <a:rPr sz="2000" spc="-10" dirty="0">
                <a:latin typeface="Times New Roman"/>
                <a:cs typeface="Times New Roman"/>
              </a:rPr>
              <a:t>возможностями здоровья,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для </a:t>
            </a:r>
            <a:r>
              <a:rPr sz="2000" spc="-10" dirty="0">
                <a:latin typeface="Times New Roman"/>
                <a:cs typeface="Times New Roman"/>
              </a:rPr>
              <a:t>коррекции </a:t>
            </a:r>
            <a:r>
              <a:rPr sz="2000" spc="-5" dirty="0">
                <a:latin typeface="Times New Roman"/>
                <a:cs typeface="Times New Roman"/>
              </a:rPr>
              <a:t>нарушений развития </a:t>
            </a:r>
            <a:r>
              <a:rPr sz="2000" dirty="0">
                <a:latin typeface="Times New Roman"/>
                <a:cs typeface="Times New Roman"/>
              </a:rPr>
              <a:t>и социальной </a:t>
            </a:r>
            <a:r>
              <a:rPr sz="2000" spc="-5" dirty="0">
                <a:latin typeface="Times New Roman"/>
                <a:cs typeface="Times New Roman"/>
              </a:rPr>
              <a:t>адаптации, оказания </a:t>
            </a:r>
            <a:r>
              <a:rPr sz="2000" dirty="0">
                <a:latin typeface="Times New Roman"/>
                <a:cs typeface="Times New Roman"/>
              </a:rPr>
              <a:t>ранней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коррекционной</a:t>
            </a:r>
            <a:r>
              <a:rPr sz="2000" spc="-5" dirty="0">
                <a:latin typeface="Times New Roman"/>
                <a:cs typeface="Times New Roman"/>
              </a:rPr>
              <a:t> помощи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основе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специальных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педагогических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подходов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наиболее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подходящих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для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этих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лиц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языков,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методов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 способов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общения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условия,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максимальной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степени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способствующие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получению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определенного </a:t>
            </a:r>
            <a:r>
              <a:rPr sz="2000" spc="-5" dirty="0">
                <a:latin typeface="Times New Roman"/>
                <a:cs typeface="Times New Roman"/>
              </a:rPr>
              <a:t>уровня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5" dirty="0">
                <a:latin typeface="Times New Roman"/>
                <a:cs typeface="Times New Roman"/>
              </a:rPr>
              <a:t>определенной направленности, </a:t>
            </a:r>
            <a:r>
              <a:rPr sz="2000" dirty="0">
                <a:latin typeface="Times New Roman"/>
                <a:cs typeface="Times New Roman"/>
              </a:rPr>
              <a:t>а </a:t>
            </a:r>
            <a:r>
              <a:rPr sz="2000" spc="-5" dirty="0">
                <a:latin typeface="Times New Roman"/>
                <a:cs typeface="Times New Roman"/>
              </a:rPr>
              <a:t>также социальному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развитию</a:t>
            </a:r>
            <a:r>
              <a:rPr sz="2000" dirty="0">
                <a:latin typeface="Times New Roman"/>
                <a:cs typeface="Times New Roman"/>
              </a:rPr>
              <a:t> этих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лиц,</a:t>
            </a:r>
            <a:r>
              <a:rPr sz="2000" dirty="0">
                <a:latin typeface="Times New Roman"/>
                <a:cs typeface="Times New Roman"/>
              </a:rPr>
              <a:t> 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том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числе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посредством</a:t>
            </a:r>
            <a:r>
              <a:rPr sz="2000" b="1" spc="-5" dirty="0">
                <a:latin typeface="Times New Roman"/>
                <a:cs typeface="Times New Roman"/>
              </a:rPr>
              <a:t> организации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инклюзивного 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образования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лиц</a:t>
            </a:r>
            <a:r>
              <a:rPr sz="2000" b="1" dirty="0">
                <a:latin typeface="Times New Roman"/>
                <a:cs typeface="Times New Roman"/>
              </a:rPr>
              <a:t> с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ограниченными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Times New Roman"/>
                <a:cs typeface="Times New Roman"/>
              </a:rPr>
              <a:t>возможностями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здоровья;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89690" y="6298082"/>
            <a:ext cx="222503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322821" y="2137663"/>
            <a:ext cx="433641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7785">
              <a:lnSpc>
                <a:spcPct val="100000"/>
              </a:lnSpc>
              <a:spcBef>
                <a:spcPts val="105"/>
              </a:spcBef>
              <a:tabLst>
                <a:tab pos="525780" algn="l"/>
                <a:tab pos="748665" algn="l"/>
                <a:tab pos="1126490" algn="l"/>
                <a:tab pos="1432560" algn="l"/>
                <a:tab pos="2594610" algn="l"/>
                <a:tab pos="3077210" algn="l"/>
                <a:tab pos="4210050" algn="l"/>
              </a:tabLst>
            </a:pPr>
            <a:r>
              <a:rPr sz="2000" dirty="0">
                <a:latin typeface="Times New Roman"/>
                <a:cs typeface="Times New Roman"/>
              </a:rPr>
              <a:t>В	</a:t>
            </a:r>
            <a:r>
              <a:rPr sz="2000" spc="-5" dirty="0">
                <a:latin typeface="Times New Roman"/>
                <a:cs typeface="Times New Roman"/>
              </a:rPr>
              <a:t>це</a:t>
            </a:r>
            <a:r>
              <a:rPr sz="2000" spc="-15" dirty="0">
                <a:latin typeface="Times New Roman"/>
                <a:cs typeface="Times New Roman"/>
              </a:rPr>
              <a:t>л</a:t>
            </a:r>
            <a:r>
              <a:rPr sz="2000" dirty="0">
                <a:latin typeface="Times New Roman"/>
                <a:cs typeface="Times New Roman"/>
              </a:rPr>
              <a:t>ях	о</a:t>
            </a:r>
            <a:r>
              <a:rPr sz="2000" spc="-20" dirty="0">
                <a:latin typeface="Times New Roman"/>
                <a:cs typeface="Times New Roman"/>
              </a:rPr>
              <a:t>б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сп</a:t>
            </a:r>
            <a:r>
              <a:rPr sz="2000" spc="-6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чен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р</a:t>
            </a:r>
            <a:r>
              <a:rPr sz="2000" spc="25" dirty="0">
                <a:latin typeface="Times New Roman"/>
                <a:cs typeface="Times New Roman"/>
              </a:rPr>
              <a:t>е</a:t>
            </a:r>
            <a:r>
              <a:rPr sz="2000" spc="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зации  </a:t>
            </a:r>
            <a:r>
              <a:rPr sz="2000" spc="-5" dirty="0">
                <a:latin typeface="Times New Roman"/>
                <a:cs typeface="Times New Roman"/>
              </a:rPr>
              <a:t>пра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	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dirty="0">
                <a:latin typeface="Times New Roman"/>
                <a:cs typeface="Times New Roman"/>
              </a:rPr>
              <a:t>а	обра</a:t>
            </a:r>
            <a:r>
              <a:rPr sz="2000" spc="-15" dirty="0">
                <a:latin typeface="Times New Roman"/>
                <a:cs typeface="Times New Roman"/>
              </a:rPr>
              <a:t>з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е	о</a:t>
            </a:r>
            <a:r>
              <a:rPr sz="2000" spc="-8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10" dirty="0">
                <a:latin typeface="Times New Roman"/>
                <a:cs typeface="Times New Roman"/>
              </a:rPr>
              <a:t>ч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-10" dirty="0">
                <a:latin typeface="Times New Roman"/>
                <a:cs typeface="Times New Roman"/>
              </a:rPr>
              <a:t>ю</a:t>
            </a:r>
            <a:r>
              <a:rPr sz="2000" dirty="0">
                <a:latin typeface="Times New Roman"/>
                <a:cs typeface="Times New Roman"/>
              </a:rPr>
              <a:t>щи</a:t>
            </a:r>
            <a:r>
              <a:rPr sz="2000" spc="-55" dirty="0">
                <a:latin typeface="Times New Roman"/>
                <a:cs typeface="Times New Roman"/>
              </a:rPr>
              <a:t>х</a:t>
            </a:r>
            <a:r>
              <a:rPr sz="2000" dirty="0">
                <a:latin typeface="Times New Roman"/>
                <a:cs typeface="Times New Roman"/>
              </a:rPr>
              <a:t>ся	с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22821" y="2747213"/>
            <a:ext cx="185610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ограниченными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здоровья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федеральные </a:t>
            </a:r>
            <a:r>
              <a:rPr sz="2000" dirty="0">
                <a:latin typeface="Times New Roman"/>
                <a:cs typeface="Times New Roman"/>
              </a:rPr>
              <a:t> о</a:t>
            </a:r>
            <a:r>
              <a:rPr sz="2000" spc="-1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ра</a:t>
            </a:r>
            <a:r>
              <a:rPr sz="2000" spc="-20" dirty="0">
                <a:latin typeface="Times New Roman"/>
                <a:cs typeface="Times New Roman"/>
              </a:rPr>
              <a:t>з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spc="-6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тел</a:t>
            </a:r>
            <a:r>
              <a:rPr sz="2000" spc="-10" dirty="0">
                <a:latin typeface="Times New Roman"/>
                <a:cs typeface="Times New Roman"/>
              </a:rPr>
              <a:t>ь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10" dirty="0">
                <a:latin typeface="Times New Roman"/>
                <a:cs typeface="Times New Roman"/>
              </a:rPr>
              <a:t>ы</a:t>
            </a:r>
            <a:r>
              <a:rPr sz="2000" dirty="0">
                <a:latin typeface="Times New Roman"/>
                <a:cs typeface="Times New Roman"/>
              </a:rPr>
              <a:t>е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72270" y="2747213"/>
            <a:ext cx="1885314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54940" algn="just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latin typeface="Times New Roman"/>
                <a:cs typeface="Times New Roman"/>
              </a:rPr>
              <a:t>в</a:t>
            </a:r>
            <a:r>
              <a:rPr sz="2000" spc="-10" dirty="0">
                <a:latin typeface="Times New Roman"/>
                <a:cs typeface="Times New Roman"/>
              </a:rPr>
              <a:t>о</a:t>
            </a:r>
            <a:r>
              <a:rPr sz="2000" spc="-40" dirty="0">
                <a:latin typeface="Times New Roman"/>
                <a:cs typeface="Times New Roman"/>
              </a:rPr>
              <a:t>з</a:t>
            </a:r>
            <a:r>
              <a:rPr sz="2000" spc="-10" dirty="0">
                <a:latin typeface="Times New Roman"/>
                <a:cs typeface="Times New Roman"/>
              </a:rPr>
              <a:t>м</a:t>
            </a:r>
            <a:r>
              <a:rPr sz="2000" spc="-45" dirty="0">
                <a:latin typeface="Times New Roman"/>
                <a:cs typeface="Times New Roman"/>
              </a:rPr>
              <a:t>о</a:t>
            </a:r>
            <a:r>
              <a:rPr sz="2000" spc="-10" dirty="0">
                <a:latin typeface="Times New Roman"/>
                <a:cs typeface="Times New Roman"/>
              </a:rPr>
              <a:t>ж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4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3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ями  у</a:t>
            </a:r>
            <a:r>
              <a:rPr sz="2000" spc="-10" dirty="0">
                <a:latin typeface="Times New Roman"/>
                <a:cs typeface="Times New Roman"/>
              </a:rPr>
              <a:t>с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ан</a:t>
            </a:r>
            <a:r>
              <a:rPr sz="2000" spc="-10" dirty="0">
                <a:latin typeface="Times New Roman"/>
                <a:cs typeface="Times New Roman"/>
              </a:rPr>
              <a:t>а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л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spc="-3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-25" dirty="0">
                <a:latin typeface="Times New Roman"/>
                <a:cs typeface="Times New Roman"/>
              </a:rPr>
              <a:t>ю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ся  </a:t>
            </a:r>
            <a:r>
              <a:rPr sz="2000" spc="-15" dirty="0">
                <a:latin typeface="Times New Roman"/>
                <a:cs typeface="Times New Roman"/>
              </a:rPr>
              <a:t>государственные</a:t>
            </a:r>
            <a:endParaRPr sz="2000">
              <a:latin typeface="Times New Roman"/>
              <a:cs typeface="Times New Roman"/>
            </a:endParaRPr>
          </a:p>
          <a:p>
            <a:pPr marL="74676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анд</a:t>
            </a:r>
            <a:r>
              <a:rPr sz="2000" spc="-10" dirty="0">
                <a:latin typeface="Times New Roman"/>
                <a:cs typeface="Times New Roman"/>
              </a:rPr>
              <a:t>а</a:t>
            </a:r>
            <a:r>
              <a:rPr sz="2000" spc="-20" dirty="0">
                <a:latin typeface="Times New Roman"/>
                <a:cs typeface="Times New Roman"/>
              </a:rPr>
              <a:t>р</a:t>
            </a:r>
            <a:r>
              <a:rPr sz="2000" dirty="0">
                <a:latin typeface="Times New Roman"/>
                <a:cs typeface="Times New Roman"/>
              </a:rPr>
              <a:t>ты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490075" y="3966717"/>
            <a:ext cx="11658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53110" algn="l"/>
              </a:tabLst>
            </a:pPr>
            <a:r>
              <a:rPr sz="2000" spc="-5" dirty="0">
                <a:latin typeface="Times New Roman"/>
                <a:cs typeface="Times New Roman"/>
              </a:rPr>
              <a:t>ли</a:t>
            </a:r>
            <a:r>
              <a:rPr sz="2000" dirty="0">
                <a:latin typeface="Times New Roman"/>
                <a:cs typeface="Times New Roman"/>
              </a:rPr>
              <a:t>ц	</a:t>
            </a:r>
            <a:r>
              <a:rPr sz="2000" spc="-5" dirty="0">
                <a:latin typeface="Times New Roman"/>
                <a:cs typeface="Times New Roman"/>
              </a:rPr>
              <a:t>или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22821" y="3966717"/>
            <a:ext cx="136652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1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ра</a:t>
            </a:r>
            <a:r>
              <a:rPr sz="2000" spc="-20" dirty="0">
                <a:latin typeface="Times New Roman"/>
                <a:cs typeface="Times New Roman"/>
              </a:rPr>
              <a:t>з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Times New Roman"/>
                <a:cs typeface="Times New Roman"/>
              </a:rPr>
              <a:t>включаются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05318" y="3966717"/>
            <a:ext cx="116840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45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азанных</a:t>
            </a:r>
            <a:endParaRPr sz="2000">
              <a:latin typeface="Times New Roman"/>
              <a:cs typeface="Times New Roman"/>
            </a:endParaRPr>
          </a:p>
          <a:p>
            <a:pPr marL="37528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в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211182" y="4271594"/>
            <a:ext cx="14446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федеральные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22821" y="4576698"/>
            <a:ext cx="433451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490470" algn="l"/>
              </a:tabLst>
            </a:pPr>
            <a:r>
              <a:rPr sz="2000" spc="-55" dirty="0">
                <a:latin typeface="Times New Roman"/>
                <a:cs typeface="Times New Roman"/>
              </a:rPr>
              <a:t>г</a:t>
            </a:r>
            <a:r>
              <a:rPr sz="2000" spc="50" dirty="0">
                <a:latin typeface="Times New Roman"/>
                <a:cs typeface="Times New Roman"/>
              </a:rPr>
              <a:t>о</a:t>
            </a:r>
            <a:r>
              <a:rPr sz="2000" spc="-30" dirty="0">
                <a:latin typeface="Times New Roman"/>
                <a:cs typeface="Times New Roman"/>
              </a:rPr>
              <a:t>с</a:t>
            </a:r>
            <a:r>
              <a:rPr sz="2000" spc="-130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д</a:t>
            </a:r>
            <a:r>
              <a:rPr sz="2000" spc="-1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рств</a:t>
            </a:r>
            <a:r>
              <a:rPr sz="2000" spc="-10" dirty="0">
                <a:latin typeface="Times New Roman"/>
                <a:cs typeface="Times New Roman"/>
              </a:rPr>
              <a:t>е</a:t>
            </a:r>
            <a:r>
              <a:rPr sz="2000" spc="-5" dirty="0">
                <a:latin typeface="Times New Roman"/>
                <a:cs typeface="Times New Roman"/>
              </a:rPr>
              <a:t>нны</a:t>
            </a:r>
            <a:r>
              <a:rPr sz="2000" dirty="0">
                <a:latin typeface="Times New Roman"/>
                <a:cs typeface="Times New Roman"/>
              </a:rPr>
              <a:t>е	о</a:t>
            </a:r>
            <a:r>
              <a:rPr sz="2000" spc="-1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р</a:t>
            </a:r>
            <a:r>
              <a:rPr sz="2000" spc="-10" dirty="0">
                <a:latin typeface="Times New Roman"/>
                <a:cs typeface="Times New Roman"/>
              </a:rPr>
              <a:t>а</a:t>
            </a:r>
            <a:r>
              <a:rPr sz="2000" spc="-25" dirty="0">
                <a:latin typeface="Times New Roman"/>
                <a:cs typeface="Times New Roman"/>
              </a:rPr>
              <a:t>з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spc="-50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тел</a:t>
            </a:r>
            <a:r>
              <a:rPr sz="2000" spc="-10" dirty="0">
                <a:latin typeface="Times New Roman"/>
                <a:cs typeface="Times New Roman"/>
              </a:rPr>
              <a:t>ь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10" dirty="0">
                <a:latin typeface="Times New Roman"/>
                <a:cs typeface="Times New Roman"/>
              </a:rPr>
              <a:t>ы</a:t>
            </a:r>
            <a:r>
              <a:rPr sz="2000" dirty="0">
                <a:latin typeface="Times New Roman"/>
                <a:cs typeface="Times New Roman"/>
              </a:rPr>
              <a:t>е  стандарты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специальные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требования.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03705" y="2510183"/>
            <a:ext cx="4744974" cy="3539740"/>
          </a:xfrm>
          <a:prstGeom prst="rect">
            <a:avLst/>
          </a:prstGeom>
        </p:spPr>
      </p:pic>
      <p:sp>
        <p:nvSpPr>
          <p:cNvPr id="13" name="Овал 12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83593" y="6298082"/>
            <a:ext cx="246888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282700" y="1273809"/>
            <a:ext cx="897445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071370" algn="l"/>
                <a:tab pos="3647440" algn="l"/>
                <a:tab pos="4709795" algn="l"/>
                <a:tab pos="6416675" algn="l"/>
                <a:tab pos="7190740" algn="l"/>
                <a:tab pos="8837295" algn="l"/>
              </a:tabLst>
            </a:pPr>
            <a:r>
              <a:rPr sz="1800" b="1" dirty="0">
                <a:latin typeface="Times New Roman"/>
                <a:cs typeface="Times New Roman"/>
              </a:rPr>
              <a:t>Обра</a:t>
            </a:r>
            <a:r>
              <a:rPr sz="1800" b="1" spc="-20" dirty="0">
                <a:latin typeface="Times New Roman"/>
                <a:cs typeface="Times New Roman"/>
              </a:rPr>
              <a:t>з</a:t>
            </a:r>
            <a:r>
              <a:rPr sz="1800" b="1" spc="-50" dirty="0">
                <a:latin typeface="Times New Roman"/>
                <a:cs typeface="Times New Roman"/>
              </a:rPr>
              <a:t>о</a:t>
            </a:r>
            <a:r>
              <a:rPr sz="1800" b="1" spc="-5" dirty="0">
                <a:latin typeface="Times New Roman"/>
                <a:cs typeface="Times New Roman"/>
              </a:rPr>
              <a:t>в</a:t>
            </a:r>
            <a:r>
              <a:rPr sz="1800" b="1" spc="-40" dirty="0">
                <a:latin typeface="Times New Roman"/>
                <a:cs typeface="Times New Roman"/>
              </a:rPr>
              <a:t>а</a:t>
            </a:r>
            <a:r>
              <a:rPr sz="1800" b="1" spc="-10" dirty="0">
                <a:latin typeface="Times New Roman"/>
                <a:cs typeface="Times New Roman"/>
              </a:rPr>
              <a:t>т</a:t>
            </a:r>
            <a:r>
              <a:rPr sz="1800" b="1" dirty="0">
                <a:latin typeface="Times New Roman"/>
                <a:cs typeface="Times New Roman"/>
              </a:rPr>
              <a:t>ел</a:t>
            </a:r>
            <a:r>
              <a:rPr sz="1800" b="1" spc="5" dirty="0">
                <a:latin typeface="Times New Roman"/>
                <a:cs typeface="Times New Roman"/>
              </a:rPr>
              <a:t>ь</a:t>
            </a:r>
            <a:r>
              <a:rPr sz="1800" b="1" spc="-5" dirty="0">
                <a:latin typeface="Times New Roman"/>
                <a:cs typeface="Times New Roman"/>
              </a:rPr>
              <a:t>на</a:t>
            </a:r>
            <a:r>
              <a:rPr sz="1800" b="1" dirty="0">
                <a:latin typeface="Times New Roman"/>
                <a:cs typeface="Times New Roman"/>
              </a:rPr>
              <a:t>я	ор</a:t>
            </a:r>
            <a:r>
              <a:rPr sz="1800" b="1" spc="-10" dirty="0">
                <a:latin typeface="Times New Roman"/>
                <a:cs typeface="Times New Roman"/>
              </a:rPr>
              <a:t>г</a:t>
            </a:r>
            <a:r>
              <a:rPr sz="1800" b="1" dirty="0">
                <a:latin typeface="Times New Roman"/>
                <a:cs typeface="Times New Roman"/>
              </a:rPr>
              <a:t>ан</a:t>
            </a:r>
            <a:r>
              <a:rPr sz="1800" b="1" spc="-10" dirty="0">
                <a:latin typeface="Times New Roman"/>
                <a:cs typeface="Times New Roman"/>
              </a:rPr>
              <a:t>и</a:t>
            </a:r>
            <a:r>
              <a:rPr sz="1800" b="1" dirty="0">
                <a:latin typeface="Times New Roman"/>
                <a:cs typeface="Times New Roman"/>
              </a:rPr>
              <a:t>з</a:t>
            </a:r>
            <a:r>
              <a:rPr sz="1800" b="1" spc="5" dirty="0">
                <a:latin typeface="Times New Roman"/>
                <a:cs typeface="Times New Roman"/>
              </a:rPr>
              <a:t>а</a:t>
            </a:r>
            <a:r>
              <a:rPr sz="1800" b="1" spc="-5" dirty="0">
                <a:latin typeface="Times New Roman"/>
                <a:cs typeface="Times New Roman"/>
              </a:rPr>
              <a:t>ц</a:t>
            </a:r>
            <a:r>
              <a:rPr sz="1800" b="1" spc="-10" dirty="0">
                <a:latin typeface="Times New Roman"/>
                <a:cs typeface="Times New Roman"/>
              </a:rPr>
              <a:t>и</a:t>
            </a:r>
            <a:r>
              <a:rPr sz="1800" b="1" dirty="0">
                <a:latin typeface="Times New Roman"/>
                <a:cs typeface="Times New Roman"/>
              </a:rPr>
              <a:t>я	о</a:t>
            </a:r>
            <a:r>
              <a:rPr sz="1800" b="1" spc="-50" dirty="0">
                <a:latin typeface="Times New Roman"/>
                <a:cs typeface="Times New Roman"/>
              </a:rPr>
              <a:t>б</a:t>
            </a:r>
            <a:r>
              <a:rPr sz="1800" b="1" dirty="0">
                <a:latin typeface="Times New Roman"/>
                <a:cs typeface="Times New Roman"/>
              </a:rPr>
              <a:t>я</a:t>
            </a:r>
            <a:r>
              <a:rPr sz="1800" b="1" spc="-10" dirty="0">
                <a:latin typeface="Times New Roman"/>
                <a:cs typeface="Times New Roman"/>
              </a:rPr>
              <a:t>з</a:t>
            </a:r>
            <a:r>
              <a:rPr sz="1800" b="1" spc="10" dirty="0">
                <a:latin typeface="Times New Roman"/>
                <a:cs typeface="Times New Roman"/>
              </a:rPr>
              <a:t>а</a:t>
            </a:r>
            <a:r>
              <a:rPr sz="1800" b="1" spc="-5" dirty="0">
                <a:latin typeface="Times New Roman"/>
                <a:cs typeface="Times New Roman"/>
              </a:rPr>
              <a:t>н</a:t>
            </a:r>
            <a:r>
              <a:rPr sz="1800" b="1" dirty="0">
                <a:latin typeface="Times New Roman"/>
                <a:cs typeface="Times New Roman"/>
              </a:rPr>
              <a:t>а	о</a:t>
            </a:r>
            <a:r>
              <a:rPr sz="1800" b="1" spc="-35" dirty="0">
                <a:latin typeface="Times New Roman"/>
                <a:cs typeface="Times New Roman"/>
              </a:rPr>
              <a:t>с</a:t>
            </a:r>
            <a:r>
              <a:rPr sz="1800" b="1" spc="10" dirty="0">
                <a:latin typeface="Times New Roman"/>
                <a:cs typeface="Times New Roman"/>
              </a:rPr>
              <a:t>у</a:t>
            </a:r>
            <a:r>
              <a:rPr sz="1800" b="1" spc="-25" dirty="0">
                <a:latin typeface="Times New Roman"/>
                <a:cs typeface="Times New Roman"/>
              </a:rPr>
              <a:t>щ</a:t>
            </a:r>
            <a:r>
              <a:rPr sz="1800" b="1" spc="25" dirty="0">
                <a:latin typeface="Times New Roman"/>
                <a:cs typeface="Times New Roman"/>
              </a:rPr>
              <a:t>е</a:t>
            </a:r>
            <a:r>
              <a:rPr sz="1800" b="1" dirty="0">
                <a:latin typeface="Times New Roman"/>
                <a:cs typeface="Times New Roman"/>
              </a:rPr>
              <a:t>ст</a:t>
            </a:r>
            <a:r>
              <a:rPr sz="1800" b="1" spc="-15" dirty="0">
                <a:latin typeface="Times New Roman"/>
                <a:cs typeface="Times New Roman"/>
              </a:rPr>
              <a:t>в</a:t>
            </a:r>
            <a:r>
              <a:rPr sz="1800" b="1" spc="-5" dirty="0">
                <a:latin typeface="Times New Roman"/>
                <a:cs typeface="Times New Roman"/>
              </a:rPr>
              <a:t>л</a:t>
            </a:r>
            <a:r>
              <a:rPr sz="1800" b="1" spc="5" dirty="0">
                <a:latin typeface="Times New Roman"/>
                <a:cs typeface="Times New Roman"/>
              </a:rPr>
              <a:t>я</a:t>
            </a:r>
            <a:r>
              <a:rPr sz="1800" b="1" spc="-10" dirty="0">
                <a:latin typeface="Times New Roman"/>
                <a:cs typeface="Times New Roman"/>
              </a:rPr>
              <a:t>т</a:t>
            </a:r>
            <a:r>
              <a:rPr sz="1800" b="1" dirty="0">
                <a:latin typeface="Times New Roman"/>
                <a:cs typeface="Times New Roman"/>
              </a:rPr>
              <a:t>ь	с</a:t>
            </a:r>
            <a:r>
              <a:rPr sz="1800" b="1" spc="-10" dirty="0">
                <a:latin typeface="Times New Roman"/>
                <a:cs typeface="Times New Roman"/>
              </a:rPr>
              <a:t>в</a:t>
            </a:r>
            <a:r>
              <a:rPr sz="1800" b="1" dirty="0">
                <a:latin typeface="Times New Roman"/>
                <a:cs typeface="Times New Roman"/>
              </a:rPr>
              <a:t>ою	д</a:t>
            </a:r>
            <a:r>
              <a:rPr sz="1800" b="1" spc="-10" dirty="0">
                <a:latin typeface="Times New Roman"/>
                <a:cs typeface="Times New Roman"/>
              </a:rPr>
              <a:t>е</a:t>
            </a:r>
            <a:r>
              <a:rPr sz="1800" b="1" dirty="0">
                <a:latin typeface="Times New Roman"/>
                <a:cs typeface="Times New Roman"/>
              </a:rPr>
              <a:t>я</a:t>
            </a:r>
            <a:r>
              <a:rPr sz="1800" b="1" spc="-10" dirty="0">
                <a:latin typeface="Times New Roman"/>
                <a:cs typeface="Times New Roman"/>
              </a:rPr>
              <a:t>т</a:t>
            </a:r>
            <a:r>
              <a:rPr sz="1800" b="1" dirty="0">
                <a:latin typeface="Times New Roman"/>
                <a:cs typeface="Times New Roman"/>
              </a:rPr>
              <a:t>ел</a:t>
            </a:r>
            <a:r>
              <a:rPr sz="1800" b="1" spc="5" dirty="0">
                <a:latin typeface="Times New Roman"/>
                <a:cs typeface="Times New Roman"/>
              </a:rPr>
              <a:t>ь</a:t>
            </a:r>
            <a:r>
              <a:rPr sz="1800" b="1" spc="-5" dirty="0">
                <a:latin typeface="Times New Roman"/>
                <a:cs typeface="Times New Roman"/>
              </a:rPr>
              <a:t>нос</a:t>
            </a:r>
            <a:r>
              <a:rPr sz="1800" b="1" spc="-10" dirty="0">
                <a:latin typeface="Times New Roman"/>
                <a:cs typeface="Times New Roman"/>
              </a:rPr>
              <a:t>т</a:t>
            </a:r>
            <a:r>
              <a:rPr sz="1800" b="1" dirty="0">
                <a:latin typeface="Times New Roman"/>
                <a:cs typeface="Times New Roman"/>
              </a:rPr>
              <a:t>ь	в  </a:t>
            </a:r>
            <a:r>
              <a:rPr sz="1800" b="1" spc="-5" dirty="0">
                <a:latin typeface="Times New Roman"/>
                <a:cs typeface="Times New Roman"/>
              </a:rPr>
              <a:t>соответствии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с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законодательством</a:t>
            </a:r>
            <a:r>
              <a:rPr sz="1800" b="1" spc="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об</a:t>
            </a:r>
            <a:r>
              <a:rPr sz="1800" b="1" spc="-10" dirty="0">
                <a:latin typeface="Times New Roman"/>
                <a:cs typeface="Times New Roman"/>
              </a:rPr>
              <a:t> образовании,</a:t>
            </a:r>
            <a:r>
              <a:rPr sz="1800" b="1" spc="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в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том</a:t>
            </a:r>
            <a:r>
              <a:rPr sz="1800" b="1" dirty="0">
                <a:latin typeface="Times New Roman"/>
                <a:cs typeface="Times New Roman"/>
              </a:rPr>
              <a:t> числе: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1)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обеспечивать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реализацию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полном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объеме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образовательных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программ,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соответствие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82700" y="2371471"/>
            <a:ext cx="6045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61415" algn="l"/>
                <a:tab pos="1656714" algn="l"/>
                <a:tab pos="2528570" algn="l"/>
                <a:tab pos="2576195" algn="l"/>
                <a:tab pos="3624579" algn="l"/>
                <a:tab pos="4227830" algn="l"/>
                <a:tab pos="4711065" algn="l"/>
                <a:tab pos="5909310" algn="l"/>
              </a:tabLst>
            </a:pPr>
            <a:r>
              <a:rPr sz="1800" spc="-15" dirty="0">
                <a:latin typeface="Times New Roman"/>
                <a:cs typeface="Times New Roman"/>
              </a:rPr>
              <a:t>качества	</a:t>
            </a:r>
            <a:r>
              <a:rPr sz="1800" spc="-20" dirty="0">
                <a:latin typeface="Times New Roman"/>
                <a:cs typeface="Times New Roman"/>
              </a:rPr>
              <a:t>подготовки		</a:t>
            </a:r>
            <a:r>
              <a:rPr sz="1800" spc="-15" dirty="0">
                <a:latin typeface="Times New Roman"/>
                <a:cs typeface="Times New Roman"/>
              </a:rPr>
              <a:t>обучающихся	</a:t>
            </a:r>
            <a:r>
              <a:rPr sz="1800" spc="-5" dirty="0">
                <a:latin typeface="Times New Roman"/>
                <a:cs typeface="Times New Roman"/>
              </a:rPr>
              <a:t>установленным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ме</a:t>
            </a:r>
            <a:r>
              <a:rPr sz="1800" spc="-5" dirty="0">
                <a:latin typeface="Times New Roman"/>
                <a:cs typeface="Times New Roman"/>
              </a:rPr>
              <a:t>няемы</a:t>
            </a:r>
            <a:r>
              <a:rPr sz="1800" dirty="0">
                <a:latin typeface="Times New Roman"/>
                <a:cs typeface="Times New Roman"/>
              </a:rPr>
              <a:t>х	фо</a:t>
            </a:r>
            <a:r>
              <a:rPr sz="1800" spc="-30" dirty="0">
                <a:latin typeface="Times New Roman"/>
                <a:cs typeface="Times New Roman"/>
              </a:rPr>
              <a:t>р</a:t>
            </a:r>
            <a:r>
              <a:rPr sz="1800" spc="-15" dirty="0">
                <a:latin typeface="Times New Roman"/>
                <a:cs typeface="Times New Roman"/>
              </a:rPr>
              <a:t>м</a:t>
            </a:r>
            <a:r>
              <a:rPr sz="1800" dirty="0">
                <a:latin typeface="Times New Roman"/>
                <a:cs typeface="Times New Roman"/>
              </a:rPr>
              <a:t>,	ср</a:t>
            </a:r>
            <a:r>
              <a:rPr sz="1800" spc="-3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дст</a:t>
            </a:r>
            <a:r>
              <a:rPr sz="1800" spc="-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,	м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-20" dirty="0">
                <a:latin typeface="Times New Roman"/>
                <a:cs typeface="Times New Roman"/>
              </a:rPr>
              <a:t>т</a:t>
            </a:r>
            <a:r>
              <a:rPr sz="1800" spc="-5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2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в	о</a:t>
            </a:r>
            <a:r>
              <a:rPr sz="1800" spc="-90" dirty="0">
                <a:latin typeface="Times New Roman"/>
                <a:cs typeface="Times New Roman"/>
              </a:rPr>
              <a:t>б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spc="-20" dirty="0">
                <a:latin typeface="Times New Roman"/>
                <a:cs typeface="Times New Roman"/>
              </a:rPr>
              <a:t>ч</a:t>
            </a:r>
            <a:r>
              <a:rPr sz="1800" dirty="0">
                <a:latin typeface="Times New Roman"/>
                <a:cs typeface="Times New Roman"/>
              </a:rPr>
              <a:t>ения	и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36663" y="2371471"/>
            <a:ext cx="14141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225" marR="5080" indent="-26416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требованиям,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spc="3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спи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59722" y="2371471"/>
            <a:ext cx="12973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5080" indent="-6413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со</a:t>
            </a:r>
            <a:r>
              <a:rPr sz="1800" spc="-2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тв</a:t>
            </a:r>
            <a:r>
              <a:rPr sz="1800" spc="-15" dirty="0">
                <a:latin typeface="Times New Roman"/>
                <a:cs typeface="Times New Roman"/>
              </a:rPr>
              <a:t>е</a:t>
            </a:r>
            <a:r>
              <a:rPr sz="1800" spc="2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spc="-5" dirty="0">
                <a:latin typeface="Times New Roman"/>
                <a:cs typeface="Times New Roman"/>
              </a:rPr>
              <a:t>в</a:t>
            </a:r>
            <a:r>
              <a:rPr sz="1800" spc="-15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е  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озра</a:t>
            </a:r>
            <a:r>
              <a:rPr sz="1800" spc="5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ым,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82700" y="2920110"/>
            <a:ext cx="8975725" cy="3347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психофизическим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особенностям,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склонностям,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способностям,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интересам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потребностям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обучающихся;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  <a:buAutoNum type="arabicParenR" startAt="2"/>
              <a:tabLst>
                <a:tab pos="317500" algn="l"/>
              </a:tabLst>
            </a:pPr>
            <a:r>
              <a:rPr sz="1800" spc="-15" dirty="0">
                <a:latin typeface="Times New Roman"/>
                <a:cs typeface="Times New Roman"/>
              </a:rPr>
              <a:t>создавать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безопасные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условия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обучения,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том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числе</a:t>
            </a:r>
            <a:r>
              <a:rPr sz="1800" spc="-5" dirty="0">
                <a:latin typeface="Times New Roman"/>
                <a:cs typeface="Times New Roman"/>
              </a:rPr>
              <a:t> при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проведении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практической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подготовки</a:t>
            </a:r>
            <a:r>
              <a:rPr sz="1800" spc="-15" dirty="0">
                <a:latin typeface="Times New Roman"/>
                <a:cs typeface="Times New Roman"/>
              </a:rPr>
              <a:t> обучающихся,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также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безопасные</a:t>
            </a:r>
            <a:r>
              <a:rPr sz="1800" dirty="0">
                <a:latin typeface="Times New Roman"/>
                <a:cs typeface="Times New Roman"/>
              </a:rPr>
              <a:t> условия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воспитания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обучающихся,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присмотра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25" dirty="0">
                <a:latin typeface="Times New Roman"/>
                <a:cs typeface="Times New Roman"/>
              </a:rPr>
              <a:t>ухода </a:t>
            </a:r>
            <a:r>
              <a:rPr sz="1800" spc="-5" dirty="0">
                <a:latin typeface="Times New Roman"/>
                <a:cs typeface="Times New Roman"/>
              </a:rPr>
              <a:t>за </a:t>
            </a:r>
            <a:r>
              <a:rPr sz="1800" spc="-10" dirty="0">
                <a:latin typeface="Times New Roman"/>
                <a:cs typeface="Times New Roman"/>
              </a:rPr>
              <a:t>обучающимися, </a:t>
            </a:r>
            <a:r>
              <a:rPr sz="1800" spc="-5" dirty="0">
                <a:latin typeface="Times New Roman"/>
                <a:cs typeface="Times New Roman"/>
              </a:rPr>
              <a:t>их </a:t>
            </a:r>
            <a:r>
              <a:rPr sz="1800" spc="-10" dirty="0">
                <a:latin typeface="Times New Roman"/>
                <a:cs typeface="Times New Roman"/>
              </a:rPr>
              <a:t>содержания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соответствии </a:t>
            </a:r>
            <a:r>
              <a:rPr sz="1800" dirty="0">
                <a:latin typeface="Times New Roman"/>
                <a:cs typeface="Times New Roman"/>
              </a:rPr>
              <a:t>с </a:t>
            </a:r>
            <a:r>
              <a:rPr sz="1800" spc="-5" dirty="0">
                <a:latin typeface="Times New Roman"/>
                <a:cs typeface="Times New Roman"/>
              </a:rPr>
              <a:t>установленными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нормами, обеспечивающими </a:t>
            </a:r>
            <a:r>
              <a:rPr sz="1800" spc="-5" dirty="0">
                <a:latin typeface="Times New Roman"/>
                <a:cs typeface="Times New Roman"/>
              </a:rPr>
              <a:t>жизнь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здоровье </a:t>
            </a:r>
            <a:r>
              <a:rPr sz="1800" spc="-15" dirty="0">
                <a:latin typeface="Times New Roman"/>
                <a:cs typeface="Times New Roman"/>
              </a:rPr>
              <a:t>обучающихся, работников </a:t>
            </a:r>
            <a:r>
              <a:rPr sz="1800" spc="-10" dirty="0">
                <a:latin typeface="Times New Roman"/>
                <a:cs typeface="Times New Roman"/>
              </a:rPr>
              <a:t>образовательной </a:t>
            </a:r>
            <a:r>
              <a:rPr sz="1800" spc="-5" dirty="0">
                <a:latin typeface="Times New Roman"/>
                <a:cs typeface="Times New Roman"/>
              </a:rPr>
              <a:t> организации;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AutoNum type="arabicParenR" startAt="2"/>
            </a:pPr>
            <a:endParaRPr sz="185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  <a:buAutoNum type="arabicParenR" startAt="2"/>
              <a:tabLst>
                <a:tab pos="361950" algn="l"/>
              </a:tabLst>
            </a:pPr>
            <a:r>
              <a:rPr sz="1800" spc="-25" dirty="0">
                <a:latin typeface="Times New Roman"/>
                <a:cs typeface="Times New Roman"/>
              </a:rPr>
              <a:t>соблюдать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права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свободы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обучающихся,</a:t>
            </a:r>
            <a:r>
              <a:rPr sz="1800" spc="-10" dirty="0">
                <a:latin typeface="Times New Roman"/>
                <a:cs typeface="Times New Roman"/>
              </a:rPr>
              <a:t> родителей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(законных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представителей) </a:t>
            </a:r>
            <a:r>
              <a:rPr sz="1800" dirty="0">
                <a:latin typeface="Times New Roman"/>
                <a:cs typeface="Times New Roman"/>
              </a:rPr>
              <a:t> несовершеннолетних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обучающихся,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работников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образовательной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организации.</a:t>
            </a:r>
            <a:endParaRPr sz="1800">
              <a:latin typeface="Times New Roman"/>
              <a:cs typeface="Times New Roman"/>
            </a:endParaRPr>
          </a:p>
          <a:p>
            <a:pPr marL="7736840">
              <a:lnSpc>
                <a:spcPts val="2390"/>
              </a:lnSpc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28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83593" y="6298082"/>
            <a:ext cx="243840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54241" y="1860931"/>
            <a:ext cx="508190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За </a:t>
            </a:r>
            <a:r>
              <a:rPr sz="2000" b="1" spc="-10" dirty="0">
                <a:latin typeface="Times New Roman"/>
                <a:cs typeface="Times New Roman"/>
              </a:rPr>
              <a:t>нарушение </a:t>
            </a:r>
            <a:r>
              <a:rPr sz="2000" b="1" spc="-5" dirty="0">
                <a:latin typeface="Times New Roman"/>
                <a:cs typeface="Times New Roman"/>
              </a:rPr>
              <a:t>или </a:t>
            </a:r>
            <a:r>
              <a:rPr sz="2000" b="1" spc="-10" dirty="0">
                <a:latin typeface="Times New Roman"/>
                <a:cs typeface="Times New Roman"/>
              </a:rPr>
              <a:t>незаконное </a:t>
            </a:r>
            <a:r>
              <a:rPr sz="2000" b="1" spc="-5" dirty="0">
                <a:latin typeface="Times New Roman"/>
                <a:cs typeface="Times New Roman"/>
              </a:rPr>
              <a:t>ограничение 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права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на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образование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предусмотренных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законодательством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прав</a:t>
            </a:r>
            <a:r>
              <a:rPr sz="2000" dirty="0">
                <a:latin typeface="Times New Roman"/>
                <a:cs typeface="Times New Roman"/>
              </a:rPr>
              <a:t> и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свобод</a:t>
            </a:r>
            <a:r>
              <a:rPr sz="2000" spc="45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обучающихся,</a:t>
            </a:r>
            <a:r>
              <a:rPr sz="2000" spc="459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родителей</a:t>
            </a:r>
            <a:r>
              <a:rPr sz="2000" spc="459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(законных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00870" y="3080385"/>
            <a:ext cx="23323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несовершеннолетних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624186" y="3385184"/>
            <a:ext cx="17119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74800" algn="l"/>
              </a:tabLst>
            </a:pP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р</a:t>
            </a:r>
            <a:r>
              <a:rPr sz="2000" spc="-10" dirty="0">
                <a:latin typeface="Times New Roman"/>
                <a:cs typeface="Times New Roman"/>
              </a:rPr>
              <a:t>е</a:t>
            </a:r>
            <a:r>
              <a:rPr sz="2000" spc="-15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аний	к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16951" y="3385184"/>
            <a:ext cx="121983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нарушение</a:t>
            </a:r>
            <a:endParaRPr sz="2000">
              <a:latin typeface="Times New Roman"/>
              <a:cs typeface="Times New Roman"/>
            </a:endParaRPr>
          </a:p>
          <a:p>
            <a:pPr marR="217804" algn="ctr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81515" y="3690365"/>
            <a:ext cx="175323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 marR="5080" indent="-271780">
              <a:lnSpc>
                <a:spcPct val="100000"/>
              </a:lnSpc>
              <a:spcBef>
                <a:spcPts val="100"/>
              </a:spcBef>
            </a:pPr>
            <a:r>
              <a:rPr sz="2000" spc="50" dirty="0">
                <a:latin typeface="Times New Roman"/>
                <a:cs typeface="Times New Roman"/>
              </a:rPr>
              <a:t>о</a:t>
            </a:r>
            <a:r>
              <a:rPr sz="2000" spc="-30" dirty="0">
                <a:latin typeface="Times New Roman"/>
                <a:cs typeface="Times New Roman"/>
              </a:rPr>
              <a:t>с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15" dirty="0">
                <a:latin typeface="Times New Roman"/>
                <a:cs typeface="Times New Roman"/>
              </a:rPr>
              <a:t>щ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ст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ле</a:t>
            </a:r>
            <a:r>
              <a:rPr sz="2000" spc="-15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ию  </a:t>
            </a:r>
            <a:r>
              <a:rPr sz="2000" dirty="0">
                <a:latin typeface="Times New Roman"/>
                <a:cs typeface="Times New Roman"/>
              </a:rPr>
              <a:t>деятел</a:t>
            </a:r>
            <a:r>
              <a:rPr sz="2000" spc="-10" dirty="0">
                <a:latin typeface="Times New Roman"/>
                <a:cs typeface="Times New Roman"/>
              </a:rPr>
              <a:t>ь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4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сти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54241" y="3080385"/>
            <a:ext cx="1836420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представителей)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обучающихся,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организации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1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ра</a:t>
            </a:r>
            <a:r>
              <a:rPr sz="2000" spc="-20" dirty="0">
                <a:latin typeface="Times New Roman"/>
                <a:cs typeface="Times New Roman"/>
              </a:rPr>
              <a:t>з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spc="-6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тел</a:t>
            </a:r>
            <a:r>
              <a:rPr sz="2000" spc="-10" dirty="0">
                <a:latin typeface="Times New Roman"/>
                <a:cs typeface="Times New Roman"/>
              </a:rPr>
              <a:t>ь</a:t>
            </a:r>
            <a:r>
              <a:rPr sz="2000" spc="-5" dirty="0">
                <a:latin typeface="Times New Roman"/>
                <a:cs typeface="Times New Roman"/>
              </a:rPr>
              <a:t>ной  </a:t>
            </a:r>
            <a:r>
              <a:rPr sz="2000" spc="-10" dirty="0">
                <a:latin typeface="Times New Roman"/>
                <a:cs typeface="Times New Roman"/>
              </a:rPr>
              <a:t>образовательная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должностные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554339" y="4299965"/>
            <a:ext cx="203073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80870" algn="l"/>
              </a:tabLst>
            </a:pPr>
            <a:r>
              <a:rPr sz="2000" dirty="0">
                <a:latin typeface="Times New Roman"/>
                <a:cs typeface="Times New Roman"/>
              </a:rPr>
              <a:t>орг</a:t>
            </a:r>
            <a:r>
              <a:rPr sz="2000" spc="-10" dirty="0">
                <a:latin typeface="Times New Roman"/>
                <a:cs typeface="Times New Roman"/>
              </a:rPr>
              <a:t>а</a:t>
            </a:r>
            <a:r>
              <a:rPr sz="2000" spc="-5" dirty="0">
                <a:latin typeface="Times New Roman"/>
                <a:cs typeface="Times New Roman"/>
              </a:rPr>
              <a:t>низаци</a:t>
            </a:r>
            <a:r>
              <a:rPr sz="2000" dirty="0">
                <a:latin typeface="Times New Roman"/>
                <a:cs typeface="Times New Roman"/>
              </a:rPr>
              <a:t>я	и</a:t>
            </a:r>
            <a:endParaRPr sz="2000">
              <a:latin typeface="Times New Roman"/>
              <a:cs typeface="Times New Roman"/>
            </a:endParaRPr>
          </a:p>
          <a:p>
            <a:pPr marL="421005">
              <a:lnSpc>
                <a:spcPct val="100000"/>
              </a:lnSpc>
            </a:pPr>
            <a:r>
              <a:rPr sz="2000" b="1" spc="-10" dirty="0">
                <a:latin typeface="Times New Roman"/>
                <a:cs typeface="Times New Roman"/>
              </a:rPr>
              <a:t>лица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685144" y="4299965"/>
            <a:ext cx="65151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ее</a:t>
            </a:r>
            <a:endParaRPr sz="20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000" b="1" spc="-5" dirty="0">
                <a:latin typeface="Times New Roman"/>
                <a:cs typeface="Times New Roman"/>
              </a:rPr>
              <a:t>н</a:t>
            </a:r>
            <a:r>
              <a:rPr sz="2000" b="1" spc="15" dirty="0">
                <a:latin typeface="Times New Roman"/>
                <a:cs typeface="Times New Roman"/>
              </a:rPr>
              <a:t>е</a:t>
            </a:r>
            <a:r>
              <a:rPr sz="2000" b="1" spc="-40" dirty="0">
                <a:latin typeface="Times New Roman"/>
                <a:cs typeface="Times New Roman"/>
              </a:rPr>
              <a:t>с</a:t>
            </a:r>
            <a:r>
              <a:rPr sz="2000" b="1" spc="25" dirty="0">
                <a:latin typeface="Times New Roman"/>
                <a:cs typeface="Times New Roman"/>
              </a:rPr>
              <a:t>у</a:t>
            </a:r>
            <a:r>
              <a:rPr sz="2000" b="1" dirty="0">
                <a:latin typeface="Times New Roman"/>
                <a:cs typeface="Times New Roman"/>
              </a:rPr>
              <a:t>т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54241" y="4909565"/>
            <a:ext cx="22726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Times New Roman"/>
                <a:cs typeface="Times New Roman"/>
              </a:rPr>
              <a:t>административную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91143" y="4909565"/>
            <a:ext cx="19291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Times New Roman"/>
                <a:cs typeface="Times New Roman"/>
              </a:rPr>
              <a:t>ответственность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89589" y="4909565"/>
            <a:ext cx="1460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в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619870" y="5214620"/>
            <a:ext cx="10553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5" dirty="0">
                <a:latin typeface="Times New Roman"/>
                <a:cs typeface="Times New Roman"/>
              </a:rPr>
              <a:t>К</a:t>
            </a:r>
            <a:r>
              <a:rPr sz="2000" spc="-7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д</a:t>
            </a:r>
            <a:r>
              <a:rPr sz="2000" spc="-15" dirty="0">
                <a:latin typeface="Times New Roman"/>
                <a:cs typeface="Times New Roman"/>
              </a:rPr>
              <a:t>е</a:t>
            </a:r>
            <a:r>
              <a:rPr sz="2000" spc="-5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4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м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057256" y="5214620"/>
            <a:ext cx="12776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>
                <a:latin typeface="Times New Roman"/>
                <a:cs typeface="Times New Roman"/>
              </a:rPr>
              <a:t>Российской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54241" y="5214620"/>
            <a:ext cx="224599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58010" algn="l"/>
              </a:tabLst>
            </a:pPr>
            <a:r>
              <a:rPr sz="2000" dirty="0">
                <a:latin typeface="Times New Roman"/>
                <a:cs typeface="Times New Roman"/>
              </a:rPr>
              <a:t>соответствии	с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974214" algn="l"/>
              </a:tabLst>
            </a:pPr>
            <a:r>
              <a:rPr sz="2000" spc="-5" dirty="0">
                <a:latin typeface="Times New Roman"/>
                <a:cs typeface="Times New Roman"/>
              </a:rPr>
              <a:t>Ф</a:t>
            </a:r>
            <a:r>
              <a:rPr sz="2000" spc="-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дерации	</a:t>
            </a:r>
            <a:r>
              <a:rPr sz="2000" spc="5" dirty="0">
                <a:latin typeface="Times New Roman"/>
                <a:cs typeface="Times New Roman"/>
              </a:rPr>
              <a:t>об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234043" y="5519420"/>
            <a:ext cx="20986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административных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254241" y="5824220"/>
            <a:ext cx="20389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правонарушениях.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086213" y="6129020"/>
            <a:ext cx="12477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28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60613" y="2097981"/>
            <a:ext cx="4156493" cy="4508583"/>
          </a:xfrm>
          <a:prstGeom prst="rect">
            <a:avLst/>
          </a:prstGeom>
        </p:spPr>
      </p:pic>
      <p:sp>
        <p:nvSpPr>
          <p:cNvPr id="22" name="Овал 21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8902" y="321005"/>
            <a:ext cx="6095365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i="0" spc="-5" dirty="0">
                <a:latin typeface="Times New Roman"/>
                <a:cs typeface="Times New Roman"/>
              </a:rPr>
              <a:t>Федеральный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закон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20" dirty="0">
                <a:latin typeface="Times New Roman"/>
                <a:cs typeface="Times New Roman"/>
              </a:rPr>
              <a:t>от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29.12.2012</a:t>
            </a:r>
            <a:r>
              <a:rPr sz="2400" i="0" spc="-1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№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273-ФЗ</a:t>
            </a:r>
            <a:endParaRPr sz="2400">
              <a:latin typeface="Times New Roman"/>
              <a:cs typeface="Times New Roman"/>
            </a:endParaRPr>
          </a:p>
          <a:p>
            <a:pPr marL="60960">
              <a:lnSpc>
                <a:spcPts val="2740"/>
              </a:lnSpc>
            </a:pPr>
            <a:r>
              <a:rPr sz="2400" i="0" dirty="0">
                <a:latin typeface="Times New Roman"/>
                <a:cs typeface="Times New Roman"/>
              </a:rPr>
              <a:t>«Об</a:t>
            </a:r>
            <a:r>
              <a:rPr sz="2400" i="0" spc="-15" dirty="0">
                <a:latin typeface="Times New Roman"/>
                <a:cs typeface="Times New Roman"/>
              </a:rPr>
              <a:t> </a:t>
            </a:r>
            <a:r>
              <a:rPr sz="2400" i="0" spc="-10" dirty="0">
                <a:latin typeface="Times New Roman"/>
                <a:cs typeface="Times New Roman"/>
              </a:rPr>
              <a:t>образовании</a:t>
            </a:r>
            <a:r>
              <a:rPr sz="2400" i="0" spc="15" dirty="0">
                <a:latin typeface="Times New Roman"/>
                <a:cs typeface="Times New Roman"/>
              </a:rPr>
              <a:t> </a:t>
            </a:r>
            <a:r>
              <a:rPr sz="2400" i="0" dirty="0">
                <a:latin typeface="Times New Roman"/>
                <a:cs typeface="Times New Roman"/>
              </a:rPr>
              <a:t>в</a:t>
            </a:r>
            <a:r>
              <a:rPr sz="2400" i="0" spc="-20" dirty="0">
                <a:latin typeface="Times New Roman"/>
                <a:cs typeface="Times New Roman"/>
              </a:rPr>
              <a:t> </a:t>
            </a:r>
            <a:r>
              <a:rPr sz="2400" i="0" spc="-15" dirty="0">
                <a:latin typeface="Times New Roman"/>
                <a:cs typeface="Times New Roman"/>
              </a:rPr>
              <a:t>Российской</a:t>
            </a:r>
            <a:r>
              <a:rPr sz="2400" i="0" spc="5" dirty="0">
                <a:latin typeface="Times New Roman"/>
                <a:cs typeface="Times New Roman"/>
              </a:rPr>
              <a:t> </a:t>
            </a:r>
            <a:r>
              <a:rPr sz="2400" i="0" spc="-5" dirty="0">
                <a:latin typeface="Times New Roman"/>
                <a:cs typeface="Times New Roman"/>
              </a:rPr>
              <a:t>Федерации»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28730" y="6298082"/>
            <a:ext cx="349757" cy="2438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348476" y="2065401"/>
            <a:ext cx="17132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5" dirty="0">
                <a:latin typeface="Times New Roman"/>
                <a:cs typeface="Times New Roman"/>
              </a:rPr>
              <a:t>О</a:t>
            </a:r>
            <a:r>
              <a:rPr sz="2000" b="1" spc="-95" dirty="0">
                <a:latin typeface="Times New Roman"/>
                <a:cs typeface="Times New Roman"/>
              </a:rPr>
              <a:t>б</a:t>
            </a:r>
            <a:r>
              <a:rPr sz="2000" b="1" spc="15" dirty="0">
                <a:latin typeface="Times New Roman"/>
                <a:cs typeface="Times New Roman"/>
              </a:rPr>
              <a:t>у</a:t>
            </a:r>
            <a:r>
              <a:rPr sz="2000" b="1" spc="-15" dirty="0">
                <a:latin typeface="Times New Roman"/>
                <a:cs typeface="Times New Roman"/>
              </a:rPr>
              <a:t>ч</a:t>
            </a:r>
            <a:r>
              <a:rPr sz="2000" b="1" dirty="0">
                <a:latin typeface="Times New Roman"/>
                <a:cs typeface="Times New Roman"/>
              </a:rPr>
              <a:t>ающ</a:t>
            </a:r>
            <a:r>
              <a:rPr sz="2000" b="1" spc="-15" dirty="0">
                <a:latin typeface="Times New Roman"/>
                <a:cs typeface="Times New Roman"/>
              </a:rPr>
              <a:t>и</a:t>
            </a:r>
            <a:r>
              <a:rPr sz="2000" b="1" spc="-10" dirty="0">
                <a:latin typeface="Times New Roman"/>
                <a:cs typeface="Times New Roman"/>
              </a:rPr>
              <a:t>м</a:t>
            </a:r>
            <a:r>
              <a:rPr sz="2000" b="1" dirty="0">
                <a:latin typeface="Times New Roman"/>
                <a:cs typeface="Times New Roman"/>
              </a:rPr>
              <a:t>ся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46793" y="2065401"/>
            <a:ext cx="20294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предоставляются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84467" y="2370201"/>
            <a:ext cx="4894580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академические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права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на: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1495425" algn="l"/>
                <a:tab pos="2286635" algn="l"/>
                <a:tab pos="3642995" algn="l"/>
                <a:tab pos="4744720" algn="l"/>
              </a:tabLst>
            </a:pPr>
            <a:r>
              <a:rPr sz="2000" dirty="0">
                <a:latin typeface="Times New Roman"/>
                <a:cs typeface="Times New Roman"/>
              </a:rPr>
              <a:t>2)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предоставление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условий</a:t>
            </a:r>
            <a:r>
              <a:rPr sz="2000" spc="4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для</a:t>
            </a:r>
            <a:r>
              <a:rPr sz="2000" spc="38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обучения</a:t>
            </a:r>
            <a:r>
              <a:rPr sz="2000" spc="3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учетом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особенностей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психофизического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развития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состояния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здоровья,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том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числе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2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15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чен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е	социаль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dirty="0">
                <a:latin typeface="Times New Roman"/>
                <a:cs typeface="Times New Roman"/>
              </a:rPr>
              <a:t>о-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35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да</a:t>
            </a:r>
            <a:r>
              <a:rPr sz="2000" spc="-60" dirty="0">
                <a:latin typeface="Times New Roman"/>
                <a:cs typeface="Times New Roman"/>
              </a:rPr>
              <a:t>г</a:t>
            </a:r>
            <a:r>
              <a:rPr sz="2000" dirty="0">
                <a:latin typeface="Times New Roman"/>
                <a:cs typeface="Times New Roman"/>
              </a:rPr>
              <a:t>огич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10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ой	и  </a:t>
            </a:r>
            <a:r>
              <a:rPr sz="2000" spc="-5" dirty="0">
                <a:latin typeface="Times New Roman"/>
                <a:cs typeface="Times New Roman"/>
              </a:rPr>
              <a:t>пс</a:t>
            </a:r>
            <a:r>
              <a:rPr sz="2000" spc="-15" dirty="0">
                <a:latin typeface="Times New Roman"/>
                <a:cs typeface="Times New Roman"/>
              </a:rPr>
              <a:t>и</a:t>
            </a:r>
            <a:r>
              <a:rPr sz="2000" spc="-70" dirty="0">
                <a:latin typeface="Times New Roman"/>
                <a:cs typeface="Times New Roman"/>
              </a:rPr>
              <a:t>х</a:t>
            </a:r>
            <a:r>
              <a:rPr sz="2000" spc="-2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лог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ч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10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ой	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50" dirty="0">
                <a:latin typeface="Times New Roman"/>
                <a:cs typeface="Times New Roman"/>
              </a:rPr>
              <a:t>о</a:t>
            </a:r>
            <a:r>
              <a:rPr sz="2000" spc="-10" dirty="0">
                <a:latin typeface="Times New Roman"/>
                <a:cs typeface="Times New Roman"/>
              </a:rPr>
              <a:t>м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15" dirty="0">
                <a:latin typeface="Times New Roman"/>
                <a:cs typeface="Times New Roman"/>
              </a:rPr>
              <a:t>щ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,	</a:t>
            </a:r>
            <a:r>
              <a:rPr sz="2000" spc="-25" dirty="0">
                <a:latin typeface="Times New Roman"/>
                <a:cs typeface="Times New Roman"/>
              </a:rPr>
              <a:t>б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сп</a:t>
            </a:r>
            <a:r>
              <a:rPr sz="2000" spc="-10" dirty="0">
                <a:latin typeface="Times New Roman"/>
                <a:cs typeface="Times New Roman"/>
              </a:rPr>
              <a:t>л</a:t>
            </a:r>
            <a:r>
              <a:rPr sz="2000" spc="-50" dirty="0">
                <a:latin typeface="Times New Roman"/>
                <a:cs typeface="Times New Roman"/>
              </a:rPr>
              <a:t>а</a:t>
            </a:r>
            <a:r>
              <a:rPr sz="2000" spc="-15" dirty="0">
                <a:latin typeface="Times New Roman"/>
                <a:cs typeface="Times New Roman"/>
              </a:rPr>
              <a:t>т</a:t>
            </a:r>
            <a:r>
              <a:rPr sz="2000" spc="-5" dirty="0">
                <a:latin typeface="Times New Roman"/>
                <a:cs typeface="Times New Roman"/>
              </a:rPr>
              <a:t>ной  </a:t>
            </a:r>
            <a:r>
              <a:rPr sz="2000" spc="-15" dirty="0">
                <a:latin typeface="Times New Roman"/>
                <a:cs typeface="Times New Roman"/>
              </a:rPr>
              <a:t>психолого-медико-педагогической </a:t>
            </a:r>
            <a:r>
              <a:rPr sz="2000" spc="-10" dirty="0">
                <a:latin typeface="Times New Roman"/>
                <a:cs typeface="Times New Roman"/>
              </a:rPr>
              <a:t> коррекции.</a:t>
            </a:r>
            <a:endParaRPr sz="2000">
              <a:latin typeface="Times New Roman"/>
              <a:cs typeface="Times New Roman"/>
            </a:endParaRPr>
          </a:p>
          <a:p>
            <a:pPr marL="3656965">
              <a:lnSpc>
                <a:spcPct val="100000"/>
              </a:lnSpc>
              <a:spcBef>
                <a:spcPts val="5"/>
              </a:spcBef>
            </a:pPr>
            <a:r>
              <a:rPr sz="2000" i="1" spc="5" dirty="0">
                <a:latin typeface="Times New Roman"/>
                <a:cs typeface="Times New Roman"/>
              </a:rPr>
              <a:t>Статья</a:t>
            </a:r>
            <a:r>
              <a:rPr sz="2000" i="1" spc="-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34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07531" y="2126354"/>
            <a:ext cx="2722906" cy="4297158"/>
          </a:xfrm>
          <a:prstGeom prst="rect">
            <a:avLst/>
          </a:prstGeom>
        </p:spPr>
      </p:pic>
      <p:sp>
        <p:nvSpPr>
          <p:cNvPr id="8" name="Овал 7"/>
          <p:cNvSpPr/>
          <p:nvPr/>
        </p:nvSpPr>
        <p:spPr>
          <a:xfrm>
            <a:off x="10287000" y="533400"/>
            <a:ext cx="1371600" cy="1295400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1729</Words>
  <Application>Microsoft Office PowerPoint</Application>
  <PresentationFormat>Широкоэкранный</PresentationFormat>
  <Paragraphs>204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Calibri</vt:lpstr>
      <vt:lpstr>Times New Roman</vt:lpstr>
      <vt:lpstr>Office Theme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Федеральный закон от 29.12.2012 № 273-ФЗ «Об образовании в Российской Федерации»</vt:lpstr>
      <vt:lpstr>Право на образование детей с особыми потребностями обеспечивается:</vt:lpstr>
      <vt:lpstr>Право на образование детей с особыми потребностями обеспечивается: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Nina</dc:creator>
  <cp:lastModifiedBy>Ekaterina</cp:lastModifiedBy>
  <cp:revision>1</cp:revision>
  <dcterms:created xsi:type="dcterms:W3CDTF">2023-12-21T12:03:42Z</dcterms:created>
  <dcterms:modified xsi:type="dcterms:W3CDTF">2023-12-21T12:09:22Z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2022-04-30T00:00:00Z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2023-12-21T00:00:00Z</vt:filetime>
  </property>
</Properties>
</file>