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4" r:id="rId11"/>
    <p:sldId id="265" r:id="rId12"/>
    <p:sldId id="313" r:id="rId13"/>
    <p:sldId id="274" r:id="rId14"/>
    <p:sldId id="276" r:id="rId15"/>
    <p:sldId id="315" r:id="rId16"/>
    <p:sldId id="275" r:id="rId17"/>
    <p:sldId id="277" r:id="rId18"/>
    <p:sldId id="307" r:id="rId19"/>
    <p:sldId id="309" r:id="rId20"/>
    <p:sldId id="310" r:id="rId21"/>
    <p:sldId id="282" r:id="rId22"/>
    <p:sldId id="284" r:id="rId23"/>
    <p:sldId id="296" r:id="rId24"/>
    <p:sldId id="303" r:id="rId25"/>
    <p:sldId id="283" r:id="rId26"/>
    <p:sldId id="302" r:id="rId27"/>
    <p:sldId id="295" r:id="rId28"/>
    <p:sldId id="304" r:id="rId29"/>
    <p:sldId id="298" r:id="rId30"/>
    <p:sldId id="301" r:id="rId31"/>
    <p:sldId id="297" r:id="rId32"/>
    <p:sldId id="300" r:id="rId33"/>
    <p:sldId id="285" r:id="rId34"/>
    <p:sldId id="305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2" autoAdjust="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F7BF8-F5F5-49D4-90CD-8C74039B086A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1324-0316-4D81-B813-DDB567ED1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1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4B1685-87C1-46EB-9BC0-EA588BA223E7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E1C6BF-0206-40EB-986A-3422EB49A8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54000"/>
              </a:schemeClr>
            </a:gs>
            <a:gs pos="70000">
              <a:srgbClr val="00B050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7" y="182960"/>
            <a:ext cx="885698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180528" y="1138688"/>
            <a:ext cx="102283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Участие граждан </a:t>
            </a:r>
            <a:b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политической </a:t>
            </a:r>
            <a:b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жизни общества.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Выборы и референдум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1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54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Кого избирают граждане Российской Федерации?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6802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Президента РФ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714908"/>
            <a:ext cx="122413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851920" y="670137"/>
            <a:ext cx="72008" cy="1846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2583327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Депутатов</a:t>
            </a:r>
          </a:p>
          <a:p>
            <a:r>
              <a:rPr lang="ru-RU" dirty="0" smtClean="0"/>
              <a:t> законодательных органов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061332" y="2556512"/>
            <a:ext cx="665519" cy="289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8144" y="2326347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Государственная Дума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055212" y="3296146"/>
            <a:ext cx="460072" cy="49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4412" y="3298056"/>
            <a:ext cx="3179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Областные думы, </a:t>
            </a:r>
          </a:p>
          <a:p>
            <a:r>
              <a:rPr lang="ru-RU" dirty="0" smtClean="0"/>
              <a:t>законодательные собрания </a:t>
            </a:r>
          </a:p>
          <a:p>
            <a:r>
              <a:rPr lang="ru-RU" dirty="0" smtClean="0"/>
              <a:t>субъектов федерации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304670" y="714908"/>
            <a:ext cx="70749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58415" y="1249193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Депутатов</a:t>
            </a:r>
          </a:p>
          <a:p>
            <a:r>
              <a:rPr lang="ru-RU" dirty="0" smtClean="0"/>
              <a:t>органов местного </a:t>
            </a:r>
          </a:p>
          <a:p>
            <a:r>
              <a:rPr lang="ru-RU" dirty="0" smtClean="0"/>
              <a:t>самоуправления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12412"/>
            <a:ext cx="2845492" cy="17819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35" y="4393533"/>
            <a:ext cx="3203759" cy="21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9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264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chemeClr val="bg1"/>
                </a:solidFill>
              </a:rPr>
              <a:t>Избирательное право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2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80920" cy="61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1052736"/>
            <a:ext cx="4896544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404040"/>
                </a:solidFill>
                <a:latin typeface="Times New Roman"/>
                <a:ea typeface="Times New Roman"/>
              </a:rPr>
              <a:t>Референдум –это  всенародное </a:t>
            </a:r>
            <a:r>
              <a:rPr lang="ru-RU" sz="3200" dirty="0">
                <a:solidFill>
                  <a:srgbClr val="404040"/>
                </a:solidFill>
                <a:latin typeface="Times New Roman"/>
                <a:ea typeface="Times New Roman"/>
              </a:rPr>
              <a:t>голосование граждан по наиболее важным вопросам государственного значения: законопроектам, действующим законам и др.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305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57631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Конституция РФ принята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на всенародном голосовании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(референдуме)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12 декабря 1993 года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73016"/>
            <a:ext cx="437191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410456" cy="3953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04123" y="548680"/>
            <a:ext cx="6535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Референдум –это 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57833"/>
            <a:ext cx="93610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Сходство и отличие от  выборов ?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5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892281" cy="3488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71130" y="1484784"/>
            <a:ext cx="58785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и когда проводились</a:t>
            </a:r>
            <a:b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референдумы?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30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17" y="4142234"/>
            <a:ext cx="4828028" cy="2715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620688"/>
            <a:ext cx="655272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Референдум в Великобритании в 2016 году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420888"/>
            <a:ext cx="7704856" cy="954107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Linux Libertine"/>
              </a:rPr>
              <a:t>Референдум о членстве Великобритании в Европейском союзе</a:t>
            </a:r>
          </a:p>
        </p:txBody>
      </p:sp>
    </p:spTree>
    <p:extLst>
      <p:ext uri="{BB962C8B-B14F-4D97-AF65-F5344CB8AC3E}">
        <p14:creationId xmlns:p14="http://schemas.microsoft.com/office/powerpoint/2010/main" val="20053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61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Референдум в Шотландии 2014 год</a:t>
            </a:r>
            <a:endParaRPr lang="ru-RU" sz="5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127" y="2967335"/>
            <a:ext cx="73917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Референдум </a:t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 независимости Шотландии</a:t>
            </a:r>
            <a:endParaRPr lang="ru-RU" sz="40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9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919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79712" y="764703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</a:rPr>
              <a:t>Выборы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22108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spc="-150" dirty="0" smtClean="0">
                <a:solidFill>
                  <a:schemeClr val="bg1"/>
                </a:solidFill>
              </a:rPr>
              <a:t>Референдум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3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425"/>
            <a:ext cx="2736304" cy="2072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2258314"/>
            <a:ext cx="8560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Референдум в Гонконге 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2014 год</a:t>
            </a:r>
            <a:endParaRPr lang="ru-RU" sz="54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327" y="4509120"/>
            <a:ext cx="76386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Проведение демократических </a:t>
            </a:r>
            <a:br>
              <a:rPr lang="ru-RU" sz="36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реформ в Гонконге</a:t>
            </a:r>
            <a:endParaRPr lang="ru-RU" sz="36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6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Верны ли следующие суждения об участии граждан в политической жизни в демократическом обществе?</a:t>
            </a:r>
          </a:p>
          <a:p>
            <a:endParaRPr lang="ru-RU" dirty="0"/>
          </a:p>
          <a:p>
            <a:r>
              <a:rPr lang="ru-RU" dirty="0"/>
              <a:t>А. Формой непосредственного участия граждан в политической жизни является общественное обсуждение законопроекта.</a:t>
            </a:r>
          </a:p>
          <a:p>
            <a:endParaRPr lang="ru-RU" dirty="0"/>
          </a:p>
          <a:p>
            <a:r>
              <a:rPr lang="ru-RU" dirty="0"/>
              <a:t>Б. Граждане могут участвовать в политической жизни, обращаясь в государственные органы.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верно </a:t>
            </a:r>
            <a:r>
              <a:rPr lang="ru-RU" dirty="0"/>
              <a:t>только А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верны </a:t>
            </a:r>
            <a:r>
              <a:rPr lang="ru-RU" dirty="0"/>
              <a:t>оба суждения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31235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Верны ли следующие суждения об участии граждан в политической жизни в демократическом обществе?</a:t>
            </a:r>
          </a:p>
          <a:p>
            <a:endParaRPr lang="ru-RU" dirty="0"/>
          </a:p>
          <a:p>
            <a:r>
              <a:rPr lang="ru-RU" dirty="0"/>
              <a:t>А. Формами непосредственного участия граждан в политической жизни являются выборы и референдумы.</a:t>
            </a:r>
          </a:p>
          <a:p>
            <a:endParaRPr lang="ru-RU" dirty="0"/>
          </a:p>
          <a:p>
            <a:r>
              <a:rPr lang="ru-RU" dirty="0"/>
              <a:t>Б. Граждане могут участвовать в политической жизни, обращаясь в органы местного самоуправления.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верно </a:t>
            </a:r>
            <a:r>
              <a:rPr lang="ru-RU" dirty="0"/>
              <a:t>только А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верны </a:t>
            </a:r>
            <a:r>
              <a:rPr lang="ru-RU" dirty="0"/>
              <a:t>оба суждения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5099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5846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Верны ли следующие суждения о выборах?</a:t>
            </a:r>
          </a:p>
          <a:p>
            <a:endParaRPr lang="ru-RU" dirty="0"/>
          </a:p>
          <a:p>
            <a:r>
              <a:rPr lang="ru-RU" dirty="0"/>
              <a:t>А. В условиях демократии выборы позволяют гражданам участвовать в управлении государством.</a:t>
            </a:r>
          </a:p>
          <a:p>
            <a:endParaRPr lang="ru-RU" dirty="0"/>
          </a:p>
          <a:p>
            <a:r>
              <a:rPr lang="ru-RU" dirty="0"/>
              <a:t>Б. В условиях демократии выборы – это процедура формирования органов государственной власти.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верно </a:t>
            </a:r>
            <a:r>
              <a:rPr lang="ru-RU" dirty="0"/>
              <a:t>только А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верны </a:t>
            </a:r>
            <a:r>
              <a:rPr lang="ru-RU" dirty="0"/>
              <a:t>оба суждения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4055516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74345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Верны ли следующие суждения о демократических выборах?</a:t>
            </a:r>
          </a:p>
          <a:p>
            <a:endParaRPr lang="ru-RU" sz="2000" dirty="0"/>
          </a:p>
          <a:p>
            <a:r>
              <a:rPr lang="ru-RU" sz="2000" dirty="0"/>
              <a:t>А. Граждане имеют возможность  выбирать из нескольких кандидатов.</a:t>
            </a:r>
          </a:p>
          <a:p>
            <a:endParaRPr lang="ru-RU" sz="2000" dirty="0"/>
          </a:p>
          <a:p>
            <a:r>
              <a:rPr lang="ru-RU" sz="2000" dirty="0"/>
              <a:t>Б. За день до голосования устанавливается запрет на предвыборную агитацию.</a:t>
            </a:r>
          </a:p>
          <a:p>
            <a:endParaRPr lang="ru-RU" sz="2000" dirty="0"/>
          </a:p>
          <a:p>
            <a:r>
              <a:rPr lang="ru-RU" sz="2000" dirty="0"/>
              <a:t>  	 1) </a:t>
            </a:r>
            <a:r>
              <a:rPr lang="ru-RU" sz="2000" dirty="0" smtClean="0"/>
              <a:t>верно </a:t>
            </a:r>
            <a:r>
              <a:rPr lang="ru-RU" sz="2000" dirty="0"/>
              <a:t>только А</a:t>
            </a:r>
          </a:p>
          <a:p>
            <a:endParaRPr lang="ru-RU" sz="2000" dirty="0"/>
          </a:p>
          <a:p>
            <a:r>
              <a:rPr lang="ru-RU" sz="2000" dirty="0"/>
              <a:t>  	 2) </a:t>
            </a:r>
            <a:r>
              <a:rPr lang="ru-RU" sz="2000" dirty="0" smtClean="0"/>
              <a:t>верно </a:t>
            </a:r>
            <a:r>
              <a:rPr lang="ru-RU" sz="2000" dirty="0"/>
              <a:t>только Б</a:t>
            </a:r>
          </a:p>
          <a:p>
            <a:endParaRPr lang="ru-RU" sz="2000" dirty="0"/>
          </a:p>
          <a:p>
            <a:r>
              <a:rPr lang="ru-RU" sz="2000" dirty="0"/>
              <a:t>  	 3) </a:t>
            </a:r>
            <a:r>
              <a:rPr lang="ru-RU" sz="2000" dirty="0" smtClean="0"/>
              <a:t>верны </a:t>
            </a:r>
            <a:r>
              <a:rPr lang="ru-RU" sz="2000" dirty="0"/>
              <a:t>оба суждения</a:t>
            </a:r>
          </a:p>
          <a:p>
            <a:endParaRPr lang="ru-RU" sz="2000" dirty="0"/>
          </a:p>
          <a:p>
            <a:r>
              <a:rPr lang="ru-RU" sz="2000" dirty="0"/>
              <a:t>  	 4) </a:t>
            </a:r>
            <a:r>
              <a:rPr lang="ru-RU" sz="2000" dirty="0" smtClean="0"/>
              <a:t>оба </a:t>
            </a:r>
            <a:r>
              <a:rPr lang="ru-RU" sz="2000" dirty="0"/>
              <a:t>суждения неверны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9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17" y="548680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Верны ли следующие суждения о выборах?</a:t>
            </a:r>
          </a:p>
          <a:p>
            <a:endParaRPr lang="ru-RU" dirty="0"/>
          </a:p>
          <a:p>
            <a:r>
              <a:rPr lang="ru-RU" dirty="0" smtClean="0"/>
              <a:t>А. В </a:t>
            </a:r>
            <a:r>
              <a:rPr lang="ru-RU" dirty="0"/>
              <a:t>условиях демократии выборы способствуют политическому воспитанию граждан.</a:t>
            </a:r>
          </a:p>
          <a:p>
            <a:endParaRPr lang="ru-RU" dirty="0"/>
          </a:p>
          <a:p>
            <a:r>
              <a:rPr lang="ru-RU" dirty="0"/>
              <a:t>Б</a:t>
            </a:r>
            <a:r>
              <a:rPr lang="ru-RU" dirty="0" smtClean="0"/>
              <a:t>. В </a:t>
            </a:r>
            <a:r>
              <a:rPr lang="ru-RU" dirty="0"/>
              <a:t>условиях демократии различные политические силы имеют возможность бороться на выборах за доверие и голоса избирателей.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	 1) </a:t>
            </a:r>
            <a:r>
              <a:rPr lang="ru-RU" dirty="0" smtClean="0"/>
              <a:t>верно </a:t>
            </a:r>
            <a:r>
              <a:rPr lang="ru-RU" dirty="0"/>
              <a:t>только А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верны </a:t>
            </a:r>
            <a:r>
              <a:rPr lang="ru-RU" dirty="0"/>
              <a:t>оба суждения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11181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Верны ли следующие суждения о референдуме?</a:t>
            </a:r>
          </a:p>
          <a:p>
            <a:endParaRPr lang="ru-RU" dirty="0"/>
          </a:p>
          <a:p>
            <a:r>
              <a:rPr lang="ru-RU" dirty="0"/>
              <a:t>А. Референдум предполагает всенародное голосование по важному для всего общества и каждого гражданина вопросу.</a:t>
            </a:r>
          </a:p>
          <a:p>
            <a:endParaRPr lang="ru-RU" dirty="0"/>
          </a:p>
          <a:p>
            <a:r>
              <a:rPr lang="ru-RU" dirty="0"/>
              <a:t>Б. Референдум, в отличие от выборов в органы государственной власти, проводится путём тайного волеизъявления.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верно </a:t>
            </a:r>
            <a:r>
              <a:rPr lang="ru-RU" dirty="0"/>
              <a:t>только А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верны </a:t>
            </a:r>
            <a:r>
              <a:rPr lang="ru-RU" dirty="0"/>
              <a:t>оба суждения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2785568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Верны ли следующие суждения о референдуме?</a:t>
            </a:r>
          </a:p>
          <a:p>
            <a:endParaRPr lang="ru-RU" dirty="0"/>
          </a:p>
          <a:p>
            <a:r>
              <a:rPr lang="ru-RU" dirty="0"/>
              <a:t>А. Решения, принятые на референдуме, обладают высшей юридической силой и не нуждаются в утверждении органом государственной власти.</a:t>
            </a:r>
          </a:p>
          <a:p>
            <a:endParaRPr lang="ru-RU" dirty="0"/>
          </a:p>
          <a:p>
            <a:r>
              <a:rPr lang="ru-RU" dirty="0"/>
              <a:t>Б. Референдум, как и выборы, предполагает голосование за кандидатов, претендующих на определённые должности.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верно </a:t>
            </a:r>
            <a:r>
              <a:rPr lang="ru-RU" dirty="0"/>
              <a:t>только А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верно </a:t>
            </a:r>
            <a:r>
              <a:rPr lang="ru-RU" dirty="0"/>
              <a:t>только Б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верны </a:t>
            </a:r>
            <a:r>
              <a:rPr lang="ru-RU" dirty="0"/>
              <a:t>оба суждения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оба </a:t>
            </a:r>
            <a:r>
              <a:rPr lang="ru-RU" dirty="0"/>
              <a:t>суждения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94832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свойственно и выборам, и референдуму как форме политического участия граждан в РФ?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установленная </a:t>
            </a:r>
            <a:r>
              <a:rPr lang="ru-RU" dirty="0"/>
              <a:t>законом периодичность проведения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голосование </a:t>
            </a:r>
            <a:r>
              <a:rPr lang="ru-RU" dirty="0"/>
              <a:t>за кандидата на пост Президента РФ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один </a:t>
            </a:r>
            <a:r>
              <a:rPr lang="ru-RU" dirty="0"/>
              <a:t>гражданин имеет один голос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одобрение </a:t>
            </a:r>
            <a:r>
              <a:rPr lang="ru-RU" dirty="0"/>
              <a:t>или неодобрение какого-либо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71922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" y="-9449"/>
            <a:ext cx="913412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619672" y="90872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1.Выборы –это ?</a:t>
            </a:r>
            <a:endParaRPr lang="ru-RU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348880"/>
            <a:ext cx="7393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2.Функции выборов 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4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8984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свойственно в РФ и выборам, и референдуму как формам политического участия граждан?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тайная </a:t>
            </a:r>
            <a:r>
              <a:rPr lang="ru-RU" dirty="0"/>
              <a:t>подача голосов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согласие </a:t>
            </a:r>
            <a:r>
              <a:rPr lang="ru-RU" dirty="0"/>
              <a:t>(несогласие) с поставленным вопросом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установленная </a:t>
            </a:r>
            <a:r>
              <a:rPr lang="ru-RU" dirty="0"/>
              <a:t>законом периодичность проведения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голосование </a:t>
            </a:r>
            <a:r>
              <a:rPr lang="ru-RU" dirty="0"/>
              <a:t>за кандидата на пост Президента РФ</a:t>
            </a:r>
          </a:p>
        </p:txBody>
      </p:sp>
    </p:spTree>
    <p:extLst>
      <p:ext uri="{BB962C8B-B14F-4D97-AF65-F5344CB8AC3E}">
        <p14:creationId xmlns:p14="http://schemas.microsoft.com/office/powerpoint/2010/main" val="634529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43841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отличает референдум от выборов?</a:t>
            </a:r>
          </a:p>
          <a:p>
            <a:endParaRPr lang="ru-RU" dirty="0"/>
          </a:p>
          <a:p>
            <a:r>
              <a:rPr lang="ru-RU" dirty="0"/>
              <a:t>  	 1) </a:t>
            </a:r>
            <a:r>
              <a:rPr lang="ru-RU" dirty="0" smtClean="0"/>
              <a:t>тайная </a:t>
            </a:r>
            <a:r>
              <a:rPr lang="ru-RU" dirty="0"/>
              <a:t>подача голосов</a:t>
            </a:r>
          </a:p>
          <a:p>
            <a:endParaRPr lang="ru-RU" dirty="0"/>
          </a:p>
          <a:p>
            <a:r>
              <a:rPr lang="ru-RU" dirty="0"/>
              <a:t>  	 2) </a:t>
            </a:r>
            <a:r>
              <a:rPr lang="ru-RU" dirty="0" smtClean="0"/>
              <a:t>согласие </a:t>
            </a:r>
            <a:r>
              <a:rPr lang="ru-RU" dirty="0"/>
              <a:t>(несогласие) с поставленным вопросом</a:t>
            </a:r>
          </a:p>
          <a:p>
            <a:endParaRPr lang="ru-RU" dirty="0"/>
          </a:p>
          <a:p>
            <a:r>
              <a:rPr lang="ru-RU" dirty="0"/>
              <a:t>  	 3) </a:t>
            </a:r>
            <a:r>
              <a:rPr lang="ru-RU" dirty="0" smtClean="0"/>
              <a:t>участие </a:t>
            </a:r>
            <a:r>
              <a:rPr lang="ru-RU" dirty="0"/>
              <a:t>совершеннолетних граждан</a:t>
            </a:r>
          </a:p>
          <a:p>
            <a:endParaRPr lang="ru-RU" dirty="0"/>
          </a:p>
          <a:p>
            <a:r>
              <a:rPr lang="ru-RU" dirty="0"/>
              <a:t>  	 4) </a:t>
            </a:r>
            <a:r>
              <a:rPr lang="ru-RU" dirty="0" smtClean="0"/>
              <a:t>свободное </a:t>
            </a:r>
            <a:r>
              <a:rPr lang="ru-RU" dirty="0"/>
              <a:t>и добровольное участие</a:t>
            </a:r>
          </a:p>
        </p:txBody>
      </p:sp>
    </p:spTree>
    <p:extLst>
      <p:ext uri="{BB962C8B-B14F-4D97-AF65-F5344CB8AC3E}">
        <p14:creationId xmlns:p14="http://schemas.microsoft.com/office/powerpoint/2010/main" val="2192425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Учитель рассказывал на уроке о формах политического участия граждан. Сравните выборы и референдум. Выберите и запишите в первую колонку таблицы порядковые номера черт сходства, а во вторую колонку – порядковые номера черт отличия.</a:t>
            </a:r>
          </a:p>
          <a:p>
            <a:endParaRPr lang="ru-RU" dirty="0"/>
          </a:p>
          <a:p>
            <a:r>
              <a:rPr lang="ru-RU" dirty="0"/>
              <a:t>  	</a:t>
            </a:r>
          </a:p>
          <a:p>
            <a:r>
              <a:rPr lang="ru-RU" dirty="0"/>
              <a:t>1) </a:t>
            </a:r>
            <a:r>
              <a:rPr lang="ru-RU" dirty="0" smtClean="0"/>
              <a:t>тайное </a:t>
            </a:r>
            <a:r>
              <a:rPr lang="ru-RU" dirty="0"/>
              <a:t>голосование граждан</a:t>
            </a:r>
          </a:p>
          <a:p>
            <a:endParaRPr lang="ru-RU" dirty="0"/>
          </a:p>
          <a:p>
            <a:r>
              <a:rPr lang="ru-RU" dirty="0" smtClean="0"/>
              <a:t>2)граждане </a:t>
            </a:r>
            <a:r>
              <a:rPr lang="ru-RU" dirty="0"/>
              <a:t>выражают одобрение или неодобрение какого-либо решения, закона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голосование </a:t>
            </a:r>
            <a:r>
              <a:rPr lang="ru-RU" dirty="0"/>
              <a:t>за кандидатов на государственные должности</a:t>
            </a:r>
          </a:p>
          <a:p>
            <a:endParaRPr lang="ru-RU" dirty="0"/>
          </a:p>
          <a:p>
            <a:r>
              <a:rPr lang="ru-RU" dirty="0"/>
              <a:t>4) </a:t>
            </a:r>
            <a:r>
              <a:rPr lang="ru-RU" dirty="0" smtClean="0"/>
              <a:t>правом </a:t>
            </a:r>
            <a:r>
              <a:rPr lang="ru-RU" dirty="0"/>
              <a:t>голоса обладают только совершеннолетние граждане</a:t>
            </a:r>
          </a:p>
        </p:txBody>
      </p:sp>
    </p:spTree>
    <p:extLst>
      <p:ext uri="{BB962C8B-B14F-4D97-AF65-F5344CB8AC3E}">
        <p14:creationId xmlns:p14="http://schemas.microsoft.com/office/powerpoint/2010/main" val="2224352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5134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Прочитайте приведённый текст, каждое положение которого отмечено буквой.</a:t>
            </a:r>
          </a:p>
          <a:p>
            <a:endParaRPr lang="ru-RU" dirty="0"/>
          </a:p>
          <a:p>
            <a:r>
              <a:rPr lang="ru-RU" dirty="0"/>
              <a:t>(А)В стране Z выборы в парламент проводятся каждые 4 года. (Б)Очень важно, что избиратели могут свободно делать свой выбор из нескольких альтернативных кандидатов. (В)Думается, это свидетельствует о том, что страна Z – демократическая.</a:t>
            </a:r>
          </a:p>
          <a:p>
            <a:endParaRPr lang="ru-RU" dirty="0"/>
          </a:p>
          <a:p>
            <a:r>
              <a:rPr lang="ru-RU" dirty="0"/>
              <a:t>Определите, какие положения текста</a:t>
            </a:r>
          </a:p>
          <a:p>
            <a:endParaRPr lang="ru-RU" dirty="0"/>
          </a:p>
          <a:p>
            <a:r>
              <a:rPr lang="ru-RU" dirty="0"/>
              <a:t>  	</a:t>
            </a:r>
          </a:p>
          <a:p>
            <a:r>
              <a:rPr lang="ru-RU" dirty="0"/>
              <a:t>1) </a:t>
            </a:r>
            <a:r>
              <a:rPr lang="ru-RU" dirty="0" smtClean="0"/>
              <a:t>отражают </a:t>
            </a:r>
            <a:r>
              <a:rPr lang="ru-RU" dirty="0"/>
              <a:t>факты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выражают </a:t>
            </a:r>
            <a:r>
              <a:rPr lang="ru-RU" dirty="0"/>
              <a:t>мнения</a:t>
            </a:r>
          </a:p>
        </p:txBody>
      </p:sp>
    </p:spTree>
    <p:extLst>
      <p:ext uri="{BB962C8B-B14F-4D97-AF65-F5344CB8AC3E}">
        <p14:creationId xmlns:p14="http://schemas.microsoft.com/office/powerpoint/2010/main" val="1647137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Прочитайте приведённый текст, каждое положение которого отмечено буквой.</a:t>
            </a:r>
          </a:p>
          <a:p>
            <a:endParaRPr lang="ru-RU" dirty="0"/>
          </a:p>
          <a:p>
            <a:r>
              <a:rPr lang="ru-RU" dirty="0"/>
              <a:t>(А) Накануне выборов политические партии, общественные движения организуют предвыборную агитацию. (Б) Лидеры партий выступают в различных СМИ. (В) Политические деятели всегда должны помнить о тех обещаниях, которые они давали в период избирательной кампании.</a:t>
            </a:r>
          </a:p>
          <a:p>
            <a:endParaRPr lang="ru-RU" dirty="0"/>
          </a:p>
          <a:p>
            <a:r>
              <a:rPr lang="ru-RU" dirty="0"/>
              <a:t>Определите, какие положения текста</a:t>
            </a:r>
          </a:p>
          <a:p>
            <a:endParaRPr lang="ru-RU" dirty="0"/>
          </a:p>
          <a:p>
            <a:r>
              <a:rPr lang="ru-RU" dirty="0"/>
              <a:t>  	</a:t>
            </a:r>
          </a:p>
          <a:p>
            <a:r>
              <a:rPr lang="ru-RU" dirty="0"/>
              <a:t>1) </a:t>
            </a:r>
            <a:r>
              <a:rPr lang="ru-RU" dirty="0" smtClean="0"/>
              <a:t>отражают </a:t>
            </a:r>
            <a:r>
              <a:rPr lang="ru-RU" dirty="0"/>
              <a:t>факты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выражают </a:t>
            </a:r>
            <a:r>
              <a:rPr lang="ru-RU" dirty="0"/>
              <a:t>мнения</a:t>
            </a:r>
          </a:p>
        </p:txBody>
      </p:sp>
    </p:spTree>
    <p:extLst>
      <p:ext uri="{BB962C8B-B14F-4D97-AF65-F5344CB8AC3E}">
        <p14:creationId xmlns:p14="http://schemas.microsoft.com/office/powerpoint/2010/main" val="1141217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0233"/>
            <a:ext cx="80648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361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07904" y="908720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Выборы — это процедура избрания должностных лиц  путём открытого или тайного голосования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59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8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Принципы     демократических выборов.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6467"/>
            <a:ext cx="8835366" cy="6545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45039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2800" b="1" dirty="0" smtClean="0">
                <a:solidFill>
                  <a:srgbClr val="FF0000"/>
                </a:solidFill>
              </a:rPr>
              <a:t>Принципы демократических выборов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34896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Демократичность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83030" y="271846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Всеобщность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1864" y="3829293"/>
            <a:ext cx="504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Прямое избирательное право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67454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Тайное голосование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64" y="3218505"/>
            <a:ext cx="23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Равенство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15552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Альтернативность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004" y="2109548"/>
            <a:ext cx="5594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Объективность информации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08920"/>
            <a:ext cx="3088922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4572000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776864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что влияет на активность избирателей?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6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75656" y="-7535"/>
            <a:ext cx="6552728" cy="108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ru-RU" sz="48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Электорат</a:t>
            </a:r>
            <a:r>
              <a:rPr lang="ru-RU" sz="48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800" dirty="0" smtClean="0">
                <a:solidFill>
                  <a:srgbClr val="40404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07436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круг избирателей, голосующих за определенную партию или кандидата на парламентских, президентских или муниципальных выборах.</a:t>
            </a:r>
            <a:endParaRPr lang="ru-RU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27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402</TotalTime>
  <Words>652</Words>
  <Application>Microsoft Office PowerPoint</Application>
  <PresentationFormat>Экран (4:3)</PresentationFormat>
  <Paragraphs>194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Georgia</vt:lpstr>
      <vt:lpstr>Linux Libertine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Усния</cp:lastModifiedBy>
  <cp:revision>39</cp:revision>
  <dcterms:created xsi:type="dcterms:W3CDTF">2020-01-14T17:38:21Z</dcterms:created>
  <dcterms:modified xsi:type="dcterms:W3CDTF">2020-01-17T10:13:42Z</dcterms:modified>
</cp:coreProperties>
</file>