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70" r:id="rId11"/>
    <p:sldId id="272" r:id="rId12"/>
    <p:sldId id="273" r:id="rId13"/>
    <p:sldId id="274" r:id="rId14"/>
    <p:sldId id="275" r:id="rId15"/>
    <p:sldId id="282" r:id="rId16"/>
    <p:sldId id="284" r:id="rId17"/>
  </p:sldIdLst>
  <p:sldSz cx="9144000" cy="6858000" type="screen4x3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02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57521-0915-4E07-9DAD-935C543306B0}" type="datetimeFigureOut">
              <a:rPr lang="en-US"/>
              <a:pPr>
                <a:defRPr/>
              </a:pPr>
              <a:t>10/18/2023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FE711-BB9C-41D6-811E-74516365E7B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lvl1pPr>
              <a:defRPr sz="2800" b="0" i="0">
                <a:solidFill>
                  <a:schemeClr val="bg1"/>
                </a:solidFill>
                <a:latin typeface="Microsoft Sans Serif"/>
                <a:cs typeface="Microsoft Sans Serif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A4D6EF-1967-4B63-80B6-FF22A0320D49}" type="datetimeFigureOut">
              <a:rPr lang="en-US"/>
              <a:pPr>
                <a:defRPr/>
              </a:pPr>
              <a:t>10/18/2023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3FD34C-E33A-4348-A46F-3B2EB6CA232A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37640" y="1267034"/>
            <a:ext cx="3701415" cy="4622165"/>
          </a:xfrm>
          <a:prstGeom prst="rect">
            <a:avLst/>
          </a:prstGeom>
        </p:spPr>
        <p:txBody>
          <a:bodyPr/>
          <a:lstStyle>
            <a:lvl1pPr>
              <a:defRPr sz="2400" b="1" i="0">
                <a:solidFill>
                  <a:srgbClr val="173883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427A6E-4E7D-4004-ADE4-DE3A279D6CD6}" type="datetimeFigureOut">
              <a:rPr lang="en-US"/>
              <a:pPr>
                <a:defRPr/>
              </a:pPr>
              <a:t>10/18/2023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42A1DF-1262-4363-8964-BEACC4F5A81D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99E44A-3472-48B7-874D-684376A55515}" type="datetimeFigureOut">
              <a:rPr lang="en-US"/>
              <a:pPr>
                <a:defRPr/>
              </a:pPr>
              <a:t>10/18/2023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8DF845-6DAE-4676-A1F1-7E2945534BE3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g object 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724900" cy="456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bg object 17"/>
          <p:cNvSpPr/>
          <p:nvPr/>
        </p:nvSpPr>
        <p:spPr>
          <a:xfrm>
            <a:off x="1295400" y="1752600"/>
            <a:ext cx="7848600" cy="3505200"/>
          </a:xfrm>
          <a:custGeom>
            <a:avLst/>
            <a:gdLst/>
            <a:ahLst/>
            <a:cxnLst/>
            <a:rect l="l" t="t" r="r" b="b"/>
            <a:pathLst>
              <a:path w="7848600" h="3505200">
                <a:moveTo>
                  <a:pt x="7848600" y="0"/>
                </a:moveTo>
                <a:lnTo>
                  <a:pt x="0" y="0"/>
                </a:lnTo>
                <a:lnTo>
                  <a:pt x="0" y="3505200"/>
                </a:lnTo>
                <a:lnTo>
                  <a:pt x="7848600" y="3505200"/>
                </a:lnTo>
                <a:lnTo>
                  <a:pt x="7848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4" name="bg object 18"/>
          <p:cNvSpPr/>
          <p:nvPr/>
        </p:nvSpPr>
        <p:spPr>
          <a:xfrm>
            <a:off x="1295400" y="1752600"/>
            <a:ext cx="7848600" cy="3505200"/>
          </a:xfrm>
          <a:custGeom>
            <a:avLst/>
            <a:gdLst/>
            <a:ahLst/>
            <a:cxnLst/>
            <a:rect l="l" t="t" r="r" b="b"/>
            <a:pathLst>
              <a:path w="7848600" h="3505200">
                <a:moveTo>
                  <a:pt x="0" y="3505200"/>
                </a:moveTo>
                <a:lnTo>
                  <a:pt x="7848600" y="3505200"/>
                </a:lnTo>
                <a:lnTo>
                  <a:pt x="7848600" y="0"/>
                </a:lnTo>
                <a:lnTo>
                  <a:pt x="0" y="0"/>
                </a:lnTo>
                <a:lnTo>
                  <a:pt x="0" y="3505200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5" name="bg object 19"/>
          <p:cNvSpPr/>
          <p:nvPr/>
        </p:nvSpPr>
        <p:spPr>
          <a:xfrm>
            <a:off x="0" y="6613525"/>
            <a:ext cx="9144000" cy="244475"/>
          </a:xfrm>
          <a:custGeom>
            <a:avLst/>
            <a:gdLst/>
            <a:ahLst/>
            <a:cxnLst/>
            <a:rect l="l" t="t" r="r" b="b"/>
            <a:pathLst>
              <a:path w="9144000" h="244475">
                <a:moveTo>
                  <a:pt x="9144000" y="0"/>
                </a:moveTo>
                <a:lnTo>
                  <a:pt x="0" y="0"/>
                </a:lnTo>
                <a:lnTo>
                  <a:pt x="0" y="244475"/>
                </a:lnTo>
                <a:lnTo>
                  <a:pt x="9144000" y="244475"/>
                </a:lnTo>
                <a:lnTo>
                  <a:pt x="9144000" y="0"/>
                </a:lnTo>
                <a:close/>
              </a:path>
            </a:pathLst>
          </a:custGeom>
          <a:solidFill>
            <a:srgbClr val="003366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pic>
        <p:nvPicPr>
          <p:cNvPr id="6" name="bg object 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33513" y="6159500"/>
            <a:ext cx="65087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bg object 2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93925" y="6159500"/>
            <a:ext cx="65088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bg object 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54338" y="6159500"/>
            <a:ext cx="65087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bg object 2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14750" y="6159500"/>
            <a:ext cx="65088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bg object 2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475163" y="6159500"/>
            <a:ext cx="65087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bg object 2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37163" y="6159500"/>
            <a:ext cx="65087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bg object 2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97575" y="6159500"/>
            <a:ext cx="65088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bg object 2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57988" y="6159500"/>
            <a:ext cx="65087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15" name="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C7C2B47-33AA-4EC2-8756-ED3BDB23862E}" type="datetimeFigureOut">
              <a:rPr lang="en-US"/>
              <a:pPr>
                <a:defRPr/>
              </a:pPr>
              <a:t>10/18/2023</a:t>
            </a:fld>
            <a:endParaRPr lang="en-US"/>
          </a:p>
        </p:txBody>
      </p:sp>
      <p:sp>
        <p:nvSpPr>
          <p:cNvPr id="16" name="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51E181D-1F7F-411B-A722-E947D6846D2C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0"/>
          </p:nvPr>
        </p:nvSpPr>
        <p:spPr>
          <a:xfrm>
            <a:off x="3108325" y="6378575"/>
            <a:ext cx="2927350" cy="342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1"/>
          </p:nvPr>
        </p:nvSpPr>
        <p:spPr>
          <a:xfrm>
            <a:off x="457200" y="6378575"/>
            <a:ext cx="2103438" cy="3429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34351-C733-4B7E-AAF7-207609CDB4A7}" type="datetimeFigureOut">
              <a:rPr lang="en-US"/>
              <a:pPr>
                <a:defRPr/>
              </a:pPr>
              <a:t>10/18/2023</a:t>
            </a:fld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83363" y="6378575"/>
            <a:ext cx="2103437" cy="2746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72488B-DB20-4260-861D-99A0ECCD0B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bg object 1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8724900" cy="456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bg object 17"/>
          <p:cNvSpPr/>
          <p:nvPr/>
        </p:nvSpPr>
        <p:spPr>
          <a:xfrm>
            <a:off x="1295400" y="1752600"/>
            <a:ext cx="7848600" cy="3505200"/>
          </a:xfrm>
          <a:custGeom>
            <a:avLst/>
            <a:gdLst/>
            <a:ahLst/>
            <a:cxnLst/>
            <a:rect l="l" t="t" r="r" b="b"/>
            <a:pathLst>
              <a:path w="7848600" h="3505200">
                <a:moveTo>
                  <a:pt x="7848600" y="0"/>
                </a:moveTo>
                <a:lnTo>
                  <a:pt x="0" y="0"/>
                </a:lnTo>
                <a:lnTo>
                  <a:pt x="0" y="3505200"/>
                </a:lnTo>
                <a:lnTo>
                  <a:pt x="7848600" y="3505200"/>
                </a:lnTo>
                <a:lnTo>
                  <a:pt x="784860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18" name="bg object 18"/>
          <p:cNvSpPr/>
          <p:nvPr/>
        </p:nvSpPr>
        <p:spPr>
          <a:xfrm>
            <a:off x="1295400" y="1752600"/>
            <a:ext cx="7848600" cy="3505200"/>
          </a:xfrm>
          <a:custGeom>
            <a:avLst/>
            <a:gdLst/>
            <a:ahLst/>
            <a:cxnLst/>
            <a:rect l="l" t="t" r="r" b="b"/>
            <a:pathLst>
              <a:path w="7848600" h="3505200">
                <a:moveTo>
                  <a:pt x="0" y="3505200"/>
                </a:moveTo>
                <a:lnTo>
                  <a:pt x="7848600" y="3505200"/>
                </a:lnTo>
                <a:lnTo>
                  <a:pt x="7848600" y="0"/>
                </a:lnTo>
                <a:lnTo>
                  <a:pt x="0" y="0"/>
                </a:lnTo>
                <a:lnTo>
                  <a:pt x="0" y="3505200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sp>
        <p:nvSpPr>
          <p:cNvPr id="19" name="bg object 19"/>
          <p:cNvSpPr/>
          <p:nvPr/>
        </p:nvSpPr>
        <p:spPr>
          <a:xfrm>
            <a:off x="0" y="6613525"/>
            <a:ext cx="9144000" cy="244475"/>
          </a:xfrm>
          <a:custGeom>
            <a:avLst/>
            <a:gdLst/>
            <a:ahLst/>
            <a:cxnLst/>
            <a:rect l="l" t="t" r="r" b="b"/>
            <a:pathLst>
              <a:path w="9144000" h="244475">
                <a:moveTo>
                  <a:pt x="9144000" y="0"/>
                </a:moveTo>
                <a:lnTo>
                  <a:pt x="0" y="0"/>
                </a:lnTo>
                <a:lnTo>
                  <a:pt x="0" y="244475"/>
                </a:lnTo>
                <a:lnTo>
                  <a:pt x="9144000" y="244475"/>
                </a:lnTo>
                <a:lnTo>
                  <a:pt x="9144000" y="0"/>
                </a:lnTo>
                <a:close/>
              </a:path>
            </a:pathLst>
          </a:custGeom>
          <a:solidFill>
            <a:srgbClr val="003366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>
              <a:latin typeface="+mn-lt"/>
              <a:cs typeface="+mn-cs"/>
            </a:endParaRPr>
          </a:p>
        </p:txBody>
      </p:sp>
      <p:pic>
        <p:nvPicPr>
          <p:cNvPr id="1030" name="bg object 20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433513" y="6159500"/>
            <a:ext cx="65087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bg object 21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193925" y="6159500"/>
            <a:ext cx="65088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bg object 2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954338" y="6159500"/>
            <a:ext cx="65087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bg object 23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714750" y="6159500"/>
            <a:ext cx="65088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bg object 24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475163" y="6159500"/>
            <a:ext cx="65087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bg object 25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237163" y="6159500"/>
            <a:ext cx="65087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bg object 26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5997575" y="6159500"/>
            <a:ext cx="65088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bg object 27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757988" y="6159500"/>
            <a:ext cx="65087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8" name="bg object 28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7518400" y="6159500"/>
            <a:ext cx="65088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9" name="bg object 29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8280400" y="6159500"/>
            <a:ext cx="65088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0" name="Holder 2"/>
          <p:cNvSpPr>
            <a:spLocks noGrp="1"/>
          </p:cNvSpPr>
          <p:nvPr>
            <p:ph type="title"/>
          </p:nvPr>
        </p:nvSpPr>
        <p:spPr bwMode="auto">
          <a:xfrm>
            <a:off x="1096963" y="488950"/>
            <a:ext cx="6950075" cy="57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1041" name="Holder 3"/>
          <p:cNvSpPr>
            <a:spLocks noGrp="1"/>
          </p:cNvSpPr>
          <p:nvPr>
            <p:ph type="body" idx="1"/>
          </p:nvPr>
        </p:nvSpPr>
        <p:spPr bwMode="auto">
          <a:xfrm>
            <a:off x="247650" y="1428750"/>
            <a:ext cx="8648700" cy="412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325" y="6378575"/>
            <a:ext cx="292735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8575"/>
            <a:ext cx="2103438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C32CEED-2750-47B1-9F7C-8932C88F9CFD}" type="datetimeFigureOut">
              <a:rPr lang="en-US"/>
              <a:pPr>
                <a:defRPr/>
              </a:pPr>
              <a:t>10/18/2023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363" y="6378575"/>
            <a:ext cx="2103437" cy="2746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BFF0A1B-AA11-457A-AEBF-DA7E6D5F16B1}" type="slidenum">
              <a:rPr/>
              <a:pPr>
                <a:defRPr/>
              </a:pPr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1" r:id="rId3"/>
    <p:sldLayoutId id="2147483650" r:id="rId4"/>
    <p:sldLayoutId id="2147483655" r:id="rId5"/>
    <p:sldLayoutId id="2147483654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0" fontAlgn="base" hangingPunct="0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3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legionr.ru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object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724900" cy="456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object 3"/>
          <p:cNvSpPr>
            <a:spLocks/>
          </p:cNvSpPr>
          <p:nvPr/>
        </p:nvSpPr>
        <p:spPr bwMode="auto">
          <a:xfrm>
            <a:off x="0" y="6613525"/>
            <a:ext cx="9144000" cy="244475"/>
          </a:xfrm>
          <a:custGeom>
            <a:avLst/>
            <a:gdLst/>
            <a:ahLst/>
            <a:cxnLst>
              <a:cxn ang="0">
                <a:pos x="9144000" y="0"/>
              </a:cxn>
              <a:cxn ang="0">
                <a:pos x="0" y="0"/>
              </a:cxn>
              <a:cxn ang="0">
                <a:pos x="0" y="244475"/>
              </a:cxn>
              <a:cxn ang="0">
                <a:pos x="9144000" y="244475"/>
              </a:cxn>
              <a:cxn ang="0">
                <a:pos x="9144000" y="0"/>
              </a:cxn>
            </a:cxnLst>
            <a:rect l="0" t="0" r="r" b="b"/>
            <a:pathLst>
              <a:path w="9144000" h="244475">
                <a:moveTo>
                  <a:pt x="9144000" y="0"/>
                </a:moveTo>
                <a:lnTo>
                  <a:pt x="0" y="0"/>
                </a:lnTo>
                <a:lnTo>
                  <a:pt x="0" y="244475"/>
                </a:lnTo>
                <a:lnTo>
                  <a:pt x="9144000" y="244475"/>
                </a:lnTo>
                <a:lnTo>
                  <a:pt x="9144000" y="0"/>
                </a:lnTo>
                <a:close/>
              </a:path>
            </a:pathLst>
          </a:custGeom>
          <a:solidFill>
            <a:srgbClr val="003366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7171" name="object 4"/>
          <p:cNvSpPr>
            <a:spLocks/>
          </p:cNvSpPr>
          <p:nvPr/>
        </p:nvSpPr>
        <p:spPr bwMode="auto">
          <a:xfrm>
            <a:off x="1295400" y="1447800"/>
            <a:ext cx="7548563" cy="4676775"/>
          </a:xfrm>
          <a:custGeom>
            <a:avLst/>
            <a:gdLst/>
            <a:ahLst/>
            <a:cxnLst>
              <a:cxn ang="0">
                <a:pos x="7777226" y="0"/>
              </a:cxn>
              <a:cxn ang="0">
                <a:pos x="0" y="0"/>
              </a:cxn>
              <a:cxn ang="0">
                <a:pos x="0" y="4981575"/>
              </a:cxn>
              <a:cxn ang="0">
                <a:pos x="7777226" y="4981575"/>
              </a:cxn>
              <a:cxn ang="0">
                <a:pos x="7777226" y="0"/>
              </a:cxn>
            </a:cxnLst>
            <a:rect l="0" t="0" r="r" b="b"/>
            <a:pathLst>
              <a:path w="7777480" h="4981575">
                <a:moveTo>
                  <a:pt x="7777226" y="0"/>
                </a:moveTo>
                <a:lnTo>
                  <a:pt x="0" y="0"/>
                </a:lnTo>
                <a:lnTo>
                  <a:pt x="0" y="4981575"/>
                </a:lnTo>
                <a:lnTo>
                  <a:pt x="7777226" y="4981575"/>
                </a:lnTo>
                <a:lnTo>
                  <a:pt x="7777226" y="0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4140200" y="5300663"/>
            <a:ext cx="48244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>
              <a:defRPr/>
            </a:pPr>
            <a:r>
              <a:rPr lang="ru-RU" sz="2400" b="1" i="1" dirty="0">
                <a:solidFill>
                  <a:srgbClr val="0707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Кульчейко Е.В.,</a:t>
            </a:r>
          </a:p>
          <a:p>
            <a:pPr algn="r">
              <a:defRPr/>
            </a:pPr>
            <a:r>
              <a:rPr lang="ru-RU" sz="2400" b="1" i="1" dirty="0">
                <a:solidFill>
                  <a:srgbClr val="07077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методист МБОУ ДО «ЦДЮТ»</a:t>
            </a:r>
            <a:r>
              <a:rPr lang="ru-RU" dirty="0">
                <a:solidFill>
                  <a:srgbClr val="07077F"/>
                </a:solidFill>
              </a:rPr>
              <a:t> </a:t>
            </a:r>
          </a:p>
        </p:txBody>
      </p:sp>
      <p:sp>
        <p:nvSpPr>
          <p:cNvPr id="7179" name="Rectangle 10"/>
          <p:cNvSpPr>
            <a:spLocks noChangeArrowheads="1"/>
          </p:cNvSpPr>
          <p:nvPr/>
        </p:nvSpPr>
        <p:spPr bwMode="auto">
          <a:xfrm>
            <a:off x="250825" y="476250"/>
            <a:ext cx="8569325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1400" b="1">
                <a:solidFill>
                  <a:srgbClr val="07077F"/>
                </a:solidFill>
              </a:rPr>
              <a:t>МУНИЦИПАЛЬНОЕ БЮДЖЕТНОЕ ОБРАЗОВАТЕЛЬНОЕ УЧРЕЖДЕНИЕ</a:t>
            </a:r>
            <a:endParaRPr lang="ru-RU" sz="1400">
              <a:solidFill>
                <a:srgbClr val="07077F"/>
              </a:solidFill>
            </a:endParaRPr>
          </a:p>
          <a:p>
            <a:pPr algn="ctr"/>
            <a:r>
              <a:rPr lang="ru-RU" sz="1400" b="1">
                <a:solidFill>
                  <a:srgbClr val="07077F"/>
                </a:solidFill>
              </a:rPr>
              <a:t>ДОПОЛНИТЕЛЬНОГО ОБРАЗОВАНИЯ «ЦЕНТР ДЕТСКОГО И ЮНОШЕСКОГО ТВОРЧЕСТВА»</a:t>
            </a:r>
            <a:endParaRPr lang="ru-RU" sz="1400">
              <a:solidFill>
                <a:srgbClr val="07077F"/>
              </a:solidFill>
            </a:endParaRPr>
          </a:p>
          <a:p>
            <a:pPr algn="ctr"/>
            <a:r>
              <a:rPr lang="ru-RU" sz="1400" b="1">
                <a:solidFill>
                  <a:srgbClr val="07077F"/>
                </a:solidFill>
              </a:rPr>
              <a:t>СИМФЕРОПОЛЬСКОГО РАЙОНА РЕСПУБЛИКИ КРЫМ</a:t>
            </a:r>
          </a:p>
        </p:txBody>
      </p:sp>
      <p:sp>
        <p:nvSpPr>
          <p:cNvPr id="7180" name="WordArt 12"/>
          <p:cNvSpPr>
            <a:spLocks noChangeArrowheads="1" noChangeShapeType="1" noTextEdit="1"/>
          </p:cNvSpPr>
          <p:nvPr/>
        </p:nvSpPr>
        <p:spPr bwMode="auto">
          <a:xfrm>
            <a:off x="1447800" y="2057400"/>
            <a:ext cx="7162800" cy="2438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Новая экзаменационная модель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ОГЭ-2024 по русскому языку: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изменения в демоверсии</a:t>
            </a:r>
          </a:p>
          <a:p>
            <a:pPr algn="ctr"/>
            <a:r>
              <a:rPr lang="ru-RU" sz="3600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и в подготовке выпускников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object 2"/>
          <p:cNvSpPr>
            <a:spLocks/>
          </p:cNvSpPr>
          <p:nvPr/>
        </p:nvSpPr>
        <p:spPr bwMode="auto">
          <a:xfrm>
            <a:off x="1828800" y="496888"/>
            <a:ext cx="7315200" cy="581025"/>
          </a:xfrm>
          <a:custGeom>
            <a:avLst/>
            <a:gdLst/>
            <a:ahLst/>
            <a:cxnLst>
              <a:cxn ang="0">
                <a:pos x="7315200" y="0"/>
              </a:cxn>
              <a:cxn ang="0">
                <a:pos x="0" y="0"/>
              </a:cxn>
              <a:cxn ang="0">
                <a:pos x="0" y="581025"/>
              </a:cxn>
              <a:cxn ang="0">
                <a:pos x="7315200" y="581025"/>
              </a:cxn>
              <a:cxn ang="0">
                <a:pos x="7315200" y="0"/>
              </a:cxn>
            </a:cxnLst>
            <a:rect l="0" t="0" r="r" b="b"/>
            <a:pathLst>
              <a:path w="7315200" h="581025">
                <a:moveTo>
                  <a:pt x="7315200" y="0"/>
                </a:moveTo>
                <a:lnTo>
                  <a:pt x="0" y="0"/>
                </a:lnTo>
                <a:lnTo>
                  <a:pt x="0" y="581025"/>
                </a:lnTo>
                <a:lnTo>
                  <a:pt x="7315200" y="581025"/>
                </a:lnTo>
                <a:lnTo>
                  <a:pt x="7315200" y="0"/>
                </a:lnTo>
                <a:close/>
              </a:path>
            </a:pathLst>
          </a:custGeom>
          <a:solidFill>
            <a:srgbClr val="003366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/>
        <p:txBody>
          <a:bodyPr tIns="12700" rtlCol="0"/>
          <a:lstStyle/>
          <a:p>
            <a:pPr marL="930275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pc="-5" dirty="0"/>
              <a:t>Новые</a:t>
            </a:r>
            <a:r>
              <a:rPr spc="-35" dirty="0"/>
              <a:t> </a:t>
            </a:r>
            <a:r>
              <a:rPr spc="-5" dirty="0"/>
              <a:t>задания:</a:t>
            </a:r>
            <a:r>
              <a:rPr spc="-25" dirty="0"/>
              <a:t> </a:t>
            </a:r>
            <a:r>
              <a:rPr spc="-5" dirty="0"/>
              <a:t>задание</a:t>
            </a:r>
            <a:r>
              <a:rPr spc="-40" dirty="0"/>
              <a:t> </a:t>
            </a:r>
            <a:r>
              <a:rPr dirty="0"/>
              <a:t>7</a:t>
            </a:r>
          </a:p>
        </p:txBody>
      </p:sp>
      <p:pic>
        <p:nvPicPr>
          <p:cNvPr id="2151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362200"/>
            <a:ext cx="8258175" cy="2200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object 2"/>
          <p:cNvSpPr>
            <a:spLocks/>
          </p:cNvSpPr>
          <p:nvPr/>
        </p:nvSpPr>
        <p:spPr bwMode="auto">
          <a:xfrm>
            <a:off x="1828800" y="496888"/>
            <a:ext cx="7315200" cy="581025"/>
          </a:xfrm>
          <a:custGeom>
            <a:avLst/>
            <a:gdLst/>
            <a:ahLst/>
            <a:cxnLst>
              <a:cxn ang="0">
                <a:pos x="7315200" y="0"/>
              </a:cxn>
              <a:cxn ang="0">
                <a:pos x="0" y="0"/>
              </a:cxn>
              <a:cxn ang="0">
                <a:pos x="0" y="581025"/>
              </a:cxn>
              <a:cxn ang="0">
                <a:pos x="7315200" y="581025"/>
              </a:cxn>
              <a:cxn ang="0">
                <a:pos x="7315200" y="0"/>
              </a:cxn>
            </a:cxnLst>
            <a:rect l="0" t="0" r="r" b="b"/>
            <a:pathLst>
              <a:path w="7315200" h="581025">
                <a:moveTo>
                  <a:pt x="7315200" y="0"/>
                </a:moveTo>
                <a:lnTo>
                  <a:pt x="0" y="0"/>
                </a:lnTo>
                <a:lnTo>
                  <a:pt x="0" y="581025"/>
                </a:lnTo>
                <a:lnTo>
                  <a:pt x="7315200" y="581025"/>
                </a:lnTo>
                <a:lnTo>
                  <a:pt x="7315200" y="0"/>
                </a:lnTo>
                <a:close/>
              </a:path>
            </a:pathLst>
          </a:custGeom>
          <a:solidFill>
            <a:srgbClr val="003366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/>
        <p:txBody>
          <a:bodyPr tIns="12700" rtlCol="0"/>
          <a:lstStyle/>
          <a:p>
            <a:pPr marL="930275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pc="-5" dirty="0"/>
              <a:t>Новые</a:t>
            </a:r>
            <a:r>
              <a:rPr spc="-35" dirty="0"/>
              <a:t> </a:t>
            </a:r>
            <a:r>
              <a:rPr spc="-5" dirty="0"/>
              <a:t>задания:</a:t>
            </a:r>
            <a:r>
              <a:rPr spc="-25" dirty="0"/>
              <a:t> </a:t>
            </a:r>
            <a:r>
              <a:rPr spc="-5" dirty="0"/>
              <a:t>задание</a:t>
            </a:r>
            <a:r>
              <a:rPr spc="-40" dirty="0"/>
              <a:t> </a:t>
            </a:r>
            <a:r>
              <a:rPr dirty="0"/>
              <a:t>8</a:t>
            </a:r>
          </a:p>
        </p:txBody>
      </p:sp>
      <p:pic>
        <p:nvPicPr>
          <p:cNvPr id="23559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8175" y="2514600"/>
            <a:ext cx="850582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object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724900" cy="456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4578" name="object 3"/>
          <p:cNvGrpSpPr>
            <a:grpSpLocks/>
          </p:cNvGrpSpPr>
          <p:nvPr/>
        </p:nvGrpSpPr>
        <p:grpSpPr bwMode="auto">
          <a:xfrm>
            <a:off x="1290638" y="1747838"/>
            <a:ext cx="7858125" cy="3514725"/>
            <a:chOff x="1290637" y="1747837"/>
            <a:chExt cx="7858125" cy="3514725"/>
          </a:xfrm>
        </p:grpSpPr>
        <p:sp>
          <p:nvSpPr>
            <p:cNvPr id="24594" name="object 4"/>
            <p:cNvSpPr>
              <a:spLocks/>
            </p:cNvSpPr>
            <p:nvPr/>
          </p:nvSpPr>
          <p:spPr bwMode="auto">
            <a:xfrm>
              <a:off x="1295400" y="1752600"/>
              <a:ext cx="7848600" cy="3505200"/>
            </a:xfrm>
            <a:custGeom>
              <a:avLst/>
              <a:gdLst/>
              <a:ahLst/>
              <a:cxnLst>
                <a:cxn ang="0">
                  <a:pos x="7848600" y="0"/>
                </a:cxn>
                <a:cxn ang="0">
                  <a:pos x="0" y="0"/>
                </a:cxn>
                <a:cxn ang="0">
                  <a:pos x="0" y="3505200"/>
                </a:cxn>
                <a:cxn ang="0">
                  <a:pos x="7848600" y="3505200"/>
                </a:cxn>
                <a:cxn ang="0">
                  <a:pos x="7848600" y="0"/>
                </a:cxn>
              </a:cxnLst>
              <a:rect l="0" t="0" r="r" b="b"/>
              <a:pathLst>
                <a:path w="7848600" h="3505200">
                  <a:moveTo>
                    <a:pt x="7848600" y="0"/>
                  </a:moveTo>
                  <a:lnTo>
                    <a:pt x="0" y="0"/>
                  </a:lnTo>
                  <a:lnTo>
                    <a:pt x="0" y="3505200"/>
                  </a:lnTo>
                  <a:lnTo>
                    <a:pt x="7848600" y="3505200"/>
                  </a:lnTo>
                  <a:lnTo>
                    <a:pt x="784860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24595" name="object 5"/>
            <p:cNvSpPr>
              <a:spLocks/>
            </p:cNvSpPr>
            <p:nvPr/>
          </p:nvSpPr>
          <p:spPr bwMode="auto">
            <a:xfrm>
              <a:off x="1295400" y="1752600"/>
              <a:ext cx="7848600" cy="3505200"/>
            </a:xfrm>
            <a:custGeom>
              <a:avLst/>
              <a:gdLst/>
              <a:ahLst/>
              <a:cxnLst>
                <a:cxn ang="0">
                  <a:pos x="0" y="3505200"/>
                </a:cxn>
                <a:cxn ang="0">
                  <a:pos x="7848600" y="3505200"/>
                </a:cxn>
                <a:cxn ang="0">
                  <a:pos x="7848600" y="0"/>
                </a:cxn>
                <a:cxn ang="0">
                  <a:pos x="0" y="0"/>
                </a:cxn>
                <a:cxn ang="0">
                  <a:pos x="0" y="3505200"/>
                </a:cxn>
              </a:cxnLst>
              <a:rect l="0" t="0" r="r" b="b"/>
              <a:pathLst>
                <a:path w="7848600" h="3505200">
                  <a:moveTo>
                    <a:pt x="0" y="3505200"/>
                  </a:moveTo>
                  <a:lnTo>
                    <a:pt x="7848600" y="3505200"/>
                  </a:lnTo>
                  <a:lnTo>
                    <a:pt x="7848600" y="0"/>
                  </a:lnTo>
                  <a:lnTo>
                    <a:pt x="0" y="0"/>
                  </a:lnTo>
                  <a:lnTo>
                    <a:pt x="0" y="3505200"/>
                  </a:lnTo>
                  <a:close/>
                </a:path>
              </a:pathLst>
            </a:cu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</p:grpSp>
      <p:grpSp>
        <p:nvGrpSpPr>
          <p:cNvPr id="24579" name="object 6"/>
          <p:cNvGrpSpPr>
            <a:grpSpLocks/>
          </p:cNvGrpSpPr>
          <p:nvPr/>
        </p:nvGrpSpPr>
        <p:grpSpPr bwMode="auto">
          <a:xfrm>
            <a:off x="0" y="119063"/>
            <a:ext cx="9144000" cy="6738937"/>
            <a:chOff x="0" y="119126"/>
            <a:chExt cx="9144000" cy="6739255"/>
          </a:xfrm>
        </p:grpSpPr>
        <p:sp>
          <p:nvSpPr>
            <p:cNvPr id="24585" name="object 7"/>
            <p:cNvSpPr>
              <a:spLocks/>
            </p:cNvSpPr>
            <p:nvPr/>
          </p:nvSpPr>
          <p:spPr bwMode="auto">
            <a:xfrm>
              <a:off x="0" y="6613524"/>
              <a:ext cx="9144000" cy="244475"/>
            </a:xfrm>
            <a:custGeom>
              <a:avLst/>
              <a:gdLst/>
              <a:ahLst/>
              <a:cxnLst>
                <a:cxn ang="0">
                  <a:pos x="9144000" y="0"/>
                </a:cxn>
                <a:cxn ang="0">
                  <a:pos x="0" y="0"/>
                </a:cxn>
                <a:cxn ang="0">
                  <a:pos x="0" y="244475"/>
                </a:cxn>
                <a:cxn ang="0">
                  <a:pos x="9144000" y="244475"/>
                </a:cxn>
                <a:cxn ang="0">
                  <a:pos x="9144000" y="0"/>
                </a:cxn>
              </a:cxnLst>
              <a:rect l="0" t="0" r="r" b="b"/>
              <a:pathLst>
                <a:path w="9144000" h="244475">
                  <a:moveTo>
                    <a:pt x="9144000" y="0"/>
                  </a:moveTo>
                  <a:lnTo>
                    <a:pt x="0" y="0"/>
                  </a:lnTo>
                  <a:lnTo>
                    <a:pt x="0" y="244475"/>
                  </a:lnTo>
                  <a:lnTo>
                    <a:pt x="9144000" y="244475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24586" name="object 8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193925" y="6159499"/>
              <a:ext cx="65150" cy="65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87" name="object 9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2954401" y="6159499"/>
              <a:ext cx="65024" cy="65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88" name="object 10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3714750" y="6159499"/>
              <a:ext cx="65150" cy="65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89" name="object 11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4475226" y="6159499"/>
              <a:ext cx="65024" cy="65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0" name="object 12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5237226" y="6159499"/>
              <a:ext cx="65024" cy="65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1" name="object 13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997575" y="6159499"/>
              <a:ext cx="65150" cy="65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2" name="object 14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6758051" y="6159499"/>
              <a:ext cx="65024" cy="65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3" name="object 15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1866900" y="119126"/>
              <a:ext cx="5146675" cy="65578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4580" name="object 1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33513" y="6159500"/>
            <a:ext cx="65087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object 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18400" y="6159500"/>
            <a:ext cx="65088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object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80400" y="6159500"/>
            <a:ext cx="65088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object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8724900" cy="4567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5602" name="object 3"/>
          <p:cNvGrpSpPr>
            <a:grpSpLocks/>
          </p:cNvGrpSpPr>
          <p:nvPr/>
        </p:nvGrpSpPr>
        <p:grpSpPr bwMode="auto">
          <a:xfrm>
            <a:off x="1290638" y="1747838"/>
            <a:ext cx="7858125" cy="3514725"/>
            <a:chOff x="1290637" y="1747837"/>
            <a:chExt cx="7858125" cy="3514725"/>
          </a:xfrm>
        </p:grpSpPr>
        <p:sp>
          <p:nvSpPr>
            <p:cNvPr id="25618" name="object 4"/>
            <p:cNvSpPr>
              <a:spLocks/>
            </p:cNvSpPr>
            <p:nvPr/>
          </p:nvSpPr>
          <p:spPr bwMode="auto">
            <a:xfrm>
              <a:off x="1295400" y="1752600"/>
              <a:ext cx="7848600" cy="3505200"/>
            </a:xfrm>
            <a:custGeom>
              <a:avLst/>
              <a:gdLst/>
              <a:ahLst/>
              <a:cxnLst>
                <a:cxn ang="0">
                  <a:pos x="7848600" y="0"/>
                </a:cxn>
                <a:cxn ang="0">
                  <a:pos x="0" y="0"/>
                </a:cxn>
                <a:cxn ang="0">
                  <a:pos x="0" y="3505200"/>
                </a:cxn>
                <a:cxn ang="0">
                  <a:pos x="7848600" y="3505200"/>
                </a:cxn>
                <a:cxn ang="0">
                  <a:pos x="7848600" y="0"/>
                </a:cxn>
              </a:cxnLst>
              <a:rect l="0" t="0" r="r" b="b"/>
              <a:pathLst>
                <a:path w="7848600" h="3505200">
                  <a:moveTo>
                    <a:pt x="7848600" y="0"/>
                  </a:moveTo>
                  <a:lnTo>
                    <a:pt x="0" y="0"/>
                  </a:lnTo>
                  <a:lnTo>
                    <a:pt x="0" y="3505200"/>
                  </a:lnTo>
                  <a:lnTo>
                    <a:pt x="7848600" y="3505200"/>
                  </a:lnTo>
                  <a:lnTo>
                    <a:pt x="784860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sp>
          <p:nvSpPr>
            <p:cNvPr id="25619" name="object 5"/>
            <p:cNvSpPr>
              <a:spLocks/>
            </p:cNvSpPr>
            <p:nvPr/>
          </p:nvSpPr>
          <p:spPr bwMode="auto">
            <a:xfrm>
              <a:off x="1295400" y="1752600"/>
              <a:ext cx="7848600" cy="3505200"/>
            </a:xfrm>
            <a:custGeom>
              <a:avLst/>
              <a:gdLst/>
              <a:ahLst/>
              <a:cxnLst>
                <a:cxn ang="0">
                  <a:pos x="0" y="3505200"/>
                </a:cxn>
                <a:cxn ang="0">
                  <a:pos x="7848600" y="3505200"/>
                </a:cxn>
                <a:cxn ang="0">
                  <a:pos x="7848600" y="0"/>
                </a:cxn>
                <a:cxn ang="0">
                  <a:pos x="0" y="0"/>
                </a:cxn>
                <a:cxn ang="0">
                  <a:pos x="0" y="3505200"/>
                </a:cxn>
              </a:cxnLst>
              <a:rect l="0" t="0" r="r" b="b"/>
              <a:pathLst>
                <a:path w="7848600" h="3505200">
                  <a:moveTo>
                    <a:pt x="0" y="3505200"/>
                  </a:moveTo>
                  <a:lnTo>
                    <a:pt x="7848600" y="3505200"/>
                  </a:lnTo>
                  <a:lnTo>
                    <a:pt x="7848600" y="0"/>
                  </a:lnTo>
                  <a:lnTo>
                    <a:pt x="0" y="0"/>
                  </a:lnTo>
                  <a:lnTo>
                    <a:pt x="0" y="3505200"/>
                  </a:lnTo>
                  <a:close/>
                </a:path>
              </a:pathLst>
            </a:custGeom>
            <a:noFill/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</p:grpSp>
      <p:grpSp>
        <p:nvGrpSpPr>
          <p:cNvPr id="25603" name="object 6"/>
          <p:cNvGrpSpPr>
            <a:grpSpLocks/>
          </p:cNvGrpSpPr>
          <p:nvPr/>
        </p:nvGrpSpPr>
        <p:grpSpPr bwMode="auto">
          <a:xfrm>
            <a:off x="0" y="63500"/>
            <a:ext cx="9144000" cy="6794500"/>
            <a:chOff x="0" y="63500"/>
            <a:chExt cx="9144000" cy="6794500"/>
          </a:xfrm>
        </p:grpSpPr>
        <p:sp>
          <p:nvSpPr>
            <p:cNvPr id="25610" name="object 7"/>
            <p:cNvSpPr>
              <a:spLocks/>
            </p:cNvSpPr>
            <p:nvPr/>
          </p:nvSpPr>
          <p:spPr bwMode="auto">
            <a:xfrm>
              <a:off x="0" y="6613525"/>
              <a:ext cx="9144000" cy="244475"/>
            </a:xfrm>
            <a:custGeom>
              <a:avLst/>
              <a:gdLst/>
              <a:ahLst/>
              <a:cxnLst>
                <a:cxn ang="0">
                  <a:pos x="9144000" y="0"/>
                </a:cxn>
                <a:cxn ang="0">
                  <a:pos x="0" y="0"/>
                </a:cxn>
                <a:cxn ang="0">
                  <a:pos x="0" y="244475"/>
                </a:cxn>
                <a:cxn ang="0">
                  <a:pos x="9144000" y="244475"/>
                </a:cxn>
                <a:cxn ang="0">
                  <a:pos x="9144000" y="0"/>
                </a:cxn>
              </a:cxnLst>
              <a:rect l="0" t="0" r="r" b="b"/>
              <a:pathLst>
                <a:path w="9144000" h="244475">
                  <a:moveTo>
                    <a:pt x="9144000" y="0"/>
                  </a:moveTo>
                  <a:lnTo>
                    <a:pt x="0" y="0"/>
                  </a:lnTo>
                  <a:lnTo>
                    <a:pt x="0" y="244475"/>
                  </a:lnTo>
                  <a:lnTo>
                    <a:pt x="9144000" y="244475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3366"/>
            </a:solidFill>
            <a:ln w="9525">
              <a:noFill/>
              <a:round/>
              <a:headEnd/>
              <a:tailEnd/>
            </a:ln>
          </p:spPr>
          <p:txBody>
            <a:bodyPr lIns="0" tIns="0" rIns="0" bIns="0"/>
            <a:lstStyle/>
            <a:p>
              <a:endParaRPr lang="ru-RU"/>
            </a:p>
          </p:txBody>
        </p:sp>
        <p:pic>
          <p:nvPicPr>
            <p:cNvPr id="25611" name="object 8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54401" y="6159500"/>
              <a:ext cx="65024" cy="65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612" name="object 9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714750" y="6159500"/>
              <a:ext cx="65150" cy="65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613" name="object 10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4475226" y="6159500"/>
              <a:ext cx="65024" cy="65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614" name="object 11"/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auto">
            <a:xfrm>
              <a:off x="5237226" y="6159500"/>
              <a:ext cx="65024" cy="65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615" name="object 12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5997575" y="6159500"/>
              <a:ext cx="65150" cy="65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616" name="object 1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758051" y="6159500"/>
              <a:ext cx="65024" cy="65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5617" name="object 14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378075" y="63500"/>
              <a:ext cx="4862576" cy="665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25604" name="object 1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33513" y="6159500"/>
            <a:ext cx="65087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object 1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193925" y="6159500"/>
            <a:ext cx="65088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object 1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518400" y="6159500"/>
            <a:ext cx="65088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7" name="object 1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280400" y="6159500"/>
            <a:ext cx="65088" cy="65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229600" cy="835025"/>
          </a:xfrm>
          <a:solidFill>
            <a:srgbClr val="003366"/>
          </a:solidFill>
        </p:spPr>
        <p:txBody>
          <a:bodyPr tIns="285115" rtlCol="0"/>
          <a:lstStyle/>
          <a:p>
            <a:pPr marL="198120" eaLnBrk="1" fontAlgn="auto" hangingPunct="1">
              <a:spcBef>
                <a:spcPts val="2245"/>
              </a:spcBef>
              <a:spcAft>
                <a:spcPts val="0"/>
              </a:spcAft>
              <a:defRPr/>
            </a:pPr>
            <a:r>
              <a:rPr spc="-5" dirty="0"/>
              <a:t>Задание</a:t>
            </a:r>
            <a:r>
              <a:rPr spc="-50" dirty="0"/>
              <a:t> </a:t>
            </a:r>
            <a:r>
              <a:rPr spc="-5" dirty="0"/>
              <a:t>13.3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sz="half" idx="2"/>
          </p:nvPr>
        </p:nvSpPr>
        <p:spPr>
          <a:xfrm>
            <a:off x="1219200" y="1447800"/>
            <a:ext cx="7239000" cy="4189413"/>
          </a:xfrm>
        </p:spPr>
        <p:txBody>
          <a:bodyPr tIns="180975"/>
          <a:lstStyle/>
          <a:p>
            <a:pPr marL="231775" eaLnBrk="1" hangingPunct="1">
              <a:spcBef>
                <a:spcPts val="1425"/>
              </a:spcBef>
            </a:pPr>
            <a:r>
              <a:rPr lang="ru-RU" smtClean="0">
                <a:latin typeface="Arial" charset="0"/>
                <a:cs typeface="Arial" charset="0"/>
              </a:rPr>
              <a:t>Было в 2023 г.</a:t>
            </a:r>
          </a:p>
          <a:p>
            <a:pPr marL="231775" algn="just" eaLnBrk="1" hangingPunct="1">
              <a:spcBef>
                <a:spcPts val="950"/>
              </a:spcBef>
            </a:pPr>
            <a:r>
              <a:rPr lang="ru-RU" sz="1900" b="0" smtClean="0">
                <a:latin typeface="Microsoft Sans Serif" pitchFamily="34" charset="0"/>
                <a:cs typeface="Microsoft Sans Serif" pitchFamily="34" charset="0"/>
              </a:rPr>
              <a:t>Как вы понимаете значение слова</a:t>
            </a:r>
            <a:endParaRPr lang="ru-RU" sz="1900" smtClean="0">
              <a:latin typeface="Microsoft Sans Serif" pitchFamily="34" charset="0"/>
              <a:cs typeface="Microsoft Sans Serif" pitchFamily="34" charset="0"/>
            </a:endParaRPr>
          </a:p>
          <a:p>
            <a:pPr marL="231775" algn="just" eaLnBrk="1" hangingPunct="1">
              <a:spcBef>
                <a:spcPts val="25"/>
              </a:spcBef>
            </a:pPr>
            <a:r>
              <a:rPr lang="ru-RU" sz="1900" smtClean="0">
                <a:latin typeface="Arial" charset="0"/>
                <a:cs typeface="Arial" charset="0"/>
              </a:rPr>
              <a:t>УВАЖЕНИЕ? </a:t>
            </a:r>
            <a:r>
              <a:rPr lang="ru-RU" sz="1900" b="0" smtClean="0">
                <a:latin typeface="Microsoft Sans Serif" pitchFamily="34" charset="0"/>
                <a:cs typeface="Microsoft Sans Serif" pitchFamily="34" charset="0"/>
              </a:rPr>
              <a:t>Сформулируйте и  прокомментируйте данное вами  определение.</a:t>
            </a:r>
            <a:endParaRPr lang="ru-RU" sz="1900" smtClean="0">
              <a:latin typeface="Microsoft Sans Serif" pitchFamily="34" charset="0"/>
              <a:cs typeface="Microsoft Sans Serif" pitchFamily="34" charset="0"/>
            </a:endParaRPr>
          </a:p>
          <a:p>
            <a:pPr marL="231775" algn="just" eaLnBrk="1" hangingPunct="1">
              <a:spcBef>
                <a:spcPts val="413"/>
              </a:spcBef>
            </a:pPr>
            <a:r>
              <a:rPr lang="ru-RU" sz="1900" b="0" smtClean="0">
                <a:latin typeface="Microsoft Sans Serif" pitchFamily="34" charset="0"/>
                <a:cs typeface="Microsoft Sans Serif" pitchFamily="34" charset="0"/>
              </a:rPr>
              <a:t>Напишите сочинение-рассуждение</a:t>
            </a:r>
            <a:endParaRPr lang="ru-RU" sz="1900" smtClean="0">
              <a:latin typeface="Microsoft Sans Serif" pitchFamily="34" charset="0"/>
              <a:cs typeface="Microsoft Sans Serif" pitchFamily="34" charset="0"/>
            </a:endParaRPr>
          </a:p>
          <a:p>
            <a:pPr marL="231775" eaLnBrk="1" hangingPunct="1">
              <a:spcBef>
                <a:spcPct val="0"/>
              </a:spcBef>
            </a:pPr>
            <a:r>
              <a:rPr lang="ru-RU" sz="1900" b="0" smtClean="0">
                <a:latin typeface="Microsoft Sans Serif" pitchFamily="34" charset="0"/>
                <a:cs typeface="Microsoft Sans Serif" pitchFamily="34" charset="0"/>
              </a:rPr>
              <a:t>на тему </a:t>
            </a:r>
            <a:r>
              <a:rPr lang="ru-RU" sz="1900" smtClean="0">
                <a:latin typeface="Arial" charset="0"/>
                <a:cs typeface="Arial" charset="0"/>
              </a:rPr>
              <a:t>«В чём проявляется  уважение к человеку?», </a:t>
            </a:r>
            <a:r>
              <a:rPr lang="ru-RU" sz="1900" b="0" smtClean="0">
                <a:latin typeface="Microsoft Sans Serif" pitchFamily="34" charset="0"/>
                <a:cs typeface="Microsoft Sans Serif" pitchFamily="34" charset="0"/>
              </a:rPr>
              <a:t>взяв в  качестве </a:t>
            </a:r>
            <a:r>
              <a:rPr lang="ru-RU" sz="1900" smtClean="0">
                <a:solidFill>
                  <a:srgbClr val="C00000"/>
                </a:solidFill>
                <a:latin typeface="Arial" charset="0"/>
                <a:cs typeface="Arial" charset="0"/>
              </a:rPr>
              <a:t>тезиса </a:t>
            </a:r>
            <a:r>
              <a:rPr lang="ru-RU" sz="1900" b="0" smtClean="0">
                <a:latin typeface="Microsoft Sans Serif" pitchFamily="34" charset="0"/>
                <a:cs typeface="Microsoft Sans Serif" pitchFamily="34" charset="0"/>
              </a:rPr>
              <a:t>данное вами</a:t>
            </a:r>
            <a:endParaRPr lang="ru-RU" sz="1900" smtClean="0">
              <a:latin typeface="Microsoft Sans Serif" pitchFamily="34" charset="0"/>
              <a:cs typeface="Microsoft Sans Serif" pitchFamily="34" charset="0"/>
            </a:endParaRPr>
          </a:p>
          <a:p>
            <a:pPr marL="231775" eaLnBrk="1" hangingPunct="1">
              <a:spcBef>
                <a:spcPct val="0"/>
              </a:spcBef>
            </a:pPr>
            <a:r>
              <a:rPr lang="ru-RU" sz="1900" b="0" smtClean="0">
                <a:latin typeface="Microsoft Sans Serif" pitchFamily="34" charset="0"/>
                <a:cs typeface="Microsoft Sans Serif" pitchFamily="34" charset="0"/>
              </a:rPr>
              <a:t>определение. Аргументируя свой  тезис, приведите </a:t>
            </a:r>
            <a:r>
              <a:rPr lang="ru-RU" sz="1900" smtClean="0">
                <a:latin typeface="Arial" charset="0"/>
                <a:cs typeface="Arial" charset="0"/>
              </a:rPr>
              <a:t>два </a:t>
            </a:r>
            <a:r>
              <a:rPr lang="ru-RU" sz="1900" b="0" smtClean="0">
                <a:latin typeface="Microsoft Sans Serif" pitchFamily="34" charset="0"/>
                <a:cs typeface="Microsoft Sans Serif" pitchFamily="34" charset="0"/>
              </a:rPr>
              <a:t>примера-  аргумента, подтверждающих ваши  рассуждения: </a:t>
            </a:r>
            <a:r>
              <a:rPr lang="ru-RU" sz="1900" smtClean="0">
                <a:latin typeface="Arial" charset="0"/>
                <a:cs typeface="Arial" charset="0"/>
              </a:rPr>
              <a:t>один </a:t>
            </a:r>
            <a:r>
              <a:rPr lang="ru-RU" sz="1900" b="0" smtClean="0">
                <a:latin typeface="Microsoft Sans Serif" pitchFamily="34" charset="0"/>
                <a:cs typeface="Microsoft Sans Serif" pitchFamily="34" charset="0"/>
              </a:rPr>
              <a:t>пример-</a:t>
            </a:r>
            <a:endParaRPr lang="ru-RU" sz="1900" smtClean="0">
              <a:latin typeface="Microsoft Sans Serif" pitchFamily="34" charset="0"/>
              <a:cs typeface="Microsoft Sans Serif" pitchFamily="34" charset="0"/>
            </a:endParaRPr>
          </a:p>
          <a:p>
            <a:pPr marL="231775" eaLnBrk="1" hangingPunct="1">
              <a:spcBef>
                <a:spcPct val="0"/>
              </a:spcBef>
            </a:pPr>
            <a:r>
              <a:rPr lang="ru-RU" sz="1900" b="0" smtClean="0">
                <a:latin typeface="Microsoft Sans Serif" pitchFamily="34" charset="0"/>
                <a:cs typeface="Microsoft Sans Serif" pitchFamily="34" charset="0"/>
              </a:rPr>
              <a:t>аргумент приведите из</a:t>
            </a:r>
            <a:endParaRPr lang="ru-RU" sz="1900" smtClean="0">
              <a:latin typeface="Microsoft Sans Serif" pitchFamily="34" charset="0"/>
              <a:cs typeface="Microsoft Sans Serif" pitchFamily="34" charset="0"/>
            </a:endParaRPr>
          </a:p>
          <a:p>
            <a:pPr marL="231775" eaLnBrk="1" hangingPunct="1">
              <a:spcBef>
                <a:spcPct val="0"/>
              </a:spcBef>
            </a:pPr>
            <a:r>
              <a:rPr lang="ru-RU" sz="1900" b="0" smtClean="0">
                <a:latin typeface="Microsoft Sans Serif" pitchFamily="34" charset="0"/>
                <a:cs typeface="Microsoft Sans Serif" pitchFamily="34" charset="0"/>
              </a:rPr>
              <a:t>прочитанного текста, а </a:t>
            </a:r>
            <a:r>
              <a:rPr lang="ru-RU" sz="1900" smtClean="0">
                <a:latin typeface="Arial" charset="0"/>
                <a:cs typeface="Arial" charset="0"/>
              </a:rPr>
              <a:t>другой </a:t>
            </a:r>
            <a:r>
              <a:rPr lang="ru-RU" sz="1900" b="0" smtClean="0">
                <a:latin typeface="Microsoft Sans Serif" pitchFamily="34" charset="0"/>
                <a:cs typeface="Microsoft Sans Serif" pitchFamily="34" charset="0"/>
              </a:rPr>
              <a:t>— из  вашего жизненного опыта.</a:t>
            </a:r>
            <a:endParaRPr lang="ru-RU" sz="1900" smtClean="0">
              <a:latin typeface="Microsoft Sans Serif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>
            <a:spLocks noGrp="1"/>
          </p:cNvSpPr>
          <p:nvPr>
            <p:ph type="title"/>
          </p:nvPr>
        </p:nvSpPr>
        <p:spPr>
          <a:xfrm>
            <a:off x="1096963" y="488950"/>
            <a:ext cx="6950075" cy="609600"/>
          </a:xfrm>
          <a:solidFill>
            <a:srgbClr val="003366"/>
          </a:solidFill>
          <a:ln/>
        </p:spPr>
        <p:txBody>
          <a:bodyPr/>
          <a:lstStyle/>
          <a:p>
            <a:pPr marL="196850" eaLnBrk="1" hangingPunct="1">
              <a:spcBef>
                <a:spcPts val="2250"/>
              </a:spcBef>
            </a:pPr>
            <a:r>
              <a:rPr lang="ru-RU" sz="4000" smtClean="0">
                <a:latin typeface="Calibri" pitchFamily="34" charset="0"/>
              </a:rPr>
              <a:t>Задание 13.3</a:t>
            </a:r>
          </a:p>
        </p:txBody>
      </p:sp>
      <p:pic>
        <p:nvPicPr>
          <p:cNvPr id="34822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828800"/>
            <a:ext cx="8763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4824" name="Rectangle 8"/>
          <p:cNvSpPr>
            <a:spLocks noChangeArrowheads="1"/>
          </p:cNvSpPr>
          <p:nvPr/>
        </p:nvSpPr>
        <p:spPr bwMode="auto">
          <a:xfrm>
            <a:off x="1447800" y="1270000"/>
            <a:ext cx="20415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ts val="1425"/>
              </a:spcBef>
            </a:pPr>
            <a:r>
              <a:rPr lang="ru-RU" sz="2000" b="1">
                <a:solidFill>
                  <a:schemeClr val="hlink"/>
                </a:solidFill>
              </a:rPr>
              <a:t>Будет в 2024 г.</a:t>
            </a:r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>
            <a:off x="914400" y="5943600"/>
            <a:ext cx="769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b="1">
                <a:solidFill>
                  <a:schemeClr val="accent2"/>
                </a:solidFill>
              </a:rPr>
              <a:t>ответив  на  вопрос,  сформулированный  в  теме сочинения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Заголовок 2"/>
          <p:cNvSpPr>
            <a:spLocks noGrp="1"/>
          </p:cNvSpPr>
          <p:nvPr>
            <p:ph type="title" idx="4294967295"/>
          </p:nvPr>
        </p:nvSpPr>
        <p:spPr>
          <a:xfrm>
            <a:off x="179388" y="0"/>
            <a:ext cx="8507412" cy="3319463"/>
          </a:xfrm>
        </p:spPr>
        <p:txBody>
          <a:bodyPr lIns="91440" tIns="45720" rIns="91440" bIns="45720"/>
          <a:lstStyle/>
          <a:p>
            <a:pPr eaLnBrk="1" hangingPunct="1"/>
            <a:r>
              <a:rPr lang="ru-RU" sz="700" smtClean="0"/>
              <a:t/>
            </a:r>
            <a:br>
              <a:rPr lang="ru-RU" sz="700" smtClean="0"/>
            </a:br>
            <a:r>
              <a:rPr lang="ru-RU" sz="700" smtClean="0"/>
              <a:t/>
            </a:r>
            <a:br>
              <a:rPr lang="ru-RU" sz="700" smtClean="0"/>
            </a:br>
            <a:r>
              <a:rPr lang="ru-RU" sz="700" smtClean="0"/>
              <a:t/>
            </a:r>
            <a:br>
              <a:rPr lang="ru-RU" sz="700" smtClean="0"/>
            </a:br>
            <a:r>
              <a:rPr lang="ru-RU" sz="700" smtClean="0"/>
              <a:t/>
            </a:r>
            <a:br>
              <a:rPr lang="ru-RU" sz="700" smtClean="0"/>
            </a:br>
            <a:r>
              <a:rPr lang="ru-RU" sz="700" smtClean="0"/>
              <a:t/>
            </a:r>
            <a:br>
              <a:rPr lang="ru-RU" sz="700" smtClean="0"/>
            </a:br>
            <a:r>
              <a:rPr lang="ru-RU" sz="700" smtClean="0"/>
              <a:t/>
            </a:r>
            <a:br>
              <a:rPr lang="ru-RU" sz="700" smtClean="0"/>
            </a:br>
            <a:r>
              <a:rPr lang="ru-RU" sz="700" smtClean="0"/>
              <a:t/>
            </a:r>
            <a:br>
              <a:rPr lang="ru-RU" sz="700" smtClean="0"/>
            </a:br>
            <a:r>
              <a:rPr lang="ru-RU" sz="700" smtClean="0"/>
              <a:t/>
            </a:r>
            <a:br>
              <a:rPr lang="ru-RU" sz="700" smtClean="0"/>
            </a:br>
            <a:r>
              <a:rPr lang="ru-RU" sz="700" smtClean="0"/>
              <a:t/>
            </a:r>
            <a:br>
              <a:rPr lang="ru-RU" sz="700" smtClean="0"/>
            </a:br>
            <a:r>
              <a:rPr lang="ru-RU" sz="700" smtClean="0"/>
              <a:t/>
            </a:r>
            <a:br>
              <a:rPr lang="ru-RU" sz="700" smtClean="0"/>
            </a:br>
            <a:r>
              <a:rPr lang="ru-RU" sz="700" smtClean="0"/>
              <a:t/>
            </a:r>
            <a:br>
              <a:rPr lang="ru-RU" sz="700" smtClean="0"/>
            </a:br>
            <a:r>
              <a:rPr lang="ru-RU" sz="700" smtClean="0"/>
              <a:t/>
            </a:r>
            <a:br>
              <a:rPr lang="ru-RU" sz="700" smtClean="0"/>
            </a:br>
            <a:r>
              <a:rPr lang="ru-RU" sz="700" smtClean="0"/>
              <a:t/>
            </a:r>
            <a:br>
              <a:rPr lang="ru-RU" sz="700" smtClean="0"/>
            </a:br>
            <a:r>
              <a:rPr lang="ru-RU" sz="700" smtClean="0"/>
              <a:t/>
            </a:r>
            <a:br>
              <a:rPr lang="ru-RU" sz="700" smtClean="0"/>
            </a:br>
            <a:r>
              <a:rPr lang="ru-RU" sz="700" smtClean="0"/>
              <a:t/>
            </a:r>
            <a:br>
              <a:rPr lang="ru-RU" sz="700" smtClean="0"/>
            </a:br>
            <a:r>
              <a:rPr lang="ru-RU" sz="700" smtClean="0"/>
              <a:t/>
            </a:r>
            <a:br>
              <a:rPr lang="ru-RU" sz="700" smtClean="0"/>
            </a:br>
            <a:r>
              <a:rPr lang="ru-RU" sz="700" smtClean="0"/>
              <a:t/>
            </a:r>
            <a:br>
              <a:rPr lang="ru-RU" sz="700" smtClean="0"/>
            </a:br>
            <a:r>
              <a:rPr lang="ru-RU" sz="700" smtClean="0"/>
              <a:t/>
            </a:r>
            <a:br>
              <a:rPr lang="ru-RU" sz="700" smtClean="0"/>
            </a:br>
            <a:endParaRPr lang="ru-RU" sz="70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441573" y="1362472"/>
            <a:ext cx="8424936" cy="92333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  <p:pic>
        <p:nvPicPr>
          <p:cNvPr id="36868" name="Picture 2" descr="MCj04342150000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7675" y="2636838"/>
            <a:ext cx="3135313" cy="2695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object 2"/>
          <p:cNvSpPr>
            <a:spLocks/>
          </p:cNvSpPr>
          <p:nvPr/>
        </p:nvSpPr>
        <p:spPr bwMode="auto">
          <a:xfrm>
            <a:off x="1158875" y="496888"/>
            <a:ext cx="7985125" cy="581025"/>
          </a:xfrm>
          <a:custGeom>
            <a:avLst/>
            <a:gdLst/>
            <a:ahLst/>
            <a:cxnLst>
              <a:cxn ang="0">
                <a:pos x="7985125" y="0"/>
              </a:cxn>
              <a:cxn ang="0">
                <a:pos x="0" y="0"/>
              </a:cxn>
              <a:cxn ang="0">
                <a:pos x="0" y="581025"/>
              </a:cxn>
              <a:cxn ang="0">
                <a:pos x="7985125" y="581025"/>
              </a:cxn>
              <a:cxn ang="0">
                <a:pos x="7985125" y="0"/>
              </a:cxn>
            </a:cxnLst>
            <a:rect l="0" t="0" r="r" b="b"/>
            <a:pathLst>
              <a:path w="7985125" h="581025">
                <a:moveTo>
                  <a:pt x="7985125" y="0"/>
                </a:moveTo>
                <a:lnTo>
                  <a:pt x="0" y="0"/>
                </a:lnTo>
                <a:lnTo>
                  <a:pt x="0" y="581025"/>
                </a:lnTo>
                <a:lnTo>
                  <a:pt x="7985125" y="581025"/>
                </a:lnTo>
                <a:lnTo>
                  <a:pt x="7985125" y="0"/>
                </a:lnTo>
                <a:close/>
              </a:path>
            </a:pathLst>
          </a:custGeom>
          <a:solidFill>
            <a:srgbClr val="003366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44613" y="488950"/>
            <a:ext cx="7407275" cy="573088"/>
          </a:xfrm>
        </p:spPr>
        <p:txBody>
          <a:bodyPr tIns="12700" rtlCol="0"/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dirty="0"/>
              <a:t>Изменения</a:t>
            </a:r>
            <a:r>
              <a:rPr spc="-20" dirty="0"/>
              <a:t> </a:t>
            </a:r>
            <a:r>
              <a:rPr dirty="0"/>
              <a:t>в</a:t>
            </a:r>
            <a:r>
              <a:rPr spc="-20" dirty="0"/>
              <a:t> </a:t>
            </a:r>
            <a:r>
              <a:rPr dirty="0"/>
              <a:t>КИМ</a:t>
            </a:r>
            <a:r>
              <a:rPr spc="-15" dirty="0"/>
              <a:t> </a:t>
            </a:r>
            <a:r>
              <a:rPr dirty="0"/>
              <a:t>ОГЭ</a:t>
            </a:r>
            <a:r>
              <a:rPr spc="-20" dirty="0"/>
              <a:t> </a:t>
            </a:r>
            <a:r>
              <a:rPr dirty="0"/>
              <a:t>2024</a:t>
            </a:r>
            <a:r>
              <a:rPr spc="-20" dirty="0"/>
              <a:t> </a:t>
            </a:r>
            <a:r>
              <a:rPr spc="-5" dirty="0"/>
              <a:t>года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592263" y="2587625"/>
            <a:ext cx="7319962" cy="2328863"/>
          </a:xfrm>
          <a:prstGeom prst="rect">
            <a:avLst/>
          </a:prstGeom>
        </p:spPr>
        <p:txBody>
          <a:bodyPr lIns="0" tIns="12065" rIns="0" bIns="0">
            <a:spAutoFit/>
          </a:bodyPr>
          <a:lstStyle/>
          <a:p>
            <a:pPr marL="544513" indent="-531813">
              <a:spcBef>
                <a:spcPts val="100"/>
              </a:spcBef>
            </a:pPr>
            <a:r>
              <a:rPr lang="ru-RU" sz="2800" b="1">
                <a:solidFill>
                  <a:srgbClr val="173883"/>
                </a:solidFill>
              </a:rPr>
              <a:t>«В ЦЕЛОМ СТРУКТУРА И СОДЕРЖАНИЕ  ЭКЗАМЕНАЦИОННОЙ МОДЕЛИ КИМ</a:t>
            </a:r>
            <a:endParaRPr lang="ru-RU" sz="2800"/>
          </a:p>
          <a:p>
            <a:pPr marL="544513" indent="-531813">
              <a:spcBef>
                <a:spcPts val="675"/>
              </a:spcBef>
            </a:pPr>
            <a:r>
              <a:rPr lang="ru-RU" sz="2800" b="1">
                <a:solidFill>
                  <a:srgbClr val="173883"/>
                </a:solidFill>
              </a:rPr>
              <a:t>НЕ ПРЕТЕРПЕЛИ СУЩЕСТВЕННОЙ  ТРАНСФОРМАЦИИ».</a:t>
            </a:r>
            <a:endParaRPr lang="ru-RU" sz="2800"/>
          </a:p>
          <a:p>
            <a:pPr marL="544513" indent="-531813">
              <a:spcBef>
                <a:spcPts val="675"/>
              </a:spcBef>
            </a:pPr>
            <a:r>
              <a:rPr lang="ru-RU" sz="2800" i="1">
                <a:solidFill>
                  <a:srgbClr val="173883"/>
                </a:solidFill>
              </a:rPr>
              <a:t>(Спецификация КИМ ОГЭ 2024, ФИПИ)</a:t>
            </a:r>
            <a:endParaRPr lang="ru-RU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object 2"/>
          <p:cNvSpPr>
            <a:spLocks/>
          </p:cNvSpPr>
          <p:nvPr/>
        </p:nvSpPr>
        <p:spPr bwMode="auto">
          <a:xfrm>
            <a:off x="1158875" y="228600"/>
            <a:ext cx="7985125" cy="581025"/>
          </a:xfrm>
          <a:custGeom>
            <a:avLst/>
            <a:gdLst/>
            <a:ahLst/>
            <a:cxnLst>
              <a:cxn ang="0">
                <a:pos x="7985125" y="0"/>
              </a:cxn>
              <a:cxn ang="0">
                <a:pos x="0" y="0"/>
              </a:cxn>
              <a:cxn ang="0">
                <a:pos x="0" y="581025"/>
              </a:cxn>
              <a:cxn ang="0">
                <a:pos x="7985125" y="581025"/>
              </a:cxn>
              <a:cxn ang="0">
                <a:pos x="7985125" y="0"/>
              </a:cxn>
            </a:cxnLst>
            <a:rect l="0" t="0" r="r" b="b"/>
            <a:pathLst>
              <a:path w="7985125" h="581025">
                <a:moveTo>
                  <a:pt x="7985125" y="0"/>
                </a:moveTo>
                <a:lnTo>
                  <a:pt x="0" y="0"/>
                </a:lnTo>
                <a:lnTo>
                  <a:pt x="0" y="581025"/>
                </a:lnTo>
                <a:lnTo>
                  <a:pt x="7985125" y="581025"/>
                </a:lnTo>
                <a:lnTo>
                  <a:pt x="7985125" y="0"/>
                </a:lnTo>
                <a:close/>
              </a:path>
            </a:pathLst>
          </a:custGeom>
          <a:solidFill>
            <a:srgbClr val="003366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71600" y="228600"/>
            <a:ext cx="7407275" cy="561975"/>
          </a:xfrm>
        </p:spPr>
        <p:txBody>
          <a:bodyPr tIns="12700" rtlCol="0"/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dirty="0"/>
              <a:t>Изменения</a:t>
            </a:r>
            <a:r>
              <a:rPr spc="-20" dirty="0"/>
              <a:t> </a:t>
            </a:r>
            <a:r>
              <a:rPr dirty="0"/>
              <a:t>в</a:t>
            </a:r>
            <a:r>
              <a:rPr spc="-20" dirty="0"/>
              <a:t> </a:t>
            </a:r>
            <a:r>
              <a:rPr dirty="0"/>
              <a:t>КИМ</a:t>
            </a:r>
            <a:r>
              <a:rPr spc="-15" dirty="0"/>
              <a:t> </a:t>
            </a:r>
            <a:r>
              <a:rPr dirty="0"/>
              <a:t>ОГЭ</a:t>
            </a:r>
            <a:r>
              <a:rPr spc="-20" dirty="0"/>
              <a:t> </a:t>
            </a:r>
            <a:r>
              <a:rPr dirty="0"/>
              <a:t>2024</a:t>
            </a:r>
            <a:r>
              <a:rPr spc="-20" dirty="0"/>
              <a:t> </a:t>
            </a:r>
            <a:r>
              <a:rPr spc="-5" dirty="0"/>
              <a:t>года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609600" y="914400"/>
            <a:ext cx="8245475" cy="5197475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355600" indent="-342900">
              <a:spcBef>
                <a:spcPts val="100"/>
              </a:spcBef>
              <a:buFontTx/>
              <a:buAutoNum type="arabicPeriod"/>
              <a:tabLst>
                <a:tab pos="350838" algn="l"/>
              </a:tabLst>
            </a:pP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В связи с включением новых заданий изменились  количество и нумерация всех заданий</a:t>
            </a:r>
            <a:endParaRPr lang="ru-RU" sz="2400">
              <a:latin typeface="Microsoft Sans Serif" pitchFamily="34" charset="0"/>
              <a:cs typeface="Microsoft Sans Serif" pitchFamily="34" charset="0"/>
            </a:endParaRPr>
          </a:p>
          <a:p>
            <a:pPr marL="355600" indent="-342900">
              <a:tabLst>
                <a:tab pos="350838" algn="l"/>
              </a:tabLst>
            </a:pP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экзаменационной работы.</a:t>
            </a:r>
            <a:endParaRPr lang="ru-RU" sz="2400">
              <a:latin typeface="Microsoft Sans Serif" pitchFamily="34" charset="0"/>
              <a:cs typeface="Microsoft Sans Serif" pitchFamily="34" charset="0"/>
            </a:endParaRPr>
          </a:p>
          <a:p>
            <a:pPr marL="355600" indent="-342900">
              <a:spcBef>
                <a:spcPts val="575"/>
              </a:spcBef>
              <a:buFontTx/>
              <a:buAutoNum type="arabicPeriod" startAt="2"/>
              <a:tabLst>
                <a:tab pos="350838" algn="l"/>
              </a:tabLst>
            </a:pP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В экзаменационную модель добавлены </a:t>
            </a:r>
            <a:r>
              <a:rPr lang="ru-RU" sz="2400" b="1">
                <a:solidFill>
                  <a:srgbClr val="173883"/>
                </a:solidFill>
              </a:rPr>
              <a:t>четыре  новых задания:</a:t>
            </a:r>
            <a:endParaRPr lang="ru-RU" sz="2400"/>
          </a:p>
          <a:p>
            <a:pPr marL="355600" indent="-342900">
              <a:lnSpc>
                <a:spcPct val="120000"/>
              </a:lnSpc>
              <a:tabLst>
                <a:tab pos="350838" algn="l"/>
              </a:tabLst>
            </a:pPr>
            <a:r>
              <a:rPr lang="ru-RU" sz="2400" b="1">
                <a:solidFill>
                  <a:srgbClr val="173883"/>
                </a:solidFill>
              </a:rPr>
              <a:t>задание 2 (синтаксический анализ);  задание 4 (пунктуационный анализ);  задание 7 (орфографический анализ);  задание 8 (морфологические нормы).</a:t>
            </a:r>
            <a:endParaRPr lang="ru-RU" sz="2400"/>
          </a:p>
          <a:p>
            <a:pPr marL="355600" indent="-342900">
              <a:spcBef>
                <a:spcPts val="575"/>
              </a:spcBef>
              <a:buFont typeface="Microsoft Sans Serif" pitchFamily="34" charset="0"/>
              <a:buAutoNum type="arabicPeriod" startAt="3"/>
              <a:tabLst>
                <a:tab pos="350838" algn="l"/>
              </a:tabLst>
            </a:pPr>
            <a:r>
              <a:rPr lang="ru-RU" sz="2400" b="1">
                <a:solidFill>
                  <a:srgbClr val="173883"/>
                </a:solidFill>
              </a:rPr>
              <a:t>Синтаксический анализ </a:t>
            </a: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представлен теперь в  двух заданиях — во втором (на определение</a:t>
            </a:r>
            <a:endParaRPr lang="ru-RU" sz="2400">
              <a:latin typeface="Microsoft Sans Serif" pitchFamily="34" charset="0"/>
              <a:cs typeface="Microsoft Sans Serif" pitchFamily="34" charset="0"/>
            </a:endParaRPr>
          </a:p>
          <a:p>
            <a:pPr marL="355600" indent="-342900">
              <a:tabLst>
                <a:tab pos="350838" algn="l"/>
              </a:tabLst>
            </a:pP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грамматической основы) и в третьем (собственно  синтаксический анализ структуры предложения).</a:t>
            </a:r>
            <a:endParaRPr lang="ru-RU" sz="2400">
              <a:latin typeface="Microsoft Sans Serif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object 2"/>
          <p:cNvSpPr>
            <a:spLocks/>
          </p:cNvSpPr>
          <p:nvPr/>
        </p:nvSpPr>
        <p:spPr bwMode="auto">
          <a:xfrm>
            <a:off x="1233488" y="485775"/>
            <a:ext cx="7910512" cy="581025"/>
          </a:xfrm>
          <a:custGeom>
            <a:avLst/>
            <a:gdLst/>
            <a:ahLst/>
            <a:cxnLst>
              <a:cxn ang="0">
                <a:pos x="7910449" y="0"/>
              </a:cxn>
              <a:cxn ang="0">
                <a:pos x="0" y="0"/>
              </a:cxn>
              <a:cxn ang="0">
                <a:pos x="0" y="581025"/>
              </a:cxn>
              <a:cxn ang="0">
                <a:pos x="7910449" y="581025"/>
              </a:cxn>
              <a:cxn ang="0">
                <a:pos x="7910449" y="0"/>
              </a:cxn>
            </a:cxnLst>
            <a:rect l="0" t="0" r="r" b="b"/>
            <a:pathLst>
              <a:path w="7910830" h="581025">
                <a:moveTo>
                  <a:pt x="7910449" y="0"/>
                </a:moveTo>
                <a:lnTo>
                  <a:pt x="0" y="0"/>
                </a:lnTo>
                <a:lnTo>
                  <a:pt x="0" y="581025"/>
                </a:lnTo>
                <a:lnTo>
                  <a:pt x="7910449" y="581025"/>
                </a:lnTo>
                <a:lnTo>
                  <a:pt x="7910449" y="0"/>
                </a:lnTo>
                <a:close/>
              </a:path>
            </a:pathLst>
          </a:custGeom>
          <a:solidFill>
            <a:srgbClr val="003366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19225" y="477838"/>
            <a:ext cx="7402513" cy="574675"/>
          </a:xfrm>
        </p:spPr>
        <p:txBody>
          <a:bodyPr tIns="12700" rtlCol="0"/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pc="-5" dirty="0"/>
              <a:t>Изменения</a:t>
            </a:r>
            <a:r>
              <a:rPr spc="-10" dirty="0"/>
              <a:t> </a:t>
            </a:r>
            <a:r>
              <a:rPr dirty="0"/>
              <a:t>в</a:t>
            </a:r>
            <a:r>
              <a:rPr spc="-20" dirty="0"/>
              <a:t> </a:t>
            </a:r>
            <a:r>
              <a:rPr spc="-5" dirty="0"/>
              <a:t>КИМ</a:t>
            </a:r>
            <a:r>
              <a:rPr spc="-10" dirty="0"/>
              <a:t> </a:t>
            </a:r>
            <a:r>
              <a:rPr dirty="0"/>
              <a:t>ОГЭ</a:t>
            </a:r>
            <a:r>
              <a:rPr spc="-20" dirty="0"/>
              <a:t> </a:t>
            </a:r>
            <a:r>
              <a:rPr spc="-5" dirty="0"/>
              <a:t>2024</a:t>
            </a:r>
            <a:r>
              <a:rPr dirty="0"/>
              <a:t> </a:t>
            </a:r>
            <a:r>
              <a:rPr spc="-5" dirty="0"/>
              <a:t>года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398588" y="1385888"/>
            <a:ext cx="7429500" cy="3465512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355600" indent="-342900">
              <a:spcBef>
                <a:spcPts val="100"/>
              </a:spcBef>
            </a:pP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Оба задания выполняются на основе </a:t>
            </a:r>
            <a:r>
              <a:rPr lang="ru-RU" sz="2400" b="1">
                <a:solidFill>
                  <a:srgbClr val="173883"/>
                </a:solidFill>
              </a:rPr>
              <a:t>одного  микротекста.</a:t>
            </a:r>
            <a:endParaRPr lang="ru-RU" sz="2400"/>
          </a:p>
          <a:p>
            <a:pPr marL="355600" indent="-342900">
              <a:spcBef>
                <a:spcPts val="575"/>
              </a:spcBef>
              <a:buFont typeface="Microsoft Sans Serif" pitchFamily="34" charset="0"/>
              <a:buAutoNum type="arabicPeriod" startAt="4"/>
            </a:pPr>
            <a:r>
              <a:rPr lang="ru-RU" sz="2400" b="1">
                <a:solidFill>
                  <a:srgbClr val="173883"/>
                </a:solidFill>
              </a:rPr>
              <a:t>Пунктуационный анализ </a:t>
            </a: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представлен также в  двух заданиях — в четвёртом и в пятом. Задание  4 дано в виде таблицы на установление  соответствия и по форме является аналогом  задания 8 в ЕГЭ.</a:t>
            </a:r>
            <a:endParaRPr lang="ru-RU" sz="2400">
              <a:latin typeface="Microsoft Sans Serif" pitchFamily="34" charset="0"/>
              <a:cs typeface="Microsoft Sans Serif" pitchFamily="34" charset="0"/>
            </a:endParaRPr>
          </a:p>
          <a:p>
            <a:pPr marL="355600" indent="-342900">
              <a:spcBef>
                <a:spcPts val="575"/>
              </a:spcBef>
              <a:buFont typeface="Microsoft Sans Serif" pitchFamily="34" charset="0"/>
              <a:buAutoNum type="arabicPeriod" startAt="4"/>
            </a:pPr>
            <a:r>
              <a:rPr lang="ru-RU" sz="2400" b="1">
                <a:solidFill>
                  <a:srgbClr val="173883"/>
                </a:solidFill>
              </a:rPr>
              <a:t>Орфографический анализ </a:t>
            </a: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также представлен  теперь в двух заданиях – в шестом и в седьмом.</a:t>
            </a:r>
            <a:endParaRPr lang="ru-RU" sz="2400">
              <a:latin typeface="Microsoft Sans Serif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object 2"/>
          <p:cNvSpPr>
            <a:spLocks/>
          </p:cNvSpPr>
          <p:nvPr/>
        </p:nvSpPr>
        <p:spPr bwMode="auto">
          <a:xfrm>
            <a:off x="1233488" y="485775"/>
            <a:ext cx="7910512" cy="581025"/>
          </a:xfrm>
          <a:custGeom>
            <a:avLst/>
            <a:gdLst/>
            <a:ahLst/>
            <a:cxnLst>
              <a:cxn ang="0">
                <a:pos x="7910449" y="0"/>
              </a:cxn>
              <a:cxn ang="0">
                <a:pos x="0" y="0"/>
              </a:cxn>
              <a:cxn ang="0">
                <a:pos x="0" y="581025"/>
              </a:cxn>
              <a:cxn ang="0">
                <a:pos x="7910449" y="581025"/>
              </a:cxn>
              <a:cxn ang="0">
                <a:pos x="7910449" y="0"/>
              </a:cxn>
            </a:cxnLst>
            <a:rect l="0" t="0" r="r" b="b"/>
            <a:pathLst>
              <a:path w="7910830" h="581025">
                <a:moveTo>
                  <a:pt x="7910449" y="0"/>
                </a:moveTo>
                <a:lnTo>
                  <a:pt x="0" y="0"/>
                </a:lnTo>
                <a:lnTo>
                  <a:pt x="0" y="581025"/>
                </a:lnTo>
                <a:lnTo>
                  <a:pt x="7910449" y="581025"/>
                </a:lnTo>
                <a:lnTo>
                  <a:pt x="7910449" y="0"/>
                </a:lnTo>
                <a:close/>
              </a:path>
            </a:pathLst>
          </a:custGeom>
          <a:solidFill>
            <a:srgbClr val="003366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419225" y="477838"/>
            <a:ext cx="7402513" cy="574675"/>
          </a:xfrm>
        </p:spPr>
        <p:txBody>
          <a:bodyPr tIns="12700" rtlCol="0"/>
          <a:lstStyle/>
          <a:p>
            <a:pPr marL="12700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pc="-5" dirty="0"/>
              <a:t>Изменения</a:t>
            </a:r>
            <a:r>
              <a:rPr spc="-10" dirty="0"/>
              <a:t> </a:t>
            </a:r>
            <a:r>
              <a:rPr dirty="0"/>
              <a:t>в</a:t>
            </a:r>
            <a:r>
              <a:rPr spc="-20" dirty="0"/>
              <a:t> </a:t>
            </a:r>
            <a:r>
              <a:rPr spc="-5" dirty="0"/>
              <a:t>КИМ</a:t>
            </a:r>
            <a:r>
              <a:rPr spc="-10" dirty="0"/>
              <a:t> </a:t>
            </a:r>
            <a:r>
              <a:rPr dirty="0"/>
              <a:t>ОГЭ</a:t>
            </a:r>
            <a:r>
              <a:rPr spc="-20" dirty="0"/>
              <a:t> </a:t>
            </a:r>
            <a:r>
              <a:rPr spc="-5" dirty="0"/>
              <a:t>2024</a:t>
            </a:r>
            <a:r>
              <a:rPr dirty="0"/>
              <a:t> </a:t>
            </a:r>
            <a:r>
              <a:rPr spc="-5" dirty="0"/>
              <a:t>года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398588" y="1385888"/>
            <a:ext cx="7161212" cy="3903662"/>
          </a:xfrm>
          <a:prstGeom prst="rect">
            <a:avLst/>
          </a:prstGeom>
        </p:spPr>
        <p:txBody>
          <a:bodyPr lIns="0" tIns="12700" rIns="0" bIns="0">
            <a:spAutoFit/>
          </a:bodyPr>
          <a:lstStyle/>
          <a:p>
            <a:pPr marL="355600" indent="-342900">
              <a:spcBef>
                <a:spcPts val="100"/>
              </a:spcBef>
              <a:buFontTx/>
              <a:buAutoNum type="arabicPeriod" startAt="6"/>
              <a:tabLst>
                <a:tab pos="350838" algn="l"/>
              </a:tabLst>
            </a:pP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Изменены критерии оценивания </a:t>
            </a:r>
            <a:r>
              <a:rPr lang="ru-RU" sz="2400" b="1">
                <a:solidFill>
                  <a:srgbClr val="173883"/>
                </a:solidFill>
              </a:rPr>
              <a:t>задания 1  (сжатое изложение): </a:t>
            </a: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количество первичных  баллов по критерию ИК2 уменьшено на 1.</a:t>
            </a:r>
            <a:endParaRPr lang="ru-RU" sz="2400">
              <a:latin typeface="Microsoft Sans Serif" pitchFamily="34" charset="0"/>
              <a:cs typeface="Microsoft Sans Serif" pitchFamily="34" charset="0"/>
            </a:endParaRPr>
          </a:p>
          <a:p>
            <a:pPr marL="355600" indent="-342900" algn="just">
              <a:spcBef>
                <a:spcPts val="575"/>
              </a:spcBef>
              <a:buFontTx/>
              <a:buAutoNum type="arabicPeriod" startAt="6"/>
              <a:tabLst>
                <a:tab pos="350838" algn="l"/>
              </a:tabLst>
            </a:pP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Скорректирована формулировка </a:t>
            </a:r>
            <a:r>
              <a:rPr lang="ru-RU" sz="2400" b="1">
                <a:solidFill>
                  <a:srgbClr val="173883"/>
                </a:solidFill>
              </a:rPr>
              <a:t>сочинения-  рассуждения 13.3: более чётко обозначена  задача комментирования.</a:t>
            </a:r>
            <a:endParaRPr lang="ru-RU" sz="2400"/>
          </a:p>
          <a:p>
            <a:pPr marL="355600" indent="-342900">
              <a:spcBef>
                <a:spcPts val="575"/>
              </a:spcBef>
              <a:buFontTx/>
              <a:buAutoNum type="arabicPeriod" startAt="6"/>
              <a:tabLst>
                <a:tab pos="350838" algn="l"/>
              </a:tabLst>
            </a:pP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Изменены критерии оценивания заданий 13.1,</a:t>
            </a:r>
            <a:endParaRPr lang="ru-RU" sz="2400">
              <a:latin typeface="Microsoft Sans Serif" pitchFamily="34" charset="0"/>
              <a:cs typeface="Microsoft Sans Serif" pitchFamily="34" charset="0"/>
            </a:endParaRPr>
          </a:p>
          <a:p>
            <a:pPr marL="355600" indent="-342900">
              <a:tabLst>
                <a:tab pos="350838" algn="l"/>
              </a:tabLst>
            </a:pP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13.2 и 13.3 (подробно см. www.fi pi.ru).</a:t>
            </a:r>
            <a:endParaRPr lang="ru-RU" sz="2400">
              <a:latin typeface="Microsoft Sans Serif" pitchFamily="34" charset="0"/>
              <a:cs typeface="Microsoft Sans Serif" pitchFamily="34" charset="0"/>
            </a:endParaRPr>
          </a:p>
          <a:p>
            <a:pPr marL="355600" indent="-342900">
              <a:spcBef>
                <a:spcPts val="575"/>
              </a:spcBef>
              <a:tabLst>
                <a:tab pos="350838" algn="l"/>
              </a:tabLst>
            </a:pP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9. Общее количество первичных баллов осталось  прежним — </a:t>
            </a:r>
            <a:r>
              <a:rPr lang="ru-RU" sz="2400" b="1">
                <a:solidFill>
                  <a:srgbClr val="173883"/>
                </a:solidFill>
              </a:rPr>
              <a:t>33.</a:t>
            </a:r>
            <a:endParaRPr lang="ru-RU" sz="24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304800"/>
            <a:ext cx="8229600" cy="835025"/>
          </a:xfrm>
          <a:solidFill>
            <a:srgbClr val="003366"/>
          </a:solidFill>
        </p:spPr>
        <p:txBody>
          <a:bodyPr tIns="285115" rtlCol="0"/>
          <a:lstStyle/>
          <a:p>
            <a:pPr marL="198120" eaLnBrk="1" fontAlgn="auto" hangingPunct="1">
              <a:spcBef>
                <a:spcPts val="2245"/>
              </a:spcBef>
              <a:spcAft>
                <a:spcPts val="0"/>
              </a:spcAft>
              <a:defRPr/>
            </a:pPr>
            <a:r>
              <a:rPr dirty="0"/>
              <a:t>Изменения</a:t>
            </a:r>
            <a:r>
              <a:rPr spc="-15" dirty="0"/>
              <a:t> </a:t>
            </a:r>
            <a:r>
              <a:rPr dirty="0"/>
              <a:t>в</a:t>
            </a:r>
            <a:r>
              <a:rPr spc="-25" dirty="0"/>
              <a:t> </a:t>
            </a:r>
            <a:r>
              <a:rPr dirty="0"/>
              <a:t>КИМ</a:t>
            </a:r>
            <a:r>
              <a:rPr spc="-15" dirty="0"/>
              <a:t> </a:t>
            </a:r>
            <a:r>
              <a:rPr dirty="0"/>
              <a:t>ОГЭ</a:t>
            </a:r>
            <a:r>
              <a:rPr spc="-25" dirty="0"/>
              <a:t> </a:t>
            </a:r>
            <a:r>
              <a:rPr spc="-5" dirty="0"/>
              <a:t>2024</a:t>
            </a:r>
            <a:r>
              <a:rPr spc="-30" dirty="0"/>
              <a:t> </a:t>
            </a:r>
            <a:r>
              <a:rPr spc="-5" dirty="0"/>
              <a:t>года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28600" y="1316038"/>
            <a:ext cx="4175125" cy="4967287"/>
          </a:xfrm>
          <a:prstGeom prst="rect">
            <a:avLst/>
          </a:prstGeom>
        </p:spPr>
        <p:txBody>
          <a:bodyPr lIns="0" tIns="189230" rIns="0" bIns="0">
            <a:spAutoFit/>
          </a:bodyPr>
          <a:lstStyle/>
          <a:p>
            <a:pPr marL="755650">
              <a:spcBef>
                <a:spcPts val="1488"/>
              </a:spcBef>
            </a:pPr>
            <a:r>
              <a:rPr lang="ru-RU" sz="2400" b="1">
                <a:solidFill>
                  <a:srgbClr val="173883"/>
                </a:solidFill>
              </a:rPr>
              <a:t>Было в 2023 г.</a:t>
            </a:r>
            <a:endParaRPr lang="ru-RU" sz="2400"/>
          </a:p>
          <a:p>
            <a:pPr marL="755650">
              <a:spcBef>
                <a:spcPts val="1400"/>
              </a:spcBef>
              <a:buClr>
                <a:srgbClr val="B4CCE1"/>
              </a:buClr>
              <a:buFontTx/>
              <a:buChar char="•"/>
            </a:pP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1. Общее количество</a:t>
            </a:r>
            <a:endParaRPr lang="ru-RU" sz="2400">
              <a:latin typeface="Microsoft Sans Serif" pitchFamily="34" charset="0"/>
              <a:cs typeface="Microsoft Sans Serif" pitchFamily="34" charset="0"/>
            </a:endParaRPr>
          </a:p>
          <a:p>
            <a:pPr marL="755650"/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заданий – </a:t>
            </a:r>
            <a:r>
              <a:rPr lang="ru-RU" sz="2400" b="1">
                <a:solidFill>
                  <a:srgbClr val="173883"/>
                </a:solidFill>
              </a:rPr>
              <a:t>9</a:t>
            </a: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.</a:t>
            </a:r>
            <a:endParaRPr lang="ru-RU" sz="2400">
              <a:latin typeface="Microsoft Sans Serif" pitchFamily="34" charset="0"/>
              <a:cs typeface="Microsoft Sans Serif" pitchFamily="34" charset="0"/>
            </a:endParaRPr>
          </a:p>
          <a:p>
            <a:pPr marL="755650">
              <a:spcBef>
                <a:spcPts val="575"/>
              </a:spcBef>
              <a:buClr>
                <a:srgbClr val="B4CCE1"/>
              </a:buClr>
              <a:buFontTx/>
              <a:buChar char="•"/>
            </a:pP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2. Количество баллов за  сжатое изложение по</a:t>
            </a:r>
            <a:endParaRPr lang="ru-RU" sz="2400">
              <a:latin typeface="Microsoft Sans Serif" pitchFamily="34" charset="0"/>
              <a:cs typeface="Microsoft Sans Serif" pitchFamily="34" charset="0"/>
            </a:endParaRPr>
          </a:p>
          <a:p>
            <a:pPr marL="755650"/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критерию ИК2 – 3.</a:t>
            </a:r>
            <a:endParaRPr lang="ru-RU" sz="2400">
              <a:latin typeface="Microsoft Sans Serif" pitchFamily="34" charset="0"/>
              <a:cs typeface="Microsoft Sans Serif" pitchFamily="34" charset="0"/>
            </a:endParaRPr>
          </a:p>
          <a:p>
            <a:pPr marL="755650">
              <a:spcBef>
                <a:spcPts val="575"/>
              </a:spcBef>
              <a:buClr>
                <a:srgbClr val="B4CCE1"/>
              </a:buClr>
              <a:buFontTx/>
              <a:buChar char="•"/>
            </a:pP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3. Макс. колич. баллов  за каждое сочинение  (9.1, 9.2, 9.3) – 9.</a:t>
            </a:r>
            <a:endParaRPr lang="ru-RU" sz="2400">
              <a:latin typeface="Microsoft Sans Serif" pitchFamily="34" charset="0"/>
              <a:cs typeface="Microsoft Sans Serif" pitchFamily="34" charset="0"/>
            </a:endParaRPr>
          </a:p>
          <a:p>
            <a:pPr marL="755650">
              <a:spcBef>
                <a:spcPts val="575"/>
              </a:spcBef>
              <a:buClr>
                <a:srgbClr val="B4CCE1"/>
              </a:buClr>
              <a:buFontTx/>
              <a:buChar char="•"/>
            </a:pP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4. Общее количество</a:t>
            </a:r>
            <a:endParaRPr lang="ru-RU" sz="2400">
              <a:latin typeface="Microsoft Sans Serif" pitchFamily="34" charset="0"/>
              <a:cs typeface="Microsoft Sans Serif" pitchFamily="34" charset="0"/>
            </a:endParaRPr>
          </a:p>
          <a:p>
            <a:pPr marL="755650"/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первичных баллов – 33.</a:t>
            </a:r>
            <a:endParaRPr lang="ru-RU" sz="2400">
              <a:latin typeface="Microsoft Sans Serif" pitchFamily="34" charset="0"/>
              <a:cs typeface="Microsoft Sans Serif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24400" y="1350963"/>
            <a:ext cx="4191000" cy="5245100"/>
          </a:xfrm>
          <a:prstGeom prst="rect">
            <a:avLst/>
          </a:prstGeom>
        </p:spPr>
        <p:txBody>
          <a:bodyPr lIns="0" tIns="145415" rIns="0" bIns="0">
            <a:spAutoFit/>
          </a:bodyPr>
          <a:lstStyle/>
          <a:p>
            <a:pPr marL="758825">
              <a:spcBef>
                <a:spcPts val="1150"/>
              </a:spcBef>
            </a:pPr>
            <a:r>
              <a:rPr lang="ru-RU" sz="2400" b="1">
                <a:solidFill>
                  <a:srgbClr val="173883"/>
                </a:solidFill>
              </a:rPr>
              <a:t>Будет в 2024 г.</a:t>
            </a:r>
            <a:endParaRPr lang="ru-RU" sz="2400"/>
          </a:p>
          <a:p>
            <a:pPr marL="758825">
              <a:spcBef>
                <a:spcPts val="1050"/>
              </a:spcBef>
              <a:buClr>
                <a:srgbClr val="B4CCE1"/>
              </a:buClr>
              <a:buFontTx/>
              <a:buChar char="•"/>
            </a:pP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1. Общее количество  заданий – </a:t>
            </a:r>
            <a:r>
              <a:rPr lang="ru-RU" sz="2400" b="1">
                <a:solidFill>
                  <a:srgbClr val="173883"/>
                </a:solidFill>
              </a:rPr>
              <a:t>13</a:t>
            </a: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.</a:t>
            </a:r>
            <a:endParaRPr lang="ru-RU" sz="2400">
              <a:latin typeface="Microsoft Sans Serif" pitchFamily="34" charset="0"/>
              <a:cs typeface="Microsoft Sans Serif" pitchFamily="34" charset="0"/>
            </a:endParaRPr>
          </a:p>
          <a:p>
            <a:pPr marL="758825">
              <a:spcBef>
                <a:spcPts val="575"/>
              </a:spcBef>
              <a:buClr>
                <a:srgbClr val="B4CCE1"/>
              </a:buClr>
              <a:buFontTx/>
              <a:buChar char="•"/>
            </a:pP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2. Количество баллов за  сжатое изложение по</a:t>
            </a:r>
            <a:endParaRPr lang="ru-RU" sz="2400">
              <a:latin typeface="Microsoft Sans Serif" pitchFamily="34" charset="0"/>
              <a:cs typeface="Microsoft Sans Serif" pitchFamily="34" charset="0"/>
            </a:endParaRPr>
          </a:p>
          <a:p>
            <a:pPr marL="758825"/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критерию ИК2 – 2.</a:t>
            </a:r>
            <a:endParaRPr lang="ru-RU" sz="2400">
              <a:latin typeface="Microsoft Sans Serif" pitchFamily="34" charset="0"/>
              <a:cs typeface="Microsoft Sans Serif" pitchFamily="34" charset="0"/>
            </a:endParaRPr>
          </a:p>
          <a:p>
            <a:pPr marL="758825">
              <a:spcBef>
                <a:spcPts val="575"/>
              </a:spcBef>
              <a:buClr>
                <a:srgbClr val="B4CCE1"/>
              </a:buClr>
              <a:buFontTx/>
              <a:buChar char="•"/>
            </a:pP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3. Макс. колич. баллов  за каждое сочинение  (13.1, 13.2, 13.3) – 7.</a:t>
            </a:r>
            <a:endParaRPr lang="ru-RU" sz="2400">
              <a:latin typeface="Microsoft Sans Serif" pitchFamily="34" charset="0"/>
              <a:cs typeface="Microsoft Sans Serif" pitchFamily="34" charset="0"/>
            </a:endParaRPr>
          </a:p>
          <a:p>
            <a:pPr marL="758825">
              <a:spcBef>
                <a:spcPts val="575"/>
              </a:spcBef>
              <a:buClr>
                <a:srgbClr val="B4CCE1"/>
              </a:buClr>
              <a:buFontTx/>
              <a:buChar char="•"/>
            </a:pPr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4. Общее количество  первичных баллов</a:t>
            </a:r>
            <a:endParaRPr lang="ru-RU" sz="2400">
              <a:latin typeface="Microsoft Sans Serif" pitchFamily="34" charset="0"/>
              <a:cs typeface="Microsoft Sans Serif" pitchFamily="34" charset="0"/>
            </a:endParaRPr>
          </a:p>
          <a:p>
            <a:pPr marL="758825"/>
            <a:r>
              <a:rPr lang="ru-RU" sz="2400">
                <a:solidFill>
                  <a:srgbClr val="173883"/>
                </a:solidFill>
                <a:latin typeface="Microsoft Sans Serif" pitchFamily="34" charset="0"/>
                <a:cs typeface="Microsoft Sans Serif" pitchFamily="34" charset="0"/>
              </a:rPr>
              <a:t>осталось прежним – 33.</a:t>
            </a:r>
            <a:endParaRPr lang="ru-RU" sz="2400">
              <a:latin typeface="Microsoft Sans Serif" pitchFamily="34" charset="0"/>
              <a:cs typeface="Microsoft Sans Serif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object 2"/>
          <p:cNvSpPr>
            <a:spLocks/>
          </p:cNvSpPr>
          <p:nvPr/>
        </p:nvSpPr>
        <p:spPr bwMode="auto">
          <a:xfrm>
            <a:off x="1828800" y="496888"/>
            <a:ext cx="7315200" cy="581025"/>
          </a:xfrm>
          <a:custGeom>
            <a:avLst/>
            <a:gdLst/>
            <a:ahLst/>
            <a:cxnLst>
              <a:cxn ang="0">
                <a:pos x="7315200" y="0"/>
              </a:cxn>
              <a:cxn ang="0">
                <a:pos x="0" y="0"/>
              </a:cxn>
              <a:cxn ang="0">
                <a:pos x="0" y="581025"/>
              </a:cxn>
              <a:cxn ang="0">
                <a:pos x="7315200" y="581025"/>
              </a:cxn>
              <a:cxn ang="0">
                <a:pos x="7315200" y="0"/>
              </a:cxn>
            </a:cxnLst>
            <a:rect l="0" t="0" r="r" b="b"/>
            <a:pathLst>
              <a:path w="7315200" h="581025">
                <a:moveTo>
                  <a:pt x="7315200" y="0"/>
                </a:moveTo>
                <a:lnTo>
                  <a:pt x="0" y="0"/>
                </a:lnTo>
                <a:lnTo>
                  <a:pt x="0" y="581025"/>
                </a:lnTo>
                <a:lnTo>
                  <a:pt x="7315200" y="581025"/>
                </a:lnTo>
                <a:lnTo>
                  <a:pt x="7315200" y="0"/>
                </a:lnTo>
                <a:close/>
              </a:path>
            </a:pathLst>
          </a:custGeom>
          <a:solidFill>
            <a:srgbClr val="003366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/>
        <p:txBody>
          <a:bodyPr tIns="12700" rtlCol="0"/>
          <a:lstStyle/>
          <a:p>
            <a:pPr marL="930275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pc="-5" dirty="0"/>
              <a:t>Новые</a:t>
            </a:r>
            <a:r>
              <a:rPr spc="-35" dirty="0"/>
              <a:t> </a:t>
            </a:r>
            <a:r>
              <a:rPr spc="-5" dirty="0"/>
              <a:t>задания:</a:t>
            </a:r>
            <a:r>
              <a:rPr spc="-25" dirty="0"/>
              <a:t> </a:t>
            </a:r>
            <a:r>
              <a:rPr spc="-5" dirty="0"/>
              <a:t>задание</a:t>
            </a:r>
            <a:r>
              <a:rPr spc="-40" dirty="0"/>
              <a:t> </a:t>
            </a:r>
            <a:r>
              <a:rPr dirty="0"/>
              <a:t>2</a:t>
            </a:r>
          </a:p>
        </p:txBody>
      </p:sp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1600200"/>
            <a:ext cx="6324600" cy="479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6392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28800" y="1066800"/>
            <a:ext cx="6048375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object 2"/>
          <p:cNvSpPr>
            <a:spLocks/>
          </p:cNvSpPr>
          <p:nvPr/>
        </p:nvSpPr>
        <p:spPr bwMode="auto">
          <a:xfrm>
            <a:off x="1828800" y="496888"/>
            <a:ext cx="7315200" cy="581025"/>
          </a:xfrm>
          <a:custGeom>
            <a:avLst/>
            <a:gdLst/>
            <a:ahLst/>
            <a:cxnLst>
              <a:cxn ang="0">
                <a:pos x="7315200" y="0"/>
              </a:cxn>
              <a:cxn ang="0">
                <a:pos x="0" y="0"/>
              </a:cxn>
              <a:cxn ang="0">
                <a:pos x="0" y="581025"/>
              </a:cxn>
              <a:cxn ang="0">
                <a:pos x="7315200" y="581025"/>
              </a:cxn>
              <a:cxn ang="0">
                <a:pos x="7315200" y="0"/>
              </a:cxn>
            </a:cxnLst>
            <a:rect l="0" t="0" r="r" b="b"/>
            <a:pathLst>
              <a:path w="7315200" h="581025">
                <a:moveTo>
                  <a:pt x="7315200" y="0"/>
                </a:moveTo>
                <a:lnTo>
                  <a:pt x="0" y="0"/>
                </a:lnTo>
                <a:lnTo>
                  <a:pt x="0" y="581025"/>
                </a:lnTo>
                <a:lnTo>
                  <a:pt x="7315200" y="581025"/>
                </a:lnTo>
                <a:lnTo>
                  <a:pt x="7315200" y="0"/>
                </a:lnTo>
                <a:close/>
              </a:path>
            </a:pathLst>
          </a:custGeom>
          <a:solidFill>
            <a:srgbClr val="003366"/>
          </a:solidFill>
          <a:ln w="9525">
            <a:noFill/>
            <a:round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/>
        <p:txBody>
          <a:bodyPr tIns="12700" rtlCol="0"/>
          <a:lstStyle/>
          <a:p>
            <a:pPr marL="930275" eaLnBrk="1" fontAlgn="auto" hangingPunct="1">
              <a:spcBef>
                <a:spcPts val="100"/>
              </a:spcBef>
              <a:spcAft>
                <a:spcPts val="0"/>
              </a:spcAft>
              <a:defRPr/>
            </a:pPr>
            <a:r>
              <a:rPr spc="-5" dirty="0"/>
              <a:t>Новые</a:t>
            </a:r>
            <a:r>
              <a:rPr spc="-35" dirty="0"/>
              <a:t> </a:t>
            </a:r>
            <a:r>
              <a:rPr spc="-5" dirty="0"/>
              <a:t>задания:</a:t>
            </a:r>
            <a:r>
              <a:rPr spc="-25" dirty="0"/>
              <a:t> </a:t>
            </a:r>
            <a:r>
              <a:rPr spc="-5" dirty="0"/>
              <a:t>задание</a:t>
            </a:r>
            <a:r>
              <a:rPr spc="-40" dirty="0"/>
              <a:t> </a:t>
            </a:r>
            <a:r>
              <a:rPr dirty="0"/>
              <a:t>2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7854950" y="6656388"/>
            <a:ext cx="1209675" cy="168275"/>
          </a:xfrm>
          <a:prstGeom prst="rect">
            <a:avLst/>
          </a:prstGeom>
        </p:spPr>
        <p:txBody>
          <a:bodyPr lIns="0" tIns="0" rIns="0" bIns="0">
            <a:spAutoFit/>
          </a:bodyPr>
          <a:lstStyle/>
          <a:p>
            <a:pPr marL="127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sz="1000" b="1" spc="-5" dirty="0">
                <a:solidFill>
                  <a:srgbClr val="FFFFFF"/>
                </a:solidFill>
                <a:latin typeface="Arial"/>
                <a:cs typeface="Arial"/>
                <a:hlinkClick r:id="rId2"/>
              </a:rPr>
              <a:t>www.company.com</a:t>
            </a:r>
            <a:endParaRPr sz="1000">
              <a:latin typeface="Arial"/>
              <a:cs typeface="Arial"/>
            </a:endParaRPr>
          </a:p>
        </p:txBody>
      </p:sp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1828800"/>
            <a:ext cx="7924800" cy="338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0"/>
            <a:ext cx="5715000" cy="658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object 3"/>
          <p:cNvSpPr>
            <a:spLocks/>
          </p:cNvSpPr>
          <p:nvPr/>
        </p:nvSpPr>
        <p:spPr bwMode="auto">
          <a:xfrm>
            <a:off x="304800" y="3886200"/>
            <a:ext cx="5105400" cy="111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12700" rIns="0" bIns="0">
            <a:spAutoFit/>
          </a:bodyPr>
          <a:lstStyle/>
          <a:p>
            <a:pPr marL="930275" algn="ctr">
              <a:spcBef>
                <a:spcPts val="100"/>
              </a:spcBef>
            </a:pPr>
            <a:r>
              <a:rPr lang="ru-RU" sz="3600" b="1">
                <a:solidFill>
                  <a:schemeClr val="hlink"/>
                </a:solidFill>
              </a:rPr>
              <a:t>Новые задания: задание 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</TotalTime>
  <Words>390</Words>
  <Application>Microsoft Office PowerPoint</Application>
  <PresentationFormat>Экран (4:3)</PresentationFormat>
  <Paragraphs>61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Calibri</vt:lpstr>
      <vt:lpstr>Arial</vt:lpstr>
      <vt:lpstr>Microsoft Sans Serif</vt:lpstr>
      <vt:lpstr>Office Theme</vt:lpstr>
      <vt:lpstr>Office Theme</vt:lpstr>
      <vt:lpstr>Слайд 1</vt:lpstr>
      <vt:lpstr>Изменения в КИМ ОГЭ 2024 года</vt:lpstr>
      <vt:lpstr>Изменения в КИМ ОГЭ 2024 года</vt:lpstr>
      <vt:lpstr>Изменения в КИМ ОГЭ 2024 года</vt:lpstr>
      <vt:lpstr>Изменения в КИМ ОГЭ 2024 года</vt:lpstr>
      <vt:lpstr>Изменения в КИМ ОГЭ 2024 года</vt:lpstr>
      <vt:lpstr>Новые задания: задание 2</vt:lpstr>
      <vt:lpstr>Новые задания: задание 2</vt:lpstr>
      <vt:lpstr>Слайд 9</vt:lpstr>
      <vt:lpstr>Новые задания: задание 7</vt:lpstr>
      <vt:lpstr>Новые задания: задание 8</vt:lpstr>
      <vt:lpstr>Слайд 12</vt:lpstr>
      <vt:lpstr>Слайд 13</vt:lpstr>
      <vt:lpstr>Задание 13.3</vt:lpstr>
      <vt:lpstr>Задание 13.3</vt:lpstr>
      <vt:lpstr>      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Corporate 2 Template</dc:title>
  <dc:creator>Presentation Magazine</dc:creator>
  <cp:lastModifiedBy>SAMSUNG</cp:lastModifiedBy>
  <cp:revision>4</cp:revision>
  <dcterms:created xsi:type="dcterms:W3CDTF">2023-10-18T04:10:29Z</dcterms:created>
  <dcterms:modified xsi:type="dcterms:W3CDTF">2023-10-18T03:47:22Z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2023-09-13T00:00:00Z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2023-10-18T00:00:00Z</vt:filetime>
  </property>
</Properties>
</file>