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74" r:id="rId4"/>
    <p:sldId id="282" r:id="rId5"/>
    <p:sldId id="284" r:id="rId6"/>
    <p:sldId id="277" r:id="rId7"/>
    <p:sldId id="257" r:id="rId8"/>
    <p:sldId id="264" r:id="rId9"/>
    <p:sldId id="285" r:id="rId10"/>
    <p:sldId id="270" r:id="rId11"/>
    <p:sldId id="279" r:id="rId12"/>
    <p:sldId id="288" r:id="rId13"/>
    <p:sldId id="287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29"/>
    <a:srgbClr val="006600"/>
    <a:srgbClr val="FF5050"/>
    <a:srgbClr val="FFFFCC"/>
    <a:srgbClr val="FF9999"/>
    <a:srgbClr val="333399"/>
    <a:srgbClr val="660033"/>
    <a:srgbClr val="FF6600"/>
    <a:srgbClr val="D4DE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256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A8B9DBE-759D-4F8E-8F19-06E7DC9FB4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386E899-8393-40D6-B5EF-FE9610140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7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6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0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0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0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9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9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0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2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899-8393-40D6-B5EF-FE96101401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3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30425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prstMaterial="metal">
              <a:bevelB w="50800" h="38100" prst="riblet"/>
            </a:sp3d>
          </a:bodyPr>
          <a:lstStyle/>
          <a:p>
            <a:r>
              <a:rPr lang="ru-RU" sz="3600" b="1" dirty="0">
                <a:solidFill>
                  <a:srgbClr val="660033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Итоговое сочинение (изложение)</a:t>
            </a:r>
            <a:br>
              <a:rPr lang="ru-RU" sz="3600" b="1" dirty="0">
                <a:solidFill>
                  <a:srgbClr val="660033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660033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2021/2022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6021288"/>
            <a:ext cx="3456384" cy="9361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1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КОЗЛИКИНА ОЛЬГА МИХАЙЛОВНА</a:t>
            </a:r>
            <a:r>
              <a:rPr lang="ru-RU" sz="23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ведущий  специалист отдела методического сопровождения и анализа результатов ГИА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23452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565" y="116632"/>
            <a:ext cx="807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ГКУ «ЦЕНТР ОЦЕНКИ И МОНИТОРИНГА КАЧЕСТВА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62101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" y="7151"/>
            <a:ext cx="93095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Внесение результата проверки итогового сочинения (изложения)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286" r="5122"/>
          <a:stretch/>
        </p:blipFill>
        <p:spPr>
          <a:xfrm>
            <a:off x="82126" y="835863"/>
            <a:ext cx="3923520" cy="1542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63012" y="829572"/>
            <a:ext cx="4960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00"/>
                </a:solidFill>
                <a:latin typeface="Arial Black" panose="020B0A04020102020204" pitchFamily="34" charset="0"/>
              </a:rPr>
              <a:t>Заполняется в соответствии с </a:t>
            </a:r>
          </a:p>
          <a:p>
            <a:pPr algn="ctr"/>
            <a:r>
              <a:rPr lang="ru-RU" sz="1600" b="1" dirty="0">
                <a:solidFill>
                  <a:srgbClr val="006600"/>
                </a:solidFill>
                <a:latin typeface="Arial Black" panose="020B0A04020102020204" pitchFamily="34" charset="0"/>
              </a:rPr>
              <a:t>общими правилами заполнения бланков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7630" y="1424389"/>
            <a:ext cx="5280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660033"/>
                </a:solidFill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ЭКСПЕРТ ДОЛЖЕН ПОМЕТИТЬ «КРЕСТИКОМ» КЛЕТКИ,</a:t>
            </a:r>
          </a:p>
          <a:p>
            <a:pPr algn="ctr"/>
            <a:r>
              <a:rPr lang="ru-RU" sz="1300" b="1" dirty="0">
                <a:solidFill>
                  <a:srgbClr val="660033"/>
                </a:solidFill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СООТВЕТСТВУЮЩИЕ РЕЗУЛЬТАТАМ ОЦЕНИВАНИЯ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9227" y="186047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n>
                  <a:solidFill>
                    <a:schemeClr val="tx1"/>
                  </a:solidFill>
                </a:ln>
                <a:solidFill>
                  <a:srgbClr val="660033"/>
                </a:solidFill>
                <a:latin typeface="Constantia" panose="02030602050306030303" pitchFamily="18" charset="0"/>
                <a:cs typeface="Aharoni" panose="02010803020104030203" pitchFamily="2" charset="-79"/>
              </a:rPr>
              <a:t>Результат оценивания по требованиям и критериям</a:t>
            </a:r>
          </a:p>
          <a:p>
            <a:pPr algn="ctr"/>
            <a:r>
              <a:rPr lang="ru-RU" sz="1400" b="1" i="1" dirty="0">
                <a:ln>
                  <a:solidFill>
                    <a:schemeClr val="tx1"/>
                  </a:solidFill>
                </a:ln>
                <a:solidFill>
                  <a:srgbClr val="660033"/>
                </a:solidFill>
                <a:latin typeface="Constantia" panose="02030602050306030303" pitchFamily="18" charset="0"/>
                <a:cs typeface="Aharoni" panose="02010803020104030203" pitchFamily="2" charset="-79"/>
              </a:rPr>
              <a:t> может быть только один </a:t>
            </a:r>
            <a:r>
              <a:rPr lang="ru-RU" sz="1400" b="1" i="1" u="sng" dirty="0">
                <a:ln>
                  <a:solidFill>
                    <a:schemeClr val="tx1"/>
                  </a:solidFill>
                </a:ln>
                <a:solidFill>
                  <a:srgbClr val="660033"/>
                </a:solidFill>
                <a:latin typeface="Constantia" panose="02030602050306030303" pitchFamily="18" charset="0"/>
                <a:cs typeface="Aharoni" panose="02010803020104030203" pitchFamily="2" charset="-79"/>
              </a:rPr>
              <a:t>«зачёт» или «незачет»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700" y="2378475"/>
            <a:ext cx="3837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 Black" panose="020B0A04020102020204" pitchFamily="34" charset="0"/>
              </a:rPr>
              <a:t>Заполнение поля </a:t>
            </a:r>
          </a:p>
          <a:p>
            <a:pPr algn="ctr"/>
            <a:r>
              <a:rPr lang="ru-RU" sz="1200" dirty="0">
                <a:latin typeface="Arial Black" panose="020B0A04020102020204" pitchFamily="34" charset="0"/>
              </a:rPr>
              <a:t>«Требование к сочинению (изложению)»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46" y="2780928"/>
            <a:ext cx="1966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60033"/>
                </a:solidFill>
                <a:latin typeface="Impact" panose="020B0806030902050204" pitchFamily="34" charset="0"/>
              </a:rPr>
              <a:t>Требование 1 «Объем ИС»: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3839" y="2768377"/>
            <a:ext cx="268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Сочинение более 250 слов</a:t>
            </a:r>
          </a:p>
          <a:p>
            <a:r>
              <a:rPr lang="ru-RU" sz="1400" b="1" dirty="0">
                <a:solidFill>
                  <a:srgbClr val="00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Изложение более 150 слов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418" y="3553207"/>
            <a:ext cx="371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60033"/>
                </a:solidFill>
                <a:latin typeface="Impact" panose="020B0806030902050204" pitchFamily="34" charset="0"/>
              </a:rPr>
              <a:t> Требование 2 «Самостоятельность написания ИС»: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710" y="3862789"/>
            <a:ext cx="378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Работа выполнена самостоятельно. Текст уникален. Объем цитирования не превышает </a:t>
            </a:r>
          </a:p>
          <a:p>
            <a:pPr algn="ctr"/>
            <a:r>
              <a:rPr lang="ru-RU" sz="1200" b="1" dirty="0">
                <a:solidFill>
                  <a:srgbClr val="00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объёма собственно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87" y="3092734"/>
            <a:ext cx="468360" cy="4622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7776" y="3140968"/>
            <a:ext cx="974947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«ЗАЧЁТ»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6584" y="2741850"/>
            <a:ext cx="125226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«НЕЗАЧЁТ»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5382" y="325148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D232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если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9547" y="3746315"/>
            <a:ext cx="125226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«НЕЗАЧЁТ»</a:t>
            </a:r>
          </a:p>
        </p:txBody>
      </p:sp>
      <p:sp>
        <p:nvSpPr>
          <p:cNvPr id="32" name="Стрелка вниз 31"/>
          <p:cNvSpPr/>
          <p:nvPr/>
        </p:nvSpPr>
        <p:spPr>
          <a:xfrm rot="13935390">
            <a:off x="4390191" y="2809375"/>
            <a:ext cx="229266" cy="6347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7565190">
            <a:off x="4328374" y="3450196"/>
            <a:ext cx="258810" cy="6347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93025" y="3574517"/>
            <a:ext cx="204933" cy="12731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7731" y="2438956"/>
            <a:ext cx="2821048" cy="18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/>
          <p:cNvSpPr/>
          <p:nvPr/>
        </p:nvSpPr>
        <p:spPr>
          <a:xfrm>
            <a:off x="7158085" y="3230042"/>
            <a:ext cx="601282" cy="588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5665116" y="2328377"/>
            <a:ext cx="516273" cy="2284097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6016" y="3306470"/>
            <a:ext cx="2384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НЕЗАЧЁТ за ИС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0121" y="4549543"/>
            <a:ext cx="473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Black" panose="020B0A04020102020204" pitchFamily="34" charset="0"/>
              </a:rPr>
              <a:t>«Результаты оценивания сочинения (изложения)»</a:t>
            </a:r>
          </a:p>
          <a:p>
            <a:pPr algn="ctr"/>
            <a:r>
              <a:rPr lang="ru-RU" sz="1200" b="1" dirty="0">
                <a:latin typeface="Arial Black" panose="020B0A04020102020204" pitchFamily="34" charset="0"/>
              </a:rPr>
              <a:t>оценивается работа по критериям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95803"/>
              </p:ext>
            </p:extLst>
          </p:nvPr>
        </p:nvGraphicFramePr>
        <p:xfrm>
          <a:off x="-4508" y="4973453"/>
          <a:ext cx="4139952" cy="1910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9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660033"/>
                          </a:solidFill>
                          <a:effectLst/>
                        </a:rPr>
                        <a:t>    СОЧИНЕНИЕ</a:t>
                      </a:r>
                      <a:endParaRPr lang="ru-RU" sz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660033"/>
                          </a:solidFill>
                          <a:effectLst/>
                        </a:rPr>
                        <a:t>   ИЗЛОЖЕНИЕ</a:t>
                      </a:r>
                      <a:endParaRPr lang="ru-RU" sz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D2329"/>
                          </a:solidFill>
                          <a:effectLst/>
                        </a:rPr>
                        <a:t>1. Соответствие теме</a:t>
                      </a:r>
                      <a:endParaRPr lang="ru-RU" sz="1200" u="sng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D2329"/>
                          </a:solidFill>
                          <a:effectLst/>
                        </a:rPr>
                        <a:t>1. Содержание изложения</a:t>
                      </a:r>
                      <a:endParaRPr lang="ru-RU" sz="1200" u="sng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D2329"/>
                          </a:solidFill>
                          <a:effectLst/>
                        </a:rPr>
                        <a:t>2. Аргументация. Привлечение литературного материала</a:t>
                      </a:r>
                      <a:endParaRPr lang="ru-RU" sz="1200" u="sng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D2329"/>
                          </a:solidFill>
                          <a:effectLst/>
                        </a:rPr>
                        <a:t>2. Логичность изложения</a:t>
                      </a:r>
                      <a:endParaRPr lang="ru-RU" sz="1200" u="sng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D2329"/>
                          </a:solidFill>
                          <a:effectLst/>
                        </a:rPr>
                        <a:t>3. Композиция и логика рассуждения</a:t>
                      </a:r>
                      <a:endParaRPr lang="ru-RU" sz="1100" i="1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D2329"/>
                          </a:solidFill>
                          <a:effectLst/>
                        </a:rPr>
                        <a:t>3. Использование элементов стиля исходного текста</a:t>
                      </a:r>
                      <a:endParaRPr lang="ru-RU" sz="1100" i="1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D2329"/>
                          </a:solidFill>
                          <a:effectLst/>
                        </a:rPr>
                        <a:t>4. Качество письменной речи</a:t>
                      </a:r>
                      <a:endParaRPr lang="ru-RU" sz="1100" i="1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9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D2329"/>
                          </a:solidFill>
                          <a:effectLst/>
                        </a:rPr>
                        <a:t>5. Грамотность</a:t>
                      </a:r>
                      <a:endParaRPr lang="ru-RU" sz="1100" i="1" dirty="0">
                        <a:solidFill>
                          <a:srgbClr val="0D232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426609" y="5262687"/>
            <a:ext cx="1137419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«ЗАЧЁТ»</a:t>
            </a:r>
          </a:p>
          <a:p>
            <a:pPr algn="ctr"/>
            <a:r>
              <a:rPr lang="ru-RU" sz="12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обязателен</a:t>
            </a:r>
          </a:p>
        </p:txBody>
      </p:sp>
      <p:sp>
        <p:nvSpPr>
          <p:cNvPr id="44" name="Двойная стрелка влево/вверх 43"/>
          <p:cNvSpPr/>
          <p:nvPr/>
        </p:nvSpPr>
        <p:spPr>
          <a:xfrm rot="8238144">
            <a:off x="4000455" y="5345131"/>
            <a:ext cx="396194" cy="380558"/>
          </a:xfrm>
          <a:prstGeom prst="left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D232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72353" y="6091418"/>
            <a:ext cx="109167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«ЗАЧЁТ»</a:t>
            </a:r>
          </a:p>
          <a:p>
            <a:pPr algn="ctr"/>
            <a:r>
              <a:rPr lang="en-US" sz="11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min </a:t>
            </a:r>
            <a:r>
              <a:rPr lang="ru-RU" sz="11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по 1 критерию</a:t>
            </a:r>
          </a:p>
        </p:txBody>
      </p:sp>
      <p:sp>
        <p:nvSpPr>
          <p:cNvPr id="45" name="Выноска со стрелкой вниз 44"/>
          <p:cNvSpPr/>
          <p:nvPr/>
        </p:nvSpPr>
        <p:spPr>
          <a:xfrm rot="16200000">
            <a:off x="3898736" y="6217577"/>
            <a:ext cx="899019" cy="44750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2403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410329" y="4437112"/>
            <a:ext cx="269817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«НЕЗАЧЁТ» по критериям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35988" y="5285120"/>
            <a:ext cx="331148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6600"/>
                </a:solidFill>
                <a:latin typeface="Impact" panose="020B0806030902050204" pitchFamily="34" charset="0"/>
              </a:rPr>
              <a:t>«зачет» </a:t>
            </a:r>
            <a:r>
              <a:rPr lang="ru-RU" sz="1300" dirty="0">
                <a:solidFill>
                  <a:srgbClr val="660033"/>
                </a:solidFill>
                <a:latin typeface="Impact" panose="020B0806030902050204" pitchFamily="34" charset="0"/>
              </a:rPr>
              <a:t>по К1 и К2 </a:t>
            </a:r>
            <a:r>
              <a:rPr lang="ru-RU" sz="1400" dirty="0">
                <a:solidFill>
                  <a:srgbClr val="660033"/>
                </a:solidFill>
                <a:latin typeface="Impact" panose="020B0806030902050204" pitchFamily="34" charset="0"/>
              </a:rPr>
              <a:t>+ «незачёт» </a:t>
            </a:r>
            <a:r>
              <a:rPr lang="ru-RU" sz="1300" dirty="0">
                <a:solidFill>
                  <a:srgbClr val="660033"/>
                </a:solidFill>
                <a:latin typeface="Impact" panose="020B0806030902050204" pitchFamily="34" charset="0"/>
              </a:rPr>
              <a:t>по К3, К4, К5 </a:t>
            </a:r>
            <a:r>
              <a:rPr lang="ru-RU" sz="1200" dirty="0">
                <a:solidFill>
                  <a:srgbClr val="660033"/>
                </a:solidFill>
                <a:latin typeface="Impact" panose="020B0806030902050204" pitchFamily="34" charset="0"/>
              </a:rPr>
              <a:t>=</a:t>
            </a:r>
          </a:p>
          <a:p>
            <a:pPr algn="ctr"/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«незачёт» по ИС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26842" y="5733256"/>
            <a:ext cx="3706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63008"/>
            <a:ext cx="3395054" cy="829281"/>
          </a:xfrm>
          <a:prstGeom prst="rect">
            <a:avLst/>
          </a:prstGeom>
        </p:spPr>
      </p:pic>
      <p:sp>
        <p:nvSpPr>
          <p:cNvPr id="55" name="Стрелка вниз 54"/>
          <p:cNvSpPr/>
          <p:nvPr/>
        </p:nvSpPr>
        <p:spPr>
          <a:xfrm rot="18702543">
            <a:off x="5771864" y="5831022"/>
            <a:ext cx="215980" cy="53951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147448" y="6113398"/>
            <a:ext cx="527465" cy="534343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r="24691"/>
          <a:stretch/>
        </p:blipFill>
        <p:spPr>
          <a:xfrm>
            <a:off x="5008225" y="4160549"/>
            <a:ext cx="504056" cy="101311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7" name="TextBox 46"/>
          <p:cNvSpPr txBox="1"/>
          <p:nvPr/>
        </p:nvSpPr>
        <p:spPr>
          <a:xfrm>
            <a:off x="5623498" y="4954910"/>
            <a:ext cx="355899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60033"/>
                </a:solidFill>
                <a:latin typeface="Impact" panose="020B0806030902050204" pitchFamily="34" charset="0"/>
              </a:rPr>
              <a:t>«незачет» по К1 и (или) К2 = «незачёт» по ИС</a:t>
            </a:r>
          </a:p>
        </p:txBody>
      </p:sp>
      <p:sp>
        <p:nvSpPr>
          <p:cNvPr id="60" name="Стрелка вниз 59"/>
          <p:cNvSpPr/>
          <p:nvPr/>
        </p:nvSpPr>
        <p:spPr>
          <a:xfrm rot="3400175">
            <a:off x="6315390" y="3438527"/>
            <a:ext cx="227501" cy="15239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763005" y="5866652"/>
            <a:ext cx="973384" cy="10278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0" y="5971438"/>
            <a:ext cx="1025470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46" y="0"/>
            <a:ext cx="93095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39"/>
            <a:ext cx="8964488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Верное внесение данных о результате итогового сочинения (изложения) в случае результата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346" y="143653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24" y="1139028"/>
            <a:ext cx="3927915" cy="136815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27" y="2708890"/>
            <a:ext cx="3851920" cy="1364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013" y="4929026"/>
            <a:ext cx="4060305" cy="1492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75" y="1809108"/>
            <a:ext cx="72008" cy="665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88" y="1811745"/>
            <a:ext cx="72008" cy="665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2" y="1831959"/>
            <a:ext cx="72008" cy="665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66" y="1820466"/>
            <a:ext cx="72008" cy="665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69" y="1821520"/>
            <a:ext cx="72008" cy="66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28" y="1803131"/>
            <a:ext cx="72008" cy="665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87" y="1812626"/>
            <a:ext cx="72008" cy="66500"/>
          </a:xfrm>
          <a:prstGeom prst="rect">
            <a:avLst/>
          </a:prstGeom>
        </p:spPr>
      </p:pic>
      <p:sp>
        <p:nvSpPr>
          <p:cNvPr id="69" name="Умножение 68"/>
          <p:cNvSpPr/>
          <p:nvPr/>
        </p:nvSpPr>
        <p:spPr>
          <a:xfrm>
            <a:off x="1223628" y="3260600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множение 69"/>
          <p:cNvSpPr/>
          <p:nvPr/>
        </p:nvSpPr>
        <p:spPr>
          <a:xfrm>
            <a:off x="1382638" y="3380008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множение 70"/>
          <p:cNvSpPr/>
          <p:nvPr/>
        </p:nvSpPr>
        <p:spPr>
          <a:xfrm>
            <a:off x="2628067" y="3390613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множение 71"/>
          <p:cNvSpPr/>
          <p:nvPr/>
        </p:nvSpPr>
        <p:spPr>
          <a:xfrm>
            <a:off x="2789955" y="3397053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множение 72"/>
          <p:cNvSpPr/>
          <p:nvPr/>
        </p:nvSpPr>
        <p:spPr>
          <a:xfrm>
            <a:off x="2937954" y="3383937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/>
          <p:nvPr/>
        </p:nvSpPr>
        <p:spPr>
          <a:xfrm>
            <a:off x="3098539" y="3380008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множение 74"/>
          <p:cNvSpPr/>
          <p:nvPr/>
        </p:nvSpPr>
        <p:spPr>
          <a:xfrm>
            <a:off x="3246538" y="3387560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38892" y="2095472"/>
            <a:ext cx="392077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319587" y="3645613"/>
            <a:ext cx="392077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множение 77"/>
          <p:cNvSpPr/>
          <p:nvPr/>
        </p:nvSpPr>
        <p:spPr>
          <a:xfrm>
            <a:off x="1485363" y="2243545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множение 78"/>
          <p:cNvSpPr/>
          <p:nvPr/>
        </p:nvSpPr>
        <p:spPr>
          <a:xfrm>
            <a:off x="1485362" y="3825151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множение 81"/>
          <p:cNvSpPr/>
          <p:nvPr/>
        </p:nvSpPr>
        <p:spPr>
          <a:xfrm>
            <a:off x="1235234" y="5535422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множение 82"/>
          <p:cNvSpPr/>
          <p:nvPr/>
        </p:nvSpPr>
        <p:spPr>
          <a:xfrm>
            <a:off x="1411131" y="5535422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множение 83"/>
          <p:cNvSpPr/>
          <p:nvPr/>
        </p:nvSpPr>
        <p:spPr>
          <a:xfrm>
            <a:off x="3073419" y="5675004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множение 84"/>
          <p:cNvSpPr/>
          <p:nvPr/>
        </p:nvSpPr>
        <p:spPr>
          <a:xfrm>
            <a:off x="2741737" y="5540156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множение 85"/>
          <p:cNvSpPr/>
          <p:nvPr/>
        </p:nvSpPr>
        <p:spPr>
          <a:xfrm>
            <a:off x="2917634" y="5535422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52" y="2705369"/>
            <a:ext cx="4060305" cy="1492170"/>
          </a:xfrm>
          <a:prstGeom prst="rect">
            <a:avLst/>
          </a:prstGeom>
        </p:spPr>
      </p:pic>
      <p:sp>
        <p:nvSpPr>
          <p:cNvPr id="88" name="Умножение 87"/>
          <p:cNvSpPr/>
          <p:nvPr/>
        </p:nvSpPr>
        <p:spPr>
          <a:xfrm>
            <a:off x="3230207" y="5677964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множение 88"/>
          <p:cNvSpPr/>
          <p:nvPr/>
        </p:nvSpPr>
        <p:spPr>
          <a:xfrm>
            <a:off x="3406644" y="5675004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множение 89"/>
          <p:cNvSpPr/>
          <p:nvPr/>
        </p:nvSpPr>
        <p:spPr>
          <a:xfrm>
            <a:off x="1525990" y="6137413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349852" y="6021288"/>
            <a:ext cx="392077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905" y="4418478"/>
            <a:ext cx="4060305" cy="1492170"/>
          </a:xfrm>
          <a:prstGeom prst="rect">
            <a:avLst/>
          </a:prstGeom>
        </p:spPr>
      </p:pic>
      <p:sp>
        <p:nvSpPr>
          <p:cNvPr id="80" name="Умножение 79"/>
          <p:cNvSpPr/>
          <p:nvPr/>
        </p:nvSpPr>
        <p:spPr>
          <a:xfrm>
            <a:off x="6533389" y="3315875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множение 92"/>
          <p:cNvSpPr/>
          <p:nvPr/>
        </p:nvSpPr>
        <p:spPr>
          <a:xfrm>
            <a:off x="6703776" y="3314410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множение 80"/>
          <p:cNvSpPr/>
          <p:nvPr/>
        </p:nvSpPr>
        <p:spPr>
          <a:xfrm>
            <a:off x="8032350" y="3443902"/>
            <a:ext cx="61282" cy="73150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множение 93"/>
          <p:cNvSpPr/>
          <p:nvPr/>
        </p:nvSpPr>
        <p:spPr>
          <a:xfrm>
            <a:off x="8193044" y="3451454"/>
            <a:ext cx="60529" cy="63894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множение 94"/>
          <p:cNvSpPr/>
          <p:nvPr/>
        </p:nvSpPr>
        <p:spPr>
          <a:xfrm>
            <a:off x="8333949" y="3444896"/>
            <a:ext cx="124921" cy="71446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множение 95"/>
          <p:cNvSpPr/>
          <p:nvPr/>
        </p:nvSpPr>
        <p:spPr>
          <a:xfrm>
            <a:off x="8507163" y="3443902"/>
            <a:ext cx="97285" cy="80939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множение 96"/>
          <p:cNvSpPr/>
          <p:nvPr/>
        </p:nvSpPr>
        <p:spPr>
          <a:xfrm>
            <a:off x="8664113" y="3429000"/>
            <a:ext cx="95697" cy="95841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множение 97"/>
          <p:cNvSpPr/>
          <p:nvPr/>
        </p:nvSpPr>
        <p:spPr>
          <a:xfrm>
            <a:off x="6814165" y="3889045"/>
            <a:ext cx="62091" cy="99031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множение 98"/>
          <p:cNvSpPr/>
          <p:nvPr/>
        </p:nvSpPr>
        <p:spPr>
          <a:xfrm>
            <a:off x="6533389" y="4995360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множение 99"/>
          <p:cNvSpPr/>
          <p:nvPr/>
        </p:nvSpPr>
        <p:spPr>
          <a:xfrm>
            <a:off x="6693844" y="4995360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множение 100"/>
          <p:cNvSpPr/>
          <p:nvPr/>
        </p:nvSpPr>
        <p:spPr>
          <a:xfrm>
            <a:off x="8022795" y="5003933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множение 101"/>
          <p:cNvSpPr/>
          <p:nvPr/>
        </p:nvSpPr>
        <p:spPr>
          <a:xfrm>
            <a:off x="8174107" y="5142692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множение 102"/>
          <p:cNvSpPr/>
          <p:nvPr/>
        </p:nvSpPr>
        <p:spPr>
          <a:xfrm>
            <a:off x="8351662" y="5132616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множение 103"/>
          <p:cNvSpPr/>
          <p:nvPr/>
        </p:nvSpPr>
        <p:spPr>
          <a:xfrm>
            <a:off x="8515609" y="5142692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множение 104"/>
          <p:cNvSpPr/>
          <p:nvPr/>
        </p:nvSpPr>
        <p:spPr>
          <a:xfrm>
            <a:off x="8679418" y="5142692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множение 105"/>
          <p:cNvSpPr/>
          <p:nvPr/>
        </p:nvSpPr>
        <p:spPr>
          <a:xfrm>
            <a:off x="6805014" y="5599316"/>
            <a:ext cx="80392" cy="107635"/>
          </a:xfrm>
          <a:prstGeom prst="mathMultipl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649171" y="3758540"/>
            <a:ext cx="392077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6680217" y="5515132"/>
            <a:ext cx="392077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20265" y="734675"/>
            <a:ext cx="2428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«НЕЗАЧЁТ»</a:t>
            </a:r>
          </a:p>
        </p:txBody>
      </p:sp>
      <p:sp>
        <p:nvSpPr>
          <p:cNvPr id="22" name="Стрелка вниз 21"/>
          <p:cNvSpPr/>
          <p:nvPr/>
        </p:nvSpPr>
        <p:spPr>
          <a:xfrm rot="7303760" flipH="1">
            <a:off x="3835286" y="1229720"/>
            <a:ext cx="426431" cy="1100086"/>
          </a:xfrm>
          <a:prstGeom prst="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низ 109"/>
          <p:cNvSpPr/>
          <p:nvPr/>
        </p:nvSpPr>
        <p:spPr>
          <a:xfrm rot="3247532" flipH="1">
            <a:off x="3844548" y="2112420"/>
            <a:ext cx="426431" cy="1097065"/>
          </a:xfrm>
          <a:prstGeom prst="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27188" y="1309142"/>
            <a:ext cx="4480486" cy="1181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результате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(или) 2 требование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к проверке работы по критериям  </a:t>
            </a:r>
            <a:r>
              <a:rPr lang="ru-RU" b="1" dirty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НЕ ПРИСТУПАЮТ!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70455" y="739623"/>
            <a:ext cx="19800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n>
                  <a:solidFill>
                    <a:srgbClr val="660033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ru-RU" dirty="0"/>
              <a:t>ТРЕБОВАНИЯ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678590" y="3674159"/>
            <a:ext cx="178606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n>
                  <a:solidFill>
                    <a:srgbClr val="660033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ru-RU" dirty="0"/>
              <a:t>Результаты </a:t>
            </a:r>
          </a:p>
          <a:p>
            <a:r>
              <a:rPr lang="ru-RU" dirty="0"/>
              <a:t>оценивания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3982292" y="5934575"/>
            <a:ext cx="5092936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основными, в случае незачёта по первому и (или) второму критериям, работа по остальным критериям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оценивается 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298606" y="4232613"/>
            <a:ext cx="3168568" cy="4809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критериям 3,4 и 5 – должен быть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зачёт</a:t>
            </a:r>
          </a:p>
        </p:txBody>
      </p:sp>
    </p:spTree>
    <p:extLst>
      <p:ext uri="{BB962C8B-B14F-4D97-AF65-F5344CB8AC3E}">
        <p14:creationId xmlns:p14="http://schemas.microsoft.com/office/powerpoint/2010/main" val="188978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-1422"/>
            <a:ext cx="93095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2"/>
            <a:ext cx="8496944" cy="6912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Сканирование материалов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346" y="143653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CA6EF-CD71-4C3D-A79F-4AEBB90B6ED3}"/>
              </a:ext>
            </a:extLst>
          </p:cNvPr>
          <p:cNvSpPr txBox="1"/>
          <p:nvPr/>
        </p:nvSpPr>
        <p:spPr>
          <a:xfrm>
            <a:off x="370144" y="487473"/>
            <a:ext cx="840371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 декабря 2021 года </a:t>
            </a:r>
            <a:r>
              <a:rPr lang="ru-RU" b="1" dirty="0"/>
              <a:t>рекомендуется</a:t>
            </a:r>
            <a:r>
              <a:rPr lang="ru-RU" b="1" dirty="0">
                <a:solidFill>
                  <a:srgbClr val="FF5050"/>
                </a:solidFill>
              </a:rPr>
              <a:t> </a:t>
            </a:r>
            <a:r>
              <a:rPr lang="ru-RU" dirty="0"/>
              <a:t>в пунктах проверки ИС-11:</a:t>
            </a:r>
          </a:p>
          <a:p>
            <a:pPr marL="285750" indent="-285750">
              <a:buFontTx/>
              <a:buChar char="-"/>
            </a:pPr>
            <a:r>
              <a:rPr lang="ru-RU" dirty="0"/>
              <a:t>установить ПО </a:t>
            </a:r>
            <a:r>
              <a:rPr lang="ru-RU"/>
              <a:t>СУС 2.0</a:t>
            </a:r>
            <a:r>
              <a:rPr lang="ru-RU" dirty="0"/>
              <a:t>, проверить работоспособность сканеров, ПК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сформировать в ПО для дальнейшего сканирования подменю для каждой ОО,</a:t>
            </a:r>
          </a:p>
          <a:p>
            <a:r>
              <a:rPr lang="ru-RU" dirty="0"/>
              <a:t> а в рамках ОО – для каждой аудитории, внеся номера согласно формам ИС-05.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E32A4-FFE7-47F7-98FB-295B60C8EFC8}"/>
              </a:ext>
            </a:extLst>
          </p:cNvPr>
          <p:cNvSpPr txBox="1"/>
          <p:nvPr/>
        </p:nvSpPr>
        <p:spPr>
          <a:xfrm>
            <a:off x="291642" y="2202656"/>
            <a:ext cx="86551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Сканируются:</a:t>
            </a:r>
          </a:p>
          <a:p>
            <a:pPr algn="just"/>
            <a:r>
              <a:rPr lang="en-US" dirty="0">
                <a:solidFill>
                  <a:srgbClr val="0D2329"/>
                </a:solidFill>
              </a:rPr>
              <a:t>1</a:t>
            </a:r>
            <a:r>
              <a:rPr lang="ru-RU" dirty="0">
                <a:solidFill>
                  <a:srgbClr val="0D2329"/>
                </a:solidFill>
              </a:rPr>
              <a:t>. </a:t>
            </a:r>
            <a:r>
              <a:rPr lang="ru-RU" b="1" dirty="0">
                <a:solidFill>
                  <a:srgbClr val="006600"/>
                </a:solidFill>
              </a:rPr>
              <a:t>Оригиналы бланков с внесенными результатами проверки и оригиналы работ</a:t>
            </a:r>
            <a:endParaRPr lang="en-US" b="1" dirty="0">
              <a:solidFill>
                <a:srgbClr val="006600"/>
              </a:solidFill>
            </a:endParaRPr>
          </a:p>
          <a:p>
            <a:pPr algn="just"/>
            <a:r>
              <a:rPr lang="ru-RU" b="1" dirty="0">
                <a:solidFill>
                  <a:srgbClr val="006600"/>
                </a:solidFill>
              </a:rPr>
              <a:t>участников досрочно завершивших и удаленных (непроверенные) </a:t>
            </a:r>
            <a:r>
              <a:rPr lang="ru-RU" dirty="0"/>
              <a:t>(</a:t>
            </a:r>
            <a:r>
              <a:rPr lang="ru-RU" dirty="0" err="1"/>
              <a:t>поаудиторно</a:t>
            </a:r>
            <a:r>
              <a:rPr lang="ru-RU" dirty="0"/>
              <a:t>)  </a:t>
            </a:r>
          </a:p>
          <a:p>
            <a:r>
              <a:rPr lang="ru-RU" dirty="0"/>
              <a:t>в строгом  соответствии с нумерацией в соответствующую аудиторию ОО, </a:t>
            </a:r>
            <a:endParaRPr lang="en-US" dirty="0"/>
          </a:p>
          <a:p>
            <a:r>
              <a:rPr lang="ru-RU" dirty="0"/>
              <a:t>2. Заполненные экспертами формы</a:t>
            </a:r>
            <a:r>
              <a:rPr lang="ru-RU" b="1" dirty="0">
                <a:solidFill>
                  <a:srgbClr val="7030A0"/>
                </a:solidFill>
              </a:rPr>
              <a:t> ИС-06 </a:t>
            </a:r>
            <a:r>
              <a:rPr lang="ru-RU" dirty="0"/>
              <a:t>в аудиторию ШТАБ в соответствующем ОО</a:t>
            </a:r>
          </a:p>
          <a:p>
            <a:r>
              <a:rPr lang="ru-RU" dirty="0"/>
              <a:t>3. Заполненные формы </a:t>
            </a:r>
            <a:r>
              <a:rPr lang="ru-RU" b="1" dirty="0">
                <a:solidFill>
                  <a:srgbClr val="7030A0"/>
                </a:solidFill>
              </a:rPr>
              <a:t>ИС-07, ИС-08, ИС-09, объяснительные, акты</a:t>
            </a:r>
            <a:r>
              <a:rPr lang="ru-RU" dirty="0"/>
              <a:t> и т.д. из пунктов</a:t>
            </a:r>
          </a:p>
          <a:p>
            <a:r>
              <a:rPr lang="ru-RU" dirty="0"/>
              <a:t> проведения ИС-11 в аудиторию ШТАБ в соответствующей ОО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75F38-29FF-403C-84E3-1474E0B3C27C}"/>
              </a:ext>
            </a:extLst>
          </p:cNvPr>
          <p:cNvSpPr txBox="1"/>
          <p:nvPr/>
        </p:nvSpPr>
        <p:spPr>
          <a:xfrm>
            <a:off x="109845" y="1636591"/>
            <a:ext cx="85935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6-7 декабря 2021 года </a:t>
            </a:r>
            <a:r>
              <a:rPr lang="ru-RU" b="1" dirty="0">
                <a:solidFill>
                  <a:srgbClr val="FF0000"/>
                </a:solidFill>
              </a:rPr>
              <a:t>осуществить </a:t>
            </a:r>
            <a:r>
              <a:rPr lang="ru-RU" dirty="0"/>
              <a:t>сканирование материалов в пунктах проверки</a:t>
            </a:r>
          </a:p>
          <a:p>
            <a:r>
              <a:rPr lang="ru-RU" dirty="0"/>
              <a:t>заданий и передачу сканов в РЦОИ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D2706D-CD49-4FCE-A1F9-8C30614FA8CF}"/>
              </a:ext>
            </a:extLst>
          </p:cNvPr>
          <p:cNvSpPr/>
          <p:nvPr/>
        </p:nvSpPr>
        <p:spPr>
          <a:xfrm>
            <a:off x="142500" y="4335312"/>
            <a:ext cx="8987649" cy="1609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D232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сканировании бланков технический специалист вносит информацию о количестве бланков участников для каждой аудитории – данная цифра является контрольной и должна совпадать и данными, указанными в ИС-05. </a:t>
            </a:r>
          </a:p>
          <a:p>
            <a:pPr algn="ctr"/>
            <a:r>
              <a:rPr lang="ru-RU" sz="2000" b="1" u="sng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ошибочных сведений работы участников могут быть утеряны!</a:t>
            </a:r>
            <a:endParaRPr lang="ru-RU" b="1" u="sng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EE87A-3E71-4B85-B885-EDF00061E56D}"/>
              </a:ext>
            </a:extLst>
          </p:cNvPr>
          <p:cNvSpPr txBox="1"/>
          <p:nvPr/>
        </p:nvSpPr>
        <p:spPr>
          <a:xfrm>
            <a:off x="137220" y="5955028"/>
            <a:ext cx="89777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После завершения сканирования и получения информации из РЦОИ об отсутствии проблем </a:t>
            </a:r>
          </a:p>
          <a:p>
            <a:pPr algn="ctr"/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все оригиналы бланков (</a:t>
            </a:r>
            <a:r>
              <a:rPr lang="ru-RU" sz="1600" dirty="0" err="1">
                <a:solidFill>
                  <a:srgbClr val="660033"/>
                </a:solidFill>
                <a:latin typeface="Impact" panose="020B0806030902050204" pitchFamily="34" charset="0"/>
              </a:rPr>
              <a:t>поаудиторно</a:t>
            </a:r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) и отсканированные формы не перемешивая (!) передаются руководителю пункта проверки для дальнейшей упаковки</a:t>
            </a:r>
          </a:p>
        </p:txBody>
      </p:sp>
    </p:spTree>
    <p:extLst>
      <p:ext uri="{BB962C8B-B14F-4D97-AF65-F5344CB8AC3E}">
        <p14:creationId xmlns:p14="http://schemas.microsoft.com/office/powerpoint/2010/main" val="163977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" y="-1423"/>
            <a:ext cx="93095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2"/>
            <a:ext cx="8496944" cy="6912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Передача материалов ИС-11 в РЦОИ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346" y="143653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218A196-8596-4B3E-AF03-FA25EFB6DC26}"/>
              </a:ext>
            </a:extLst>
          </p:cNvPr>
          <p:cNvSpPr txBox="1"/>
          <p:nvPr/>
        </p:nvSpPr>
        <p:spPr>
          <a:xfrm>
            <a:off x="266858" y="2776951"/>
            <a:ext cx="8765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99"/>
                </a:solidFill>
                <a:latin typeface="Franklin Gothic Medium" panose="020B0603020102020204" pitchFamily="34" charset="0"/>
              </a:rPr>
              <a:t>оригиналы бланков работ с внесенными данными проверки, заполненные формы ИС-05 и ИС-06, заполненные формы ИС-07,заполненные формы ИС-08 и ИС-09 с оригиналами работ соответствующих участников (в аудиториях, где писали работы соответствующие участники) находятся в пунктах проверки ИС-11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60033"/>
                </a:solidFill>
                <a:latin typeface="Franklin Gothic Medium" panose="020B0603020102020204" pitchFamily="34" charset="0"/>
              </a:rPr>
              <a:t>формы ИС-01, ИС-02, НЕЗАПОЛНЕННЫЕ формы ИС-05, ИС-06, ИС-07, ИС-08, ИС-09 (руководитель ОО упаковывает в ОО и привозит в пункт проверки)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60033"/>
                </a:solidFill>
                <a:latin typeface="Franklin Gothic Medium" panose="020B0603020102020204" pitchFamily="34" charset="0"/>
              </a:rPr>
              <a:t>неиспользованные и испорченные бланки ИС-11 (руководитель ОО упаковывает в ОО и привозит в пункт проверки)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копии аудиозаписей с устными ответами участников ИС-11  (оригиналы остаются в пункте проведения ИС-11)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A4B12-89A5-4CD7-B777-5FFEDE61AB5A}"/>
              </a:ext>
            </a:extLst>
          </p:cNvPr>
          <p:cNvSpPr txBox="1"/>
          <p:nvPr/>
        </p:nvSpPr>
        <p:spPr>
          <a:xfrm>
            <a:off x="979480" y="546692"/>
            <a:ext cx="7473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После получения результатов участниками ИС-11 (после 15.12.2021 г.)</a:t>
            </a:r>
          </a:p>
          <a:p>
            <a:pPr algn="ctr"/>
            <a:r>
              <a:rPr lang="ru-RU" dirty="0"/>
              <a:t>по согласованному с ОО графиком ответственный от МСУ и руководитель</a:t>
            </a:r>
          </a:p>
          <a:p>
            <a:pPr algn="ctr"/>
            <a:r>
              <a:rPr lang="ru-RU" dirty="0"/>
              <a:t>ОО (пункта проведения ИС-11) в пункте проверки ИС-11 упаковывают </a:t>
            </a:r>
          </a:p>
          <a:p>
            <a:pPr algn="ctr"/>
            <a:r>
              <a:rPr lang="ru-RU" dirty="0"/>
              <a:t>материалы ИС-11 для передачи в РЦОИ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10818-A5F4-4D25-9B25-BBCA26FA04B9}"/>
              </a:ext>
            </a:extLst>
          </p:cNvPr>
          <p:cNvSpPr txBox="1"/>
          <p:nvPr/>
        </p:nvSpPr>
        <p:spPr>
          <a:xfrm>
            <a:off x="2236105" y="1739803"/>
            <a:ext cx="495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В РЦОИ по согласованному графику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(в первую рабочую неделю января 2022 г.)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передаются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A1D4D81-422A-45C8-A98E-F118612EE11C}"/>
              </a:ext>
            </a:extLst>
          </p:cNvPr>
          <p:cNvSpPr txBox="1"/>
          <p:nvPr/>
        </p:nvSpPr>
        <p:spPr>
          <a:xfrm>
            <a:off x="137220" y="5955028"/>
            <a:ext cx="89777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При упаковке материалов составляется опись передаваемых материалов. Ответственный </a:t>
            </a:r>
          </a:p>
          <a:p>
            <a:pPr algn="ctr"/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от МСУ и руководитель ОО несут ответственность за полноту и целостность материалов ИС-11,</a:t>
            </a:r>
          </a:p>
          <a:p>
            <a:pPr algn="ctr"/>
            <a:r>
              <a:rPr lang="ru-RU" sz="1600" dirty="0">
                <a:solidFill>
                  <a:srgbClr val="660033"/>
                </a:solidFill>
                <a:latin typeface="Impact" panose="020B0806030902050204" pitchFamily="34" charset="0"/>
              </a:rPr>
              <a:t>передаваемых в РЦОИ </a:t>
            </a:r>
          </a:p>
        </p:txBody>
      </p:sp>
    </p:spTree>
    <p:extLst>
      <p:ext uri="{BB962C8B-B14F-4D97-AF65-F5344CB8AC3E}">
        <p14:creationId xmlns:p14="http://schemas.microsoft.com/office/powerpoint/2010/main" val="245272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5" y="-30435"/>
            <a:ext cx="9182849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68462"/>
            <a:ext cx="7069543" cy="1193541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t">
            <a:noAutofit/>
          </a:bodyPr>
          <a:lstStyle/>
          <a:p>
            <a:r>
              <a:rPr 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Комплект форм итогового сочинения (изложения) </a:t>
            </a:r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 РИС «Планирование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1268565" t="-1272751" r="-1268565" b="-1272751"/>
          <a:stretch/>
        </p:blipFill>
        <p:spPr>
          <a:xfrm>
            <a:off x="-7381328" y="-11332640"/>
            <a:ext cx="3589198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2" y="68463"/>
            <a:ext cx="1024035" cy="14369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1039538" y="1387123"/>
            <a:ext cx="8057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ИС-01</a:t>
            </a:r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«СПИСКИ РАСПРЕДЕЛЕНИЯ УЧАСТНИКОВ ПО ОО (МЕСТАМ ПРОВЕДЕНИЯ)»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</a:rPr>
              <a:t>-</a:t>
            </a:r>
          </a:p>
          <a:p>
            <a:r>
              <a:rPr lang="ru-RU" sz="1600" b="1" dirty="0">
                <a:latin typeface="Palatino Linotype" panose="02040502050505030304" pitchFamily="18" charset="0"/>
              </a:rPr>
              <a:t>количество на усмотрение МСУ (достаточно одной формы на ППС</a:t>
            </a:r>
            <a:r>
              <a:rPr lang="ru-RU" b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340" y="2083495"/>
            <a:ext cx="84705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ИС-02</a:t>
            </a:r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«ПРИКРЕПЛЕНИЕ ОО РЕГИСТРАЦИИ К ОО ПРОВЕДЕНИЯ (МЕСТУ ПРОВЕДЕНИЯ)» </a:t>
            </a:r>
          </a:p>
          <a:p>
            <a:r>
              <a:rPr lang="ru-RU" sz="1500" b="1" dirty="0">
                <a:latin typeface="Palatino Linotype" panose="02040502050505030304" pitchFamily="18" charset="0"/>
              </a:rPr>
              <a:t>используется организаторами для указания участникам кодов их ОО, количество </a:t>
            </a:r>
          </a:p>
          <a:p>
            <a:r>
              <a:rPr lang="ru-RU" sz="1500" b="1" u="sng" dirty="0">
                <a:latin typeface="Palatino Linotype" panose="02040502050505030304" pitchFamily="18" charset="0"/>
              </a:rPr>
              <a:t>1 форма на аудиторию</a:t>
            </a:r>
            <a:r>
              <a:rPr lang="ru-RU" sz="1500" b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453" y="2930333"/>
            <a:ext cx="912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ИС-03</a:t>
            </a:r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«УВЕДОМЛЕНИЯ»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340" y="3311215"/>
            <a:ext cx="71657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ИС-04</a:t>
            </a:r>
            <a:r>
              <a:rPr lang="ru-RU" sz="16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«СПИСОК УЧАСТНИКОВ ИТОГОВОГО СОЧИНЕНИЯ (ИЗЛОЖЕНИЯ) </a:t>
            </a:r>
            <a:br>
              <a:rPr lang="ru-RU" sz="1400" b="1" dirty="0">
                <a:solidFill>
                  <a:srgbClr val="660033"/>
                </a:solidFill>
                <a:latin typeface="Palatino Linotype" panose="02040502050505030304" pitchFamily="18" charset="0"/>
              </a:rPr>
            </a:br>
            <a:r>
              <a:rPr lang="ru-RU" sz="14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В ОО (МЕСТЕ ПРОВЕДЕНИЯ)» </a:t>
            </a:r>
            <a:r>
              <a:rPr lang="ru-RU" sz="1500" dirty="0">
                <a:latin typeface="Palatino Linotype" panose="02040502050505030304" pitchFamily="18" charset="0"/>
              </a:rPr>
              <a:t>- </a:t>
            </a:r>
            <a:r>
              <a:rPr lang="ru-RU" sz="1500" b="1" dirty="0">
                <a:latin typeface="Palatino Linotype" panose="02040502050505030304" pitchFamily="18" charset="0"/>
              </a:rPr>
              <a:t>достаточно </a:t>
            </a:r>
            <a:r>
              <a:rPr lang="ru-RU" sz="1500" b="1" u="sng" dirty="0">
                <a:latin typeface="Palatino Linotype" panose="02040502050505030304" pitchFamily="18" charset="0"/>
              </a:rPr>
              <a:t>1 формы на ППС</a:t>
            </a:r>
            <a:r>
              <a:rPr lang="ru-RU" sz="1500" b="1" dirty="0">
                <a:latin typeface="Palatino Linotype" panose="02040502050505030304" pitchFamily="18" charset="0"/>
              </a:rPr>
              <a:t>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453" y="3965259"/>
            <a:ext cx="9016919" cy="1246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ИС-05 «ВЕДОМОСТЬ ПРОВЕДЕНИЯ ИТОГОВОГО СОЧИНЕНИЯ (ИЗЛОЖЕНИЯ) В УЧЕБНОМ </a:t>
            </a:r>
          </a:p>
          <a:p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КАБИНЕТЕ ОО (МЕСТЕ ПРОВЕДЕНИЯ)» </a:t>
            </a:r>
            <a:r>
              <a:rPr lang="ru-RU" sz="1500" dirty="0">
                <a:latin typeface="Palatino Linotype" panose="02040502050505030304" pitchFamily="18" charset="0"/>
              </a:rPr>
              <a:t>- </a:t>
            </a:r>
            <a:r>
              <a:rPr lang="ru-RU" sz="1500" b="1" dirty="0">
                <a:latin typeface="Palatino Linotype" panose="02040502050505030304" pitchFamily="18" charset="0"/>
              </a:rPr>
              <a:t>заполняется вручную или в электронном виде, </a:t>
            </a:r>
          </a:p>
          <a:p>
            <a:r>
              <a:rPr lang="ru-RU" sz="1500" b="1" dirty="0">
                <a:latin typeface="Palatino Linotype" panose="02040502050505030304" pitchFamily="18" charset="0"/>
              </a:rPr>
              <a:t>содержит данные об участниках, ФАКТИЧЕСКИ присутствовавших на ИС,  и материалах,</a:t>
            </a:r>
          </a:p>
          <a:p>
            <a:r>
              <a:rPr lang="ru-RU" sz="1500" b="1" dirty="0">
                <a:latin typeface="Palatino Linotype" panose="02040502050505030304" pitchFamily="18" charset="0"/>
              </a:rPr>
              <a:t>содержащих записи участника, которую подписывает участник и члены комиссии.</a:t>
            </a:r>
          </a:p>
          <a:p>
            <a:r>
              <a:rPr lang="ru-RU" sz="1500" b="1" dirty="0">
                <a:latin typeface="Palatino Linotype" panose="02040502050505030304" pitchFamily="18" charset="0"/>
              </a:rPr>
              <a:t>Заполняется </a:t>
            </a:r>
            <a:r>
              <a:rPr lang="ru-RU" sz="1500" b="1" u="sng" dirty="0">
                <a:latin typeface="Palatino Linotype" panose="02040502050505030304" pitchFamily="18" charset="0"/>
              </a:rPr>
              <a:t>одна на аудитори</a:t>
            </a:r>
            <a:r>
              <a:rPr lang="ru-RU" sz="1500" b="1" dirty="0">
                <a:latin typeface="Palatino Linotype" panose="02040502050505030304" pitchFamily="18" charset="0"/>
              </a:rPr>
              <a:t>ю проведения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9712" y="5517232"/>
            <a:ext cx="711684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ИС-06 «ПРОТОКОЛ ПРОВЕРКИ ИТОГОВОГО СОЧИНЕНИЯ (ИЗЛОЖЕНИЯ)» </a:t>
            </a:r>
            <a:r>
              <a:rPr lang="ru-RU" sz="1500" dirty="0">
                <a:latin typeface="Palatino Linotype" panose="02040502050505030304" pitchFamily="18" charset="0"/>
              </a:rPr>
              <a:t>- </a:t>
            </a:r>
          </a:p>
          <a:p>
            <a:r>
              <a:rPr lang="ru-RU" sz="1500" b="1" dirty="0">
                <a:latin typeface="Palatino Linotype" panose="02040502050505030304" pitchFamily="18" charset="0"/>
              </a:rPr>
              <a:t>заполняется вручную или в электронном виде </a:t>
            </a:r>
            <a:r>
              <a:rPr lang="ru-RU" sz="1500" b="1" u="sng" dirty="0">
                <a:latin typeface="Palatino Linotype" panose="02040502050505030304" pitchFamily="18" charset="0"/>
              </a:rPr>
              <a:t>экспертом</a:t>
            </a:r>
            <a:r>
              <a:rPr lang="ru-RU" sz="1500" b="1" dirty="0">
                <a:latin typeface="Palatino Linotype" panose="02040502050505030304" pitchFamily="18" charset="0"/>
              </a:rPr>
              <a:t>, содержит </a:t>
            </a:r>
          </a:p>
          <a:p>
            <a:r>
              <a:rPr lang="ru-RU" sz="1500" b="1" dirty="0">
                <a:latin typeface="Palatino Linotype" panose="02040502050505030304" pitchFamily="18" charset="0"/>
              </a:rPr>
              <a:t>данные об участниках, ФАКТИЧЕСКИ присутствовавших на ИС, чьи работы были проверены и их результаты.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48" y="5755622"/>
            <a:ext cx="1844765" cy="6281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rgbClr val="660033"/>
                </a:solidFill>
                <a:latin typeface="Arial Black" panose="020B0A04020102020204" pitchFamily="34" charset="0"/>
              </a:rPr>
              <a:t>СКАН В РЦОИ</a:t>
            </a:r>
          </a:p>
          <a:p>
            <a:pPr algn="ctr"/>
            <a:r>
              <a:rPr lang="ru-RU" sz="1400" u="sng" dirty="0">
                <a:solidFill>
                  <a:srgbClr val="660033"/>
                </a:solidFill>
                <a:latin typeface="Arial Black" panose="020B0A04020102020204" pitchFamily="34" charset="0"/>
              </a:rPr>
              <a:t>ОБЯЗАТЕЛЬНО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03139"/>
            <a:ext cx="1087462" cy="10537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B94C1060-3CFC-40C6-96C6-120D95C4961C}"/>
              </a:ext>
            </a:extLst>
          </p:cNvPr>
          <p:cNvSpPr/>
          <p:nvPr/>
        </p:nvSpPr>
        <p:spPr>
          <a:xfrm>
            <a:off x="1776806" y="5940815"/>
            <a:ext cx="270617" cy="257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9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49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44" y="35358"/>
            <a:ext cx="7632848" cy="648072"/>
          </a:xfrm>
        </p:spPr>
        <p:txBody>
          <a:bodyPr anchor="t">
            <a:noAutofit/>
          </a:bodyPr>
          <a:lstStyle/>
          <a:p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1268565" t="-1272751" r="-1268565" b="-1272751"/>
          <a:stretch/>
        </p:blipFill>
        <p:spPr>
          <a:xfrm>
            <a:off x="-7381328" y="-11332640"/>
            <a:ext cx="3589198" cy="360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1521" y="1288505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ИС-07 «Ведомость коррекции персональных данных участников итогового сочинения (изложения)»</a:t>
            </a:r>
          </a:p>
          <a:p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ИС-08 «Акт о досрочном завершении написания итогового сочинения</a:t>
            </a:r>
          </a:p>
          <a:p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(изложения) по уважительным причинам»</a:t>
            </a:r>
          </a:p>
          <a:p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ИС-09 «Акт об удалении участника итогового сочинения (изложения)»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00" y="2996952"/>
            <a:ext cx="8901168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                   </a:t>
            </a:r>
            <a:r>
              <a:rPr lang="ru-RU" sz="24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формы печатаются</a:t>
            </a:r>
            <a:r>
              <a:rPr lang="ru-RU" sz="2400" dirty="0">
                <a:solidFill>
                  <a:srgbClr val="660033"/>
                </a:solidFill>
                <a:latin typeface="Palatino Linotype" panose="02040502050505030304" pitchFamily="18" charset="0"/>
              </a:rPr>
              <a:t> </a:t>
            </a:r>
            <a:r>
              <a:rPr lang="ru-RU" sz="24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заранее</a:t>
            </a:r>
          </a:p>
          <a:p>
            <a:r>
              <a:rPr lang="ru-RU" sz="2400" b="1" dirty="0">
                <a:solidFill>
                  <a:srgbClr val="660033"/>
                </a:solidFill>
                <a:latin typeface="Palatino Linotype" panose="02040502050505030304" pitchFamily="18" charset="0"/>
                <a:cs typeface="David" panose="020E0502060401010101" pitchFamily="34" charset="-79"/>
              </a:rPr>
              <a:t>                   </a:t>
            </a:r>
            <a:endParaRPr lang="ru-RU" sz="2400" b="1" dirty="0">
              <a:latin typeface="Palatino Linotype" panose="02040502050505030304" pitchFamily="18" charset="0"/>
              <a:cs typeface="David" panose="020E0502060401010101" pitchFamily="34" charset="-79"/>
            </a:endParaRPr>
          </a:p>
          <a:p>
            <a:r>
              <a:rPr lang="ru-RU" sz="2400" b="1" dirty="0">
                <a:latin typeface="Palatino Linotype" panose="02040502050505030304" pitchFamily="18" charset="0"/>
                <a:cs typeface="David" panose="020E0502060401010101" pitchFamily="34" charset="-79"/>
              </a:rPr>
              <a:t>          </a:t>
            </a:r>
            <a:r>
              <a:rPr lang="ru-RU" sz="2000" b="1" dirty="0">
                <a:latin typeface="Palatino Linotype" panose="02040502050505030304" pitchFamily="18" charset="0"/>
                <a:cs typeface="Lucida Sans Unicode" panose="020B0602030504020204" pitchFamily="34" charset="0"/>
              </a:rPr>
              <a:t>ИС-07</a:t>
            </a:r>
          </a:p>
          <a:p>
            <a:r>
              <a:rPr lang="ru-RU" sz="2000" b="1" dirty="0">
                <a:latin typeface="Palatino Linotype" panose="02040502050505030304" pitchFamily="18" charset="0"/>
                <a:cs typeface="Lucida Sans Unicode" panose="020B0602030504020204" pitchFamily="34" charset="0"/>
              </a:rPr>
              <a:t>            ИС-08</a:t>
            </a:r>
          </a:p>
          <a:p>
            <a:r>
              <a:rPr lang="ru-RU" sz="2000" b="1" dirty="0">
                <a:latin typeface="Palatino Linotype" panose="02040502050505030304" pitchFamily="18" charset="0"/>
                <a:cs typeface="Lucida Sans Unicode" panose="020B0602030504020204" pitchFamily="34" charset="0"/>
              </a:rPr>
              <a:t>            ИС-09</a:t>
            </a:r>
          </a:p>
          <a:p>
            <a:endParaRPr lang="ru-RU" b="1" dirty="0">
              <a:latin typeface="Palatino Linotype" panose="02040502050505030304" pitchFamily="18" charset="0"/>
            </a:endParaRPr>
          </a:p>
          <a:p>
            <a:pPr algn="just"/>
            <a:endParaRPr lang="ru-RU" sz="1600" b="1" dirty="0">
              <a:latin typeface="Palatino Linotype" panose="02040502050505030304" pitchFamily="18" charset="0"/>
            </a:endParaRPr>
          </a:p>
          <a:p>
            <a:pPr algn="just"/>
            <a:r>
              <a:rPr lang="ru-RU" sz="1600" b="1" dirty="0">
                <a:latin typeface="Palatino Linotype" panose="02040502050505030304" pitchFamily="18" charset="0"/>
              </a:rPr>
              <a:t>Часть форм можно заполнить заранее (поставить подписи, печати, внести информацию про ОО). </a:t>
            </a:r>
          </a:p>
          <a:p>
            <a:pPr algn="just"/>
            <a:r>
              <a:rPr lang="ru-RU" sz="1600" b="1" dirty="0">
                <a:latin typeface="Palatino Linotype" panose="02040502050505030304" pitchFamily="18" charset="0"/>
              </a:rPr>
              <a:t>Формы, с внесенной информацией, передаются в РЦОИ в соответствии со 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схемой по передаче материалов итогового сочинения (изложения)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0" y="3153293"/>
            <a:ext cx="943116" cy="912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41" y="2924944"/>
            <a:ext cx="1253971" cy="10670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E25F37-DA5B-49F1-81C8-A88396C9F3F5}"/>
              </a:ext>
            </a:extLst>
          </p:cNvPr>
          <p:cNvSpPr txBox="1">
            <a:spLocks/>
          </p:cNvSpPr>
          <p:nvPr/>
        </p:nvSpPr>
        <p:spPr>
          <a:xfrm>
            <a:off x="755914" y="219122"/>
            <a:ext cx="7734340" cy="1171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Комплект форм итогового сочинения (изложения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 </a:t>
            </a:r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 РИС «Планирование»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0F30218B-666C-455F-A2F9-2561EFE737A8}"/>
              </a:ext>
            </a:extLst>
          </p:cNvPr>
          <p:cNvSpPr/>
          <p:nvPr/>
        </p:nvSpPr>
        <p:spPr>
          <a:xfrm>
            <a:off x="1763688" y="3789040"/>
            <a:ext cx="432048" cy="984223"/>
          </a:xfrm>
          <a:prstGeom prst="rightBrace">
            <a:avLst>
              <a:gd name="adj1" fmla="val 8333"/>
              <a:gd name="adj2" fmla="val 49011"/>
            </a:avLst>
          </a:prstGeom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D426A896-82CA-42C1-98A5-6107F3BE15E0}"/>
              </a:ext>
            </a:extLst>
          </p:cNvPr>
          <p:cNvSpPr/>
          <p:nvPr/>
        </p:nvSpPr>
        <p:spPr>
          <a:xfrm>
            <a:off x="2267744" y="3573016"/>
            <a:ext cx="5823648" cy="1332794"/>
          </a:xfrm>
          <a:prstGeom prst="wedgeRectCallou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FFFFCC"/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4DED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На каждые 100 участников, распределенных на ОО, рекомендуется распечатать по </a:t>
            </a:r>
          </a:p>
          <a:p>
            <a:pPr algn="ctr"/>
            <a:r>
              <a:rPr lang="ru-RU" sz="19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 форм </a:t>
            </a:r>
            <a:r>
              <a:rPr lang="ru-RU" sz="1900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каждого вида</a:t>
            </a:r>
          </a:p>
        </p:txBody>
      </p:sp>
    </p:spTree>
    <p:extLst>
      <p:ext uri="{BB962C8B-B14F-4D97-AF65-F5344CB8AC3E}">
        <p14:creationId xmlns:p14="http://schemas.microsoft.com/office/powerpoint/2010/main" val="204187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0" y="0"/>
            <a:ext cx="9182849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181" y="44624"/>
            <a:ext cx="6970982" cy="727517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Комплект бланков итогового сочинения (изложения)</a:t>
            </a:r>
            <a:b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1268565" t="-1272751" r="-1268565" b="-1272751"/>
          <a:stretch/>
        </p:blipFill>
        <p:spPr>
          <a:xfrm>
            <a:off x="-7381328" y="-11332640"/>
            <a:ext cx="3589198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887699"/>
            <a:ext cx="836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 листов с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ОДИНАКОВЫМ КОДОМ РАБОТЫ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1 бланк регистрации, 4 основных бланка записи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КОДЫ РАБОТ ДЛЯ КОМПЛЕКТА ФОРМИРУЮТСЯ ПРИ ПЕЧАТИ БЛАНКОВ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ВПЕЧАТЫВАЮТСЯ В БЛАНКИ АВТОМАТИЧЕСКИ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048" y="6093296"/>
            <a:ext cx="8460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Дополнительные бланки записи печатаются отдельно и в комплект НЕ ВКЛАДЫВАЮТСЯ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493" y="2270482"/>
            <a:ext cx="7824003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David" panose="020E0502060401010101" pitchFamily="34" charset="-79"/>
              </a:rPr>
              <a:t>БЛАНКИ ИТОГОВОГО СОЧИНЕНИЯ (ИЗЛОЖЕНИЯ)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David" panose="020E0502060401010101" pitchFamily="34" charset="-79"/>
              </a:rPr>
              <a:t> ЧЕРНО-БЕЛЫЕ, ОДНОСТОРОННИЕ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David" panose="020E0502060401010101" pitchFamily="34" charset="-79"/>
              </a:rPr>
              <a:t>формат А4, качество печати высокое,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David" panose="020E0502060401010101" pitchFamily="34" charset="-79"/>
              </a:rPr>
              <a:t>масштабирование бланков 100%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51165"/>
            <a:ext cx="1082468" cy="10455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2" y="1115911"/>
            <a:ext cx="925234" cy="16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 rot="443979">
            <a:off x="192067" y="1177943"/>
            <a:ext cx="923684" cy="1614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224" y="4221088"/>
            <a:ext cx="7476235" cy="1754326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В каждой ОО допускается использование </a:t>
            </a: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ТОЛЬКО ОДНОЙ </a:t>
            </a:r>
            <a:r>
              <a:rPr lang="ru-RU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станции с ПО "Планирование ГИА (ЕГЭ)" для тиражирования бланков ИС-11 (во избежание дублей кодов работ). В случае замены станции, все бланки, напечатанные на предыдущей станции, откладываются. Новые комплекты бланков просматриваются на дубли кодов работ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2" y="4437112"/>
            <a:ext cx="1154214" cy="11102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15314" y="1779257"/>
            <a:ext cx="792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LilyUPC" panose="020B0604020202020204" pitchFamily="34" charset="-34"/>
              </a:rPr>
              <a:t>ИСПОЛЬЗУЮТСЯ ТОЛЬКО БЛАНКИ </a:t>
            </a:r>
            <a:r>
              <a:rPr lang="ru-RU" sz="2800" b="1" u="sng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LilyUPC" panose="020B0604020202020204" pitchFamily="34" charset="-34"/>
              </a:rPr>
              <a:t>2022</a:t>
            </a:r>
            <a:r>
              <a:rPr lang="ru-RU" sz="2400" b="1" u="sng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LilyUPC" panose="020B0604020202020204" pitchFamily="34" charset="-34"/>
              </a:rPr>
              <a:t> ГОДА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7"/>
          <a:stretch>
            <a:fillRect/>
          </a:stretch>
        </p:blipFill>
        <p:spPr>
          <a:xfrm rot="689285">
            <a:off x="325390" y="1204639"/>
            <a:ext cx="923684" cy="1614496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7"/>
          <a:stretch>
            <a:fillRect/>
          </a:stretch>
        </p:blipFill>
        <p:spPr>
          <a:xfrm rot="1181932">
            <a:off x="450161" y="1233619"/>
            <a:ext cx="923684" cy="1614496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7"/>
          <a:stretch>
            <a:fillRect/>
          </a:stretch>
        </p:blipFill>
        <p:spPr>
          <a:xfrm rot="1617871">
            <a:off x="507222" y="1214828"/>
            <a:ext cx="923684" cy="161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467545" y="3789040"/>
            <a:ext cx="860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Sitka Text" panose="02000505000000020004" pitchFamily="2" charset="0"/>
              </a:rPr>
              <a:t>КОПИРОВАТЬ НЕЗАПОЛНЕННЫЕ БЛАНКИ </a:t>
            </a:r>
            <a:r>
              <a:rPr lang="ru-RU" sz="2000" b="1" u="sng" dirty="0">
                <a:solidFill>
                  <a:srgbClr val="FF0000"/>
                </a:solidFill>
                <a:latin typeface="Sitka Text" panose="02000505000000020004" pitchFamily="2" charset="0"/>
              </a:rPr>
              <a:t>ЗАПРЕЩЕНО</a:t>
            </a:r>
            <a:r>
              <a:rPr lang="ru-RU" sz="2000" b="1" u="sng" dirty="0">
                <a:solidFill>
                  <a:srgbClr val="002060"/>
                </a:solidFill>
                <a:latin typeface="Sitka Text" panose="02000505000000020004" pitchFamily="2" charset="0"/>
              </a:rPr>
              <a:t>!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" y="3395813"/>
            <a:ext cx="1080120" cy="105951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69" y="4077072"/>
            <a:ext cx="740755" cy="845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3" y="2923743"/>
            <a:ext cx="382787" cy="3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-1330"/>
            <a:ext cx="9182849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35357"/>
            <a:ext cx="8859332" cy="980639"/>
          </a:xfrm>
        </p:spPr>
        <p:txBody>
          <a:bodyPr anchor="t">
            <a:noAutofit/>
          </a:bodyPr>
          <a:lstStyle/>
          <a:p>
            <a:r>
              <a:rPr lang="ru-RU" sz="24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Заполнение форм</a:t>
            </a:r>
            <a:br>
              <a:rPr lang="ru-RU" sz="2400" b="1" dirty="0">
                <a:solidFill>
                  <a:srgbClr val="660033"/>
                </a:solidFill>
                <a:latin typeface="Palatino Linotype" panose="02040502050505030304" pitchFamily="18" charset="0"/>
              </a:rPr>
            </a:br>
            <a:r>
              <a:rPr lang="ru-RU" sz="24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итогового сочинения (изложения)</a:t>
            </a:r>
            <a:br>
              <a:rPr lang="ru-RU" sz="2800" b="1" dirty="0">
                <a:solidFill>
                  <a:srgbClr val="660033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1268565" t="-1272751" r="-1268565" b="-1272751"/>
          <a:stretch/>
        </p:blipFill>
        <p:spPr>
          <a:xfrm>
            <a:off x="-7381328" y="-11332640"/>
            <a:ext cx="3589198" cy="36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5" y="332656"/>
            <a:ext cx="956779" cy="109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350" y="2562578"/>
            <a:ext cx="88857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ИС-05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заполняется в каждой аудитории по окончании ИС, участник </a:t>
            </a:r>
          </a:p>
          <a:p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проверяет правильность внесенных данных(</a:t>
            </a:r>
            <a:r>
              <a:rPr lang="ru-RU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количество заполненных </a:t>
            </a:r>
          </a:p>
          <a:p>
            <a:r>
              <a:rPr lang="ru-RU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бланков и номер темы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) и ставит свою подпись – </a:t>
            </a:r>
            <a:r>
              <a:rPr lang="ru-RU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ОСНОВНАЯ ФОРМА </a:t>
            </a:r>
          </a:p>
          <a:p>
            <a:r>
              <a:rPr lang="ru-RU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ДЛЯ ПРОВЕРКИ  КОМПЛЕКТНОСТИ БЛАНКОВ</a:t>
            </a:r>
          </a:p>
          <a:p>
            <a:r>
              <a:rPr lang="ru-RU" b="1" dirty="0">
                <a:solidFill>
                  <a:srgbClr val="660033"/>
                </a:solidFill>
                <a:latin typeface="Palatino Linotype" panose="02040502050505030304" pitchFamily="18" charset="0"/>
                <a:cs typeface="Aharoni" panose="02010803020104030203" pitchFamily="2" charset="-79"/>
              </a:rPr>
              <a:t>в ячейках формы, заполняемых в индивидуальном порядке </a:t>
            </a:r>
          </a:p>
          <a:p>
            <a:r>
              <a:rPr lang="ru-RU" b="1" dirty="0">
                <a:solidFill>
                  <a:srgbClr val="660033"/>
                </a:solidFill>
                <a:latin typeface="Palatino Linotype" panose="02040502050505030304" pitchFamily="18" charset="0"/>
                <a:cs typeface="Aharoni" panose="02010803020104030203" pitchFamily="2" charset="-79"/>
              </a:rPr>
              <a:t>(«Сдавал в устной форме» и «Удален с итогового сочинения (изложения)») </a:t>
            </a:r>
          </a:p>
          <a:p>
            <a:r>
              <a:rPr lang="ru-RU" b="1" dirty="0">
                <a:solidFill>
                  <a:srgbClr val="660033"/>
                </a:solidFill>
                <a:latin typeface="Palatino Linotype" panose="02040502050505030304" pitchFamily="18" charset="0"/>
                <a:cs typeface="Aharoni" panose="02010803020104030203" pitchFamily="2" charset="-79"/>
              </a:rPr>
              <a:t>ставится отметка        в случае подтверждения указанного факта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7269" y="1340768"/>
            <a:ext cx="88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ИС-01, ИС-02 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печатаются заранее, дополнительного заполнения не требуют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92" y="1916832"/>
            <a:ext cx="861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ИС-04</a:t>
            </a:r>
            <a:r>
              <a:rPr lang="ru-RU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– информация о распределении участников по аудиториям вносится  руководителем ОО</a:t>
            </a:r>
          </a:p>
        </p:txBody>
      </p:sp>
      <p:sp useBgFill="1">
        <p:nvSpPr>
          <p:cNvPr id="29" name="TextBox 28"/>
          <p:cNvSpPr txBox="1"/>
          <p:nvPr/>
        </p:nvSpPr>
        <p:spPr>
          <a:xfrm>
            <a:off x="484983" y="4753047"/>
            <a:ext cx="8174033" cy="10002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ИС-06 </a:t>
            </a:r>
            <a:r>
              <a:rPr lang="ru-RU" sz="2000" b="1" u="sng" dirty="0">
                <a:solidFill>
                  <a:srgbClr val="002060"/>
                </a:solidFill>
                <a:latin typeface="Garamond" panose="02020404030301010803" pitchFamily="18" charset="0"/>
              </a:rPr>
              <a:t>полностью заполняется экспертом и проверяется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Garamond" panose="02020404030301010803" pitchFamily="18" charset="0"/>
              </a:rPr>
              <a:t>ответственным членом комиссии после окончания проверки работ  </a:t>
            </a:r>
            <a:r>
              <a:rPr lang="ru-RU" sz="1900" b="1" dirty="0">
                <a:solidFill>
                  <a:srgbClr val="002060"/>
                </a:solidFill>
                <a:latin typeface="Garamond" panose="02020404030301010803" pitchFamily="18" charset="0"/>
              </a:rPr>
              <a:t>– </a:t>
            </a:r>
          </a:p>
          <a:p>
            <a:pPr algn="just"/>
            <a:r>
              <a:rPr lang="ru-RU" sz="1900" b="1" u="sng" dirty="0">
                <a:solidFill>
                  <a:srgbClr val="C00000"/>
                </a:solidFill>
                <a:latin typeface="Garamond" panose="02020404030301010803" pitchFamily="18" charset="0"/>
              </a:rPr>
              <a:t>ОСНОВНАЯ ФОРМА ДЛЯ СВЕРКИ РЕЗУЛЬТАТОВ ПРОВЕРКИ</a:t>
            </a:r>
          </a:p>
        </p:txBody>
      </p:sp>
      <p:sp useBgFill="1">
        <p:nvSpPr>
          <p:cNvPr id="18" name="TextBox 17"/>
          <p:cNvSpPr txBox="1"/>
          <p:nvPr/>
        </p:nvSpPr>
        <p:spPr>
          <a:xfrm>
            <a:off x="732034" y="5992252"/>
            <a:ext cx="7728398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ИС-07</a:t>
            </a:r>
            <a:r>
              <a:rPr lang="ru-RU" sz="1900" b="1" dirty="0">
                <a:latin typeface="Garamond" panose="02020404030301010803" pitchFamily="18" charset="0"/>
              </a:rPr>
              <a:t>, </a:t>
            </a:r>
            <a:r>
              <a:rPr lang="ru-RU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ИС-08</a:t>
            </a:r>
            <a:r>
              <a:rPr lang="ru-RU" sz="1900" b="1" dirty="0">
                <a:latin typeface="Garamond" panose="02020404030301010803" pitchFamily="18" charset="0"/>
              </a:rPr>
              <a:t>, </a:t>
            </a:r>
            <a:r>
              <a:rPr lang="ru-RU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ИС-09</a:t>
            </a:r>
            <a:r>
              <a:rPr lang="ru-RU" sz="1900" b="1" dirty="0">
                <a:latin typeface="Garamond" panose="02020404030301010803" pitchFamily="18" charset="0"/>
              </a:rPr>
              <a:t> заполняются В СЛУЧАЕ ВОЗНИКНОВЕНИЯ</a:t>
            </a:r>
          </a:p>
          <a:p>
            <a:r>
              <a:rPr lang="ru-RU" sz="1900" b="1" dirty="0">
                <a:latin typeface="Garamond" panose="02020404030301010803" pitchFamily="18" charset="0"/>
              </a:rPr>
              <a:t>НЕОБХОДИМОСТИ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9105" y="764704"/>
            <a:ext cx="673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>ВАЖНО</a:t>
            </a:r>
            <a:r>
              <a:rPr lang="ru-RU" dirty="0">
                <a:latin typeface="Palatino Linotype" panose="02040502050505030304" pitchFamily="18" charset="0"/>
              </a:rPr>
              <a:t>: формы должны быть заполнены с применением </a:t>
            </a:r>
          </a:p>
          <a:p>
            <a:pPr algn="ctr"/>
            <a:r>
              <a:rPr lang="ru-RU" dirty="0">
                <a:latin typeface="Palatino Linotype" panose="02040502050505030304" pitchFamily="18" charset="0"/>
              </a:rPr>
              <a:t>правил заполнения бланков</a:t>
            </a:r>
          </a:p>
        </p:txBody>
      </p:sp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id="{25BD1532-EAA3-46AD-8657-5198E6F416A3}"/>
              </a:ext>
            </a:extLst>
          </p:cNvPr>
          <p:cNvSpPr/>
          <p:nvPr/>
        </p:nvSpPr>
        <p:spPr>
          <a:xfrm>
            <a:off x="2267744" y="4257654"/>
            <a:ext cx="360040" cy="29913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775761-4814-48B5-80ED-DB725233A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61" y="91814"/>
            <a:ext cx="1253971" cy="10670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471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" y="-385033"/>
            <a:ext cx="9189767" cy="7319650"/>
          </a:xfrm>
          <a:prstGeom prst="rect">
            <a:avLst/>
          </a:prstGeom>
          <a:ln>
            <a:noFill/>
          </a:ln>
          <a:effectLst>
            <a:outerShdw blurRad="3556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477" y="-99392"/>
            <a:ext cx="7728003" cy="109254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Общие правила заполнения бланков итогового сочинения (изложения),</a:t>
            </a:r>
            <a:b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в том числе ФОРМ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6484" y="1089751"/>
            <a:ext cx="2982849" cy="523220"/>
          </a:xfrm>
          <a:prstGeom prst="rect">
            <a:avLst/>
          </a:prstGeom>
          <a:solidFill>
            <a:srgbClr val="92D050"/>
          </a:solidFill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2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6600"/>
                </a:solidFill>
                <a:latin typeface="Palatino Linotype" panose="02040502050505030304" pitchFamily="18" charset="0"/>
              </a:rPr>
              <a:t>НЕОБХОДИМО</a:t>
            </a: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6600"/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908701"/>
            <a:ext cx="4388397" cy="800219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Заполнять бланки капиллярной или </a:t>
            </a:r>
            <a:r>
              <a:rPr lang="ru-RU" sz="1400" b="1" dirty="0" err="1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гелевой</a:t>
            </a:r>
            <a:r>
              <a:rPr lang="ru-RU" sz="14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ручкой с чернилами</a:t>
            </a:r>
          </a:p>
          <a:p>
            <a:pPr algn="ctr"/>
            <a:r>
              <a:rPr lang="ru-RU" sz="1400" b="1" u="sng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b="1" u="sng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насыщенного чёрного цвета </a:t>
            </a:r>
            <a:endParaRPr lang="ru-RU" sz="1400" b="1" u="sng" dirty="0">
              <a:latin typeface="Palatino Linotype" panose="02040502050505030304" pitchFamily="18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5257" y="1984905"/>
            <a:ext cx="4055215" cy="861774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Вносить цифры и буквы в бланки</a:t>
            </a:r>
          </a:p>
          <a:p>
            <a:pPr algn="ctr"/>
            <a:r>
              <a:rPr lang="ru-RU" sz="16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строго в соответствии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с образцом,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приведенным на бланке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46" y="3068960"/>
            <a:ext cx="3897262" cy="738664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Оставлять пустыми поля, если нет </a:t>
            </a:r>
          </a:p>
          <a:p>
            <a:pPr algn="ctr"/>
            <a:r>
              <a:rPr lang="ru-RU" sz="14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информации для заполнения</a:t>
            </a:r>
          </a:p>
          <a:p>
            <a:pPr algn="ctr"/>
            <a:r>
              <a:rPr lang="ru-RU" sz="14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(не ставить прочерки)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60" y="1628800"/>
            <a:ext cx="412217" cy="3744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3" y="1497947"/>
            <a:ext cx="412217" cy="3744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4" y="2766506"/>
            <a:ext cx="412217" cy="3744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15816" y="4077072"/>
            <a:ext cx="3240360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>
                  <a:solidFill>
                    <a:srgbClr val="0D2329"/>
                  </a:solidFill>
                </a:ln>
                <a:latin typeface="Palatino Linotype" panose="02040502050505030304" pitchFamily="18" charset="0"/>
              </a:rPr>
              <a:t>ЗАПРЕЩАЕТСЯ</a:t>
            </a:r>
            <a:r>
              <a:rPr lang="ru-RU" sz="3200" b="1" dirty="0">
                <a:ln>
                  <a:solidFill>
                    <a:srgbClr val="0D2329"/>
                  </a:solidFill>
                </a:ln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246" y="4758444"/>
            <a:ext cx="4928130" cy="860219"/>
          </a:xfrm>
          <a:prstGeom prst="rect">
            <a:avLst/>
          </a:prstGeom>
          <a:solidFill>
            <a:srgbClr val="FF9999"/>
          </a:solidFill>
          <a:effectLst>
            <a:glow rad="101600">
              <a:schemeClr val="accent2">
                <a:lumMod val="75000"/>
                <a:alpha val="56000"/>
              </a:schemeClr>
            </a:glow>
            <a:outerShdw blurRad="571500" dist="50800" dir="5400000" algn="ctr" rotWithShape="0">
              <a:srgbClr val="000000">
                <a:alpha val="8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Делать в полях бланков и вне полей заметки, не относящиеся к содержанию бланков </a:t>
            </a:r>
          </a:p>
          <a:p>
            <a:pPr algn="ctr"/>
            <a:r>
              <a:rPr lang="ru-RU" sz="16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(в том числе персонализирующие работу)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5268" y="5691316"/>
            <a:ext cx="4011247" cy="1077218"/>
          </a:xfrm>
          <a:prstGeom prst="rect">
            <a:avLst/>
          </a:prstGeom>
          <a:solidFill>
            <a:srgbClr val="FF9999"/>
          </a:solidFill>
          <a:effectLst>
            <a:glow rad="127000">
              <a:schemeClr val="accent2">
                <a:lumMod val="75000"/>
                <a:alpha val="53000"/>
              </a:schemeClr>
            </a:glow>
            <a:outerShdw blurRad="419100" dist="50800" dir="5400000" algn="ctr" rotWithShape="0">
              <a:srgbClr val="000000">
                <a:alpha val="75000"/>
              </a:srgb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Использовать цветные ручки участникам,</a:t>
            </a:r>
          </a:p>
          <a:p>
            <a:pPr algn="ctr"/>
            <a:r>
              <a:rPr lang="ru-RU" sz="1600" b="1" dirty="0"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простой карандаш, корректоры (штрих, ластик)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89" y="4023523"/>
            <a:ext cx="1111730" cy="1313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69459"/>
            <a:ext cx="386078" cy="39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60" y="699210"/>
            <a:ext cx="1286324" cy="133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76" y="-62"/>
            <a:ext cx="1674933" cy="141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6" y="3899900"/>
            <a:ext cx="1154814" cy="83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4839" y="3235893"/>
            <a:ext cx="4652029" cy="65978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9" y="5973873"/>
            <a:ext cx="386078" cy="39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" name="Стрелка вниз 33"/>
          <p:cNvSpPr/>
          <p:nvPr/>
        </p:nvSpPr>
        <p:spPr>
          <a:xfrm>
            <a:off x="6589862" y="2780928"/>
            <a:ext cx="288032" cy="4938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6" y="5653003"/>
            <a:ext cx="1166865" cy="10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3537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13" y="-3662"/>
            <a:ext cx="9314664" cy="7613437"/>
          </a:xfr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"/>
          <a:stretch/>
        </p:blipFill>
        <p:spPr>
          <a:xfrm>
            <a:off x="5008394" y="3284984"/>
            <a:ext cx="4271657" cy="77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906" y="-89547"/>
            <a:ext cx="7272808" cy="6128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Бланк регистрации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4" y="79991"/>
            <a:ext cx="1700934" cy="2124873"/>
          </a:xfrm>
          <a:prstGeom prst="rect">
            <a:avLst/>
          </a:prstGeom>
          <a:noFill/>
          <a:ln w="9525">
            <a:solidFill>
              <a:srgbClr val="0D232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1907704" y="548680"/>
            <a:ext cx="7125582" cy="499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50645" y="620688"/>
            <a:ext cx="404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660033"/>
                </a:solidFill>
                <a:latin typeface="Palatino Linotype" panose="02040502050505030304" pitchFamily="18" charset="0"/>
                <a:cs typeface="Aharoni" panose="02010803020104030203" pitchFamily="2" charset="-79"/>
              </a:rPr>
              <a:t>ОСОБЕННОСТИ ЗАПОЛНЕНИЯ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552"/>
            <a:ext cx="5139962" cy="156879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-26780" y="2227470"/>
            <a:ext cx="189186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Код региона -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82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16718" y="1179335"/>
            <a:ext cx="1974049" cy="13542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 Black" panose="020B0A04020102020204" pitchFamily="34" charset="0"/>
              </a:rPr>
              <a:t>Код образовательной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организации, в которой</a:t>
            </a:r>
          </a:p>
          <a:p>
            <a:pPr algn="ctr"/>
            <a:r>
              <a:rPr lang="ru-RU" sz="1050" dirty="0">
                <a:solidFill>
                  <a:srgbClr val="C00000"/>
                </a:solidFill>
                <a:latin typeface="Arial Black" panose="020B0A04020102020204" pitchFamily="34" charset="0"/>
              </a:rPr>
              <a:t>обучается</a:t>
            </a:r>
            <a:r>
              <a:rPr lang="ru-RU" sz="1050" dirty="0">
                <a:latin typeface="Arial Black" panose="020B0A04020102020204" pitchFamily="34" charset="0"/>
              </a:rPr>
              <a:t> участник</a:t>
            </a:r>
          </a:p>
          <a:p>
            <a:pPr algn="ctr"/>
            <a:r>
              <a:rPr lang="ru-RU" sz="1000" i="1" dirty="0">
                <a:latin typeface="Arial Black" panose="020B0A04020102020204" pitchFamily="34" charset="0"/>
              </a:rPr>
              <a:t>(6-значный код ОО</a:t>
            </a:r>
          </a:p>
          <a:p>
            <a:pPr algn="ctr"/>
            <a:r>
              <a:rPr lang="ru-RU" sz="1000" i="1" dirty="0">
                <a:latin typeface="Arial Black" panose="020B0A04020102020204" pitchFamily="34" charset="0"/>
              </a:rPr>
              <a:t>из РИС) совпадает с кодом Места проведения ИС-11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12325" y="4267036"/>
            <a:ext cx="5257211" cy="92333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 Black" panose="020B0A04020102020204" pitchFamily="34" charset="0"/>
              </a:rPr>
              <a:t>Количество бланков записи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заполняется организатором в соответствии с количеством 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бланков, выданных участнику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(включая дополнительные бланки записей). </a:t>
            </a:r>
          </a:p>
          <a:p>
            <a:pPr algn="ctr"/>
            <a:r>
              <a:rPr lang="ru-RU" sz="1200" b="1" u="sng" dirty="0">
                <a:latin typeface="Arial Black" panose="020B0A04020102020204" pitchFamily="34" charset="0"/>
              </a:rPr>
              <a:t>Минимальное количество бланков записей – 4 шт.</a:t>
            </a:r>
          </a:p>
        </p:txBody>
      </p:sp>
      <p:pic>
        <p:nvPicPr>
          <p:cNvPr id="51" name="Рисунок 5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96053"/>
            <a:ext cx="3644510" cy="9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9" name="Прямая со стрелкой 38"/>
          <p:cNvCxnSpPr>
            <a:cxnSpLocks/>
          </p:cNvCxnSpPr>
          <p:nvPr/>
        </p:nvCxnSpPr>
        <p:spPr>
          <a:xfrm flipV="1">
            <a:off x="1573050" y="2325810"/>
            <a:ext cx="589542" cy="811478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152308" y="5276251"/>
            <a:ext cx="2041039" cy="938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77800">
              <a:schemeClr val="accent1">
                <a:alpha val="43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Black" panose="020B0A04020102020204" pitchFamily="34" charset="0"/>
              </a:rPr>
              <a:t>Персональные данные</a:t>
            </a:r>
          </a:p>
          <a:p>
            <a:pPr algn="ctr"/>
            <a:r>
              <a:rPr lang="ru-RU" sz="1100" dirty="0">
                <a:latin typeface="Arial Black" panose="020B0A04020102020204" pitchFamily="34" charset="0"/>
              </a:rPr>
              <a:t> вносятся участником в</a:t>
            </a:r>
          </a:p>
          <a:p>
            <a:pPr algn="ctr"/>
            <a:r>
              <a:rPr lang="ru-RU" sz="1100" dirty="0">
                <a:latin typeface="Arial Black" panose="020B0A04020102020204" pitchFamily="34" charset="0"/>
              </a:rPr>
              <a:t> именительном падеже из документа!</a:t>
            </a:r>
          </a:p>
        </p:txBody>
      </p:sp>
      <p:cxnSp>
        <p:nvCxnSpPr>
          <p:cNvPr id="64" name="Прямая со стрелкой 63"/>
          <p:cNvCxnSpPr>
            <a:cxnSpLocks/>
          </p:cNvCxnSpPr>
          <p:nvPr/>
        </p:nvCxnSpPr>
        <p:spPr>
          <a:xfrm flipH="1" flipV="1">
            <a:off x="1515908" y="5805264"/>
            <a:ext cx="1636400" cy="18648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683569" y="2531090"/>
            <a:ext cx="167584" cy="709534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24" y="1412776"/>
            <a:ext cx="2760816" cy="72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4" name="TextBox 73"/>
          <p:cNvSpPr txBox="1"/>
          <p:nvPr/>
        </p:nvSpPr>
        <p:spPr>
          <a:xfrm>
            <a:off x="6804248" y="1268760"/>
            <a:ext cx="2411760" cy="9002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 Black" panose="020B0A04020102020204" pitchFamily="34" charset="0"/>
              </a:rPr>
              <a:t>Краткая инструкция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 для участника, ознакомившись 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с которой, он обязательно </a:t>
            </a:r>
          </a:p>
          <a:p>
            <a:pPr algn="ctr"/>
            <a:r>
              <a:rPr lang="ru-RU" sz="1050" dirty="0">
                <a:latin typeface="Arial Black" panose="020B0A04020102020204" pitchFamily="34" charset="0"/>
              </a:rPr>
              <a:t>ставит </a:t>
            </a:r>
            <a:r>
              <a:rPr lang="ru-RU" sz="1050" dirty="0">
                <a:solidFill>
                  <a:srgbClr val="C00000"/>
                </a:solidFill>
                <a:latin typeface="Arial Black" panose="020B0A04020102020204" pitchFamily="34" charset="0"/>
              </a:rPr>
              <a:t>свою подпись</a:t>
            </a:r>
          </a:p>
        </p:txBody>
      </p:sp>
      <p:cxnSp>
        <p:nvCxnSpPr>
          <p:cNvPr id="77" name="Прямая со стрелкой 76"/>
          <p:cNvCxnSpPr>
            <a:cxnSpLocks/>
          </p:cNvCxnSpPr>
          <p:nvPr/>
        </p:nvCxnSpPr>
        <p:spPr>
          <a:xfrm flipH="1">
            <a:off x="6516216" y="1988840"/>
            <a:ext cx="504056" cy="84881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0" y="6215752"/>
            <a:ext cx="519334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bg1">
                <a:alpha val="48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Black" panose="020B0A04020102020204" pitchFamily="34" charset="0"/>
              </a:rPr>
              <a:t>В поля </a:t>
            </a:r>
            <a:r>
              <a:rPr lang="ru-RU" sz="1100" dirty="0">
                <a:solidFill>
                  <a:srgbClr val="C00000"/>
                </a:solidFill>
                <a:latin typeface="Arial Black" panose="020B0A04020102020204" pitchFamily="34" charset="0"/>
              </a:rPr>
              <a:t>«СЕРИЯ» </a:t>
            </a:r>
            <a:r>
              <a:rPr lang="ru-RU" sz="1100" dirty="0">
                <a:latin typeface="Arial Black" panose="020B0A04020102020204" pitchFamily="34" charset="0"/>
              </a:rPr>
              <a:t>и </a:t>
            </a:r>
            <a:r>
              <a:rPr lang="ru-RU" sz="1100" dirty="0">
                <a:solidFill>
                  <a:srgbClr val="C00000"/>
                </a:solidFill>
                <a:latin typeface="Arial Black" panose="020B0A04020102020204" pitchFamily="34" charset="0"/>
              </a:rPr>
              <a:t>«НОМЕР» </a:t>
            </a:r>
            <a:r>
              <a:rPr lang="ru-RU" sz="1100" dirty="0">
                <a:latin typeface="Arial Black" panose="020B0A04020102020204" pitchFamily="34" charset="0"/>
              </a:rPr>
              <a:t>вносится </a:t>
            </a:r>
          </a:p>
          <a:p>
            <a:pPr algn="ctr"/>
            <a:r>
              <a:rPr lang="ru-RU" sz="1100" dirty="0">
                <a:latin typeface="Arial Black" panose="020B0A04020102020204" pitchFamily="34" charset="0"/>
              </a:rPr>
              <a:t>информация арабскими цифрами (буквами) без пробелов в соответствии с документом, по которому участник был зарегистрирован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76129" y="2420888"/>
            <a:ext cx="4055462" cy="584775"/>
          </a:xfrm>
          <a:prstGeom prst="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нижней части бланка </a:t>
            </a:r>
          </a:p>
          <a:p>
            <a:pPr algn="ct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 участника ИС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44887" y="4926067"/>
            <a:ext cx="4035164" cy="1815882"/>
          </a:xfrm>
          <a:prstGeom prst="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endParaRPr lang="ru-RU" sz="1400" b="1" dirty="0">
              <a:latin typeface="Palatino Linotype" panose="02040502050505030304" pitchFamily="18" charset="0"/>
            </a:endParaRPr>
          </a:p>
          <a:p>
            <a:r>
              <a:rPr lang="ru-RU" sz="1400" b="1" dirty="0">
                <a:latin typeface="Palatino Linotype" panose="02040502050505030304" pitchFamily="18" charset="0"/>
              </a:rPr>
              <a:t>- удален в связи с нарушением порядка (</a:t>
            </a:r>
            <a:r>
              <a:rPr lang="ru-RU" sz="1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ru-RU" sz="1400" b="1" dirty="0">
                <a:latin typeface="Palatino Linotype" panose="02040502050505030304" pitchFamily="18" charset="0"/>
              </a:rPr>
              <a:t>);</a:t>
            </a:r>
          </a:p>
          <a:p>
            <a:r>
              <a:rPr lang="ru-RU" sz="1400" b="1" dirty="0">
                <a:latin typeface="Palatino Linotype" panose="02040502050505030304" pitchFamily="18" charset="0"/>
              </a:rPr>
              <a:t>- не может завершить написание ИС-11 по объективным причинам (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ru-RU" sz="1400" b="1" dirty="0">
                <a:latin typeface="Palatino Linotype" panose="02040502050505030304" pitchFamily="18" charset="0"/>
              </a:rPr>
              <a:t>);</a:t>
            </a:r>
          </a:p>
          <a:p>
            <a:r>
              <a:rPr lang="ru-RU" sz="1400" b="1" dirty="0">
                <a:latin typeface="Palatino Linotype" panose="02040502050505030304" pitchFamily="18" charset="0"/>
              </a:rPr>
              <a:t>- принимает участие в ИС-11 в устной форме (для лиц с ОВЗ, инвалидов, по желанию и  по медицинским показаниям (</a:t>
            </a:r>
            <a:r>
              <a:rPr lang="ru-RU" sz="1400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3</a:t>
            </a:r>
            <a:r>
              <a:rPr lang="ru-RU" sz="1400" b="1" dirty="0">
                <a:latin typeface="Palatino Linotype" panose="02040502050505030304" pitchFamily="18" charset="0"/>
              </a:rPr>
              <a:t>)</a:t>
            </a:r>
            <a:endParaRPr lang="ru-RU" sz="1400" dirty="0">
              <a:latin typeface="Impact" panose="020B080603090205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44887" y="4132238"/>
            <a:ext cx="4197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ЗАПОЛНЯЕТСЯ ОРГАНИЗАТОРОМ 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ПОДТВЕРЖДАЕТСЯ ЕГО ПОДПИСЬЮ,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ЕСЛИ УЧАСТНИК: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54132" y="3140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260303" y="3306470"/>
            <a:ext cx="30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26878" y="3212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49" name="Прямая со стрелкой 48"/>
          <p:cNvCxnSpPr>
            <a:cxnSpLocks/>
          </p:cNvCxnSpPr>
          <p:nvPr/>
        </p:nvCxnSpPr>
        <p:spPr>
          <a:xfrm flipH="1" flipV="1">
            <a:off x="3378576" y="3815574"/>
            <a:ext cx="172068" cy="413808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</p:cNvCxnSpPr>
          <p:nvPr/>
        </p:nvCxnSpPr>
        <p:spPr>
          <a:xfrm flipV="1">
            <a:off x="2051720" y="3429000"/>
            <a:ext cx="716832" cy="844855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9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6" y="-33844"/>
            <a:ext cx="9152736" cy="7183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14" y="-40780"/>
            <a:ext cx="8496944" cy="7402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и дополнительные бланки записи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итогового сочинения (изложения)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709" y="3566471"/>
            <a:ext cx="8718549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 Black" panose="020B0A04020102020204" pitchFamily="34" charset="0"/>
              </a:rPr>
              <a:t>Дополнительный бланк записи предоставляется по требованию участника</a:t>
            </a:r>
          </a:p>
          <a:p>
            <a:pPr algn="ctr"/>
            <a:r>
              <a:rPr lang="ru-RU" sz="1500" u="sng" dirty="0">
                <a:latin typeface="Arial Black" panose="020B0A04020102020204" pitchFamily="34" charset="0"/>
              </a:rPr>
              <a:t>в случае заполнения основных бланков записи, что проверяется членом комиссии при выдаче дополнительного бланка записи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59" y="5441960"/>
            <a:ext cx="6696745" cy="1446550"/>
          </a:xfrm>
          <a:prstGeom prst="rect">
            <a:avLst/>
          </a:prstGeom>
          <a:solidFill>
            <a:srgbClr val="FF5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n w="22225">
                  <a:solidFill>
                    <a:srgbClr val="0D232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В случае заполнения дополнительного бланка записи </a:t>
            </a:r>
          </a:p>
          <a:p>
            <a:pPr algn="ctr"/>
            <a:r>
              <a:rPr lang="ru-RU" sz="2100" b="1" dirty="0">
                <a:ln w="22225">
                  <a:solidFill>
                    <a:srgbClr val="0D232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при незаполненном основном бланке текст, </a:t>
            </a:r>
          </a:p>
          <a:p>
            <a:pPr algn="ctr"/>
            <a:r>
              <a:rPr lang="ru-RU" sz="2100" b="1" dirty="0">
                <a:ln w="22225">
                  <a:solidFill>
                    <a:srgbClr val="0D232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записанный в дополнительный бланк записи ,</a:t>
            </a:r>
          </a:p>
          <a:p>
            <a:pPr algn="ctr"/>
            <a:r>
              <a:rPr lang="ru-RU" sz="2500" b="1" u="sng" dirty="0">
                <a:ln w="22225">
                  <a:solidFill>
                    <a:srgbClr val="0D232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оцениваться не будет!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8" y="1008466"/>
            <a:ext cx="3611636" cy="10879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53470" y="692696"/>
            <a:ext cx="4911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для заполнения полей о </a:t>
            </a:r>
            <a:r>
              <a:rPr lang="ru-RU" sz="15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коде региона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5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коде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5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названии работы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</a:t>
            </a:r>
            <a:r>
              <a:rPr lang="ru-RU" sz="15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номере темы 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быть продублирована с бланка регистрации. </a:t>
            </a:r>
          </a:p>
          <a:p>
            <a:pPr algn="ctr"/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«ФИО» участника заполняется прописью.</a:t>
            </a:r>
          </a:p>
          <a:p>
            <a:pPr algn="ctr"/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В случае нехватки места – вносятся фамилия и инициалы участника</a:t>
            </a:r>
            <a:endParaRPr lang="ru-RU" sz="15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132856"/>
            <a:ext cx="889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60033"/>
                </a:solidFill>
                <a:latin typeface="Arial Black" panose="020B0A04020102020204" pitchFamily="34" charset="0"/>
              </a:rPr>
              <a:t>Код работы на основных бланках записи совпадает с кодом работы на бланке регистрации </a:t>
            </a:r>
            <a:r>
              <a:rPr lang="ru-RU" sz="1400" i="1" dirty="0">
                <a:solidFill>
                  <a:srgbClr val="660033"/>
                </a:solidFill>
                <a:latin typeface="Arial Black" panose="020B0A04020102020204" pitchFamily="34" charset="0"/>
              </a:rPr>
              <a:t>(присваивается автоматически при распечатке комплекта)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705818"/>
            <a:ext cx="252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Impact" panose="020B0806030902050204" pitchFamily="34" charset="0"/>
              </a:rPr>
              <a:t>ОСНОВНЫЕ БЛАНКИ ЗАПИСИ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1821" y="2780928"/>
            <a:ext cx="741916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rgbClr val="660033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 первом бланке записи участник записывает название</a:t>
            </a:r>
          </a:p>
          <a:p>
            <a:pPr algn="ctr"/>
            <a:r>
              <a:rPr lang="ru-RU" dirty="0">
                <a:ln>
                  <a:solidFill>
                    <a:srgbClr val="660033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выбранной темы сочинения полностью!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74" y="621230"/>
            <a:ext cx="888707" cy="9502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1835696" y="4437112"/>
            <a:ext cx="6774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60033"/>
                </a:solidFill>
                <a:latin typeface="Arial Black" panose="020B0A04020102020204" pitchFamily="34" charset="0"/>
              </a:rPr>
              <a:t>Код работы на дополнительный бланк записи вносится участником самостоятельно с регистрационного бланка. Также заполняются регистрационные поля</a:t>
            </a:r>
            <a:endParaRPr lang="ru-RU" sz="1600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4490513"/>
            <a:ext cx="864096" cy="8794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15" y="5307997"/>
            <a:ext cx="1781282" cy="17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6" y="-9295"/>
            <a:ext cx="9152736" cy="7183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14" y="-40780"/>
            <a:ext cx="8496944" cy="7402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Передача бланков и форм для проверки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575" y="548680"/>
            <a:ext cx="818006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6600"/>
                </a:solidFill>
                <a:latin typeface="Constantia" panose="02030602050306030303" pitchFamily="18" charset="0"/>
              </a:rPr>
              <a:t>ИЗ АУДИТОРИИ ПРОВЕДЕНИЯ </a:t>
            </a:r>
            <a:r>
              <a:rPr lang="ru-RU" sz="1500" b="1" u="sng" dirty="0">
                <a:solidFill>
                  <a:srgbClr val="006600"/>
                </a:solidFill>
                <a:latin typeface="Constantia" panose="02030602050306030303" pitchFamily="18" charset="0"/>
              </a:rPr>
              <a:t>ВСЕ МАТЕРИАЛЫ ПЕРЕДАЮТСЯ </a:t>
            </a:r>
            <a:r>
              <a:rPr lang="ru-RU" sz="1500" b="1" dirty="0">
                <a:solidFill>
                  <a:srgbClr val="006600"/>
                </a:solidFill>
                <a:latin typeface="Constantia" panose="02030602050306030303" pitchFamily="18" charset="0"/>
              </a:rPr>
              <a:t>ОТВЕТСТВЕННЫМ</a:t>
            </a:r>
          </a:p>
          <a:p>
            <a:pPr algn="ctr"/>
            <a:r>
              <a:rPr lang="ru-RU" sz="1500" b="1" dirty="0">
                <a:solidFill>
                  <a:srgbClr val="006600"/>
                </a:solidFill>
                <a:latin typeface="Constantia" panose="02030602050306030303" pitchFamily="18" charset="0"/>
              </a:rPr>
              <a:t> ЧЛЕНАМ КОМИССИИ ПО ПРОВЕДЕНИЮ И ПРОВЕРКЕ ИС-</a:t>
            </a:r>
            <a:r>
              <a:rPr lang="ru-RU" sz="1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ru-RU" sz="15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14" y="1070101"/>
            <a:ext cx="8765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99"/>
                </a:solidFill>
                <a:latin typeface="Franklin Gothic Medium" panose="020B0603020102020204" pitchFamily="34" charset="0"/>
              </a:rPr>
              <a:t>оригиналы бланков работ и формы ИС-05 и ИС-06, заполненные формы ИС-07, ИС-08 и ИС-09 с оригиналами работ соответствующих участников передаются для дальнейших сверки, копирования и заполнения в пункты проверки ИС-11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60033"/>
                </a:solidFill>
                <a:latin typeface="Franklin Gothic Medium" panose="020B0603020102020204" pitchFamily="34" charset="0"/>
              </a:rPr>
              <a:t>формы ИС-01, ИС-02, НЕЗАПОЛНЕННЫЕ формы ИС-05, ИС-06, ИС-07, ИС-08, ИС-09 (упаковываются и остаются в пункте проведения ИС-11 до дня передачи ответственному лицу от МСУ)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60033"/>
                </a:solidFill>
                <a:latin typeface="Franklin Gothic Medium" panose="020B0603020102020204" pitchFamily="34" charset="0"/>
              </a:rPr>
              <a:t>неиспользованные и испорченные бланки ИС-11 (упаковываются и остаются в пункте проведения ИС-11 до дня передачи ответственному лицу от МСУ)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черновики участников, видеозаписи (упаковываются и остаются в пункте проведения ИС-11) черновики хранятся 1 месяц, видеозаписи – до 1 марта 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24" y="4017838"/>
            <a:ext cx="751551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n>
                  <a:solidFill>
                    <a:srgbClr val="660033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ru-RU" dirty="0"/>
              <a:t>В пунктах проверки ОРИГИНАЛЫ РАБОТ копируются поаудиторно,  для проверки предаются ТОЛЬКО </a:t>
            </a:r>
            <a:r>
              <a:rPr lang="ru-RU" dirty="0">
                <a:solidFill>
                  <a:srgbClr val="FF0000"/>
                </a:solidFill>
              </a:rPr>
              <a:t>копии, </a:t>
            </a:r>
            <a:r>
              <a:rPr lang="ru-RU" dirty="0"/>
              <a:t>оригиналы хранятся в сейфе до момента внесения информации о результатах проверки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5229200"/>
            <a:ext cx="5860424" cy="1077218"/>
          </a:xfrm>
          <a:prstGeom prst="rect">
            <a:avLst/>
          </a:prstGeom>
          <a:solidFill>
            <a:srgbClr val="FFFFCC"/>
          </a:solidFill>
          <a:effectLst>
            <a:glow rad="127000">
              <a:srgbClr val="FFFF00">
                <a:alpha val="45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Членам комиссии, выполняющим функции экспертов, рекомендуется при проверке работ обращать внимание на то, находятся перед ними оригиналы</a:t>
            </a:r>
          </a:p>
          <a:p>
            <a:pPr algn="ctr"/>
            <a:r>
              <a:rPr lang="ru-RU" sz="1600" b="1" dirty="0">
                <a:solidFill>
                  <a:srgbClr val="660033"/>
                </a:solidFill>
                <a:latin typeface="Palatino Linotype" panose="02040502050505030304" pitchFamily="18" charset="0"/>
              </a:rPr>
              <a:t> или копии и </a:t>
            </a:r>
            <a:r>
              <a:rPr lang="ru-RU" sz="1600" b="1" u="sng" dirty="0">
                <a:solidFill>
                  <a:srgbClr val="660033"/>
                </a:solidFill>
                <a:latin typeface="Palatino Linotype" panose="02040502050505030304" pitchFamily="18" charset="0"/>
              </a:rPr>
              <a:t>не осуществлять проверку оригиналов!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77" y="4159142"/>
            <a:ext cx="1109011" cy="1254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1533" y="5410829"/>
            <a:ext cx="2673341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КОПИИ РАБОТ РЕКОМЕНДУЕТСЯ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ПРОВЕРЯТЬ </a:t>
            </a:r>
            <a:r>
              <a:rPr lang="ru-RU" sz="14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КРАСНОЙ</a:t>
            </a:r>
            <a:endParaRPr lang="ru-RU" sz="1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РУЧКОЙ</a:t>
            </a: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6228184" y="5479504"/>
            <a:ext cx="288032" cy="613792"/>
          </a:xfrm>
          <a:prstGeom prst="flowChartMerge">
            <a:avLst/>
          </a:prstGeom>
          <a:solidFill>
            <a:srgbClr val="FF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228184" y="6165304"/>
            <a:ext cx="263921" cy="1857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24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1918</Words>
  <Application>Microsoft Office PowerPoint</Application>
  <PresentationFormat>Экран (4:3)</PresentationFormat>
  <Paragraphs>244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Arial Black</vt:lpstr>
      <vt:lpstr>Arial Narrow</vt:lpstr>
      <vt:lpstr>Bookman Old Style</vt:lpstr>
      <vt:lpstr>Calibri</vt:lpstr>
      <vt:lpstr>Cambria</vt:lpstr>
      <vt:lpstr>Constantia</vt:lpstr>
      <vt:lpstr>Franklin Gothic Medium</vt:lpstr>
      <vt:lpstr>Garamond</vt:lpstr>
      <vt:lpstr>Impact</vt:lpstr>
      <vt:lpstr>Palatino Linotype</vt:lpstr>
      <vt:lpstr>Segoe UI Black</vt:lpstr>
      <vt:lpstr>Sitka Text</vt:lpstr>
      <vt:lpstr>Times New Roman</vt:lpstr>
      <vt:lpstr>Wingdings</vt:lpstr>
      <vt:lpstr>Тема Office</vt:lpstr>
      <vt:lpstr>Итоговое сочинение (изложение)  в 2021/2022 учебном году</vt:lpstr>
      <vt:lpstr>Комплект форм итогового сочинения (изложения) из РИС «Планирование </vt:lpstr>
      <vt:lpstr> </vt:lpstr>
      <vt:lpstr>Комплект бланков итогового сочинения (изложения) </vt:lpstr>
      <vt:lpstr>Заполнение форм итогового сочинения (изложения) </vt:lpstr>
      <vt:lpstr>Общие правила заполнения бланков итогового сочинения (изложения), в том числе ФОРМ </vt:lpstr>
      <vt:lpstr>Бланк регистрации</vt:lpstr>
      <vt:lpstr>Основные и дополнительные бланки записи итогового сочинения (изложения)</vt:lpstr>
      <vt:lpstr>Передача бланков и форм для проверки</vt:lpstr>
      <vt:lpstr>Внесение результата проверки итогового сочинения (изложения)</vt:lpstr>
      <vt:lpstr>Верное внесение данных о результате итогового сочинения (изложения) в случае результата</vt:lpstr>
      <vt:lpstr>Сканирование материалов</vt:lpstr>
      <vt:lpstr>Передача материалов ИС-11 в РЦОИ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Ирина Александровна</dc:creator>
  <cp:lastModifiedBy>Козликина Ольга Михайловна</cp:lastModifiedBy>
  <cp:revision>283</cp:revision>
  <cp:lastPrinted>2021-11-24T09:55:27Z</cp:lastPrinted>
  <dcterms:created xsi:type="dcterms:W3CDTF">2016-01-19T07:40:48Z</dcterms:created>
  <dcterms:modified xsi:type="dcterms:W3CDTF">2021-11-25T06:09:15Z</dcterms:modified>
</cp:coreProperties>
</file>