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94" r:id="rId27"/>
    <p:sldId id="283" r:id="rId28"/>
    <p:sldId id="284" r:id="rId29"/>
    <p:sldId id="285" r:id="rId30"/>
    <p:sldId id="287" r:id="rId31"/>
    <p:sldId id="286" r:id="rId32"/>
    <p:sldId id="288" r:id="rId33"/>
    <p:sldId id="295" r:id="rId34"/>
    <p:sldId id="296" r:id="rId35"/>
    <p:sldId id="297" r:id="rId36"/>
    <p:sldId id="290" r:id="rId37"/>
    <p:sldId id="291" r:id="rId38"/>
    <p:sldId id="292" r:id="rId39"/>
    <p:sldId id="298" r:id="rId40"/>
    <p:sldId id="299" r:id="rId41"/>
    <p:sldId id="289" r:id="rId42"/>
    <p:sldId id="293" r:id="rId43"/>
    <p:sldId id="300" r:id="rId44"/>
  </p:sldIdLst>
  <p:sldSz cx="9144000" cy="6858000" type="screen4x3"/>
  <p:notesSz cx="9866313" cy="673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04" y="-102"/>
      </p:cViewPr>
      <p:guideLst>
        <p:guide orient="horz" pos="2122"/>
        <p:guide pos="31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0CB12-9854-4837-918C-54A3DC031DC5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BA70C-6076-4834-A77D-9EEF5C731C5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BD009-5955-4EE4-B80D-C0A6202F7ACF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6708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780CC-124F-4938-973B-99D85D2A3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780CC-124F-4938-973B-99D85D2A318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F4084-B122-4428-90D7-495807C4D0B5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44BE-C422-4B50-B8BB-283D2BF12EB9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FC27-4360-473E-B951-AE524BECDB0D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CB17F-076C-4E45-8DCA-D8FC42E3BCE4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02F0-5CB6-470D-929C-1CF5939C20CB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244A-2238-4D10-A998-D66669EB9D51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8601-E454-4B77-8BED-56C14B05D244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3EB8-6411-46C6-9448-873ABA91370F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9F36-CCD5-4246-AF46-BD91CF2E68DF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6C8A-A998-4D6E-ACA9-6EE43A046D3D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893CF-9104-4EDB-8FF3-D64A67D34E52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15C94-D63B-481E-9ACD-FAD65342FC28}" type="datetime1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A339-FE43-4FD7-AC26-7BA5EEEE01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-oge.sdamgia.ru/" TargetMode="External"/><Relationship Id="rId2" Type="http://schemas.openxmlformats.org/officeDocument/2006/relationships/hyperlink" Target="https://zen.yandex.ru/id/5f8487b4d170cb5c7f21c052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/>
              <a:t>Геометрия. Четырёхугольник и его элементы. Решение задач.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5572140"/>
            <a:ext cx="8429684" cy="895344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Сафронова И.А.,</a:t>
            </a:r>
          </a:p>
          <a:p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читель математики МБОУ «Гвардейская школа-гимназия №3»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196" t="30273" r="38506" b="29687"/>
          <a:stretch>
            <a:fillRect/>
          </a:stretch>
        </p:blipFill>
        <p:spPr bwMode="auto">
          <a:xfrm>
            <a:off x="214281" y="928670"/>
            <a:ext cx="865619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№2</a:t>
            </a:r>
            <a:endParaRPr lang="ru-RU" sz="2400" b="1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 l="12775" t="16024" r="12074" b="19736"/>
          <a:stretch>
            <a:fillRect/>
          </a:stretch>
        </p:blipFill>
        <p:spPr bwMode="auto">
          <a:xfrm>
            <a:off x="1714479" y="4643446"/>
            <a:ext cx="428627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196" t="31250" r="37957" b="15039"/>
          <a:stretch>
            <a:fillRect/>
          </a:stretch>
        </p:blipFill>
        <p:spPr bwMode="auto">
          <a:xfrm>
            <a:off x="63683" y="1009002"/>
            <a:ext cx="8873387" cy="447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№2</a:t>
            </a:r>
            <a:endParaRPr lang="ru-RU" sz="24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2775" t="16024" r="12074" b="19736"/>
          <a:stretch>
            <a:fillRect/>
          </a:stretch>
        </p:blipFill>
        <p:spPr bwMode="auto">
          <a:xfrm>
            <a:off x="1785918" y="5572140"/>
            <a:ext cx="2143141" cy="85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2196" t="30273" r="37957" b="15039"/>
          <a:stretch>
            <a:fillRect/>
          </a:stretch>
        </p:blipFill>
        <p:spPr bwMode="auto">
          <a:xfrm>
            <a:off x="31825" y="845989"/>
            <a:ext cx="903818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№2</a:t>
            </a:r>
            <a:endParaRPr lang="ru-RU" sz="24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2775" t="16024" r="12074" b="19736"/>
          <a:stretch>
            <a:fillRect/>
          </a:stretch>
        </p:blipFill>
        <p:spPr bwMode="auto">
          <a:xfrm>
            <a:off x="1785918" y="5572140"/>
            <a:ext cx="2143141" cy="85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2196" t="31250" r="37957" b="16992"/>
          <a:stretch>
            <a:fillRect/>
          </a:stretch>
        </p:blipFill>
        <p:spPr bwMode="auto">
          <a:xfrm>
            <a:off x="214282" y="857232"/>
            <a:ext cx="866826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№2</a:t>
            </a:r>
            <a:endParaRPr lang="ru-RU" sz="24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2775" t="16024" r="12074" b="19736"/>
          <a:stretch>
            <a:fillRect/>
          </a:stretch>
        </p:blipFill>
        <p:spPr bwMode="auto">
          <a:xfrm>
            <a:off x="1857356" y="5357826"/>
            <a:ext cx="2143141" cy="85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2196" t="29297" r="37957" b="25781"/>
          <a:stretch>
            <a:fillRect/>
          </a:stretch>
        </p:blipFill>
        <p:spPr bwMode="auto">
          <a:xfrm>
            <a:off x="119869" y="858406"/>
            <a:ext cx="897168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№3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1647" t="29297" r="38506" b="25781"/>
          <a:stretch>
            <a:fillRect/>
          </a:stretch>
        </p:blipFill>
        <p:spPr bwMode="auto">
          <a:xfrm>
            <a:off x="90394" y="766587"/>
            <a:ext cx="880240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№3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2196" t="29297" r="37957" b="25781"/>
          <a:stretch>
            <a:fillRect/>
          </a:stretch>
        </p:blipFill>
        <p:spPr bwMode="auto">
          <a:xfrm>
            <a:off x="214282" y="785794"/>
            <a:ext cx="880240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№3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2196" t="29297" r="38506" b="25781"/>
          <a:stretch>
            <a:fillRect/>
          </a:stretch>
        </p:blipFill>
        <p:spPr bwMode="auto">
          <a:xfrm>
            <a:off x="214282" y="928670"/>
            <a:ext cx="872164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№3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2196" t="28320" r="47840" b="26758"/>
          <a:stretch>
            <a:fillRect/>
          </a:stretch>
        </p:blipFill>
        <p:spPr bwMode="auto">
          <a:xfrm>
            <a:off x="285719" y="928670"/>
            <a:ext cx="8620703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№4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2196" t="28320" r="37957" b="25781"/>
          <a:stretch>
            <a:fillRect/>
          </a:stretch>
        </p:blipFill>
        <p:spPr bwMode="auto">
          <a:xfrm>
            <a:off x="148963" y="994256"/>
            <a:ext cx="8794366" cy="379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№4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85728"/>
            <a:ext cx="8501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	ЧЕТЫРЕХУГОЛЬНИК </a:t>
            </a:r>
            <a:r>
              <a:rPr lang="ru-RU" sz="2400" b="1" dirty="0"/>
              <a:t>— это геометрическая фигура (многоугольник), состоящая из четырёх точек (вершин), никакие три из которых не лежат на одной прямой, и четырёх отрезков (сторон), последовательно соединяющих эти точки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85926"/>
            <a:ext cx="6500858" cy="486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№4</a:t>
            </a:r>
            <a:endParaRPr lang="ru-RU" sz="2400" b="1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 l="2196" t="28320" r="37958" b="16992"/>
          <a:stretch>
            <a:fillRect/>
          </a:stretch>
        </p:blipFill>
        <p:spPr bwMode="auto">
          <a:xfrm>
            <a:off x="214281" y="1142984"/>
            <a:ext cx="876008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2196" t="28320" r="43997" b="15039"/>
          <a:stretch>
            <a:fillRect/>
          </a:stretch>
        </p:blipFill>
        <p:spPr bwMode="auto">
          <a:xfrm>
            <a:off x="-1" y="857232"/>
            <a:ext cx="905291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№5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2196" t="29297" r="42899" b="16992"/>
          <a:stretch>
            <a:fillRect/>
          </a:stretch>
        </p:blipFill>
        <p:spPr bwMode="auto">
          <a:xfrm>
            <a:off x="214281" y="1000108"/>
            <a:ext cx="8702447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№5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2196" t="31250" r="37957" b="16015"/>
          <a:stretch>
            <a:fillRect/>
          </a:stretch>
        </p:blipFill>
        <p:spPr bwMode="auto">
          <a:xfrm>
            <a:off x="0" y="1000108"/>
            <a:ext cx="908453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№6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2745" t="31250" r="38506" b="25781"/>
          <a:stretch>
            <a:fillRect/>
          </a:stretch>
        </p:blipFill>
        <p:spPr bwMode="auto">
          <a:xfrm>
            <a:off x="90847" y="989804"/>
            <a:ext cx="8884993" cy="365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№6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2745" t="31250" r="38506" b="25781"/>
          <a:stretch>
            <a:fillRect/>
          </a:stretch>
        </p:blipFill>
        <p:spPr bwMode="auto">
          <a:xfrm>
            <a:off x="103507" y="998949"/>
            <a:ext cx="8907728" cy="366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№6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000100" y="500042"/>
            <a:ext cx="778674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Ромб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параллелограмм, у которого все стороны равны.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285720" y="1500174"/>
            <a:ext cx="85725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Перечислим те свойств ромба, которые нам понадобятся для решения задач. Исходя из того, что ромб является параллелограммом по определению, то все свойства параллелограмма актуальны и для ромба. Но есть и индивидуальные особенности фигуры.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143372" y="364331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Диагонали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ромба являются биссектрисами углов ромба.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86248" y="47148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Диагонали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ромба взаимно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перпендикулярны.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 descr="https://thepresentation.ru/img/thumbs/efff8644d76a31286e9908a8f08077b9-800x.jpg"/>
          <p:cNvPicPr/>
          <p:nvPr/>
        </p:nvPicPr>
        <p:blipFill rotWithShape="1"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65122" t="19971" r="5100" b="24287"/>
          <a:stretch/>
        </p:blipFill>
        <p:spPr bwMode="auto">
          <a:xfrm>
            <a:off x="1142976" y="3429000"/>
            <a:ext cx="2214578" cy="29289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2196" t="29297" r="43448" b="15039"/>
          <a:stretch>
            <a:fillRect/>
          </a:stretch>
        </p:blipFill>
        <p:spPr bwMode="auto">
          <a:xfrm>
            <a:off x="285720" y="1285860"/>
            <a:ext cx="856128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00298" y="285728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РОМБ (№15)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№1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№1</a:t>
            </a:r>
            <a:endParaRPr lang="ru-RU" sz="2400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2196" t="29297" r="40154" b="27734"/>
          <a:stretch>
            <a:fillRect/>
          </a:stretch>
        </p:blipFill>
        <p:spPr bwMode="auto">
          <a:xfrm>
            <a:off x="285720" y="1571612"/>
            <a:ext cx="852385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№1</a:t>
            </a:r>
            <a:endParaRPr lang="ru-RU" sz="2400" b="1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2196" t="29297" r="39604" b="16015"/>
          <a:stretch>
            <a:fillRect/>
          </a:stretch>
        </p:blipFill>
        <p:spPr bwMode="auto">
          <a:xfrm>
            <a:off x="285719" y="1428736"/>
            <a:ext cx="865420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532" y="183808"/>
            <a:ext cx="8677434" cy="64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№2</a:t>
            </a:r>
            <a:endParaRPr lang="ru-RU" sz="24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4392" t="32226" r="39055" b="14062"/>
          <a:stretch>
            <a:fillRect/>
          </a:stretch>
        </p:blipFill>
        <p:spPr bwMode="auto">
          <a:xfrm>
            <a:off x="428595" y="1428736"/>
            <a:ext cx="842838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4392" t="32226" r="39055" b="26758"/>
          <a:stretch>
            <a:fillRect/>
          </a:stretch>
        </p:blipFill>
        <p:spPr bwMode="auto">
          <a:xfrm>
            <a:off x="285720" y="1428736"/>
            <a:ext cx="858446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№2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/>
          <a:srcRect l="4429" t="32422" r="39568" b="26562"/>
          <a:stretch>
            <a:fillRect/>
          </a:stretch>
        </p:blipFill>
        <p:spPr bwMode="auto">
          <a:xfrm>
            <a:off x="214282" y="1357298"/>
            <a:ext cx="867461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№2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№3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1285860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ромбе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диагонали пересекаются в точке О. Угол ВСО равен 50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Найти угол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ОВС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erricon.ru/img/8/1/12-925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2357430"/>
            <a:ext cx="3714776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30756" t="41604" r="39055" b="14062"/>
          <a:stretch>
            <a:fillRect/>
          </a:stretch>
        </p:blipFill>
        <p:spPr bwMode="auto">
          <a:xfrm>
            <a:off x="4357686" y="2214554"/>
            <a:ext cx="449929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№3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1285860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ромбе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диагонали пересекаются в точке О. Угол ВСО равен 50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Найти угол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ОВС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erricon.ru/img/8/1/12-925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2357430"/>
            <a:ext cx="3714776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30756" t="41604" r="39055" b="14062"/>
          <a:stretch>
            <a:fillRect/>
          </a:stretch>
        </p:blipFill>
        <p:spPr bwMode="auto">
          <a:xfrm>
            <a:off x="4357686" y="2214554"/>
            <a:ext cx="449929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4572000" y="2214554"/>
            <a:ext cx="414340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Воспользуемся тем фактом, что диагонали ромба взаимно перпендикулярны.  Значит в треугольнике ВСО угол О равен 90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Исходя из того, что сумма острых углов в прямоугольном треугольнике равна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90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тогда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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ОВС = 90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- 50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40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/>
              </a:rPr>
              <a:t>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Ответ: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40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57224" y="428604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Прямоугольник — параллелограмм, у которого все углы прямые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 l="20351" t="53906" r="41764" b="19413"/>
          <a:stretch>
            <a:fillRect/>
          </a:stretch>
        </p:blipFill>
        <p:spPr bwMode="auto">
          <a:xfrm>
            <a:off x="2071670" y="1500174"/>
            <a:ext cx="4340980" cy="171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8209" y="3224270"/>
            <a:ext cx="898828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Исходя из того, что прямоугольник является параллелограммом по определению, то все свойства параллелограмма актуальны и для него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Но есть и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индивидуальная особенность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фигуры.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4643446"/>
            <a:ext cx="37862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Диагонали прямоугольника равны.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reshimvse.com/img/1477923555r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85786" y="4429132"/>
            <a:ext cx="3214710" cy="200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2196" t="31250" r="37957" b="21874"/>
          <a:stretch>
            <a:fillRect/>
          </a:stretch>
        </p:blipFill>
        <p:spPr bwMode="auto">
          <a:xfrm>
            <a:off x="214281" y="1428736"/>
            <a:ext cx="8760085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00298" y="285728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ПРЯМОУГОЛЬНИК (№15)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№1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№1</a:t>
            </a:r>
            <a:endParaRPr lang="ru-RU" sz="2400" b="1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2745" t="30273" r="37957" b="20898"/>
          <a:stretch>
            <a:fillRect/>
          </a:stretch>
        </p:blipFill>
        <p:spPr bwMode="auto">
          <a:xfrm>
            <a:off x="285720" y="1643050"/>
            <a:ext cx="848683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2745" t="31250" r="37957" b="20898"/>
          <a:stretch>
            <a:fillRect/>
          </a:stretch>
        </p:blipFill>
        <p:spPr bwMode="auto">
          <a:xfrm>
            <a:off x="357157" y="1357298"/>
            <a:ext cx="866003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№1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282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№2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357298"/>
            <a:ext cx="8715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Стороны прямоугольника относятся как 4:7. Найдите меньшую сторону прямоугольника, если его периметр равен 66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0756" t="41604" r="39055" b="14062"/>
          <a:stretch>
            <a:fillRect/>
          </a:stretch>
        </p:blipFill>
        <p:spPr bwMode="auto">
          <a:xfrm>
            <a:off x="4286248" y="2500306"/>
            <a:ext cx="449929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 l="28551" t="40039" r="46193" b="37500"/>
          <a:stretch>
            <a:fillRect/>
          </a:stretch>
        </p:blipFill>
        <p:spPr bwMode="auto">
          <a:xfrm>
            <a:off x="428596" y="3571876"/>
            <a:ext cx="328614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119921" y="214291"/>
            <a:ext cx="89341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Некоторые сведения о параллелограмме:</a:t>
            </a:r>
          </a:p>
          <a:p>
            <a:pPr marL="360363" lvl="0" indent="-360363">
              <a:buFont typeface="+mj-lt"/>
              <a:buAutoNum type="arabicPeriod"/>
            </a:pPr>
            <a:r>
              <a:rPr lang="ru-RU" sz="2800" dirty="0" smtClean="0"/>
              <a:t>Соседние (смежные ) </a:t>
            </a:r>
            <a:r>
              <a:rPr lang="ru-RU" sz="2800" dirty="0" smtClean="0"/>
              <a:t>углы в параллелограмме дают  в сумме 180</a:t>
            </a:r>
            <a:r>
              <a:rPr lang="ru-RU" sz="2800" dirty="0" smtClean="0">
                <a:sym typeface="Symbol"/>
              </a:rPr>
              <a:t>.</a:t>
            </a:r>
            <a:endParaRPr lang="ru-RU" sz="2800" dirty="0" smtClean="0"/>
          </a:p>
          <a:p>
            <a:pPr marL="360363" lvl="0" indent="-360363">
              <a:buFont typeface="+mj-lt"/>
              <a:buAutoNum type="arabicPeriod"/>
            </a:pPr>
            <a:r>
              <a:rPr lang="ru-RU" sz="2800" dirty="0" smtClean="0"/>
              <a:t>Диагональ параллелограмма делит его на два равных </a:t>
            </a:r>
            <a:r>
              <a:rPr lang="ru-RU" sz="2800" dirty="0" smtClean="0"/>
              <a:t>треугольника, то </a:t>
            </a:r>
            <a:r>
              <a:rPr lang="ru-RU" sz="2800" dirty="0" smtClean="0"/>
              <a:t>есть треугольник </a:t>
            </a:r>
            <a:r>
              <a:rPr lang="ru-RU" sz="2800" dirty="0" smtClean="0"/>
              <a:t> </a:t>
            </a:r>
            <a:r>
              <a:rPr lang="en-US" sz="2800" dirty="0" smtClean="0"/>
              <a:t>ABD</a:t>
            </a:r>
            <a:r>
              <a:rPr lang="ru-RU" sz="2800" dirty="0" smtClean="0"/>
              <a:t>   </a:t>
            </a:r>
            <a:r>
              <a:rPr lang="ru-RU" sz="2800" dirty="0" smtClean="0"/>
              <a:t>равен треугольнику </a:t>
            </a:r>
            <a:r>
              <a:rPr lang="en-US" sz="2800" dirty="0" smtClean="0"/>
              <a:t>BCD</a:t>
            </a:r>
            <a:r>
              <a:rPr lang="ru-RU" sz="2800" dirty="0" smtClean="0"/>
              <a:t>, а треугольник </a:t>
            </a:r>
            <a:r>
              <a:rPr lang="en-US" sz="2800" dirty="0" smtClean="0"/>
              <a:t>ABC</a:t>
            </a:r>
            <a:r>
              <a:rPr lang="ru-RU" sz="2800" dirty="0" smtClean="0"/>
              <a:t> равен треугольнику </a:t>
            </a:r>
            <a:r>
              <a:rPr lang="en-US" sz="2800" dirty="0" smtClean="0"/>
              <a:t>ACD</a:t>
            </a:r>
            <a:r>
              <a:rPr lang="ru-RU" sz="2800" dirty="0" smtClean="0"/>
              <a:t>.</a:t>
            </a:r>
          </a:p>
          <a:p>
            <a:pPr marL="360363" lvl="0" indent="-360363">
              <a:buFont typeface="+mj-lt"/>
              <a:buAutoNum type="arabicPeriod"/>
            </a:pPr>
            <a:r>
              <a:rPr lang="ru-RU" sz="2800" dirty="0" smtClean="0"/>
              <a:t>Биссектриса угла параллелограмма отсекает от него равнобедренный треугольник, то есть треугольник АВК равнобедренный</a:t>
            </a:r>
            <a:r>
              <a:rPr lang="ru-RU" sz="2800" dirty="0" smtClean="0"/>
              <a:t>.</a:t>
            </a:r>
            <a:endParaRPr lang="ru-RU" dirty="0"/>
          </a:p>
        </p:txBody>
      </p:sp>
      <p:pic>
        <p:nvPicPr>
          <p:cNvPr id="42" name="Рисунок 41" descr="https://ds03.infourok.ru/uploads/ex/0cd3/00043f0a-220cef0e/1/hello_html_15c1a6c1.pn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85786" y="4572008"/>
            <a:ext cx="3309944" cy="20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https://reshimvse.com/img/1446135319u.jpg"/>
          <p:cNvPicPr/>
          <p:nvPr/>
        </p:nvPicPr>
        <p:blipFill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29132"/>
            <a:ext cx="3929090" cy="2143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5720" y="214290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№2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642918"/>
            <a:ext cx="8715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Стороны прямоугольника относятся как 4:7. Найдите меньшую сторону прямоугольника, если его периметр равен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66.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0756" t="41604" r="39055" b="14062"/>
          <a:stretch>
            <a:fillRect/>
          </a:stretch>
        </p:blipFill>
        <p:spPr bwMode="auto">
          <a:xfrm>
            <a:off x="3161424" y="1571612"/>
            <a:ext cx="562411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 l="28551" t="40039" r="46193" b="37500"/>
          <a:stretch>
            <a:fillRect/>
          </a:stretch>
        </p:blipFill>
        <p:spPr bwMode="auto">
          <a:xfrm>
            <a:off x="785786" y="2928934"/>
            <a:ext cx="200026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86116" y="1714488"/>
            <a:ext cx="55007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Пусть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одна часть, тогда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4х + 7х = 33 (так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как сумма смежных сторон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прямоугольника 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есть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полупериметр).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11х = 33  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= 3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Одна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часть равна трем. Тогда меньшая сторона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равна: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3=12.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Ответ: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12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2643182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7х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321468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r>
              <a:rPr lang="ru-RU" dirty="0" smtClean="0"/>
              <a:t>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28001" t="28320" r="1171" b="63066"/>
          <a:stretch>
            <a:fillRect/>
          </a:stretch>
        </p:blipFill>
        <p:spPr bwMode="auto">
          <a:xfrm>
            <a:off x="285720" y="1142983"/>
            <a:ext cx="8501122" cy="58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00298" y="285728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ПАРАЛЛЕЛОГРАММ (№23)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69166" t="41241" r="3187" b="36148"/>
          <a:stretch>
            <a:fillRect/>
          </a:stretch>
        </p:blipFill>
        <p:spPr bwMode="auto">
          <a:xfrm>
            <a:off x="1214414" y="2428867"/>
            <a:ext cx="6858048" cy="315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8001" t="28320" r="1171" b="15039"/>
          <a:stretch>
            <a:fillRect/>
          </a:stretch>
        </p:blipFill>
        <p:spPr bwMode="auto">
          <a:xfrm>
            <a:off x="214282" y="1571612"/>
            <a:ext cx="8358246" cy="375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1472" y="500042"/>
            <a:ext cx="835824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Сегодня мы повторили: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Определения параллелограмма, ромба и прямоугольника;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Свойства этих четырёхугольников;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Решение задач на определение элементов четырёхугольников семейства «Параллелограммы».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5357826"/>
            <a:ext cx="8643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/>
              <a:t>При подготовке презентации были использованы материалы, доступные по </a:t>
            </a:r>
            <a:r>
              <a:rPr lang="ru-RU" sz="1400" dirty="0" smtClean="0"/>
              <a:t>ссылкам:  </a:t>
            </a:r>
            <a:r>
              <a:rPr lang="en-US" sz="1400" dirty="0" smtClean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zen.yandex.ru/id/5f8487b4d170cb5c7f21c052</a:t>
            </a:r>
            <a:endParaRPr lang="ru-RU" sz="1400" dirty="0" smtClean="0"/>
          </a:p>
          <a:p>
            <a:pPr algn="r"/>
            <a:r>
              <a:rPr lang="en-US" sz="1400" dirty="0" smtClean="0">
                <a:hlinkClick r:id="rId3"/>
              </a:rPr>
              <a:t>https://math-oge.sdamgia.ru</a:t>
            </a:r>
            <a:r>
              <a:rPr lang="en-US" sz="1400" dirty="0" smtClean="0">
                <a:hlinkClick r:id="rId3"/>
              </a:rPr>
              <a:t>/</a:t>
            </a:r>
            <a:endParaRPr lang="ru-RU" sz="1400" dirty="0" smtClean="0"/>
          </a:p>
          <a:p>
            <a:pPr algn="r"/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5720" y="214290"/>
            <a:ext cx="850112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ru-RU" sz="2800" dirty="0" smtClean="0"/>
              <a:t>В параллелограмме из одного угла можно провести </a:t>
            </a:r>
            <a:r>
              <a:rPr lang="ru-RU" sz="2800" dirty="0" smtClean="0"/>
              <a:t>две </a:t>
            </a:r>
            <a:r>
              <a:rPr lang="ru-RU" sz="2800" dirty="0" smtClean="0"/>
              <a:t>высоты. Меньшая высота проведена к большей стороне. Большая - к меньшей.</a:t>
            </a:r>
          </a:p>
          <a:p>
            <a:pPr marL="342900" lvl="0" indent="-342900">
              <a:buFont typeface="+mj-lt"/>
              <a:buAutoNum type="arabicPeriod" startAt="4"/>
            </a:pPr>
            <a:r>
              <a:rPr lang="ru-RU" sz="2800" dirty="0" smtClean="0"/>
              <a:t>Биссектрисы двух соседних углов параллелограмма перпендикулярны.</a:t>
            </a:r>
          </a:p>
          <a:p>
            <a:pPr marL="342900" lvl="0" indent="-342900">
              <a:buFont typeface="+mj-lt"/>
              <a:buAutoNum type="arabicPeriod" startAt="4"/>
            </a:pPr>
            <a:r>
              <a:rPr lang="ru-RU" sz="2800" dirty="0" smtClean="0"/>
              <a:t>Биссектрисы двух противоположных углов параллелограмма параллельны или совпадают.</a:t>
            </a:r>
          </a:p>
          <a:p>
            <a:endParaRPr lang="ru-RU" dirty="0"/>
          </a:p>
        </p:txBody>
      </p:sp>
      <p:pic>
        <p:nvPicPr>
          <p:cNvPr id="5" name="Рисунок 4" descr="https://present5.com/presentation/147797529_149348537/image-7.jpg"/>
          <p:cNvPicPr/>
          <p:nvPr/>
        </p:nvPicPr>
        <p:blipFill rotWithShape="1"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r="47377" b="58734"/>
          <a:stretch/>
        </p:blipFill>
        <p:spPr bwMode="auto">
          <a:xfrm>
            <a:off x="285720" y="4000504"/>
            <a:ext cx="2857520" cy="17526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Рисунок 5" descr="C:\Users\Галина\Desktop\бп.jpg"/>
          <p:cNvPicPr/>
          <p:nvPr/>
        </p:nvPicPr>
        <p:blipFill rotWithShape="1"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22434" t="18778" r="35369" b="44105"/>
          <a:stretch/>
        </p:blipFill>
        <p:spPr bwMode="auto">
          <a:xfrm>
            <a:off x="3214678" y="3857628"/>
            <a:ext cx="2928958" cy="1928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Рисунок 6" descr="C:\Users\Администратор\AppData\Local\Microsoft\Windows\Temporary Internet Files\Content.Word\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857628"/>
            <a:ext cx="2714644" cy="17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5720" y="357166"/>
            <a:ext cx="857256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 startAt="7"/>
            </a:pPr>
            <a:r>
              <a:rPr lang="ru-RU" sz="2800" dirty="0" smtClean="0"/>
              <a:t>Если в параллелограмм можно вписать окружность, то это ромб или квадрат.</a:t>
            </a:r>
          </a:p>
          <a:p>
            <a:pPr marL="514350" lvl="0" indent="-514350">
              <a:buFont typeface="+mj-lt"/>
              <a:buAutoNum type="arabicPeriod" startAt="7"/>
            </a:pPr>
            <a:r>
              <a:rPr lang="ru-RU" sz="2800" dirty="0" smtClean="0"/>
              <a:t>Если вокруг параллелограмма описана окружность, то это прямоугольник.</a:t>
            </a:r>
          </a:p>
          <a:p>
            <a:pPr marL="514350" lvl="0" indent="-514350">
              <a:buFont typeface="+mj-lt"/>
              <a:buAutoNum type="arabicPeriod" startAt="7"/>
            </a:pPr>
            <a:r>
              <a:rPr lang="ru-RU" sz="2800" dirty="0" smtClean="0"/>
              <a:t>Параллелограмм — это центрально-симметричная фигура. Центр симметрии параллелограмма – точка пересечения его диагоналей.</a:t>
            </a: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54354" t="23722" r="4396" b="23778"/>
          <a:stretch>
            <a:fillRect/>
          </a:stretch>
        </p:blipFill>
        <p:spPr bwMode="auto">
          <a:xfrm>
            <a:off x="6351146" y="3714752"/>
            <a:ext cx="217035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l="26562" t="22500" r="26563"/>
          <a:stretch>
            <a:fillRect/>
          </a:stretch>
        </p:blipFill>
        <p:spPr bwMode="auto">
          <a:xfrm>
            <a:off x="428596" y="3857628"/>
            <a:ext cx="24888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 l="61854" t="21222" r="3458" b="36278"/>
          <a:stretch>
            <a:fillRect/>
          </a:stretch>
        </p:blipFill>
        <p:spPr bwMode="auto">
          <a:xfrm>
            <a:off x="3571868" y="3714752"/>
            <a:ext cx="209901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t="9804" b="29411"/>
          <a:stretch>
            <a:fillRect/>
          </a:stretch>
        </p:blipFill>
        <p:spPr bwMode="auto">
          <a:xfrm>
            <a:off x="285720" y="1428736"/>
            <a:ext cx="857054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00298" y="285728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ПАРАЛЛЕЛОГРАММ (№15)</a:t>
            </a:r>
          </a:p>
          <a:p>
            <a:pPr algn="ctr"/>
            <a:r>
              <a:rPr lang="ru-RU" sz="2000" b="1" dirty="0" smtClean="0"/>
              <a:t>№1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196" t="30273" r="37957" b="31641"/>
          <a:stretch>
            <a:fillRect/>
          </a:stretch>
        </p:blipFill>
        <p:spPr bwMode="auto">
          <a:xfrm>
            <a:off x="214282" y="1142984"/>
            <a:ext cx="858538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0034" y="71435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№1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A339-FE43-4FD7-AC26-7BA5EEEE01D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5720" y="357166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№1</a:t>
            </a:r>
            <a:endParaRPr lang="ru-RU" sz="24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2196" t="30273" r="38506" b="15039"/>
          <a:stretch>
            <a:fillRect/>
          </a:stretch>
        </p:blipFill>
        <p:spPr bwMode="auto">
          <a:xfrm>
            <a:off x="357158" y="1214422"/>
            <a:ext cx="840417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603</Words>
  <Application>Microsoft Office PowerPoint</Application>
  <PresentationFormat>Экран (4:3)</PresentationFormat>
  <Paragraphs>124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Геометрия. Четырёхугольник и его элементы. Решение задач.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Геометрия. Четырёхугольник и его элементы. Решение задач.</dc:title>
  <dc:creator>Admin</dc:creator>
  <cp:lastModifiedBy>Admin</cp:lastModifiedBy>
  <cp:revision>126</cp:revision>
  <dcterms:created xsi:type="dcterms:W3CDTF">2021-10-22T19:32:31Z</dcterms:created>
  <dcterms:modified xsi:type="dcterms:W3CDTF">2021-10-24T18:39:48Z</dcterms:modified>
</cp:coreProperties>
</file>