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0" r:id="rId36"/>
    <p:sldId id="292" r:id="rId37"/>
    <p:sldId id="293" r:id="rId38"/>
    <p:sldId id="294" r:id="rId39"/>
    <p:sldId id="296" r:id="rId40"/>
    <p:sldId id="303" r:id="rId41"/>
    <p:sldId id="302" r:id="rId42"/>
    <p:sldId id="297" r:id="rId43"/>
    <p:sldId id="300" r:id="rId44"/>
    <p:sldId id="301" r:id="rId45"/>
    <p:sldId id="304" r:id="rId46"/>
    <p:sldId id="305" r:id="rId47"/>
    <p:sldId id="306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NA7 X86" initials="D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7F1"/>
    <a:srgbClr val="87C1D5"/>
    <a:srgbClr val="C26CB2"/>
    <a:srgbClr val="D79431"/>
    <a:srgbClr val="CCFF99"/>
    <a:srgbClr val="F0E8FC"/>
    <a:srgbClr val="F0EFF9"/>
    <a:srgbClr val="F7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2" autoAdjust="0"/>
    <p:restoredTop sz="94717" autoAdjust="0"/>
  </p:normalViewPr>
  <p:slideViewPr>
    <p:cSldViewPr>
      <p:cViewPr varScale="1">
        <p:scale>
          <a:sx n="83" d="100"/>
          <a:sy n="83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2A98-F280-4E50-B6E0-7CB8936D0E3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7A1B-F942-43B8-86D5-BCFFC48C8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5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07A1B-F942-43B8-86D5-BCFFC48C83C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8.xml"/><Relationship Id="rId18" Type="http://schemas.openxmlformats.org/officeDocument/2006/relationships/slide" Target="slide10.xml"/><Relationship Id="rId26" Type="http://schemas.openxmlformats.org/officeDocument/2006/relationships/slide" Target="slide20.xml"/><Relationship Id="rId39" Type="http://schemas.openxmlformats.org/officeDocument/2006/relationships/slide" Target="slide34.xml"/><Relationship Id="rId3" Type="http://schemas.openxmlformats.org/officeDocument/2006/relationships/slide" Target="slide4.xml"/><Relationship Id="rId21" Type="http://schemas.openxmlformats.org/officeDocument/2006/relationships/slide" Target="slide31.xml"/><Relationship Id="rId34" Type="http://schemas.openxmlformats.org/officeDocument/2006/relationships/slide" Target="slide37.xml"/><Relationship Id="rId42" Type="http://schemas.openxmlformats.org/officeDocument/2006/relationships/slide" Target="slide18.xml"/><Relationship Id="rId7" Type="http://schemas.openxmlformats.org/officeDocument/2006/relationships/slide" Target="slide8.xml"/><Relationship Id="rId12" Type="http://schemas.openxmlformats.org/officeDocument/2006/relationships/slide" Target="slide33.xml"/><Relationship Id="rId17" Type="http://schemas.openxmlformats.org/officeDocument/2006/relationships/slide" Target="slide16.xml"/><Relationship Id="rId25" Type="http://schemas.openxmlformats.org/officeDocument/2006/relationships/slide" Target="slide19.xml"/><Relationship Id="rId33" Type="http://schemas.openxmlformats.org/officeDocument/2006/relationships/slide" Target="slide44.xml"/><Relationship Id="rId38" Type="http://schemas.openxmlformats.org/officeDocument/2006/relationships/slide" Target="slide30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20" Type="http://schemas.openxmlformats.org/officeDocument/2006/relationships/slide" Target="slide38.xml"/><Relationship Id="rId29" Type="http://schemas.openxmlformats.org/officeDocument/2006/relationships/slide" Target="slide36.xml"/><Relationship Id="rId41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35.xml"/><Relationship Id="rId24" Type="http://schemas.openxmlformats.org/officeDocument/2006/relationships/slide" Target="slide26.xml"/><Relationship Id="rId32" Type="http://schemas.openxmlformats.org/officeDocument/2006/relationships/slide" Target="slide43.xml"/><Relationship Id="rId37" Type="http://schemas.openxmlformats.org/officeDocument/2006/relationships/slide" Target="slide29.xml"/><Relationship Id="rId40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22.xml"/><Relationship Id="rId23" Type="http://schemas.openxmlformats.org/officeDocument/2006/relationships/slide" Target="slide25.xml"/><Relationship Id="rId28" Type="http://schemas.openxmlformats.org/officeDocument/2006/relationships/slide" Target="slide14.xml"/><Relationship Id="rId36" Type="http://schemas.openxmlformats.org/officeDocument/2006/relationships/slide" Target="slide23.xml"/><Relationship Id="rId10" Type="http://schemas.openxmlformats.org/officeDocument/2006/relationships/slide" Target="slide39.xml"/><Relationship Id="rId19" Type="http://schemas.openxmlformats.org/officeDocument/2006/relationships/slide" Target="slide15.xml"/><Relationship Id="rId31" Type="http://schemas.openxmlformats.org/officeDocument/2006/relationships/slide" Target="slide42.xml"/><Relationship Id="rId4" Type="http://schemas.openxmlformats.org/officeDocument/2006/relationships/slide" Target="slide5.xml"/><Relationship Id="rId9" Type="http://schemas.openxmlformats.org/officeDocument/2006/relationships/slide" Target="slide40.xml"/><Relationship Id="rId14" Type="http://schemas.openxmlformats.org/officeDocument/2006/relationships/slide" Target="slide27.xml"/><Relationship Id="rId22" Type="http://schemas.openxmlformats.org/officeDocument/2006/relationships/slide" Target="slide32.xml"/><Relationship Id="rId27" Type="http://schemas.openxmlformats.org/officeDocument/2006/relationships/slide" Target="slide13.xml"/><Relationship Id="rId30" Type="http://schemas.openxmlformats.org/officeDocument/2006/relationships/slide" Target="slide41.xml"/><Relationship Id="rId35" Type="http://schemas.openxmlformats.org/officeDocument/2006/relationships/slide" Target="slide24.xml"/><Relationship Id="rId43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3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0%B0%20%D1%80%D0%B5%D0%BA&amp;pos=7&amp;rpt=simage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%D1%81%D1%83%D0%BC%D1%87%D0%B0%D1%82%D1%8B%D0%B5&amp;suggest_reqid=617563033142813006971535202636721&amp;uinfo=sw-1280-sh-1024-ww-1263-wh-913-pd-1-wp-5x4_1280x1024&amp;viewport=wide&amp;nomisspell=1&amp;pin=1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82%D1%80%D0%BE%D0%B5%D0%BD%D0%B8%D0%B5%20%D0%B7%D0%B5%D0%BC%D0%BD%D0%BE%D0%B9%20%D0%BA%D0%BE%D1%80%D1%8B&amp;pos=9&amp;rpt=simage" TargetMode="External"/><Relationship Id="rId2" Type="http://schemas.openxmlformats.org/officeDocument/2006/relationships/hyperlink" Target="simage&amp;pin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556792"/>
            <a:ext cx="6984775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СВОЯ ИГРА»</a:t>
            </a:r>
          </a:p>
          <a:p>
            <a:pPr lvl="1" algn="ctr"/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п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о следам географических знаний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85728"/>
            <a:ext cx="79609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Материки</a:t>
            </a:r>
            <a:r>
              <a:rPr lang="ru-RU" sz="4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20</a:t>
            </a:r>
            <a:endParaRPr lang="ru-RU" sz="40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949280"/>
            <a:ext cx="971600" cy="90872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06106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ответ</a:t>
            </a:r>
            <a:endParaRPr lang="ru-RU" sz="4000" b="1" cap="none" spc="50" dirty="0">
              <a:ln w="1143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952" y="1340768"/>
            <a:ext cx="8270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Часть света, состоящая из двух материков?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5949280"/>
            <a:ext cx="1843966" cy="584775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Америка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7890" name="Picture 2" descr="&amp;Icy;&amp;ncy;&amp;tcy;&amp;iecy;&amp;rcy;&amp;iecy;&amp;scy;&amp;ncy;&amp;ycy;&amp;jcy; &amp;Fcy;&amp;acy;&amp;kcy;&amp;tcy;/&amp;Zcy;&amp;ncy;&amp;acy;&amp;iecy;&amp;tcy;&amp;iecy; &amp;lcy;&amp;icy; &amp;Vcy;&amp;ycy;? . - &amp;Scy;&amp;tcy;&amp;rcy;&amp;acy;&amp;ncy;&amp;icy;&amp;tscy;&amp;acy; 8 - &amp;Fcy;&amp;ocy;&amp;rcy;&amp;u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5" y="2276872"/>
            <a:ext cx="5706573" cy="3096344"/>
          </a:xfrm>
          <a:prstGeom prst="rect">
            <a:avLst/>
          </a:prstGeom>
          <a:noFill/>
        </p:spPr>
      </p:pic>
      <p:pic>
        <p:nvPicPr>
          <p:cNvPr id="37892" name="Picture 4" descr="marya.foygl - &amp;acy;&amp;lcy;&amp;softcy;&amp;bcy;&amp;ocy;&amp;mcy; &quot;&amp;Scy;&amp;mcy;&amp;acy;&amp;jcy;&amp;lcy;&amp;icy;&amp;kcy;&amp;icy; - &amp;kcy;&amp;ocy;&amp;scy;&amp;mcy;&amp;ocy;&amp;scy;, &amp;gcy;&amp;lcy;&amp;ocy;&amp;bcy;&amp;ucy;&amp;scy;&amp;ycy;&quot; &amp;ncy;&amp;acy; &amp;YAcy;&amp;ncy;&amp;dcy;&amp;iecy;&amp;kcy;&amp;scy;.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743075" cy="12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6021288"/>
            <a:ext cx="971600" cy="836712"/>
          </a:xfrm>
          <a:prstGeom prst="actionButtonHome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6150114"/>
            <a:ext cx="1643042" cy="70788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</a:rPr>
              <a:t>ответ</a:t>
            </a:r>
            <a:endParaRPr lang="ru-RU" sz="4000" b="1" cap="none" spc="50" dirty="0">
              <a:ln w="11430"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471" y="116632"/>
            <a:ext cx="79609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Материки</a:t>
            </a:r>
            <a:r>
              <a:rPr lang="ru-RU" sz="4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30</a:t>
            </a:r>
            <a:endParaRPr lang="ru-RU" sz="40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196752"/>
            <a:ext cx="619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Какой континент не имеет рек?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6093296"/>
            <a:ext cx="2448299" cy="584775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Антарктида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&amp;Icy;&amp;ncy;&amp;tcy;&amp;iecy;&amp;rcy;&amp;iecy;&amp;scy;&amp;ncy;&amp;ycy;&amp;jcy; &amp;Fcy;&amp;acy;&amp;kcy;&amp;tcy;/&amp;Zcy;&amp;ncy;&amp;acy;&amp;iecy;&amp;tcy;&amp;iecy; &amp;lcy;&amp;icy; &amp;Vcy;&amp;ycy;? . - &amp;Scy;&amp;tcy;&amp;rcy;&amp;acy;&amp;ncy;&amp;icy;&amp;tscy;&amp;acy; 8 - &amp;Fcy;&amp;ocy;&amp;rcy;&amp;u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0273" y="2132856"/>
            <a:ext cx="5971995" cy="3240360"/>
          </a:xfrm>
          <a:prstGeom prst="rect">
            <a:avLst/>
          </a:prstGeom>
          <a:noFill/>
        </p:spPr>
      </p:pic>
      <p:pic>
        <p:nvPicPr>
          <p:cNvPr id="9" name="Picture 4" descr="marya.foygl - &amp;acy;&amp;lcy;&amp;softcy;&amp;bcy;&amp;ocy;&amp;mcy; &quot;&amp;Scy;&amp;mcy;&amp;acy;&amp;jcy;&amp;lcy;&amp;icy;&amp;kcy;&amp;icy; - &amp;kcy;&amp;ocy;&amp;scy;&amp;mcy;&amp;ocy;&amp;scy;, &amp;gcy;&amp;lcy;&amp;ocy;&amp;bcy;&amp;ucy;&amp;scy;&amp;ycy;&quot; &amp;ncy;&amp;acy; &amp;YAcy;&amp;ncy;&amp;dcy;&amp;iecy;&amp;kcy;&amp;scy;.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743075" cy="12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6021288"/>
            <a:ext cx="899592" cy="836712"/>
          </a:xfrm>
          <a:prstGeom prst="actionButtonHome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62289" y="6150114"/>
            <a:ext cx="1881711" cy="70788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</a:rPr>
              <a:t>ответ</a:t>
            </a:r>
            <a:endParaRPr lang="ru-RU" sz="4000" b="1" cap="none" spc="50" dirty="0">
              <a:ln w="11430"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471" y="116632"/>
            <a:ext cx="79609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Материки</a:t>
            </a:r>
            <a:r>
              <a:rPr lang="ru-RU" sz="4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40</a:t>
            </a:r>
            <a:endParaRPr lang="ru-RU" sz="40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980728"/>
            <a:ext cx="675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Назовите материк,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 который входят две части света? </a:t>
            </a:r>
            <a:r>
              <a:rPr lang="ru-RU" sz="3200" dirty="0" smtClean="0"/>
              <a:t> 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6021288"/>
            <a:ext cx="1737976" cy="584775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Евразия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&amp;Icy;&amp;ncy;&amp;tcy;&amp;iecy;&amp;rcy;&amp;iecy;&amp;scy;&amp;ncy;&amp;ycy;&amp;jcy; &amp;Fcy;&amp;acy;&amp;kcy;&amp;tcy;/&amp;Zcy;&amp;ncy;&amp;acy;&amp;iecy;&amp;tcy;&amp;iecy; &amp;lcy;&amp;icy; &amp;Vcy;&amp;ycy;? . - &amp;Scy;&amp;tcy;&amp;rcy;&amp;acy;&amp;ncy;&amp;icy;&amp;tscy;&amp;acy; 8 - &amp;Fcy;&amp;ocy;&amp;rcy;&amp;u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5" y="2276872"/>
            <a:ext cx="5706573" cy="3096344"/>
          </a:xfrm>
          <a:prstGeom prst="rect">
            <a:avLst/>
          </a:prstGeom>
          <a:noFill/>
        </p:spPr>
      </p:pic>
      <p:pic>
        <p:nvPicPr>
          <p:cNvPr id="10" name="Picture 4" descr="marya.foygl - &amp;acy;&amp;lcy;&amp;softcy;&amp;bcy;&amp;ocy;&amp;mcy; &quot;&amp;Scy;&amp;mcy;&amp;acy;&amp;jcy;&amp;lcy;&amp;icy;&amp;kcy;&amp;icy; - &amp;kcy;&amp;ocy;&amp;scy;&amp;mcy;&amp;ocy;&amp;scy;, &amp;gcy;&amp;lcy;&amp;ocy;&amp;bcy;&amp;ucy;&amp;scy;&amp;ycy;&quot; &amp;ncy;&amp;acy; &amp;YAcy;&amp;ncy;&amp;dcy;&amp;iecy;&amp;kcy;&amp;scy;.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743075" cy="12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877272"/>
            <a:ext cx="1043608" cy="980728"/>
          </a:xfrm>
          <a:prstGeom prst="actionButtonHome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06106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</a:rPr>
              <a:t>ответ</a:t>
            </a:r>
            <a:endParaRPr lang="ru-RU" sz="4000" b="1" cap="none" spc="50" dirty="0">
              <a:ln w="11430"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471" y="116632"/>
            <a:ext cx="79609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Материки</a:t>
            </a:r>
            <a:r>
              <a:rPr lang="ru-RU" sz="4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50</a:t>
            </a:r>
            <a:endParaRPr lang="ru-RU" sz="40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980728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Самый жаркий материк?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6021288"/>
            <a:ext cx="1650388" cy="584775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Африка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&amp;Icy;&amp;ncy;&amp;tcy;&amp;iecy;&amp;rcy;&amp;iecy;&amp;scy;&amp;ncy;&amp;ycy;&amp;jcy; &amp;Fcy;&amp;acy;&amp;kcy;&amp;tcy;/&amp;Zcy;&amp;ncy;&amp;acy;&amp;iecy;&amp;tcy;&amp;iecy; &amp;lcy;&amp;icy; &amp;Vcy;&amp;ycy;? . - &amp;Scy;&amp;tcy;&amp;rcy;&amp;acy;&amp;ncy;&amp;icy;&amp;tscy;&amp;acy; 8 - &amp;Fcy;&amp;ocy;&amp;rcy;&amp;u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5" y="2276872"/>
            <a:ext cx="5706573" cy="3096344"/>
          </a:xfrm>
          <a:prstGeom prst="rect">
            <a:avLst/>
          </a:prstGeom>
          <a:noFill/>
        </p:spPr>
      </p:pic>
      <p:pic>
        <p:nvPicPr>
          <p:cNvPr id="10" name="Picture 4" descr="marya.foygl - &amp;acy;&amp;lcy;&amp;softcy;&amp;bcy;&amp;ocy;&amp;mcy; &quot;&amp;Scy;&amp;mcy;&amp;acy;&amp;jcy;&amp;lcy;&amp;icy;&amp;kcy;&amp;icy; - &amp;kcy;&amp;ocy;&amp;scy;&amp;mcy;&amp;ocy;&amp;scy;, &amp;gcy;&amp;lcy;&amp;ocy;&amp;bcy;&amp;ucy;&amp;scy;&amp;ycy;&quot; &amp;ncy;&amp;acy; &amp;YAcy;&amp;ncy;&amp;dcy;&amp;iecy;&amp;kcy;&amp;scy;.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743075" cy="12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949280"/>
            <a:ext cx="1043608" cy="90872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06106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</a:rPr>
              <a:t>ответ</a:t>
            </a:r>
            <a:endParaRPr lang="ru-RU" sz="4000" b="1" cap="none" spc="50" dirty="0">
              <a:ln w="11430"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471" y="116632"/>
            <a:ext cx="79609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Материки</a:t>
            </a:r>
            <a:r>
              <a:rPr lang="ru-RU" sz="4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60</a:t>
            </a:r>
            <a:endParaRPr lang="ru-RU" sz="40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98072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 этом материке находится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самый высокий водопад мира?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5733257"/>
            <a:ext cx="3376630" cy="954107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Южная Америка</a:t>
            </a:r>
          </a:p>
          <a:p>
            <a:endParaRPr lang="ru-RU" sz="2400" b="1" dirty="0"/>
          </a:p>
        </p:txBody>
      </p:sp>
      <p:pic>
        <p:nvPicPr>
          <p:cNvPr id="7" name="Picture 2" descr="&amp;Icy;&amp;ncy;&amp;tcy;&amp;iecy;&amp;rcy;&amp;iecy;&amp;scy;&amp;ncy;&amp;ycy;&amp;jcy; &amp;Fcy;&amp;acy;&amp;kcy;&amp;tcy;/&amp;Zcy;&amp;ncy;&amp;acy;&amp;iecy;&amp;tcy;&amp;iecy; &amp;lcy;&amp;icy; &amp;Vcy;&amp;ycy;? . - &amp;Scy;&amp;tcy;&amp;rcy;&amp;acy;&amp;ncy;&amp;icy;&amp;tscy;&amp;acy; 8 - &amp;Fcy;&amp;ocy;&amp;rcy;&amp;u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5" y="2276872"/>
            <a:ext cx="5706573" cy="3096344"/>
          </a:xfrm>
          <a:prstGeom prst="rect">
            <a:avLst/>
          </a:prstGeom>
          <a:noFill/>
        </p:spPr>
      </p:pic>
      <p:pic>
        <p:nvPicPr>
          <p:cNvPr id="9" name="Picture 4" descr="marya.foygl - &amp;acy;&amp;lcy;&amp;softcy;&amp;bcy;&amp;ocy;&amp;mcy; &quot;&amp;Scy;&amp;mcy;&amp;acy;&amp;jcy;&amp;lcy;&amp;icy;&amp;kcy;&amp;icy; - &amp;kcy;&amp;ocy;&amp;scy;&amp;mcy;&amp;ocy;&amp;scy;, &amp;gcy;&amp;lcy;&amp;ocy;&amp;bcy;&amp;ucy;&amp;scy;&amp;ycy;&quot; &amp;ncy;&amp;acy; &amp;YAcy;&amp;ncy;&amp;dcy;&amp;iecy;&amp;kcy;&amp;scy;.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743075" cy="12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Карта, глобус</a:t>
            </a:r>
            <a:r>
              <a:rPr lang="en-US" sz="4000" b="1" dirty="0" smtClean="0">
                <a:solidFill>
                  <a:srgbClr val="002060"/>
                </a:solidFill>
              </a:rPr>
              <a:t> 10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6165304"/>
            <a:ext cx="1259632" cy="692696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6336" y="6150114"/>
            <a:ext cx="1547664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2016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 </a:t>
            </a:r>
            <a:r>
              <a:rPr lang="ru-RU" sz="3200" b="1" dirty="0" smtClean="0"/>
              <a:t>Как называется собрание </a:t>
            </a:r>
            <a:endParaRPr lang="en-US" sz="3200" b="1" dirty="0" smtClean="0"/>
          </a:p>
          <a:p>
            <a:pPr algn="ctr">
              <a:buNone/>
            </a:pPr>
            <a:r>
              <a:rPr lang="ru-RU" sz="3200" b="1" dirty="0" smtClean="0"/>
              <a:t>географических карт? </a:t>
            </a:r>
            <a:endParaRPr lang="ru-RU" sz="3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627784" y="616530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АТЛАС</a:t>
            </a:r>
            <a:endParaRPr lang="ru-RU" sz="3200" b="1" dirty="0"/>
          </a:p>
        </p:txBody>
      </p:sp>
      <p:pic>
        <p:nvPicPr>
          <p:cNvPr id="32770" name="Picture 2" descr="&amp;Scy;&amp;pcy;&amp;ocy;&amp;rcy;&amp;tcy; &amp;icy; &amp;ocy;&amp;tcy;&amp;dcy;&amp;ycy;&amp;kh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348880"/>
            <a:ext cx="5381625" cy="3124201"/>
          </a:xfrm>
          <a:prstGeom prst="rect">
            <a:avLst/>
          </a:prstGeom>
          <a:noFill/>
        </p:spPr>
      </p:pic>
      <p:pic>
        <p:nvPicPr>
          <p:cNvPr id="10" name="Picture 6" descr="marya-foygl - &amp;acy;&amp;lcy;&amp;softcy;&amp;bcy;&amp;ocy;&amp;mcy; &quot;&amp;Scy;&amp;mcy;&amp;acy;&amp;jcy;&amp;lcy;&amp;icy;&amp;kcy;&amp;icy; - &amp;kcy;&amp;ocy;&amp;scy;&amp;mcy;&amp;ocy;&amp;scy;, &amp;gcy;&amp;lcy;&amp;ocy;&amp;bcy;&amp;ucy;&amp;scy;&amp;ycy;&quot; &amp;ncy;&amp;acy; &amp;YAcy;&amp;ncy;&amp;dcy;&amp;iecy;&amp;kcy;&amp;scy;.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076325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7000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Карта, глобус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6093296"/>
            <a:ext cx="971600" cy="764704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96337" y="6150114"/>
            <a:ext cx="1547664" cy="707886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848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Число, которое показывает во сколько раз расстояние на плане меньше, чем на местности</a:t>
            </a:r>
            <a:r>
              <a:rPr lang="ru-RU" sz="3200" dirty="0" smtClean="0"/>
              <a:t>? </a:t>
            </a:r>
            <a:r>
              <a:rPr lang="ru-RU" sz="3200" b="1" dirty="0" smtClean="0"/>
              <a:t>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609329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МАСШТАБ</a:t>
            </a:r>
            <a:endParaRPr lang="ru-RU" sz="3200" b="1" dirty="0"/>
          </a:p>
        </p:txBody>
      </p:sp>
      <p:pic>
        <p:nvPicPr>
          <p:cNvPr id="31746" name="Picture 2" descr="&amp;Ocy;&amp;pcy;&amp;rcy;&amp;iecy;&amp;dcy;&amp;iecy;&amp;lcy;&amp;iecy;&amp;ncy;&amp;icy;&amp;iecy; &amp;rcy;&amp;acy;&amp;scy;&amp;scy;&amp;tcy;&amp;ocy;&amp;yacy;&amp;ncy;&amp;icy;&amp;jcy; &amp;ncy;&amp;acy; &amp;kcy;&amp;acy;&amp;rcy;&amp;tcy;&amp;iecy; - &amp;Gcy;&amp;IEcy;&amp;Ocy;&amp;Gcy;&amp;Rcy;&amp;Acy;&amp;Fcy;&amp;Icy;&amp;YAcy;. &amp;IEcy;&amp;Gcy;&amp;Ecy; - &amp;Pcy;&amp;Ocy;&amp;Dcy;&amp;Gcy;&amp;Ocy;&amp;Tcy;&amp;Ocy;&amp;Vcy;&amp;Kcy;&amp;Acy; &amp;Kcy; &amp;IEcy;&amp;Gcy;&amp;Ecy; &amp;icy; &amp;Gcy;&amp;Icy;&amp;Acy; - &amp;Kcy;&amp;acy;&amp;tcy;&amp;acy;&amp;lcy;&amp;ocy;&amp;gcy; &amp;fcy;&amp;acy;&amp;jcy;&amp;lcy;&amp;ocy;&amp;vcy; - &amp;Zcy;&amp;Acy; &amp;Pcy;&amp;Acy;&amp;Rcy;&amp;Tcy;&amp;Ocy;&amp;Jcy;"/>
          <p:cNvPicPr>
            <a:picLocks noChangeAspect="1" noChangeArrowheads="1"/>
          </p:cNvPicPr>
          <p:nvPr/>
        </p:nvPicPr>
        <p:blipFill>
          <a:blip r:embed="rId3" cstate="print"/>
          <a:srcRect b="22721"/>
          <a:stretch>
            <a:fillRect/>
          </a:stretch>
        </p:blipFill>
        <p:spPr bwMode="auto">
          <a:xfrm>
            <a:off x="2267744" y="3356992"/>
            <a:ext cx="5346170" cy="2161812"/>
          </a:xfrm>
          <a:prstGeom prst="rect">
            <a:avLst/>
          </a:prstGeom>
          <a:noFill/>
        </p:spPr>
      </p:pic>
      <p:pic>
        <p:nvPicPr>
          <p:cNvPr id="8" name="Picture 6" descr="marya-foygl - &amp;acy;&amp;lcy;&amp;softcy;&amp;bcy;&amp;ocy;&amp;mcy; &quot;&amp;Scy;&amp;mcy;&amp;acy;&amp;jcy;&amp;lcy;&amp;icy;&amp;kcy;&amp;icy; - &amp;kcy;&amp;ocy;&amp;scy;&amp;mcy;&amp;ocy;&amp;scy;, &amp;gcy;&amp;lcy;&amp;ocy;&amp;bcy;&amp;ucy;&amp;scy;&amp;ycy;&quot; &amp;ncy;&amp;acy; &amp;YAcy;&amp;ncy;&amp;dcy;&amp;iecy;&amp;kcy;&amp;scy;.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076325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52"/>
            <a:ext cx="6286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Карта, глобус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6093296"/>
            <a:ext cx="1043608" cy="764704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68344" y="6150114"/>
            <a:ext cx="1475656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Угол между направлением на север и на какой-нибудь предмет на местности</a:t>
            </a:r>
            <a:r>
              <a:rPr lang="ru-RU" sz="3200" dirty="0" smtClean="0"/>
              <a:t>? 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609329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АЗИМУТ</a:t>
            </a:r>
            <a:endParaRPr lang="ru-RU" sz="3200" b="1" dirty="0"/>
          </a:p>
        </p:txBody>
      </p:sp>
      <p:pic>
        <p:nvPicPr>
          <p:cNvPr id="30722" name="Picture 2" descr="Prous - &amp;Pcy;&amp;rcy;&amp;ocy;&amp;scy;&amp;mcy;&amp;ocy;&amp;tcy;&amp;rcy; &amp;pcy;&amp;rcy;&amp;ocy;&amp;fcy;&amp;icy;&amp;lcy;&amp;yacy;: &quot;&amp;Lcy;&amp;acy;&amp;jcy;&amp;kcy;&amp;icy;&quot; - &amp;Fcy;&amp;ocy;&amp;rcy;&amp;ucy;&amp;mcy; &quot;&amp;Zcy;&amp;acy; &amp;rcy;&amp;ucy;&amp;lcy;&amp;iecy;&amp;mcy;&quot; - &amp;Scy;&amp;tcy;&amp;rcy;&amp;acy;&amp;ncy;&amp;icy;&amp;tscy;&amp;acy; 43 - &amp;Scy;&amp;tcy;&amp;rcy;&amp;acy;&amp;ncy;&amp;icy;&amp;tscy;&amp;acy;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36912"/>
            <a:ext cx="4032448" cy="3168352"/>
          </a:xfrm>
          <a:prstGeom prst="rect">
            <a:avLst/>
          </a:prstGeom>
          <a:noFill/>
        </p:spPr>
      </p:pic>
      <p:pic>
        <p:nvPicPr>
          <p:cNvPr id="8" name="Picture 6" descr="marya-foygl - &amp;acy;&amp;lcy;&amp;softcy;&amp;bcy;&amp;ocy;&amp;mcy; &quot;&amp;Scy;&amp;mcy;&amp;acy;&amp;jcy;&amp;lcy;&amp;icy;&amp;kcy;&amp;icy; - &amp;kcy;&amp;ocy;&amp;scy;&amp;mcy;&amp;ocy;&amp;scy;, &amp;gcy;&amp;lcy;&amp;ocy;&amp;bcy;&amp;ucy;&amp;scy;&amp;ycy;&quot; &amp;ncy;&amp;acy; &amp;YAcy;&amp;ncy;&amp;dcy;&amp;iecy;&amp;kcy;&amp;scy;.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076325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7151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Карта, глобус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6021288"/>
            <a:ext cx="1043608" cy="836712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6150114"/>
            <a:ext cx="1475656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05273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Кратчайшая линия, условно проведенная на поверхности Земли от одного географического полюса к другому? 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609329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МЕРЕДИАН</a:t>
            </a:r>
            <a:endParaRPr lang="ru-RU" sz="3200" b="1" dirty="0"/>
          </a:p>
        </p:txBody>
      </p:sp>
      <p:pic>
        <p:nvPicPr>
          <p:cNvPr id="29698" name="Picture 2" descr="180 Degrees Longitude Prime Meridian"/>
          <p:cNvPicPr>
            <a:picLocks noChangeAspect="1" noChangeArrowheads="1"/>
          </p:cNvPicPr>
          <p:nvPr/>
        </p:nvPicPr>
        <p:blipFill>
          <a:blip r:embed="rId3" cstate="print"/>
          <a:srcRect t="5600" b="6668"/>
          <a:stretch>
            <a:fillRect/>
          </a:stretch>
        </p:blipFill>
        <p:spPr bwMode="auto">
          <a:xfrm>
            <a:off x="2627784" y="2636912"/>
            <a:ext cx="3816424" cy="3190666"/>
          </a:xfrm>
          <a:prstGeom prst="rect">
            <a:avLst/>
          </a:prstGeom>
          <a:noFill/>
        </p:spPr>
      </p:pic>
      <p:pic>
        <p:nvPicPr>
          <p:cNvPr id="8" name="Picture 6" descr="marya-foygl - &amp;acy;&amp;lcy;&amp;softcy;&amp;bcy;&amp;ocy;&amp;mcy; &quot;&amp;Scy;&amp;mcy;&amp;acy;&amp;jcy;&amp;lcy;&amp;icy;&amp;kcy;&amp;icy; - &amp;kcy;&amp;ocy;&amp;scy;&amp;mcy;&amp;ocy;&amp;scy;, &amp;gcy;&amp;lcy;&amp;ocy;&amp;bcy;&amp;ucy;&amp;scy;&amp;ycy;&quot; &amp;ncy;&amp;acy; &amp;YAcy;&amp;ncy;&amp;dcy;&amp;iecy;&amp;kcy;&amp;scy;.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076325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2151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Карта, глобус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949280"/>
            <a:ext cx="1115616" cy="908720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6305" y="6150114"/>
            <a:ext cx="1737695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224136"/>
          </a:xfrm>
        </p:spPr>
        <p:txBody>
          <a:bodyPr/>
          <a:lstStyle/>
          <a:p>
            <a:pPr lvl="0" algn="ctr">
              <a:buNone/>
            </a:pPr>
            <a:r>
              <a:rPr lang="ru-RU" sz="3200" b="1" dirty="0" smtClean="0"/>
              <a:t>Величина дуги меридиана в градусах от экватора до заданного места</a:t>
            </a:r>
            <a:r>
              <a:rPr lang="ru-RU" sz="3200" dirty="0" smtClean="0"/>
              <a:t>? </a:t>
            </a:r>
            <a:endParaRPr lang="ru-RU" sz="32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5661248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/>
              <a:t>ГЕОГРАФИЧЕСКАЯ ШИРОТА</a:t>
            </a:r>
            <a:endParaRPr lang="ru-RU" dirty="0"/>
          </a:p>
        </p:txBody>
      </p:sp>
      <p:pic>
        <p:nvPicPr>
          <p:cNvPr id="28674" name="Picture 2" descr="&amp;Dcy;&amp;ocy;&amp;kcy;&amp;ucy;&amp;mcy;&amp;iecy;&amp;ncy;&amp;tcy; &amp;Bcy;&amp;iecy;&amp;zcy; &amp;Icy;&amp;mcy;&amp;iecy;&amp;n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36912"/>
            <a:ext cx="3384376" cy="2941773"/>
          </a:xfrm>
          <a:prstGeom prst="rect">
            <a:avLst/>
          </a:prstGeom>
          <a:noFill/>
        </p:spPr>
      </p:pic>
      <p:pic>
        <p:nvPicPr>
          <p:cNvPr id="12" name="Picture 6" descr="marya-foygl - &amp;acy;&amp;lcy;&amp;softcy;&amp;bcy;&amp;ocy;&amp;mcy; &quot;&amp;Scy;&amp;mcy;&amp;acy;&amp;jcy;&amp;lcy;&amp;icy;&amp;kcy;&amp;icy; - &amp;kcy;&amp;ocy;&amp;scy;&amp;mcy;&amp;ocy;&amp;scy;, &amp;gcy;&amp;lcy;&amp;ocy;&amp;bcy;&amp;ucy;&amp;scy;&amp;ycy;&quot; &amp;ncy;&amp;acy; &amp;YAcy;&amp;ncy;&amp;dcy;&amp;iecy;&amp;kcy;&amp;scy;.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076325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96236"/>
              </p:ext>
            </p:extLst>
          </p:nvPr>
        </p:nvGraphicFramePr>
        <p:xfrm>
          <a:off x="642911" y="357166"/>
          <a:ext cx="8072490" cy="6235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1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ctr"/>
                      <a:endParaRPr kumimoji="0" lang="en-US" sz="2000" b="1" i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Вселенная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Материки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/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Карта, глобус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993">
                <a:tc>
                  <a:txBody>
                    <a:bodyPr/>
                    <a:lstStyle/>
                    <a:p>
                      <a:pPr algn="ctr"/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Литосфера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993">
                <a:tc>
                  <a:txBody>
                    <a:bodyPr/>
                    <a:lstStyle/>
                    <a:p>
                      <a:pPr algn="ctr"/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Атмосфера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1993">
                <a:tc>
                  <a:txBody>
                    <a:bodyPr/>
                    <a:lstStyle/>
                    <a:p>
                      <a:pPr algn="ctr"/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Гидросфера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199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Имена в географии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643174" y="357166"/>
            <a:ext cx="914400" cy="7675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hlinkClick r:id="rId2" action="ppaction://hlinksldjump"/>
              </a:rPr>
              <a:t>10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643306" y="357166"/>
            <a:ext cx="914400" cy="7675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3" action="ppaction://hlinksldjump"/>
              </a:rPr>
              <a:t>20</a:t>
            </a:r>
            <a:endParaRPr lang="ru-RU" sz="2400" b="1" dirty="0">
              <a:solidFill>
                <a:srgbClr val="FF0000"/>
              </a:solidFill>
              <a:hlinkClick r:id="rId2" action="ppaction://hlinksldjump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4714876" y="357166"/>
            <a:ext cx="914400" cy="7675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4" action="ppaction://hlinksldjump"/>
              </a:rPr>
              <a:t>30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5715008" y="357166"/>
            <a:ext cx="914400" cy="7675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5" action="ppaction://hlinksldjump"/>
              </a:rPr>
              <a:t>40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6804248" y="332656"/>
            <a:ext cx="914400" cy="7675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6" action="ppaction://hlinksldjump"/>
              </a:rPr>
              <a:t>50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7812360" y="332656"/>
            <a:ext cx="914400" cy="7675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7" action="ppaction://hlinksldjump"/>
              </a:rPr>
              <a:t>60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2643174" y="1214422"/>
            <a:ext cx="914400" cy="7744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hlinkClick r:id="rId8" action="ppaction://hlinksldjump"/>
              </a:rPr>
              <a:t>10</a:t>
            </a:r>
            <a:endParaRPr lang="ru-RU" sz="2400" b="1" dirty="0">
              <a:solidFill>
                <a:srgbClr val="002060"/>
              </a:solidFill>
              <a:hlinkClick r:id="rId2" action="ppaction://hlinksldjump"/>
            </a:endParaRPr>
          </a:p>
        </p:txBody>
      </p:sp>
      <p:sp>
        <p:nvSpPr>
          <p:cNvPr id="11" name="Скругленный прямоугольник 10">
            <a:hlinkClick r:id="rId9" action="ppaction://hlinksldjump"/>
          </p:cNvPr>
          <p:cNvSpPr/>
          <p:nvPr/>
        </p:nvSpPr>
        <p:spPr>
          <a:xfrm>
            <a:off x="3643306" y="5643578"/>
            <a:ext cx="914400" cy="8097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hlinkClick r:id="rId9" action="ppaction://hlinksldjump"/>
              </a:rPr>
              <a:t>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>
            <a:hlinkClick r:id="rId10" action="ppaction://hlinksldjump"/>
          </p:cNvPr>
          <p:cNvSpPr/>
          <p:nvPr/>
        </p:nvSpPr>
        <p:spPr>
          <a:xfrm>
            <a:off x="2643174" y="5643578"/>
            <a:ext cx="914400" cy="8097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10" action="ppaction://hlinksldjump"/>
              </a:rPr>
              <a:t>10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>
            <a:hlinkClick r:id="rId11" action="ppaction://hlinksldjump"/>
          </p:cNvPr>
          <p:cNvSpPr/>
          <p:nvPr/>
        </p:nvSpPr>
        <p:spPr>
          <a:xfrm>
            <a:off x="3643306" y="4714884"/>
            <a:ext cx="914400" cy="8023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11" action="ppaction://hlinksldjump"/>
              </a:rPr>
              <a:t>20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>
            <a:hlinkClick r:id="rId12" action="ppaction://hlinksldjump"/>
          </p:cNvPr>
          <p:cNvSpPr/>
          <p:nvPr/>
        </p:nvSpPr>
        <p:spPr>
          <a:xfrm>
            <a:off x="2627784" y="4725144"/>
            <a:ext cx="914400" cy="8023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12" action="ppaction://hlinksldjump"/>
              </a:rPr>
              <a:t>10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>
            <a:hlinkClick r:id="rId13" action="ppaction://hlinksldjump"/>
          </p:cNvPr>
          <p:cNvSpPr/>
          <p:nvPr/>
        </p:nvSpPr>
        <p:spPr>
          <a:xfrm>
            <a:off x="3643306" y="3786190"/>
            <a:ext cx="914400" cy="7949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13" action="ppaction://hlinksldjump"/>
              </a:rPr>
              <a:t>20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>
            <a:hlinkClick r:id="rId14" action="ppaction://hlinksldjump"/>
          </p:cNvPr>
          <p:cNvSpPr/>
          <p:nvPr/>
        </p:nvSpPr>
        <p:spPr>
          <a:xfrm>
            <a:off x="2643174" y="3786190"/>
            <a:ext cx="914400" cy="7949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14" action="ppaction://hlinksldjump"/>
              </a:rPr>
              <a:t>10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>
            <a:hlinkClick r:id="rId15" action="ppaction://hlinksldjump"/>
          </p:cNvPr>
          <p:cNvSpPr/>
          <p:nvPr/>
        </p:nvSpPr>
        <p:spPr>
          <a:xfrm>
            <a:off x="3643306" y="2857496"/>
            <a:ext cx="914400" cy="7875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15" action="ppaction://hlinksldjump"/>
              </a:rPr>
              <a:t>20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>
            <a:hlinkClick r:id="rId16" action="ppaction://hlinksldjump"/>
          </p:cNvPr>
          <p:cNvSpPr/>
          <p:nvPr/>
        </p:nvSpPr>
        <p:spPr>
          <a:xfrm>
            <a:off x="2627784" y="2852936"/>
            <a:ext cx="914400" cy="7875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16" action="ppaction://hlinksldjump"/>
              </a:rPr>
              <a:t>10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>
            <a:hlinkClick r:id="rId17" action="ppaction://hlinksldjump"/>
          </p:cNvPr>
          <p:cNvSpPr/>
          <p:nvPr/>
        </p:nvSpPr>
        <p:spPr>
          <a:xfrm>
            <a:off x="3643306" y="2071678"/>
            <a:ext cx="914400" cy="7092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17" action="ppaction://hlinksldjump"/>
              </a:rPr>
              <a:t>20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>
            <a:hlinkClick r:id="rId18" action="ppaction://hlinksldjump"/>
          </p:cNvPr>
          <p:cNvSpPr/>
          <p:nvPr/>
        </p:nvSpPr>
        <p:spPr>
          <a:xfrm>
            <a:off x="3643306" y="1214422"/>
            <a:ext cx="914400" cy="7744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hlinkClick r:id="rId18" action="ppaction://hlinksldjump"/>
              </a:rPr>
              <a:t>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>
            <a:hlinkClick r:id="rId19" action="ppaction://hlinksldjump"/>
          </p:cNvPr>
          <p:cNvSpPr/>
          <p:nvPr/>
        </p:nvSpPr>
        <p:spPr>
          <a:xfrm>
            <a:off x="2643174" y="2071678"/>
            <a:ext cx="914400" cy="7092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19" action="ppaction://hlinksldjump"/>
              </a:rPr>
              <a:t>10</a:t>
            </a:r>
            <a:endParaRPr lang="ru-RU" sz="2400" b="1" dirty="0">
              <a:solidFill>
                <a:srgbClr val="FF0000"/>
              </a:solidFill>
              <a:hlinkClick r:id="rId2" action="ppaction://hlinksldjump"/>
            </a:endParaRPr>
          </a:p>
        </p:txBody>
      </p:sp>
      <p:sp>
        <p:nvSpPr>
          <p:cNvPr id="22" name="Скругленный прямоугольник 21">
            <a:hlinkClick r:id="rId20" action="ppaction://hlinksldjump"/>
          </p:cNvPr>
          <p:cNvSpPr/>
          <p:nvPr/>
        </p:nvSpPr>
        <p:spPr>
          <a:xfrm>
            <a:off x="7786710" y="4714884"/>
            <a:ext cx="914400" cy="8023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20" action="ppaction://hlinksldjump"/>
              </a:rPr>
              <a:t>60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21" action="ppaction://hlinksldjump"/>
          </p:cNvPr>
          <p:cNvSpPr/>
          <p:nvPr/>
        </p:nvSpPr>
        <p:spPr>
          <a:xfrm>
            <a:off x="6804248" y="3789040"/>
            <a:ext cx="914400" cy="7949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21" action="ppaction://hlinksldjump"/>
              </a:rPr>
              <a:t>50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>
            <a:hlinkClick r:id="rId22" action="ppaction://hlinksldjump"/>
          </p:cNvPr>
          <p:cNvSpPr/>
          <p:nvPr/>
        </p:nvSpPr>
        <p:spPr>
          <a:xfrm>
            <a:off x="7786710" y="3789040"/>
            <a:ext cx="914400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22" action="ppaction://hlinksldjump"/>
              </a:rPr>
              <a:t>60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>
            <a:hlinkClick r:id="rId23" action="ppaction://hlinksldjump"/>
          </p:cNvPr>
          <p:cNvSpPr/>
          <p:nvPr/>
        </p:nvSpPr>
        <p:spPr>
          <a:xfrm>
            <a:off x="6804248" y="2852936"/>
            <a:ext cx="914400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23" action="ppaction://hlinksldjump"/>
              </a:rPr>
              <a:t>50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24" action="ppaction://hlinksldjump"/>
          </p:cNvPr>
          <p:cNvSpPr/>
          <p:nvPr/>
        </p:nvSpPr>
        <p:spPr>
          <a:xfrm>
            <a:off x="7812360" y="2852936"/>
            <a:ext cx="914400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24" action="ppaction://hlinksldjump"/>
              </a:rPr>
              <a:t>60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25" action="ppaction://hlinksldjump"/>
          </p:cNvPr>
          <p:cNvSpPr/>
          <p:nvPr/>
        </p:nvSpPr>
        <p:spPr>
          <a:xfrm>
            <a:off x="6804248" y="2060848"/>
            <a:ext cx="914400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25" action="ppaction://hlinksldjump"/>
              </a:rPr>
              <a:t>50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26" action="ppaction://hlinksldjump"/>
          </p:cNvPr>
          <p:cNvSpPr/>
          <p:nvPr/>
        </p:nvSpPr>
        <p:spPr>
          <a:xfrm>
            <a:off x="7812360" y="2060848"/>
            <a:ext cx="914400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26" action="ppaction://hlinksldjump"/>
              </a:rPr>
              <a:t>60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27" action="ppaction://hlinksldjump"/>
          </p:cNvPr>
          <p:cNvSpPr/>
          <p:nvPr/>
        </p:nvSpPr>
        <p:spPr>
          <a:xfrm>
            <a:off x="6804248" y="1196752"/>
            <a:ext cx="914400" cy="7744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27" action="ppaction://hlinksldjump"/>
              </a:rPr>
              <a:t>50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>
            <a:hlinkClick r:id="rId28" action="ppaction://hlinksldjump"/>
          </p:cNvPr>
          <p:cNvSpPr/>
          <p:nvPr/>
        </p:nvSpPr>
        <p:spPr>
          <a:xfrm>
            <a:off x="7812360" y="1196752"/>
            <a:ext cx="914400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28" action="ppaction://hlinksldjump"/>
              </a:rPr>
              <a:t>60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29" action="ppaction://hlinksldjump"/>
          </p:cNvPr>
          <p:cNvSpPr/>
          <p:nvPr/>
        </p:nvSpPr>
        <p:spPr>
          <a:xfrm>
            <a:off x="5715008" y="4714884"/>
            <a:ext cx="914400" cy="8023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29" action="ppaction://hlinksldjump"/>
              </a:rPr>
              <a:t>40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30" action="ppaction://hlinksldjump"/>
          </p:cNvPr>
          <p:cNvSpPr/>
          <p:nvPr/>
        </p:nvSpPr>
        <p:spPr>
          <a:xfrm>
            <a:off x="4714876" y="5643578"/>
            <a:ext cx="914400" cy="8097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hlinkClick r:id="rId30" action="ppaction://hlinksldjump"/>
              </a:rPr>
              <a:t>30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>
            <a:hlinkClick r:id="rId31" action="ppaction://hlinksldjump"/>
          </p:cNvPr>
          <p:cNvSpPr/>
          <p:nvPr/>
        </p:nvSpPr>
        <p:spPr>
          <a:xfrm>
            <a:off x="5715008" y="5643578"/>
            <a:ext cx="914400" cy="8097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31" action="ppaction://hlinksldjump"/>
              </a:rPr>
              <a:t>40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>
            <a:hlinkClick r:id="rId32" action="ppaction://hlinksldjump"/>
          </p:cNvPr>
          <p:cNvSpPr/>
          <p:nvPr/>
        </p:nvSpPr>
        <p:spPr>
          <a:xfrm>
            <a:off x="6804248" y="5661248"/>
            <a:ext cx="914400" cy="8097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32" action="ppaction://hlinksldjump"/>
              </a:rPr>
              <a:t>50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>
            <a:hlinkClick r:id="rId33" action="ppaction://hlinksldjump"/>
          </p:cNvPr>
          <p:cNvSpPr/>
          <p:nvPr/>
        </p:nvSpPr>
        <p:spPr>
          <a:xfrm>
            <a:off x="7786710" y="5643578"/>
            <a:ext cx="914400" cy="8097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33" action="ppaction://hlinksldjump"/>
              </a:rPr>
              <a:t>60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>
            <a:hlinkClick r:id="rId34" action="ppaction://hlinksldjump"/>
          </p:cNvPr>
          <p:cNvSpPr/>
          <p:nvPr/>
        </p:nvSpPr>
        <p:spPr>
          <a:xfrm>
            <a:off x="6804248" y="4725144"/>
            <a:ext cx="914400" cy="8023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34" action="ppaction://hlinksldjump"/>
              </a:rPr>
              <a:t>50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>
            <a:hlinkClick r:id="rId35" action="ppaction://hlinksldjump"/>
          </p:cNvPr>
          <p:cNvSpPr/>
          <p:nvPr/>
        </p:nvSpPr>
        <p:spPr>
          <a:xfrm>
            <a:off x="5715008" y="2857496"/>
            <a:ext cx="914400" cy="7875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35" action="ppaction://hlinksldjump"/>
              </a:rPr>
              <a:t>40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>
            <a:hlinkClick r:id="rId36" action="ppaction://hlinksldjump"/>
          </p:cNvPr>
          <p:cNvSpPr/>
          <p:nvPr/>
        </p:nvSpPr>
        <p:spPr>
          <a:xfrm>
            <a:off x="4714876" y="2857496"/>
            <a:ext cx="914400" cy="7875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36" action="ppaction://hlinksldjump"/>
              </a:rPr>
              <a:t>30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>
            <a:hlinkClick r:id="rId37" action="ppaction://hlinksldjump"/>
          </p:cNvPr>
          <p:cNvSpPr/>
          <p:nvPr/>
        </p:nvSpPr>
        <p:spPr>
          <a:xfrm>
            <a:off x="4714876" y="3786190"/>
            <a:ext cx="914400" cy="7949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37" action="ppaction://hlinksldjump"/>
              </a:rPr>
              <a:t>30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rId38" action="ppaction://hlinksldjump"/>
          </p:cNvPr>
          <p:cNvSpPr/>
          <p:nvPr/>
        </p:nvSpPr>
        <p:spPr>
          <a:xfrm>
            <a:off x="5715008" y="3786190"/>
            <a:ext cx="914400" cy="7949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38" action="ppaction://hlinksldjump"/>
              </a:rPr>
              <a:t>40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>
            <a:hlinkClick r:id="rId39" action="ppaction://hlinksldjump"/>
          </p:cNvPr>
          <p:cNvSpPr/>
          <p:nvPr/>
        </p:nvSpPr>
        <p:spPr>
          <a:xfrm>
            <a:off x="4714876" y="4714884"/>
            <a:ext cx="914400" cy="8023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39" action="ppaction://hlinksldjump"/>
              </a:rPr>
              <a:t>30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>
            <a:hlinkClick r:id="rId40" action="ppaction://hlinksldjump"/>
          </p:cNvPr>
          <p:cNvSpPr/>
          <p:nvPr/>
        </p:nvSpPr>
        <p:spPr>
          <a:xfrm>
            <a:off x="5715008" y="1214422"/>
            <a:ext cx="914400" cy="7744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40" action="ppaction://hlinksldjump"/>
              </a:rPr>
              <a:t>40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>
            <a:hlinkClick r:id="rId41" action="ppaction://hlinksldjump"/>
          </p:cNvPr>
          <p:cNvSpPr/>
          <p:nvPr/>
        </p:nvSpPr>
        <p:spPr>
          <a:xfrm>
            <a:off x="4714876" y="1214422"/>
            <a:ext cx="914400" cy="7744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41" action="ppaction://hlinksldjump"/>
              </a:rPr>
              <a:t>30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>
            <a:hlinkClick r:id="rId42" action="ppaction://hlinksldjump"/>
          </p:cNvPr>
          <p:cNvSpPr/>
          <p:nvPr/>
        </p:nvSpPr>
        <p:spPr>
          <a:xfrm>
            <a:off x="5715008" y="2071678"/>
            <a:ext cx="914400" cy="7092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42" action="ppaction://hlinksldjump"/>
              </a:rPr>
              <a:t>40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5" name="Скругленный прямоугольник 44">
            <a:hlinkClick r:id="rId43" action="ppaction://hlinksldjump"/>
          </p:cNvPr>
          <p:cNvSpPr/>
          <p:nvPr/>
        </p:nvSpPr>
        <p:spPr>
          <a:xfrm>
            <a:off x="4714876" y="2071678"/>
            <a:ext cx="914400" cy="7092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43" action="ppaction://hlinksldjump"/>
              </a:rPr>
              <a:t>30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6437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Карта, глобус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949280"/>
            <a:ext cx="1187624" cy="908720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06305" y="6150114"/>
            <a:ext cx="1737695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119675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Линия, соединяющая точки с одинаковой высотой? 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58772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ГОРИЗОНТАЛЬ</a:t>
            </a:r>
            <a:endParaRPr lang="ru-RU" sz="3200" b="1" dirty="0"/>
          </a:p>
        </p:txBody>
      </p:sp>
      <p:pic>
        <p:nvPicPr>
          <p:cNvPr id="27650" name="Picture 2" descr="&amp;Acy;&amp;vcy;&amp;tcy;&amp;ocy;&amp;mcy;&amp;ocy;&amp;bcy;&amp;icy;&amp;lcy;&amp;softcy;&amp;ncy;&amp;ycy;&amp;iecy; &amp;dcy;&amp;ocy;&amp;rcy;&amp;ocy;&amp;gcy;&amp;icy; &quot; &amp;Rcy;&amp;iecy;&amp;lcy;&amp;softcy;&amp;iecy;&amp;fcy; &amp;mcy;&amp;iecy;&amp;scy;&amp;tcy;&amp;ncy;&amp;ocy;&amp;scy;&amp;t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4238625" cy="2924176"/>
          </a:xfrm>
          <a:prstGeom prst="rect">
            <a:avLst/>
          </a:prstGeom>
          <a:noFill/>
        </p:spPr>
      </p:pic>
      <p:pic>
        <p:nvPicPr>
          <p:cNvPr id="27654" name="Picture 6" descr="marya-foygl - &amp;acy;&amp;lcy;&amp;softcy;&amp;bcy;&amp;ocy;&amp;mcy; &quot;&amp;Scy;&amp;mcy;&amp;acy;&amp;jcy;&amp;lcy;&amp;icy;&amp;kcy;&amp;icy; - &amp;kcy;&amp;ocy;&amp;scy;&amp;mcy;&amp;ocy;&amp;scy;, &amp;gcy;&amp;lcy;&amp;ocy;&amp;bcy;&amp;ucy;&amp;scy;&amp;ycy;&quot; &amp;ncy;&amp;acy; &amp;YAcy;&amp;ncy;&amp;dcy;&amp;iecy;&amp;kcy;&amp;scy;.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076325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0" y="5877272"/>
            <a:ext cx="1187624" cy="980728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06106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14290"/>
            <a:ext cx="71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Литосфера 10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6">
                    <a:tint val="1000"/>
                  </a:schemeClr>
                </a:solidFill>
              </a:rPr>
            </a:b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11" name="Объект 8"/>
          <p:cNvSpPr txBox="1">
            <a:spLocks/>
          </p:cNvSpPr>
          <p:nvPr/>
        </p:nvSpPr>
        <p:spPr>
          <a:xfrm>
            <a:off x="2267744" y="980728"/>
            <a:ext cx="4902250" cy="1080120"/>
          </a:xfrm>
          <a:prstGeom prst="rect">
            <a:avLst/>
          </a:prstGeom>
        </p:spPr>
        <p:txBody>
          <a:bodyPr rtlCol="0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Что есть и у ботинка, и у горы, и у волны?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57332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ПОДОШВА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6628" name="Picture 4" descr="&amp;Ucy;&amp;vcy;&amp;iecy;&amp;lcy;&amp;icy;&amp;chcy;&amp;iecy;&amp;ncy;&amp;icy;&amp;iecy; 8 &amp;scy;&amp;mcy; &amp;Scy;&amp;vcy;&amp;icy;&amp;ncy;&amp;iecy;&amp;tscy; &amp;vcy;&amp;ocy;&amp;scy;&amp;khcy;&amp;ocy;&amp;zhcy;&amp;dcy;&amp;iecy;&amp;ncy;&amp;icy;&amp;iecy; &amp;ncy;&amp;acy; &amp;ucy;&amp;lcy;&amp;icy;&amp;tscy;&amp;iecy; &amp;zhcy;&amp;iecy;&amp;ncy;&amp;shchcy;&amp;icy;&amp;ncy; &amp;ocy;&amp;bcy;&amp;ucy;&amp;vcy;&amp;icy; &amp;Bcy;&amp;icy;&amp;scy;&amp;kcy;&amp;vcy;&amp;icy;&amp;tcy; &amp;icy; &amp;vcy;&amp;ocy;&amp;lcy;&amp;ncy;&amp;ycy; &amp;ncy;&amp;acy; &amp;tcy;&amp;ocy;&amp;lcy;&amp;scy;&amp;tcy;&amp;ocy;&amp;jcy; &amp;pcy;&amp;ocy;&amp;dcy;&amp;ocy;&amp;shcy;&amp;vcy;&amp;iecy; &amp;ocy;&amp;bcy;&amp;ucy;&amp;vcy;&amp;softcy; &amp;dcy;&amp;lcy;&amp;yacy; &amp;khcy;&amp;ocy;&amp;dcy;&amp;softcy;&amp;bcy;&amp;ycy; &amp;ocy;&amp;bcy;&amp;ucy;&amp;vcy;&amp;softcy; &amp;ocy;&amp;scy;&amp;iecy;&amp;ncy;&amp;softcy;/&amp;zcy;&amp;icy;&amp;mcy;&amp;acy; 20"/>
          <p:cNvPicPr>
            <a:picLocks noChangeAspect="1" noChangeArrowheads="1"/>
          </p:cNvPicPr>
          <p:nvPr/>
        </p:nvPicPr>
        <p:blipFill>
          <a:blip r:embed="rId3" cstate="print"/>
          <a:srcRect b="50632"/>
          <a:stretch>
            <a:fillRect/>
          </a:stretch>
        </p:blipFill>
        <p:spPr bwMode="auto">
          <a:xfrm>
            <a:off x="3131840" y="2420888"/>
            <a:ext cx="2524837" cy="1728192"/>
          </a:xfrm>
          <a:prstGeom prst="rect">
            <a:avLst/>
          </a:prstGeom>
          <a:noFill/>
        </p:spPr>
      </p:pic>
      <p:pic>
        <p:nvPicPr>
          <p:cNvPr id="26630" name="Picture 6" descr="Cepten bedava Kinli soz resimleri resimleri indir ve ya payla&amp;scedil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2771800" cy="2078850"/>
          </a:xfrm>
          <a:prstGeom prst="rect">
            <a:avLst/>
          </a:prstGeom>
          <a:noFill/>
        </p:spPr>
      </p:pic>
      <p:pic>
        <p:nvPicPr>
          <p:cNvPr id="26632" name="Picture 8" descr="&amp;Vcy;&amp;ocy;&amp;lcy;&amp;ncy;&amp;acy;, &amp;gcy;&amp;acy;&amp;vcy;&amp;acy;&amp;jcy;&amp;icy;, &amp;pcy;&amp;ocy;&amp;tcy;&amp;ocy;&amp;kcy;, &amp;gcy;&amp;rcy;&amp;iecy;&amp;bcy;&amp;iecy;&amp;ncy;&amp;softcy; &amp;ocy;&amp;bcy;&amp;ocy;&amp;icy;, &amp;fcy;&amp;ocy;&amp;tcy;&amp;ocy;,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808312" cy="2106234"/>
          </a:xfrm>
          <a:prstGeom prst="rect">
            <a:avLst/>
          </a:prstGeom>
          <a:noFill/>
        </p:spPr>
      </p:pic>
      <p:pic>
        <p:nvPicPr>
          <p:cNvPr id="12" name="Picture 4" descr="&amp;Dcy;&amp;iecy;&amp;vcy;&amp;ucy;&amp;shcy;&amp;kcy;&amp;acy; &amp;pcy;&amp;iecy;&amp;vcy;&amp;icy;&amp;tscy;&amp;acy; &amp;acy;&amp;ncy;&amp;icy;&amp;mcy;&amp;acy;&amp;tscy;&amp;icy;&amp;yacy; &amp;scy;&amp;mcy;&amp;acy;&amp;jcy;&amp;lcy;&amp;icy;&amp;kcy; gif &amp;kcy;&amp;acy;&amp;rcy;&amp;tcy;&amp;icy;&amp;ncy;&amp;kcy;&amp;acy; &amp;rcy;&amp;icy;&amp;scy;&amp;ucy;&amp;ncy;&amp;ocy;&amp;kcy; &amp;acy;&amp;vcy;&amp;acy; &amp;scy;&amp;kcy;&amp;acy;&amp;chcy;&amp;acy;&amp;tcy;&amp;softcy; &amp;bcy;&amp;iecy;&amp;scy;&amp;pcy;&amp;lcy;&amp;acy;&amp;tcy;&amp;ncy;&amp;ocy; &amp;fcy;&amp;ocy;&amp;tcy;&amp;ocy; &amp;ocy;&amp;tcy;&amp;kcy;&amp;rcy;&amp;ycy;&amp;tcy;&amp;kcy;&amp;acy; jpg png &amp;acy;&amp;vcy;&amp;acy;&amp;tcy;&amp;acy;&amp;rcy;&amp;kcy;&amp;acy; &amp;gcy;&amp;icy;&amp;fcy;&amp;kcy;&amp;acy;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5949280"/>
            <a:ext cx="1115616" cy="908720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6150114"/>
            <a:ext cx="1907704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85728"/>
            <a:ext cx="59293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Литосфера 20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27584" y="1124744"/>
            <a:ext cx="7488832" cy="2088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Часть земной поверхности с различием относительных высот неровностей на нее не более 200 м?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58772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РАВНИНА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&amp;pcy;&amp;iecy;&amp;rcy;&amp;iecy;&amp;vcy;&amp;ocy;&amp;dcy; &amp;scy;&amp;lcy;&amp;ocy;&amp;vcy;&amp;acy; 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3" y="2996952"/>
            <a:ext cx="4968552" cy="2805638"/>
          </a:xfrm>
          <a:prstGeom prst="rect">
            <a:avLst/>
          </a:prstGeom>
          <a:noFill/>
        </p:spPr>
      </p:pic>
      <p:pic>
        <p:nvPicPr>
          <p:cNvPr id="8" name="Picture 4" descr="&amp;Dcy;&amp;iecy;&amp;vcy;&amp;ucy;&amp;shcy;&amp;kcy;&amp;acy; &amp;pcy;&amp;iecy;&amp;vcy;&amp;icy;&amp;tscy;&amp;acy; &amp;acy;&amp;ncy;&amp;icy;&amp;mcy;&amp;acy;&amp;tscy;&amp;icy;&amp;yacy; &amp;scy;&amp;mcy;&amp;acy;&amp;jcy;&amp;lcy;&amp;icy;&amp;kcy; gif &amp;kcy;&amp;acy;&amp;rcy;&amp;tcy;&amp;icy;&amp;ncy;&amp;kcy;&amp;acy; &amp;rcy;&amp;icy;&amp;scy;&amp;ucy;&amp;ncy;&amp;ocy;&amp;kcy; &amp;acy;&amp;vcy;&amp;acy; &amp;scy;&amp;kcy;&amp;acy;&amp;chcy;&amp;acy;&amp;tcy;&amp;softcy; &amp;bcy;&amp;iecy;&amp;scy;&amp;pcy;&amp;lcy;&amp;acy;&amp;tcy;&amp;ncy;&amp;ocy; &amp;fcy;&amp;ocy;&amp;tcy;&amp;ocy; &amp;ocy;&amp;tcy;&amp;kcy;&amp;rcy;&amp;ycy;&amp;tcy;&amp;kcy;&amp;acy; jpg png &amp;acy;&amp;vcy;&amp;acy;&amp;tcy;&amp;acy;&amp;rcy;&amp;kcy;&amp;acy; &amp;gcy;&amp;icy;&amp;fcy;&amp;kcy;&amp;a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6021288"/>
            <a:ext cx="899592" cy="836712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06106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57166"/>
            <a:ext cx="64550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Литосфера 30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95736" y="1196752"/>
            <a:ext cx="4752528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Какую цепь нельзя поднять?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587727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ГОРНУЮ ЦЕПЬ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&amp;Kcy;&amp;ucy;&amp;pcy;&amp;icy;&amp;tcy;&amp;softcy; &amp;TScy;&amp;iecy;&amp;pcy;&amp;softcy; &amp;pcy;&amp;rcy;&amp;icy;&amp;vcy;&amp;yacy;&amp;zcy;&amp;ncy;&amp;acy;&amp;yacy; &amp;dcy;&amp;lcy;&amp;yacy; &amp;scy;&amp;ocy;&amp;bcy;&amp;acy;&amp;kcy; 3&amp;mcy;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92896"/>
            <a:ext cx="5616624" cy="3159352"/>
          </a:xfrm>
          <a:prstGeom prst="rect">
            <a:avLst/>
          </a:prstGeom>
          <a:noFill/>
        </p:spPr>
      </p:pic>
      <p:pic>
        <p:nvPicPr>
          <p:cNvPr id="8" name="Picture 4" descr="&amp;Dcy;&amp;iecy;&amp;vcy;&amp;ucy;&amp;shcy;&amp;kcy;&amp;acy; &amp;pcy;&amp;iecy;&amp;vcy;&amp;icy;&amp;tscy;&amp;acy; &amp;acy;&amp;ncy;&amp;icy;&amp;mcy;&amp;acy;&amp;tscy;&amp;icy;&amp;yacy; &amp;scy;&amp;mcy;&amp;acy;&amp;jcy;&amp;lcy;&amp;icy;&amp;kcy; gif &amp;kcy;&amp;acy;&amp;rcy;&amp;tcy;&amp;icy;&amp;ncy;&amp;kcy;&amp;acy; &amp;rcy;&amp;icy;&amp;scy;&amp;ucy;&amp;ncy;&amp;ocy;&amp;kcy; &amp;acy;&amp;vcy;&amp;acy; &amp;scy;&amp;kcy;&amp;acy;&amp;chcy;&amp;acy;&amp;tcy;&amp;softcy; &amp;bcy;&amp;iecy;&amp;scy;&amp;pcy;&amp;lcy;&amp;acy;&amp;tcy;&amp;ncy;&amp;ocy; &amp;fcy;&amp;ocy;&amp;tcy;&amp;ocy; &amp;ocy;&amp;tcy;&amp;kcy;&amp;rcy;&amp;ycy;&amp;tcy;&amp;kcy;&amp;acy; jpg png &amp;acy;&amp;vcy;&amp;acy;&amp;tcy;&amp;acy;&amp;rcy;&amp;kcy;&amp;acy; &amp;gcy;&amp;icy;&amp;fcy;&amp;kcy;&amp;a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6165304"/>
            <a:ext cx="971600" cy="692696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69237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Литосфера 40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560" y="1268760"/>
            <a:ext cx="7128792" cy="2088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Хочу – горю, хочу – рисую, хочу – плыву, хочу – тону я, всегда тепло возле меня, хоть нелегко достать меня ?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587727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УГОЛЬ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http://demiart.ru/forum/uploads5/post-259544-1263381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140968"/>
            <a:ext cx="2304256" cy="2699821"/>
          </a:xfrm>
          <a:prstGeom prst="rect">
            <a:avLst/>
          </a:prstGeom>
          <a:noFill/>
        </p:spPr>
      </p:pic>
      <p:pic>
        <p:nvPicPr>
          <p:cNvPr id="8" name="Picture 4" descr="&amp;Dcy;&amp;iecy;&amp;vcy;&amp;ucy;&amp;shcy;&amp;kcy;&amp;acy; &amp;pcy;&amp;iecy;&amp;vcy;&amp;icy;&amp;tscy;&amp;acy; &amp;acy;&amp;ncy;&amp;icy;&amp;mcy;&amp;acy;&amp;tscy;&amp;icy;&amp;yacy; &amp;scy;&amp;mcy;&amp;acy;&amp;jcy;&amp;lcy;&amp;icy;&amp;kcy; gif &amp;kcy;&amp;acy;&amp;rcy;&amp;tcy;&amp;icy;&amp;ncy;&amp;kcy;&amp;acy; &amp;rcy;&amp;icy;&amp;scy;&amp;ucy;&amp;ncy;&amp;ocy;&amp;kcy; &amp;acy;&amp;vcy;&amp;acy; &amp;scy;&amp;kcy;&amp;acy;&amp;chcy;&amp;acy;&amp;tcy;&amp;softcy; &amp;bcy;&amp;iecy;&amp;scy;&amp;pcy;&amp;lcy;&amp;acy;&amp;tcy;&amp;ncy;&amp;ocy; &amp;fcy;&amp;ocy;&amp;tcy;&amp;ocy; &amp;ocy;&amp;tcy;&amp;kcy;&amp;rcy;&amp;ycy;&amp;tcy;&amp;kcy;&amp;acy; jpg png &amp;acy;&amp;vcy;&amp;acy;&amp;tcy;&amp;acy;&amp;rcy;&amp;kcy;&amp;acy; &amp;gcy;&amp;icy;&amp;fcy;&amp;kcy;&amp;a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6021288"/>
            <a:ext cx="1043608" cy="836712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85267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14290"/>
            <a:ext cx="6357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Литосфера 50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2304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Это самая протяженная горная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цепь мира, в переводе  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означают «медные» ?  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602128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АНДЫ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Products Well-being Alpaca Bear FOSTAC 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176464" cy="3132348"/>
          </a:xfrm>
          <a:prstGeom prst="rect">
            <a:avLst/>
          </a:prstGeom>
          <a:noFill/>
        </p:spPr>
      </p:pic>
      <p:pic>
        <p:nvPicPr>
          <p:cNvPr id="8" name="Picture 4" descr="&amp;Dcy;&amp;iecy;&amp;vcy;&amp;ucy;&amp;shcy;&amp;kcy;&amp;acy; &amp;pcy;&amp;iecy;&amp;vcy;&amp;icy;&amp;tscy;&amp;acy; &amp;acy;&amp;ncy;&amp;icy;&amp;mcy;&amp;acy;&amp;tscy;&amp;icy;&amp;yacy; &amp;scy;&amp;mcy;&amp;acy;&amp;jcy;&amp;lcy;&amp;icy;&amp;kcy; gif &amp;kcy;&amp;acy;&amp;rcy;&amp;tcy;&amp;icy;&amp;ncy;&amp;kcy;&amp;acy; &amp;rcy;&amp;icy;&amp;scy;&amp;ucy;&amp;ncy;&amp;ocy;&amp;kcy; &amp;acy;&amp;vcy;&amp;acy; &amp;scy;&amp;kcy;&amp;acy;&amp;chcy;&amp;acy;&amp;tcy;&amp;softcy; &amp;bcy;&amp;iecy;&amp;scy;&amp;pcy;&amp;lcy;&amp;acy;&amp;tcy;&amp;ncy;&amp;ocy; &amp;fcy;&amp;ocy;&amp;tcy;&amp;ocy; &amp;ocy;&amp;tcy;&amp;kcy;&amp;rcy;&amp;ycy;&amp;tcy;&amp;kcy;&amp;acy; jpg png &amp;acy;&amp;vcy;&amp;acy;&amp;tcy;&amp;acy;&amp;rcy;&amp;kcy;&amp;acy; &amp;gcy;&amp;icy;&amp;fcy;&amp;kcy;&amp;a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5877272"/>
            <a:ext cx="1043608" cy="980728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06106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000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Литосфера 60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 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611560" y="908720"/>
            <a:ext cx="8208912" cy="25922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Как называется карта на которой изображены плиты, платформы, полезные ископаемые, области складчатости 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5780782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СТРОЕНИЕ ЗЕМНОЙ КОРЫ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&amp;Scy;&amp;tcy;&amp;rcy;&amp;ocy;&amp;iecy;&amp;ncy;&amp;icy;&amp;iecy; &amp;zcy;&amp;iecy;&amp;mcy;&amp;ncy;&amp;ocy;&amp;jcy; &amp;kcy;&amp;ocy;&amp;rcy;&amp;ycy; &amp;kcy;&amp;ocy;&amp;ncy;&amp;tcy;&amp;ucy;&amp;rcy;&amp;ncy;&amp;ycy;&amp;iecy; &amp;kcy;&amp;acy;&amp;rcy;&amp;tcy;&amp;ycy; 7 &amp;kcy;&amp;lcy;&amp;acy;&amp;scy;&amp;scy;"/>
          <p:cNvPicPr>
            <a:picLocks noChangeAspect="1" noChangeArrowheads="1"/>
          </p:cNvPicPr>
          <p:nvPr/>
        </p:nvPicPr>
        <p:blipFill>
          <a:blip r:embed="rId3" cstate="print"/>
          <a:srcRect l="3947"/>
          <a:stretch>
            <a:fillRect/>
          </a:stretch>
        </p:blipFill>
        <p:spPr bwMode="auto">
          <a:xfrm>
            <a:off x="2195736" y="2852936"/>
            <a:ext cx="4968552" cy="2736304"/>
          </a:xfrm>
          <a:prstGeom prst="rect">
            <a:avLst/>
          </a:prstGeom>
          <a:noFill/>
        </p:spPr>
      </p:pic>
      <p:pic>
        <p:nvPicPr>
          <p:cNvPr id="21508" name="Picture 4" descr="&amp;Dcy;&amp;iecy;&amp;vcy;&amp;ucy;&amp;shcy;&amp;kcy;&amp;acy; &amp;pcy;&amp;iecy;&amp;vcy;&amp;icy;&amp;tscy;&amp;acy; &amp;acy;&amp;ncy;&amp;icy;&amp;mcy;&amp;acy;&amp;tscy;&amp;icy;&amp;yacy; &amp;scy;&amp;mcy;&amp;acy;&amp;jcy;&amp;lcy;&amp;icy;&amp;kcy; gif &amp;kcy;&amp;acy;&amp;rcy;&amp;tcy;&amp;icy;&amp;ncy;&amp;kcy;&amp;acy; &amp;rcy;&amp;icy;&amp;scy;&amp;ucy;&amp;ncy;&amp;ocy;&amp;kcy; &amp;acy;&amp;vcy;&amp;acy; &amp;scy;&amp;kcy;&amp;acy;&amp;chcy;&amp;acy;&amp;tcy;&amp;softcy; &amp;bcy;&amp;iecy;&amp;scy;&amp;pcy;&amp;lcy;&amp;acy;&amp;tcy;&amp;ncy;&amp;ocy; &amp;fcy;&amp;ocy;&amp;tcy;&amp;ocy; &amp;ocy;&amp;tcy;&amp;kcy;&amp;rcy;&amp;ycy;&amp;tcy;&amp;kcy;&amp;acy; jpg png &amp;acy;&amp;vcy;&amp;acy;&amp;tcy;&amp;acy;&amp;rcy;&amp;kcy;&amp;acy; &amp;gcy;&amp;icy;&amp;fcy;&amp;kcy;&amp;a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572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Атмосфера 10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5877272"/>
            <a:ext cx="1043608" cy="980728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06106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Движение воздуха вдоль поверхности земли?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587727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ВЕТЕР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&amp;Icy;&amp;zcy; &amp;pcy;&amp;rcy;&amp;icy;&amp;rcy;&amp;ocy;&amp;dcy;&amp;ncy;&amp;ocy;&amp;gcy;&amp;ocy; &amp;mcy;&amp;acy;&amp;tcy;&amp;iecy;&amp;rcy;&amp;icy;&amp;acy;&amp;lcy;&amp;a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76872"/>
            <a:ext cx="3384376" cy="3384376"/>
          </a:xfrm>
          <a:prstGeom prst="rect">
            <a:avLst/>
          </a:prstGeom>
          <a:noFill/>
        </p:spPr>
      </p:pic>
      <p:pic>
        <p:nvPicPr>
          <p:cNvPr id="9" name="Picture 2" descr="animation image, globe - PicMix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895350" cy="78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Атмосфера 20</a:t>
            </a:r>
            <a:endParaRPr lang="ru-RU" sz="40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6021288"/>
            <a:ext cx="971600" cy="836712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06106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Суша, море, воздух, ветер, движение, день, ночь. О чём речь?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587727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БРИЗ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&amp;Rcy;&amp;acy;&amp;zcy;&amp;rcy;&amp;acy;&amp;bcy;&amp;ocy;&amp;tcy;&amp;kcy;&amp;acy; &amp;ucy;&amp;rcy;&amp;ocy;&amp;kcy;&amp;acy; &amp;ncy;&amp;acy; &amp;tcy;&amp;iecy;&amp;mcy;&amp;ucy; &quot;&amp;Vcy;&amp;iecy;&amp;tcy;&amp;iecy;&amp;rcy;&quot;. . 6-&amp;jcy; &amp;kcy;&amp;lcy;&amp;acy;&amp;s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4511308" cy="2304256"/>
          </a:xfrm>
          <a:prstGeom prst="rect">
            <a:avLst/>
          </a:prstGeom>
          <a:noFill/>
        </p:spPr>
      </p:pic>
      <p:pic>
        <p:nvPicPr>
          <p:cNvPr id="19460" name="Picture 4" descr="&amp;Scy;&amp;khcy;&amp;iecy;&amp;mcy;&amp;acy; &amp;ncy;&amp;ocy;&amp;chcy;&amp;ncy;&amp;ocy;&amp;gcy;&amp;ocy; &amp;bcy;&amp;rcy;&amp;icy;&amp;z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86195"/>
            <a:ext cx="4104456" cy="2326981"/>
          </a:xfrm>
          <a:prstGeom prst="rect">
            <a:avLst/>
          </a:prstGeom>
          <a:noFill/>
        </p:spPr>
      </p:pic>
      <p:pic>
        <p:nvPicPr>
          <p:cNvPr id="10" name="Picture 2" descr="animation image, globe - PicMix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895350" cy="78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5572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Атмосфера 30</a:t>
            </a:r>
            <a:endParaRPr lang="ru-RU" sz="40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6093296"/>
            <a:ext cx="899592" cy="764704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06106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Морозная, прохладная, солнечная, жаркая, дождливая. О чём речь?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594928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ПОГОДА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&amp;Pcy;&amp;ocy;&amp;gcy;&amp;ocy;&amp;dcy;&amp;ncy;&amp;ycy;&amp;iecy; &amp;acy;&amp;ncy;&amp;icy;&amp;mcy;&amp;acy;&amp;shcy;&amp;kcy;&amp;icy;, &amp;bcy;&amp;lcy;&amp;iecy;&amp;scy;&amp;tcy;&amp;yacy;&amp;shcy;&amp;kcy;&amp;i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1219200" cy="904876"/>
          </a:xfrm>
          <a:prstGeom prst="rect">
            <a:avLst/>
          </a:prstGeom>
          <a:noFill/>
        </p:spPr>
      </p:pic>
      <p:pic>
        <p:nvPicPr>
          <p:cNvPr id="18436" name="Picture 4" descr="&amp;Pcy;&amp;ocy;&amp;gcy;&amp;ocy;&amp;dcy;&amp;ncy;&amp;ycy;&amp;iecy; &amp;acy;&amp;ncy;&amp;icy;&amp;mcy;&amp;acy;&amp;shcy;&amp;kcy;&amp;icy;, &amp;bcy;&amp;lcy;&amp;iecy;&amp;scy;&amp;tcy;&amp;yacy;&amp;shcy;&amp;kcy;&amp;i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708920"/>
            <a:ext cx="1368152" cy="1060320"/>
          </a:xfrm>
          <a:prstGeom prst="rect">
            <a:avLst/>
          </a:prstGeom>
          <a:noFill/>
        </p:spPr>
      </p:pic>
      <p:pic>
        <p:nvPicPr>
          <p:cNvPr id="18442" name="Picture 10" descr="&amp;Acy;&amp;Ncy;&amp;Icy;&amp;Mcy;&amp;Acy;&amp;SHcy;&amp;Kcy;&amp;Icy; &amp;Pcy;&amp;Ocy;&amp;Gcy;&amp;Ocy;&amp;Dcy;&amp;A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501008"/>
            <a:ext cx="1428750" cy="1428750"/>
          </a:xfrm>
          <a:prstGeom prst="rect">
            <a:avLst/>
          </a:prstGeom>
          <a:noFill/>
        </p:spPr>
      </p:pic>
      <p:pic>
        <p:nvPicPr>
          <p:cNvPr id="12" name="Picture 2" descr="animation image, globe - PicMix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895350" cy="78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14290"/>
            <a:ext cx="54006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ВСЕЛЕННАЯ 10</a:t>
            </a:r>
            <a:endParaRPr lang="ru-RU" sz="3600" b="1" cap="none" spc="50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268760"/>
            <a:ext cx="8229600" cy="47145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Астероид, комета, метеор, метеорит, звезда</a:t>
            </a:r>
            <a:r>
              <a:rPr lang="en-US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smtClean="0">
                <a:solidFill>
                  <a:srgbClr val="002060"/>
                </a:solidFill>
              </a:rPr>
              <a:t>о чём речь?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0" y="6021288"/>
            <a:ext cx="1043608" cy="836712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3727" y="6150114"/>
            <a:ext cx="181027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6021288"/>
            <a:ext cx="3548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Космические тела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5060" name="Picture 4" descr="&amp;Acy;&amp;scy;&amp;tcy;&amp;rcy;&amp;ocy;&amp;ncy;&amp;ocy;&amp;mcy;&amp;ycy; &amp;Ncy;&amp;Acy;&amp;Scy;&amp;Acy; &amp;ocy;&amp;tcy;&amp;kcy;&amp;rcy;&amp;ycy;&amp;lcy;&amp;icy; &amp;ncy;&amp;ocy;&amp;vcy;&amp;ycy;&amp;iecy; &amp;mcy;&amp;icy;&amp;rcy;&amp;ycy; &amp;zcy;&amp;acy; &amp;pcy;&amp;rcy;&amp;iecy;&amp;dcy;&amp;iecy;&amp;lcy;&amp;acy;&amp;mcy;&amp;icy; &amp;Scy;&amp;ocy;&amp;lcy;&amp;ncy;&amp;iecy;&amp;chcy;&amp;ncy;&amp;ocy;&amp;jcy; &amp;scy;&amp;icy;&amp;scy;&amp;tcy;&amp;iecy;&amp;mcy;&amp;ycy; - &amp;Pcy;&amp;iecy;&amp;rcy;&amp;vcy;&amp;ycy;&amp;jcy; &amp;kcy;&amp;acy;&amp;ncy;&amp;acy;&amp;l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2708920"/>
            <a:ext cx="4680520" cy="3096344"/>
          </a:xfrm>
          <a:prstGeom prst="rect">
            <a:avLst/>
          </a:prstGeom>
          <a:noFill/>
        </p:spPr>
      </p:pic>
      <p:pic>
        <p:nvPicPr>
          <p:cNvPr id="9" name="Picture 4" descr="&amp;Tcy;&amp;rcy;&amp;iecy;&amp;khcy;&amp;mcy;&amp;iecy;&amp;rcy;&amp;ncy;&amp;ycy;&amp;iecy; &amp;acy;&amp;ncy;&amp;icy;&amp;mcy;&amp;icy;&amp;rcy;&amp;ocy;&amp;vcy;&amp;acy;&amp;ncy;&amp;ncy;&amp;ycy;&amp;iecy; &amp;icy;&amp;zcy;&amp;ocy;&amp;bcy;&amp;rcy;&amp;acy;&amp;zhcy;&amp;iecy;&amp;ncy;&amp;icy;&amp;yacy;, &amp;acy;&amp;ncy;&amp;icy;&amp;mcy;&amp;acy;&amp;shcy;&amp;kcy;&amp;icy;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008112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Атмосфера 40</a:t>
            </a:r>
            <a:endParaRPr lang="ru-RU" sz="40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6093296"/>
            <a:ext cx="1043608" cy="764704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9237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 помощью какого прибора определяют направление ветра?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58052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ФЛЮГЕР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&amp;Rcy;&amp;icy;&amp;scy;&amp;ucy;&amp;ncy;&amp;kcy;&amp;icy; &amp;dcy;&amp;lcy;&amp;yacy; &amp;fcy;&amp;lcy;&amp;yucy;&amp;gcy;&amp;iecy;&amp;r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92896"/>
            <a:ext cx="4104456" cy="2761997"/>
          </a:xfrm>
          <a:prstGeom prst="rect">
            <a:avLst/>
          </a:prstGeom>
          <a:noFill/>
        </p:spPr>
      </p:pic>
      <p:pic>
        <p:nvPicPr>
          <p:cNvPr id="8" name="Picture 2" descr="animation image, globe - PicMix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895350" cy="78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60722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Атмосфера 50</a:t>
            </a:r>
            <a:endParaRPr lang="ru-RU" sz="40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6021288"/>
            <a:ext cx="971600" cy="836712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06106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Когда бывает самая низкая температура в течении суток?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5589240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УТРОМ, ПЕРЕД ВОСХОДОМ СОЛНЦА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&amp;Dcy;&amp;ocy;&amp;bcy;&amp;rcy;&amp;ocy;&amp;iecy; &amp;ucy;&amp;tcy;&amp;rcy;&amp;ocy; - &amp;Fcy;&amp;ocy;&amp;tcy;&amp;ocy;&amp;acy;&amp;lcy;&amp;softcy;&amp;bcy;&amp;ocy;&amp;mcy;&amp;ycy; - &amp;Pcy;&amp;iecy;&amp;rcy;&amp;scy;&amp;ocy;&amp;ncy;&amp;acy;&amp;lcy;&amp;softcy;&amp;ncy;&amp;ycy;&amp;jcy; &amp;scy;&amp;acy;&amp;j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04864"/>
            <a:ext cx="4248472" cy="3186354"/>
          </a:xfrm>
          <a:prstGeom prst="rect">
            <a:avLst/>
          </a:prstGeom>
          <a:noFill/>
        </p:spPr>
      </p:pic>
      <p:pic>
        <p:nvPicPr>
          <p:cNvPr id="8" name="Picture 2" descr="animation image, globe - PicMix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895350" cy="78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Атмосфера 60</a:t>
            </a:r>
            <a:endParaRPr lang="ru-RU" sz="40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6021288"/>
            <a:ext cx="899592" cy="836712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9237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Когда водяной пар становится видимым?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5661248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ПРИ  ОХЛАЖДЕНИИ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8" descr="&amp;Pcy;&amp;ocy;&amp;gcy;&amp;ocy;&amp;dcy;&amp;ncy;&amp;ycy;&amp;iecy; &amp;acy;&amp;ncy;&amp;icy;&amp;mcy;&amp;acy;&amp;shcy;&amp;kcy;&amp;icy;, &amp;bcy;&amp;lcy;&amp;iecy;&amp;scy;&amp;tcy;&amp;yacy;&amp;shcy;&amp;kcy;&amp;i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6"/>
            <a:ext cx="1892027" cy="3268050"/>
          </a:xfrm>
          <a:prstGeom prst="rect">
            <a:avLst/>
          </a:prstGeom>
          <a:noFill/>
        </p:spPr>
      </p:pic>
      <p:pic>
        <p:nvPicPr>
          <p:cNvPr id="9" name="Picture 6" descr="&amp;Pcy;&amp;ocy;&amp;gcy;&amp;ocy;&amp;dcy;&amp;ncy;&amp;ycy;&amp;iecy; &amp;acy;&amp;ncy;&amp;icy;&amp;mcy;&amp;acy;&amp;shcy;&amp;kcy;&amp;icy;, &amp;bcy;&amp;lcy;&amp;iecy;&amp;scy;&amp;tcy;&amp;yacy;&amp;shcy;&amp;kcy;&amp;i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1008112" cy="2410705"/>
          </a:xfrm>
          <a:prstGeom prst="rect">
            <a:avLst/>
          </a:prstGeom>
          <a:noFill/>
        </p:spPr>
      </p:pic>
      <p:pic>
        <p:nvPicPr>
          <p:cNvPr id="15362" name="Picture 2" descr="animation image, globe - PicMix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895350" cy="78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1986" y="6150114"/>
            <a:ext cx="153888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1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6021288"/>
            <a:ext cx="827584" cy="836712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265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Гидросфера 10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Крупнейшая, самая длинная река мира?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580526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НИЛ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&amp;Ncy;&amp;icy;&amp;lcy; - &amp;scy;&amp;acy;&amp;mcy;&amp;acy;&amp;yacy; &amp;dcy;&amp;lcy;&amp;icy;&amp;ncy;&amp;ncy;&amp;acy;&amp;yacy; &amp;rcy;&amp;iecy;&amp;kcy;&amp;acy; &amp;mcy;&amp;icy;&amp;rcy;&amp;acy; 6671&amp;kcy;&amp;mcy;, &amp;bcy;&amp;iecy;&amp;rcy;&amp;iecy;&amp;tcy; &amp;ncy;&amp;acy;&amp;chcy;&amp;acy;&amp;lcy;&amp;ocy; &amp;ncy;&amp;acy; - &amp;Fcy;&amp;ocy;&amp;tcy;&amp;ocy; 4821/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04864"/>
            <a:ext cx="5256584" cy="3433206"/>
          </a:xfrm>
          <a:prstGeom prst="rect">
            <a:avLst/>
          </a:prstGeom>
          <a:noFill/>
        </p:spPr>
      </p:pic>
      <p:pic>
        <p:nvPicPr>
          <p:cNvPr id="8" name="Picture 4" descr="&amp;Acy;&amp;lcy;&amp;lcy;&amp;ocy;&amp;dcy;&amp;ycy; &amp;Ocy;&amp;ncy;&amp;lcy;&amp;acy;&amp;jcy;&amp;ncy; &amp;scy;&amp;kcy;&amp;acy;&amp;chcy;&amp;acy;&amp;tcy;&amp;softcy; &amp;bcy;&amp;iecy;&amp;scy;&amp;pcy;&amp;lcy;&amp;acy;&amp;tcy;&amp;ncy;&amp;ocy; &amp;Acy;&amp;lcy;&amp;lcy;&amp;ocy;&amp;dcy;&amp;ycy; &amp;Ocy;&amp;ncy;&amp;lcy;&amp;acy;&amp;jcy;&amp;n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224136" cy="121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05117" y="6150114"/>
            <a:ext cx="153888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002060"/>
                </a:solidFill>
              </a:rPr>
              <a:t>ответ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6021288"/>
            <a:ext cx="899592" cy="836712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466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Гидросфера 30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28596" y="1484785"/>
            <a:ext cx="8258204" cy="16561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 каком озере половина воды пресная, а половина соленая?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602128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БАЛХАШ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&amp;Ncy;&amp;iecy;&amp;vcy;&amp;iecy;&amp;rcy;&amp;ocy;&amp;yacy;&amp;tcy;&amp;ncy;&amp;ocy;&amp;iecy; &amp;dcy;&amp;vcy;&amp;ocy;&amp;jcy;&amp;ncy;&amp;ocy;&amp;iecy; &amp;ocy;&amp;zcy;&amp;iecy;&amp;rcy;&amp;ocy; &amp;Bcy;&amp;acy;&amp;lcy;&amp;khcy;&amp;acy;&amp;shcy; &amp;vcy; &amp;Kcy;&amp;acy;&amp;zcy;&amp;acy;&amp;khcy;&amp;scy;&amp;tcy;&amp;acy;&amp;ncy;&amp;iecy; - Set-tra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564904"/>
            <a:ext cx="4775562" cy="3168352"/>
          </a:xfrm>
          <a:prstGeom prst="rect">
            <a:avLst/>
          </a:prstGeom>
          <a:noFill/>
        </p:spPr>
      </p:pic>
      <p:pic>
        <p:nvPicPr>
          <p:cNvPr id="11" name="Picture 4" descr="&amp;Acy;&amp;lcy;&amp;lcy;&amp;ocy;&amp;dcy;&amp;ycy; &amp;Ocy;&amp;ncy;&amp;lcy;&amp;acy;&amp;jcy;&amp;ncy; &amp;scy;&amp;kcy;&amp;acy;&amp;chcy;&amp;acy;&amp;tcy;&amp;softcy; &amp;bcy;&amp;iecy;&amp;scy;&amp;pcy;&amp;lcy;&amp;acy;&amp;tcy;&amp;ncy;&amp;ocy; &amp;Acy;&amp;lcy;&amp;lcy;&amp;ocy;&amp;dcy;&amp;ycy; &amp;Ocy;&amp;ncy;&amp;lcy;&amp;acy;&amp;jcy;&amp;n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224136" cy="121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64288" y="6150114"/>
            <a:ext cx="1979712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spc="1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949280"/>
            <a:ext cx="1115616" cy="908720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196752"/>
            <a:ext cx="8258204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Назовите море, в котором не утонет даже не умеющий плавать человек?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Гидросфера 20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580526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МЕРТВОЕ МОРЕ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virtualtravel.narod.ru/Travel_-_Israel/3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4860032" cy="2978821"/>
          </a:xfrm>
          <a:prstGeom prst="rect">
            <a:avLst/>
          </a:prstGeom>
          <a:noFill/>
        </p:spPr>
      </p:pic>
      <p:pic>
        <p:nvPicPr>
          <p:cNvPr id="8" name="Picture 4" descr="&amp;Acy;&amp;lcy;&amp;lcy;&amp;ocy;&amp;dcy;&amp;ycy; &amp;Ocy;&amp;ncy;&amp;lcy;&amp;acy;&amp;jcy;&amp;ncy; &amp;scy;&amp;kcy;&amp;acy;&amp;chcy;&amp;acy;&amp;tcy;&amp;softcy; &amp;bcy;&amp;iecy;&amp;scy;&amp;pcy;&amp;lcy;&amp;acy;&amp;tcy;&amp;ncy;&amp;ocy; &amp;Acy;&amp;lcy;&amp;lcy;&amp;ocy;&amp;dcy;&amp;ycy; &amp;Ocy;&amp;ncy;&amp;lcy;&amp;acy;&amp;jcy;&amp;n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224136" cy="121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05116" y="6150114"/>
            <a:ext cx="1538884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002060"/>
                </a:solidFill>
              </a:rPr>
              <a:t>ответ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877272"/>
            <a:ext cx="1115616" cy="980728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466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Гидросфера 40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28596" y="1340769"/>
            <a:ext cx="8258204" cy="1152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Самое большое озеро Австралии?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58772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ЭЙР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&amp;Ocy;&amp;zcy;&amp;iecy;&amp;rcy;&amp;ocy; &amp;Ecy;&amp;jcy;&amp;rcy; &amp;vcy; &amp;Acy;&amp;vcy;&amp;scy;&amp;tcy;&amp;rcy;&amp;acy;&amp;lcy;&amp;icy;&amp;icy; - FB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76872"/>
            <a:ext cx="6143625" cy="2952751"/>
          </a:xfrm>
          <a:prstGeom prst="rect">
            <a:avLst/>
          </a:prstGeom>
          <a:noFill/>
        </p:spPr>
      </p:pic>
      <p:pic>
        <p:nvPicPr>
          <p:cNvPr id="8" name="Picture 4" descr="&amp;Acy;&amp;lcy;&amp;lcy;&amp;ocy;&amp;dcy;&amp;ycy; &amp;Ocy;&amp;ncy;&amp;lcy;&amp;acy;&amp;jcy;&amp;ncy; &amp;scy;&amp;kcy;&amp;acy;&amp;chcy;&amp;acy;&amp;tcy;&amp;softcy; &amp;bcy;&amp;iecy;&amp;scy;&amp;pcy;&amp;lcy;&amp;acy;&amp;tcy;&amp;ncy;&amp;ocy; &amp;Acy;&amp;lcy;&amp;lcy;&amp;ocy;&amp;dcy;&amp;ycy; &amp;Ocy;&amp;ncy;&amp;lcy;&amp;acy;&amp;jcy;&amp;n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224136" cy="121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64288" y="6150114"/>
            <a:ext cx="1979712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002060"/>
                </a:solidFill>
              </a:rPr>
              <a:t>ответ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6021288"/>
            <a:ext cx="971600" cy="836712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9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748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Гидросфера 50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28596" y="1196753"/>
            <a:ext cx="8258204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Океан, омывающий 4 материка?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5661248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ИНДИЙСКИЙ ОКЕАН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&amp;Fcy;&amp;icy;&amp;lcy;&amp;softcy;&amp;mcy;&amp;ycy;. . &amp;Tcy;&amp;ocy;&amp;lcy;&amp;softcy;&amp;kcy;&amp;ocy; &amp;dcy;&amp;lcy;&amp;yacy; &amp;zcy;&amp;acy;&amp;rcy;&amp;iecy;&amp;gcy;&amp;icy;&amp;scy;&amp;tcy;&amp;rcy;&amp;icy;&amp;rcy;&amp;ocy;&amp;vcy;&amp;acy;&amp;ncy;&amp;ncy;&amp;ycy;&amp;khcy; &amp;pcy;&amp;ocy;&amp;lcy;&amp;softcy;&amp;zcy;&amp;ocy;&amp;vcy;&amp;acy;&amp;tcy;&amp;iecy;&amp;lcy;&amp;iecy;&amp;jcy;. . &amp;Fcy;&amp;ocy;&amp;t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16832"/>
            <a:ext cx="6192688" cy="3384376"/>
          </a:xfrm>
          <a:prstGeom prst="rect">
            <a:avLst/>
          </a:prstGeom>
          <a:noFill/>
        </p:spPr>
      </p:pic>
      <p:pic>
        <p:nvPicPr>
          <p:cNvPr id="11" name="Picture 4" descr="&amp;Acy;&amp;lcy;&amp;lcy;&amp;ocy;&amp;dcy;&amp;ycy; &amp;Ocy;&amp;ncy;&amp;lcy;&amp;acy;&amp;jcy;&amp;ncy; &amp;scy;&amp;kcy;&amp;acy;&amp;chcy;&amp;acy;&amp;tcy;&amp;softcy; &amp;bcy;&amp;iecy;&amp;scy;&amp;pcy;&amp;lcy;&amp;acy;&amp;tcy;&amp;ncy;&amp;ocy; &amp;Acy;&amp;lcy;&amp;lcy;&amp;ocy;&amp;dcy;&amp;ycy; &amp;Ocy;&amp;ncy;&amp;lcy;&amp;acy;&amp;jcy;&amp;n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224136" cy="121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90076" y="6150114"/>
            <a:ext cx="153888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002060"/>
                </a:solidFill>
              </a:rPr>
              <a:t>ответ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949280"/>
            <a:ext cx="1043608" cy="908720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47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sz="4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3265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Гидросфера 50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28596" y="1268761"/>
            <a:ext cx="8258204" cy="10081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Пересохшие русла рек в Австралии?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602128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КРИКИ</a:t>
            </a:r>
            <a:endParaRPr lang="ru-RU" sz="3200" b="1" dirty="0"/>
          </a:p>
        </p:txBody>
      </p:sp>
      <p:pic>
        <p:nvPicPr>
          <p:cNvPr id="9218" name="Picture 2" descr="&amp;rcy;&amp;iecy;&amp;kcy;&amp;acy; &amp;Mcy;&amp;ucy;&amp;rcy;&amp;rcy;&amp;iecy;&amp;jcy; - &amp;Fcy;&amp;ocy;&amp;tcy;&amp;ocy; 16461/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840"/>
            <a:ext cx="4800533" cy="3600400"/>
          </a:xfrm>
          <a:prstGeom prst="rect">
            <a:avLst/>
          </a:prstGeom>
          <a:noFill/>
        </p:spPr>
      </p:pic>
      <p:pic>
        <p:nvPicPr>
          <p:cNvPr id="9220" name="Picture 4" descr="&amp;Acy;&amp;lcy;&amp;lcy;&amp;ocy;&amp;dcy;&amp;ycy; &amp;Ocy;&amp;ncy;&amp;lcy;&amp;acy;&amp;jcy;&amp;ncy; &amp;scy;&amp;kcy;&amp;acy;&amp;chcy;&amp;acy;&amp;tcy;&amp;softcy; &amp;bcy;&amp;iecy;&amp;scy;&amp;pcy;&amp;lcy;&amp;acy;&amp;tcy;&amp;ncy;&amp;ocy; &amp;Acy;&amp;lcy;&amp;lcy;&amp;ocy;&amp;dcy;&amp;ycy; &amp;Ocy;&amp;ncy;&amp;lcy;&amp;acy;&amp;jcy;&amp;n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224136" cy="121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9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14290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Имена в географии 10</a:t>
            </a:r>
            <a:endParaRPr lang="ru-RU" sz="4000" b="1" cap="none" spc="5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69237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6021288"/>
            <a:ext cx="1043608" cy="836712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9675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Он открыл Америку?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594928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Х.КОЛЛУМБ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&amp;Ocy;&amp;tcy;&amp;kcy;&amp;rcy;&amp;ycy;&amp;tcy;&amp;icy;&amp;iecy; &amp;Acy;&amp;mcy;&amp;iecy;&amp;rcy;&amp;icy;&amp;kcy;&amp;icy;: &amp;pcy;&amp;iecy;&amp;rcy;&amp;vcy;&amp;ocy;&amp;ocy;&amp;tcy;&amp;kcy;&amp;rcy;&amp;ycy;&amp;vcy;&amp;acy;&amp;tcy;&amp;iecy;&amp;lcy;&amp;icy; &amp;Acy;&amp;mcy;&amp;iecy;&amp;rcy;&amp;icy;&amp;kcy;&amp;icy;, &amp;fcy;&amp;ocy;&amp;t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4416425" cy="3312319"/>
          </a:xfrm>
          <a:prstGeom prst="rect">
            <a:avLst/>
          </a:prstGeom>
          <a:noFill/>
        </p:spPr>
      </p:pic>
      <p:pic>
        <p:nvPicPr>
          <p:cNvPr id="12" name="Picture 4" descr="&amp;Scy;&amp;scy;&amp;ycy;&amp;lcy;&amp;kcy;&amp;icy; - &amp;Ocy;&amp;fcy;&amp;icy;&amp;tscy;&amp;icy;&amp;acy;&amp;lcy;&amp;softcy;&amp;ncy;&amp;ycy;&amp;jcy; &amp;scy;&amp;acy;&amp;jcy;&amp;tcy; &amp;Mcy;&amp;Bcy;&amp;Ocy;&amp;Ucy; &quot;&amp;Scy;&amp;rcy;&amp;iecy;&amp;dcy;&amp;ncy;&amp;yacy;&amp;yacy; &amp;ocy;&amp;bcy;&amp;shchcy;&amp;iecy;&amp;ocy;&amp;bcy;&amp;rcy;&amp;acy;&amp;zcy;&amp;ocy;&amp;vcy;&amp;acy;&amp;tcy;&amp;iecy;&amp;lcy;&amp;softcy;&amp;ncy;&amp;acy;&amp;yacy; 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572766" cy="90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14290"/>
            <a:ext cx="56436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</a:rPr>
              <a:t>ВСЕЛЕННАЯ </a:t>
            </a:r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3903" y="1052736"/>
            <a:ext cx="8229600" cy="273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Земля, Марс, Венера, Солнце, Сатурн – о чём речь?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69237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6021288"/>
            <a:ext cx="3789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Солнечная система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4034" name="Picture 2" descr="&amp;Kcy;&amp;acy;&amp;kcy; &amp;scy;&amp;dcy;&amp;iecy;&amp;lcy;&amp;acy;&amp;tcy;&amp;softcy; &amp;mcy;&amp;ocy;&amp;dcy;&amp;iecy;&amp;lcy;&amp;softcy; &amp;scy;&amp;ocy;&amp;lcy;&amp;ncy;&amp;iecy;&amp;chcy;&amp;ncy;&amp;ocy;&amp;jcy; &amp;scy;&amp;icy;&amp;scy;&amp;tcy;&amp;iecy;&amp;mcy;&amp;ycy; &amp;scy;&amp;vcy;&amp;ocy;&amp;icy;&amp;mcy;&amp;icy; &amp;rcy;&amp;ucy;&amp;kcy;&amp;acy;&amp;mcy;&amp;icy;"/>
          <p:cNvPicPr>
            <a:picLocks noChangeAspect="1" noChangeArrowheads="1"/>
          </p:cNvPicPr>
          <p:nvPr/>
        </p:nvPicPr>
        <p:blipFill>
          <a:blip r:embed="rId3" cstate="print"/>
          <a:srcRect t="10316" b="5686"/>
          <a:stretch>
            <a:fillRect/>
          </a:stretch>
        </p:blipFill>
        <p:spPr bwMode="auto">
          <a:xfrm>
            <a:off x="1691680" y="2132856"/>
            <a:ext cx="5832648" cy="3674517"/>
          </a:xfrm>
          <a:prstGeom prst="rect">
            <a:avLst/>
          </a:prstGeom>
          <a:noFill/>
        </p:spPr>
      </p:pic>
      <p:pic>
        <p:nvPicPr>
          <p:cNvPr id="9" name="Picture 4" descr="&amp;Tcy;&amp;rcy;&amp;iecy;&amp;khcy;&amp;mcy;&amp;iecy;&amp;rcy;&amp;ncy;&amp;ycy;&amp;iecy; &amp;acy;&amp;ncy;&amp;icy;&amp;mcy;&amp;icy;&amp;rcy;&amp;ocy;&amp;vcy;&amp;acy;&amp;ncy;&amp;ncy;&amp;ycy;&amp;iecy; &amp;icy;&amp;zcy;&amp;ocy;&amp;bcy;&amp;rcy;&amp;acy;&amp;zhcy;&amp;iecy;&amp;ncy;&amp;icy;&amp;yacy;, &amp;acy;&amp;ncy;&amp;icy;&amp;mcy;&amp;acy;&amp;shcy;&amp;kcy;&amp;icy;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008112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9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14290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Имена в географии 20</a:t>
            </a:r>
            <a:endParaRPr lang="ru-RU" sz="4000" b="1" spc="5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69237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949280"/>
            <a:ext cx="1115616" cy="908720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5273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Он предложил термин география?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587727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ЭРАТОСФЕН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&amp;Ecy;&amp;rcy;&amp;acy;&amp;tcy;&amp;ocy;&amp;scy;&amp;fcy;&amp;iecy;&amp;ncy; &amp;Kcy;&amp;icy;&amp;rcy;&amp;iecy;&amp;ncy;&amp;scy;&amp;kcy;&amp;icy;&amp;jcy; 276 &amp;gcy;. &amp;dcy;&amp;ocy; &amp;ncy;.&amp;ecy;. - 194 &amp;gcy;. &amp;dcy;&amp;ocy; &amp;ncy;.&amp;ecy; - &amp;Fcy;&amp;ocy;&amp;tcy;&amp;ocy; 1110/26"/>
          <p:cNvPicPr>
            <a:picLocks noChangeAspect="1" noChangeArrowheads="1"/>
          </p:cNvPicPr>
          <p:nvPr/>
        </p:nvPicPr>
        <p:blipFill>
          <a:blip r:embed="rId3" cstate="print"/>
          <a:srcRect l="8699" t="7576" r="8665" b="9119"/>
          <a:stretch>
            <a:fillRect/>
          </a:stretch>
        </p:blipFill>
        <p:spPr bwMode="auto">
          <a:xfrm>
            <a:off x="2699792" y="1844824"/>
            <a:ext cx="3816424" cy="3615560"/>
          </a:xfrm>
          <a:prstGeom prst="rect">
            <a:avLst/>
          </a:prstGeom>
          <a:noFill/>
        </p:spPr>
      </p:pic>
      <p:pic>
        <p:nvPicPr>
          <p:cNvPr id="12" name="Picture 4" descr="&amp;Scy;&amp;scy;&amp;ycy;&amp;lcy;&amp;kcy;&amp;icy; - &amp;Ocy;&amp;fcy;&amp;icy;&amp;tscy;&amp;icy;&amp;acy;&amp;lcy;&amp;softcy;&amp;ncy;&amp;ycy;&amp;jcy; &amp;scy;&amp;acy;&amp;jcy;&amp;tcy; &amp;Mcy;&amp;Bcy;&amp;Ocy;&amp;Ucy; &quot;&amp;Scy;&amp;rcy;&amp;iecy;&amp;dcy;&amp;ncy;&amp;yacy;&amp;yacy; &amp;ocy;&amp;bcy;&amp;shchcy;&amp;iecy;&amp;ocy;&amp;bcy;&amp;rcy;&amp;acy;&amp;zcy;&amp;ocy;&amp;vcy;&amp;acy;&amp;tcy;&amp;iecy;&amp;lcy;&amp;softcy;&amp;ncy;&amp;acy;&amp;yacy; 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572766" cy="90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9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14290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Имена в географии </a:t>
            </a: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06106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6021288"/>
            <a:ext cx="971600" cy="836712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5273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Кто совершил первое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кругосветное плавание?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602128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Ф.МАГЕЛАН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&amp;Rcy;&amp;iecy;&amp;fcy;&amp;iecy;&amp;rcy;&amp;acy;&amp;tcy; &amp;dcy;&amp;lcy;&amp;yacy; 2 &amp;kcy;&amp;lcy;&amp;acy;&amp;scy;&amp;scy;&amp;acy; &amp;ncy;&amp;acy; &amp;tcy;&amp;iecy;&amp;mcy;&amp;ucy; &amp;mcy;&amp;acy;&amp;gcy;&amp;iecy;&amp;lcy;&amp;lcy;&amp;a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04864"/>
            <a:ext cx="3528391" cy="3598146"/>
          </a:xfrm>
          <a:prstGeom prst="rect">
            <a:avLst/>
          </a:prstGeom>
          <a:noFill/>
        </p:spPr>
      </p:pic>
      <p:pic>
        <p:nvPicPr>
          <p:cNvPr id="13" name="Picture 4" descr="&amp;Scy;&amp;scy;&amp;ycy;&amp;lcy;&amp;kcy;&amp;icy; - &amp;Ocy;&amp;fcy;&amp;icy;&amp;tscy;&amp;icy;&amp;acy;&amp;lcy;&amp;softcy;&amp;ncy;&amp;ycy;&amp;jcy; &amp;scy;&amp;acy;&amp;jcy;&amp;tcy; &amp;Mcy;&amp;Bcy;&amp;Ocy;&amp;Ucy; &quot;&amp;Scy;&amp;rcy;&amp;iecy;&amp;dcy;&amp;ncy;&amp;yacy;&amp;yacy; &amp;ocy;&amp;bcy;&amp;shchcy;&amp;iecy;&amp;ocy;&amp;bcy;&amp;rcy;&amp;acy;&amp;zcy;&amp;ocy;&amp;vcy;&amp;acy;&amp;tcy;&amp;iecy;&amp;lcy;&amp;softcy;&amp;ncy;&amp;acy;&amp;yacy; 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1572766" cy="90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82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9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69237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949280"/>
            <a:ext cx="1043608" cy="908720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14840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5296" y="188640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Имена в географии</a:t>
            </a:r>
            <a:r>
              <a:rPr lang="ru-RU" sz="4000" b="1" spc="5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26876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Кто автор первого глобуса?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602128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М.БЕХАЙМ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&amp;Icy;&amp;scy;&amp;tcy;&amp;ocy;&amp;rcy;&amp;icy;&amp;chcy;&amp;iecy;&amp;scy;&amp;kcy;&amp;icy;&amp;jcy; &amp;ocy;&amp;kcy;&amp;tcy;&amp;yacy;&amp;bcy;&amp;rcy;&amp;softcy; 4 &amp;ocy;&amp;kcy;&amp;tcy;&amp;yacy;&amp;bcy;&amp;rcy;&amp;yacy; 1957 &amp;gcy;. &amp;Scy;&amp;ocy;&amp;scy;&amp;tcy;&amp;ocy;&amp;yacy;&amp;lcy;&amp;scy;&amp;yacy; &amp;zcy;&amp;acy;&amp;pcy;&amp;ucy;&amp;scy;&amp;kcy; &amp;pcy;&amp;iecy;&amp;rcy;&amp;vcy;&amp;ocy;&amp;gcy;&amp;ocy; &amp;vcy; &amp;mcy;&amp;icy;&amp;rcy;&amp;iecy; &amp;icy;&amp;scy;&amp;kcy;&amp;ucy;&amp;scy;&amp;scy;&amp;tcy;&amp;vcy;&amp;iecy;&amp;ncy;&amp;ncy;&amp;ocy;&amp;gcy;&amp;ocy; &amp;scy;&amp;pcy;&amp;ucy;&amp;tcy;&amp;ncy;&amp;icy;&amp;kcy;&amp;acy; &amp;Zcy;&amp;iecy;&amp;mcy;&amp;lcy;&amp;icy; &amp;pcy;&amp;scy;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76872"/>
            <a:ext cx="4286250" cy="3381375"/>
          </a:xfrm>
          <a:prstGeom prst="rect">
            <a:avLst/>
          </a:prstGeom>
          <a:noFill/>
        </p:spPr>
      </p:pic>
      <p:pic>
        <p:nvPicPr>
          <p:cNvPr id="15" name="Picture 4" descr="&amp;Scy;&amp;scy;&amp;ycy;&amp;lcy;&amp;kcy;&amp;icy; - &amp;Ocy;&amp;fcy;&amp;icy;&amp;tscy;&amp;icy;&amp;acy;&amp;lcy;&amp;softcy;&amp;ncy;&amp;ycy;&amp;jcy; &amp;scy;&amp;acy;&amp;jcy;&amp;tcy; &amp;Mcy;&amp;Bcy;&amp;Ocy;&amp;Ucy; &quot;&amp;Scy;&amp;rcy;&amp;iecy;&amp;dcy;&amp;ncy;&amp;yacy;&amp;yacy; &amp;ocy;&amp;bcy;&amp;shchcy;&amp;iecy;&amp;ocy;&amp;bcy;&amp;rcy;&amp;acy;&amp;zcy;&amp;ocy;&amp;vcy;&amp;acy;&amp;tcy;&amp;iecy;&amp;lcy;&amp;softcy;&amp;ncy;&amp;acy;&amp;yacy; 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572766" cy="90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9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69237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805264"/>
            <a:ext cx="1115616" cy="1052736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5296" y="188640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Имена в географии</a:t>
            </a:r>
            <a:r>
              <a:rPr lang="ru-RU" sz="4000" b="1" spc="5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9675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Открыли Антарктиду?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5445224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М.П.ЛАЗАРЕВ   Ф.Ф.БЕЛИНСГАУЗЕН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&amp;Ocy;&amp;tcy;&amp;kcy;&amp;rcy;&amp;ycy;&amp;tcy;&amp;icy;&amp;iecy; &amp;Acy;&amp;ncy;&amp;tcy;&amp;acy;&amp;rcy;&amp;kcy;&amp;tcy;&amp;icy;&amp;dcy;&amp;ycy; &amp;Bcy;&amp;iecy;&amp;lcy;&amp;lcy;&amp;icy;&amp;ncy;&amp;scy;&amp;gcy;&amp;acy;&amp;ucy;&amp;zcy;&amp;iecy;&amp;ncy;&amp;ocy;&amp;mcy; &amp;icy; &amp;Lcy;&amp;acy;&amp;zcy;&amp;acy;&amp;rcy;&amp;iecy;&amp;vcy;&amp;ycy;&amp;mcy; - &amp;Pcy;&amp;lcy;&amp;acy;&amp;ncy;&amp;iecy;&amp;tcy;&amp;acy; &amp;Zcy;&amp;iecy;&amp;mcy;&amp;l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44824"/>
            <a:ext cx="5040560" cy="3385577"/>
          </a:xfrm>
          <a:prstGeom prst="rect">
            <a:avLst/>
          </a:prstGeom>
          <a:noFill/>
        </p:spPr>
      </p:pic>
      <p:pic>
        <p:nvPicPr>
          <p:cNvPr id="13" name="Picture 4" descr="&amp;Scy;&amp;scy;&amp;ycy;&amp;lcy;&amp;kcy;&amp;icy; - &amp;Ocy;&amp;fcy;&amp;icy;&amp;tscy;&amp;icy;&amp;acy;&amp;lcy;&amp;softcy;&amp;ncy;&amp;ycy;&amp;jcy; &amp;scy;&amp;acy;&amp;jcy;&amp;tcy; &amp;Mcy;&amp;Bcy;&amp;Ocy;&amp;Ucy; &quot;&amp;Scy;&amp;rcy;&amp;iecy;&amp;dcy;&amp;ncy;&amp;yacy;&amp;yacy; &amp;ocy;&amp;bcy;&amp;shchcy;&amp;iecy;&amp;ocy;&amp;bcy;&amp;rcy;&amp;acy;&amp;zcy;&amp;ocy;&amp;vcy;&amp;acy;&amp;tcy;&amp;iecy;&amp;lcy;&amp;softcy;&amp;ncy;&amp;acy;&amp;yacy; 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1572766" cy="90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9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68344" y="6150114"/>
            <a:ext cx="1475656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5949280"/>
            <a:ext cx="1187624" cy="908720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88640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Имена в географии</a:t>
            </a:r>
            <a:r>
              <a:rPr lang="ru-RU" sz="4000" b="1" spc="5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60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9675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Кто впервые вел название “атлас”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для сборника карт 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5301208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Г. МЕРКАТОР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1595г.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&amp;Gcy;&amp;iecy;&amp;rcy;&amp;acy;&amp;rcy;&amp;dcy; &amp;Mcy;&amp;iecy;&amp;rcy;&amp;kcy;&amp;acy;&amp;tcy;&amp;ocy;&amp;rcy; (Gerhardt Mercator) - &amp;vcy;&amp;scy;&amp;iecy; &amp;ocy; &amp;zcy;&amp;ncy;&amp;acy;&amp;mcy;&amp;iecy;&amp;ncy;&amp;icy;&amp;tcy;&amp;ocy;&amp;scy;&amp;t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6872"/>
            <a:ext cx="2554658" cy="2952328"/>
          </a:xfrm>
          <a:prstGeom prst="rect">
            <a:avLst/>
          </a:prstGeom>
          <a:noFill/>
        </p:spPr>
      </p:pic>
      <p:pic>
        <p:nvPicPr>
          <p:cNvPr id="3076" name="Picture 4" descr="&amp;Scy;&amp;scy;&amp;ycy;&amp;lcy;&amp;kcy;&amp;icy; - &amp;Ocy;&amp;fcy;&amp;icy;&amp;tscy;&amp;icy;&amp;acy;&amp;lcy;&amp;softcy;&amp;ncy;&amp;ycy;&amp;jcy; &amp;scy;&amp;acy;&amp;jcy;&amp;tcy; &amp;Mcy;&amp;Bcy;&amp;Ocy;&amp;Ucy; &quot;&amp;Scy;&amp;rcy;&amp;iecy;&amp;dcy;&amp;ncy;&amp;yacy;&amp;yacy; &amp;ocy;&amp;bcy;&amp;shchcy;&amp;iecy;&amp;ocy;&amp;bcy;&amp;rcy;&amp;acy;&amp;zcy;&amp;ocy;&amp;vcy;&amp;acy;&amp;tcy;&amp;iecy;&amp;lcy;&amp;softcy;&amp;ncy;&amp;acy;&amp;yacy; 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572766" cy="90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/>
                <a:latin typeface="+mn-lt"/>
              </a:rPr>
              <a:t>Интернет ресурсы</a:t>
            </a:r>
            <a:endParaRPr lang="ru-RU" sz="4000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www.india.diplo.de%2Fcontentblob%2F3800656%2FGaleriebild_gross%2F2994362%2FErdapfel_Behaim_inside.jpg&amp;uinfo=sw-1280-sh-1024-ww-1263-wh-913-pd-1-wp-5x4_1280x1024&amp;text=%D0%B1%D0%B5%D1%85%D0%B0%D0%B9%D0%BC%20%D0%B3%D0%BB%D0%BE%D0%B1%D1%83%D1%81&amp;noreask=1&amp;pos=15&amp;lr=11274&amp;rpt=simage&amp;pin=1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www.de-ussr.com%2Fuploads%2Fimages%2Fissledov%2Fiss_097.jpg&amp;uinfo=sw-1280-sh-1024-ww-1263-wh-913-pd-1-wp-5x4_1280x1024&amp;_=1428213226235&amp;suggest_reqid=617563033142813006932258453348183&amp;viewport=wide&amp;text=%D0%BB%D0%B0%D0%B7%D0%B0%D1%80%D0%B5%D0%B2%20%D0%B1%D0%B5%D0%BB%D0%BB%D0%B8%D0%BD%D1%81%D0%B3%D0%B0%D1%83%D0%B7%D0%B5%D0%BD&amp;pos=19&amp;rpt=simage&amp;pin=1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deti-svetgorod.ru%2Fimages%2Fstories%2F3%2Fmagellan.png&amp;uinfo=sw-1280-sh-1024-ww-1263-wh-913-pd-1-wp-5x4_1280x1024&amp;_=1428213341981&amp;suggest_reqid=617563033142813006933418460450289&amp;viewport=wide&amp;text=%D0%BC%D0%B0%D0%B3%D0%B5%D0%BB%D0%BB%D0%B0%D0%BD&amp;pos=0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geograph86.ucoz.ru%2Ftest6%2F011-Eratosfen.jpg&amp;uinfo=sw-1280-sh-1024-ww-1263-wh-913-pd-1-wp-5x4_1280x1024&amp;_=1428213477162&amp;suggest_reqid=617563033142813006934770549980221&amp;viewport=wide&amp;text=%D1%8D%D1%80%D0%B0%D1%82%D0%BE%D1%81%D1%84%D0%B5%D0%BD&amp;pos=4&amp;rpt=simage&amp;pin=1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content.answcdn.com%2Fmain%2Fcontent%2Fimg%2Fgetty%2F8%2F3%2F51239083.jpg&amp;uinfo=sw-1280-sh-1024-ww-1263-wh-913-pd-1-wp-5x4_1280x1024&amp;_=1428213882154&amp;suggest_reqid=617563033142813006938820438630472&amp;viewport=wide&amp;text=%D0%BC%D0%B5%D1%80%D0%BA%D0%B0%D1%82%D0%BE%D1%80&amp;pos=8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turoboz.ru%2Fcmsdb%2Farticle_images%2Fimages%2F157%281%29.jpg&amp;uinfo=sw-1280-sh-1024-ww-1263-wh-913-pd-1-wp-5x4_1280x1024&amp;_=1428213972306&amp;suggest_reqid=617563033142813006939722022292565&amp;viewport=wide&amp;text=%D0%BA%D0%BE%D0%BB%D1%83%D0%BC%D0%B1&amp;pos=3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www.invincobenelux.com%2Fmodules%2Farticles%2Fdataimages%2FIMG_5DCD65-467A2C-AC7BB5-D031D4-980E10-2494E7.jpg&amp;uinfo=sw-1280-sh-1024-ww-1263-wh-913-pd-1-wp-5x4_1280x1024&amp;_=1428214078609&amp;suggest_reqid=617563033142813006940785031042061&amp;viewport=wide&amp;text=%D0%BA%D1%80%D0%B8%D0%BA%D0%B8%20%D1%81%D1%83%D1%85%D0%B8%D0%B5%20%D1%80%D1%83%D1%81%D0%BB%D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0%B0%20%D1%80%D0%B5%D0%BA&amp;pos=7&amp;rpt=simage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www.photoline.ru%2Fsecbase%2Fimgfullpart%2F1203%2F1203754993.jpg&amp;uinfo=sw-1280-sh-1024-ww-1263-wh-913-pd-1-wp-5x4_1280x1024&amp;_=1428214170112&amp;suggest_reqid=617563033142813006941700422261448&amp;viewport=wide&amp;text=%D0%B8%D0%BD%D0%B4%D0%B8%D0%B9%D1%81%D0%BA%D0%B8%D0%B9%20%D0%BE%D0%BA%D0%B5%D0%B0%D0%BD&amp;pos=3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fb.ru%2Fmisc%2Fi%2Fgallery%2F6836%2F66027.jpg&amp;uinfo=sw-1280-sh-1024-ww-1263-wh-913-pd-1-wp-5x4_1280x1024&amp;_=1428214783921&amp;suggest_reqid=617563033142813006947838348169665&amp;viewport=wide&amp;text=%D0%BE%D0%B7%D0%B5%D1%80%D0%BE%20%D1%8D%D0%B9%D1%80&amp;pos=16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www.ghorayebtravel.net%2Fwp-content%2Fuploads%2F2013%2F11%2FDead-Sea-12-GoIsrael.com_-1024x838.jpg&amp;uinfo=sw-1280-sh-1024-ww-1263-wh-913-pd-1-wp-5x4_1280x1024&amp;_=1428214996402&amp;suggest_reqid=617563033142813006949937314521392&amp;p=2&amp;viewport=wide&amp;text=%D0%BC%D1%91%D1%80%D1%82%D0%B2%D0%BE%D0%B5%20%D0%BC%D0%BE%D1%80%D0%B5&amp;pos=86&amp;rpt=simage&amp;pin=1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karta.3dn.ru%2F6%2F9%2F9_11.jpg&amp;uinfo=sw-1280-sh-1024-ww-1263-wh-913-pd-1-wp-5x4_1280x1024&amp;_=1428228365886&amp;suggest_reqid=617563033142813006983658007777735&amp;viewport=wide&amp;text=%D0%B0%D0%B7%D0%B8%D0%BC%D1%83%D1%82&amp;pos=12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img1.liveinternet.ru%2Fimages%2Fattach%2Fb%2F4%2F103%2F552%2F103552031_large_5491.jpg&amp;uinfo=sw-1280-sh-1024-ww-1263-wh-913-pd-1-wp-5x4_1280x1024&amp;_=1428233999722&amp;viewport=wide&amp;suggest_reqid=617563033142813006939370592655059&amp;nomisspell=1&amp;text=%D1%80%D0%B0%D1%81%D1%81%D0%B2%D0%B5%D1%82%20%D0%B0%D0%BD%D0%B8%D0%BC%D0%B0%D1%86%D0%B8%D1%8F&amp;pos=26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mapas.owje.com%2Fimg%2FLago-Baljash-Kazajistan-5639.jpg&amp;uinfo=sw-1280-sh-1024-ww-1263-wh-913-pd-1-wp-5x4_1280x1024&amp;_=1428215215667&amp;suggest_reqid=617563033142813006951887741672143&amp;p=4&amp;viewport=wide&amp;text=%D0%B1%D0%B0%D0%BB%D1%85%D0%B0%D1%88%20%D0%BE%D0%B7%D0%B5%D1%80%D0%BE&amp;pos=140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www.bigfoto.com%2Fafrica%2Fegypt%2Fnil-egypt.jpg&amp;uinfo=sw-1280-sh-1024-ww-1263-wh-913-pd-1-wp-5x4_1280x1024&amp;_=1428215324401&amp;suggest_reqid=617563033142813006953223278486720&amp;p=1&amp;viewport=wide&amp;text=%D0%BD%D0%B8%D0%BB&amp;pos=47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img1.1tv.ru%2Fimgsize460x345%2F20061005155154.GIF&amp;uinfo=sw-1280-sh-1024-ww-1263-wh-913-pd-1-wp-5x4_1280x1024&amp;_=1428226253028&amp;viewport=wide&amp;p=1&amp;nomisspell=1&amp;text=%D0%BA%D0%BE%D1%81%D0%BC%D0%B8%D1%87%D0%B5%D1%81%D0%BA%D0%B8%D0%B5%20%D1%82%D0%B5%D0%BB%D0%B0&amp;pos=31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www.krugosvet.ru%2Fimages%2F1000405_6872_002.gif&amp;uinfo=sw-1280-sh-1024-ww-1263-wh-913-pd-1-wp-5x4_1280x1024&amp;_=1428226501271&amp;suggest_reqid=617563033142813006965012174827898&amp;viewport=wide&amp;text=%D0%BE%D1%80%D0%B1%D0%B8%D1%82%D0%B0%20%D0%B7%D0%B5%D0%BC%D0%BB%D0%B8&amp;pos=5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images.myshared.ru%2F297244%2Fslide_1.jpg&amp;uinfo=sw-1280-sh-1024-ww-1263-wh-913-pd-1-wp-5x4_1280x1024&amp;_=1428226350863&amp;suggest_reqid=617563033142813006963505285768289&amp;viewport=wide&amp;text=%D1%81%D0%BE%D0%BB%D0%BD%D0%B5%D1%87%D0%BD%D0%B0%D1%8F%D1%81%D0%B8%D1%81%D1%82%D0%B5%D0%BC%D0%B0&amp;pos=10&amp;rpt=simage&amp;pin=1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www.etoya.ru%2Ffiles%2Fimages%2Fpub%2Fpart_2%2F47450%2Fsrc%2F1.jpg%3F3654_2726&amp;uinfo=sw-1280-sh-1024-ww-1263-wh-913-pd-1-wp-5x4_1280x1024&amp;_=1428226725935&amp;suggest_reqid=617563033142813006967258476657794&amp;viewport=wide&amp;text=%D1%82%D0%B5%D0%BB%D0%B5%D1%81%D0%BA%D0%BE%D0%BF&amp;pos=16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static.oboiru.ru%2Fsites%2Fdefault%2Ffiles%2F910348__0_0.jpg&amp;uinfo=sw-1280-sh-1024-ww-1263-wh-913-pd-1-wp-5x4_1280x1024&amp;_=1428226858470&amp;suggest_reqid=617563033142813006968583984905189&amp;viewport=wide&amp;text=%D0%B7%D0%B2%D1%91%D0%B7%D0%B4%D0%BD%D0%BE%D0%B5%20%D0%BD%D0%B5%D0%B1%D0%BE&amp;pos=26&amp;rpt=simage&amp;pin=1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content.foto.mail.ru%2Fmail%2Fandrew-stalker%2F_blogs%2Fi-191.jpg&amp;uinfo=sw-1280-sh-1024-ww-1263-wh-913-pd-1-wp-5x4_1280x1024&amp;_=1428227250246&amp;suggest_reqid=617563033142813006972500545754687&amp;viewport=wide&amp;text=%D1%87%D0%B0%D1%81%D1%82%D1%8C%20%D1%81%D0%B2%D0%B5%D1%82%D0%B0&amp;pos=0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https://yandex.ru/images/search?text=%D1%81%D1%83%D0%BC%D1%87%D0%B0%D1%82%D1%8B%D0%B5&amp;suggest_reqid=617563033142813006971535202636721&amp;uinfo=sw-1280-sh-1024-ww-1263-wh-913-pd-1-wp-5x4_1280x1024&amp;viewport=wide&amp;nomisspell=1&amp;pin=1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www.dianasprinkle.com%2Fwp-content%2Fuploads%2F2011%2F12%2Fsiruis-shop.jpg&amp;uinfo=sw-1280-sh-1024-ww-1263-wh-913-pd-1-wp-5x4_1280x1024&amp;_=1428227000504&amp;suggest_reqid=617563033142813006969960594445399&amp;p=2&amp;viewport=wide&amp;text=%D1%81%D0%B8%D1%80%D0%B8%D1%83%D1%81%20%D0%B7%D0%B2%D0%B5%D0%B7%D0%B4%D0%B0&amp;pos=76&amp;rpt=simage&amp;pin=1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i053.radikal.ru%2F0911%2Ff0%2F0b1a6f6d0ee6.jpg&amp;uinfo=sw-1280-sh-1024-ww-1263-wh-913-pd-1-wp-5x4_1280x1024&amp;_=1428228112219&amp;suggest_reqid=617563033142813006981098833148636&amp;p=1&amp;viewport=wide&amp;text=%D0%B0%D1%82%D0%BB%D0%B0%D1%81&amp;pos=37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www.geografiaparatodos.com.br%2Fimg%2FLongitude_info.jpg&amp;uinfo=sw-1280-sh-1024-ww-1263-wh-913-pd-1-wp-5x4_1280x1024&amp;_=1428228472442&amp;suggest_reqid=617563033142813006984722362504658&amp;viewport=wide&amp;text=%D0%BC%D0%B5%D1%80%D0%B8%D0%B4%D0%B8%D0%B0%D0%BD&amp;pos=13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kfc.biz.ua%2Fsites%2Fdefault%2Ffiles%2Fstyles%2Fdefault%2Fpublic%2Ffield%2Fimage%2F0_1c0a2_e04221d1_xl.jpg%3Fitok%3DLO_6W0Xx&amp;uinfo=sw-1280-sh-1024-ww-1263-wh-913-pd-1-wp-5x4_1280x1024&amp;_=1428233819958&amp;suggest_reqid=617563033142813006938198735899535&amp;viewport=wide&amp;text=%D1%84%D0%BB%D1%8E%D0%B3%D0%B5%D1%80&amp;pos=29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26469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userdocs.ru%2Fpars_docs%2Frefs%2F12%2F11171%2F11171_html_m6ec15e9d.jpg&amp;uinfo=sw-1280-sh-1024-ww-1263-wh-913-pd-1-wp-5x4_1280x1024&amp;_=1428228240786&amp;suggest_reqid=617563033142813006982406654573702&amp;viewport=wide&amp;text=%D0%BC%D0%B0%D1%81%D1%88%D1%82%D0%B0%D0%B1&amp;pos=5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tomnosti.info%2Fwp-content%2Fuploads%2Frisunok_19.jpg&amp;uinfo=sw-1280-sh-1024-ww-1263-wh-913-pd-1-wp-5x4_1280x1024&amp;_=1428228773205&amp;suggest_reqid=617563033142813006987731087557662&amp;viewport=wide&amp;text=%D0%B3%D0%BE%D1%80%D0%B8%D0%B7%D0%BE%D0%BD%D1%82%D0%B0%D0%BB%D1%8C%20%D1%80%D0%B5%D0%BB%D1%8C%D0%B5%D1%84&amp;pos=14&amp;rpt=simage&amp;pin=1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img01.taobaocdn.com%2Fimgextra%2Fi1%2F718463309%2FT2vtPhXgNaXXXXXXXX_!!718463309.jpg&amp;uinfo=sw-1280-sh-1024-ww-1263-wh-913-pd-1-wp-5x4_1280x1024&amp;_=1428228925663&amp;suggest_reqid=617563033142813006989255719408679&amp;viewport=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wide&amp;text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=%D0%BF%D0%BE%D0%B4%D0%BE%D1%88%D0%B2%D0%B0%20%D0%B3%D0%BE%D1%80%D1%8B%20%D0%B2%D0%BE%D0%BB%D0%BD%D1%8B&amp;pos=14&amp;rpt=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simage&amp;pin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=1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upload.wikimedia.org%2Fwikipedia%2Fcommons%2Fe%2Fe5%2FMount_McKinley_Denali_Closeup_2800px.jpg&amp;uinfo=sw-1280-sh-1024-ww-1263-wh-913-pd-1-wp-5x4_1280x1024&amp;_=1428231677453&amp;suggest_reqid=617563033142813006916754635627266&amp;p=1&amp;viewport=wide&amp;text=%D0%B3%D0%BE%D1%80%D1%8B&amp;pos=38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www.wallpaperbod.com%2Fwp-content%2Fuploads%2F2013%2F04%2FWater-Wave-Breaking-Hawaii-.jpg&amp;uinfo=sw-1280-sh-1024-ww-1263-wh-913-pd-1-wp-5x4_1280x1024&amp;_=1428232505692&amp;suggest_reqid=617563033142813006924973367240747&amp;p=3&amp;viewport=wide&amp;text=%D0%B2%D0%BE%D0%BB%D0%BD%D0%B0&amp;pos=115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blogofholding.com%2Fwp-content%2Fuploads%2F2014%2F05%2FUnending-Plain.jpg&amp;uinfo=sw-1280-sh-1024-ww-1263-wh-913-pd-1-wp-5x4_1280x1024&amp;_=1428232607783&amp;suggest_reqid=617563033142813006926074821953158&amp;viewport=wide&amp;text=%D1%80%D0%B0%D0%B2%D0%BD%D0%B8%D0%BD%D0%B0&amp;pos=8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www.2-999-999.ru%2Ffiles%2Ffile%2Fitem%2F4E0FD9A3A50948EFBA1D00DB7CB4A603.jpg&amp;uinfo=sw-1280-sh-1024-ww-1263-wh-913-pd-1-wp-5x4_1280x1024&amp;_=1428232709803&amp;suggest_reqid=617563033142813006927097008399789&amp;viewport=wide&amp;text=%D1%86%D0%B5%D0%BF%D1%8C&amp;pos=4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demiart.ru%2Fforum%2Fuploads5%2Fpost-259544-1263381241.jpg&amp;uinfo=sw-1280-sh-1024-ww-1263-wh-913-pd-1-wp-5x4_1280x1024&amp;_=1428232843037&amp;viewport=wide&amp;suggest_reqid=617563033142813006927920604845273&amp;nomisspell=1&amp;text=%D1%83%D0%B3%D0%BE%D0%BB%D1%8C%20%D1%80%D0%B8%D1%81%D1%83%D0%BD%D0%BE%D0%BA&amp;pos=2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i27.tinypic.com%2F28s37e0.gif&amp;uinfo=sw-1280-sh-1024-ww-1263-wh-913-pd-1-wp-5x4_1280x1024&amp;_=1428232965052&amp;suggest_reqid=617563033142813006929632192796522&amp;p=1&amp;viewport=wide&amp;text=%D0%B2%D0%B5%D1%82%D0%B5%D1%80%20%D0%B0%D0%BD%D0%B8%D0%BC%D0%B0%D1%86%D0%B8%D1%8F&amp;pos=36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www.boalingua.ch%2Fuploads%2Fmedia_tool%2Fimages%2Fbolivien_lama.jpg&amp;uinfo=sw-1280-sh-1024-ww-1263-wh-913-pd-1-wp-5x4_1280x1024&amp;_=1428233107478&amp;suggest_reqid=617563033142813006931043408373022&amp;p=2&amp;viewport=wide&amp;text=%D0%B0%D0%BD%D0%B4%D1%8B&amp;pos=69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mygeog.ru%2Fwp-content%2Fuploads%2F2011%2F09%2F%25D0%25A2%25D0%25B5%25D0%25BA%25D1%2582%25D0%25BE%25D0%25BD%25D0%25B8%25D1%2587%25D0%25B5%25D1%2581%25D0%25BA%25D0%25B0%25D1%258F.jpg&amp;uinfo=sw-1280-sh-1024-ww-1263-wh-913-pd-1-wp-5x4_1280x1024&amp;_=1428233239530&amp;suggest_reqid=617563033142813006932394125170751&amp;viewport=wide&amp;text=%D1%81%D1%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82%D1%80%D0%BE%D0%B5%D0%BD%D0%B8%D0%B5%20%D0%B7%D0%B5%D0%BC%D0%BD%D0%BE%D0%B9%20%D0%BA%D0%BE%D1%80%D1%8B&amp;pos=9&amp;rpt=simage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skachate.com%2Fpars_docs%2Frefs%2F513%2F512139%2F512139_html_4a7f51ed.jpg&amp;uinfo=sw-1280-sh-1024-ww-1263-wh-913-pd-1-wp-5x4_1280x1024&amp;_=1428233383472&amp;viewport=wide&amp;suggest_reqid=617563033142813006933645933515358&amp;nomisspell=1&amp;text=%D0%B1%D1%80%D0%B8%D0%B7%20%D0%B2%D0%B5%D1%82%D0%B5%D1%80&amp;pos=24&amp;rpt=simage&amp;pin=1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s17.rimg.info%2Fe308852efcdaf7b6e8ddf48acc1157f7.gif&amp;uinfo=sw-1280-sh-1024-ww-1263-wh-913-pd-1-wp-5x4_1280x1024&amp;_=1428233539006&amp;suggest_reqid=617563033142813006935388513182414&amp;viewport=wide&amp;text=%D0%BF%D0%BE%D0%B3%D0%BE%D0%B4%D0%B0%20%D0%B0%D0%BD%D0%B8%D0%BC%D0%B0%D1%88&amp;pos=1&amp;rpt=simage&amp;pin=1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tuorparad.3dn.ru%2Fglobus.gif&amp;uinfo=sw-1280-sh-1024-ww-1263-wh-913-pd-1-wp-5x4_1280x1024&amp;_=1428235006067&amp;suggest_reqid=617563033142813006950031972343566&amp;p=2&amp;viewport=wide&amp;text=%D0%B3%D0%B5%D0%BE%D0%B3%D1%80%D0%B0%D1%84%D0%B8%D1%8F%20%20%D0%B0%D0%BD%D0%B8%D0%BC%D0%B0%D1%86%D0%B8%D1%8F&amp;pos=65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truegif.com%2Fpictures%2Fgif%2F1121.gif&amp;uinfo=sw-1280-sh-1024-ww-1263-wh-913-pd-1-wp-5x4_1280x1024&amp;_=1428235264082&amp;suggest_reqid=617563033142813006952619716004615&amp;p=1&amp;viewport=wide&amp;text=%D0%B3%D0%BB%D0%BE%D0%B1%D1%83%D1%81%20%D0%B0%D0%BD%D0%B8%D0%BC%D0%B0%D1%86%D0%B8%D1%8F&amp;pos=52&amp;rpt=simage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ttps://yandex.ru/images/search?img_url=http%3A%2F%2Fcosmo-sp.ru%2Fimages%2Fsmilies%2Fkiss_earth.gif&amp;uinfo=sw-1280-sh-1024-ww-1263-wh-913-pd-1-wp-5x4_1280x1024&amp;_=1428235264862&amp;suggest_reqid=617563033142813006952619716004615&amp;p=2&amp;viewport=wide&amp;text=%D0%B3%D0%BB%D0%BE%D0%B1%D1%83%D1%81%20%D0%B0%D0%BD%D0%B8%D0%BC%D0%B0%D1%86%D0%B8%D1%8F&amp;pos=80&amp;rpt=simage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6021288"/>
            <a:ext cx="971600" cy="836712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42852"/>
            <a:ext cx="65722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</a:rPr>
              <a:t>ВСЕЛЕННАЯ 30</a:t>
            </a:r>
            <a:endParaRPr lang="ru-RU" sz="36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304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Путь, который Земля проходит вокруг Солнца?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6150114"/>
            <a:ext cx="1835696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6021288"/>
            <a:ext cx="1585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Орбита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3014" name="Picture 6" descr="&amp;scy;&amp;khcy;&amp;iecy;&amp;mcy;a &amp;ocy;&amp;rcy;&amp;bcy;&amp;icy;&amp;tcy;&amp;ycy; &amp;zcy;&amp;iecy;&amp;mcy;&amp;lcy;&amp;icy; &amp;Mcy;&amp;icy;&amp;rcy; &amp;scy;&amp;khcy;&amp;ie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2"/>
            <a:ext cx="5544616" cy="3164048"/>
          </a:xfrm>
          <a:prstGeom prst="rect">
            <a:avLst/>
          </a:prstGeom>
          <a:noFill/>
        </p:spPr>
      </p:pic>
      <p:pic>
        <p:nvPicPr>
          <p:cNvPr id="10" name="Picture 4" descr="&amp;Tcy;&amp;rcy;&amp;iecy;&amp;khcy;&amp;mcy;&amp;iecy;&amp;rcy;&amp;ncy;&amp;ycy;&amp;iecy; &amp;acy;&amp;ncy;&amp;icy;&amp;mcy;&amp;icy;&amp;rcy;&amp;ocy;&amp;vcy;&amp;acy;&amp;ncy;&amp;ncy;&amp;ycy;&amp;iecy; &amp;icy;&amp;zcy;&amp;ocy;&amp;bcy;&amp;rcy;&amp;acy;&amp;zhcy;&amp;iecy;&amp;ncy;&amp;icy;&amp;yacy;, &amp;acy;&amp;ncy;&amp;icy;&amp;mcy;&amp;acy;&amp;shcy;&amp;kcy;&amp;icy;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008112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6021288"/>
            <a:ext cx="899592" cy="836712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42853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</a:rPr>
              <a:t>ВСЕЛЕННАЯ 40</a:t>
            </a:r>
            <a:endParaRPr lang="ru-RU" sz="36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980728"/>
            <a:ext cx="8373616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Прибор для изучения Вселенной?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24328" y="6150114"/>
            <a:ext cx="1619672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6093296"/>
            <a:ext cx="2655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Телескоп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1986" name="Picture 2" descr="&amp;Ocy;&amp;pcy;&amp;tcy;&amp;icy;&amp;kcy;&amp;acy; - &amp;bcy;&amp;icy;&amp;ncy;&amp;ocy;&amp;kcy;&amp;lcy;&amp;icy;, &amp;tcy;&amp;iecy;&amp;lcy;&amp;iecy;&amp;scy;&amp;kcy;&amp;ocy;&amp;pcy;&amp;ycy;, &amp;pcy;&amp;rcy;&amp;icy;&amp;tscy;&amp;iecy;&amp;lcy;&amp;ycy;, &amp;pcy;&amp;ocy;&amp;dcy;&amp;zcy;&amp;ocy;&amp;rcy;&amp;ncy;&amp;ycy;&amp;iecy; &amp;tcy;&amp;rcy;&amp;ucy;&amp;bcy;&amp;ycy;, 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16832"/>
            <a:ext cx="4692737" cy="3600400"/>
          </a:xfrm>
          <a:prstGeom prst="rect">
            <a:avLst/>
          </a:prstGeom>
          <a:noFill/>
        </p:spPr>
      </p:pic>
      <p:pic>
        <p:nvPicPr>
          <p:cNvPr id="10" name="Picture 4" descr="&amp;Tcy;&amp;rcy;&amp;iecy;&amp;khcy;&amp;mcy;&amp;iecy;&amp;rcy;&amp;ncy;&amp;ycy;&amp;iecy; &amp;acy;&amp;ncy;&amp;icy;&amp;mcy;&amp;icy;&amp;rcy;&amp;ocy;&amp;vcy;&amp;acy;&amp;ncy;&amp;ncy;&amp;ycy;&amp;iecy; &amp;icy;&amp;zcy;&amp;ocy;&amp;bcy;&amp;rcy;&amp;acy;&amp;zhcy;&amp;iecy;&amp;ncy;&amp;icy;&amp;yacy;, &amp;acy;&amp;ncy;&amp;icy;&amp;mcy;&amp;acy;&amp;shcy;&amp;kcy;&amp;icy;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008112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5949280"/>
            <a:ext cx="1043608" cy="908720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28604"/>
            <a:ext cx="6072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</a:rPr>
              <a:t>ВСЕЛЕННАЯ 50</a:t>
            </a:r>
            <a:endParaRPr lang="ru-RU" sz="36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251520" y="1124745"/>
            <a:ext cx="8364710" cy="2304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Самые горячие звезды по цвету?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69237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5949280"/>
            <a:ext cx="2055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Белые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62" name="Picture 2" descr="&amp;Ecy;&amp;dcy;&amp;dcy;&amp;icy; &amp;Rcy;&amp;ocy;&amp;zcy;&amp;ncy;&amp;iecy;&amp;rcy; &amp;icy; &amp;dcy;&amp;zhcy;&amp;acy;&amp;zcy;-&amp;ocy;&amp;rcy;&amp;kcy;&amp;iecy;&amp;scy;&amp;tcy;&amp;rcy; &amp;pcy;/&amp;ucy; &amp;Ecy;&amp;dcy;&amp;dcy;&amp;icy; &amp;Rcy;&amp;ocy;&amp;zcy;&amp;ncy;&amp;iecy;&amp;rcy;&amp;acy; (&amp;Gcy;&amp;ocy;&amp;lcy;&amp;ucy;&amp;bcy;&amp;ocy;&amp;jcy; &amp;ocy;&amp;gcy;&amp;ocy;&amp;ncy;&amp;iocy;&amp;kcy;, 1965) - &amp;Mcy;&amp;ucy;&amp;zcy;&amp;ycy;&amp;kcy;&amp;acy; &amp;icy; &amp;vcy;&amp;icy;&amp;dcy;&amp;iecy;&amp;ocy;&amp;kcy;&amp;lcy;&amp;icy;&amp;pcy;&amp;y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5159896" cy="3900827"/>
          </a:xfrm>
          <a:prstGeom prst="rect">
            <a:avLst/>
          </a:prstGeom>
          <a:noFill/>
        </p:spPr>
      </p:pic>
      <p:pic>
        <p:nvPicPr>
          <p:cNvPr id="9" name="Picture 4" descr="&amp;Tcy;&amp;rcy;&amp;iecy;&amp;khcy;&amp;mcy;&amp;iecy;&amp;rcy;&amp;ncy;&amp;ycy;&amp;iecy; &amp;acy;&amp;ncy;&amp;icy;&amp;mcy;&amp;icy;&amp;rcy;&amp;ocy;&amp;vcy;&amp;acy;&amp;ncy;&amp;ncy;&amp;ycy;&amp;iecy; &amp;icy;&amp;zcy;&amp;ocy;&amp;bcy;&amp;rcy;&amp;acy;&amp;zhcy;&amp;iecy;&amp;ncy;&amp;icy;&amp;yacy;, &amp;acy;&amp;ncy;&amp;icy;&amp;mcy;&amp;acy;&amp;shcy;&amp;kcy;&amp;icy;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008112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6093296"/>
            <a:ext cx="899592" cy="764704"/>
          </a:xfrm>
          <a:prstGeom prst="actionButtonHom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</a:rPr>
              <a:t>ВСЕЛЕННАЯ 60</a:t>
            </a:r>
            <a:endParaRPr lang="ru-RU" sz="36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8437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Назовите самую яркую звезду неба?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06106" y="6150114"/>
            <a:ext cx="1474763" cy="70788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</a:rPr>
              <a:t>ответ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949280"/>
            <a:ext cx="6267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Сириус в созвездии Гончих псов.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9938" name="Picture 2" descr="Fetch Sirius Fetch"/>
          <p:cNvPicPr>
            <a:picLocks noChangeAspect="1" noChangeArrowheads="1"/>
          </p:cNvPicPr>
          <p:nvPr/>
        </p:nvPicPr>
        <p:blipFill>
          <a:blip r:embed="rId3" cstate="print"/>
          <a:srcRect b="9281"/>
          <a:stretch>
            <a:fillRect/>
          </a:stretch>
        </p:blipFill>
        <p:spPr bwMode="auto">
          <a:xfrm>
            <a:off x="1475656" y="1988840"/>
            <a:ext cx="5715000" cy="3672408"/>
          </a:xfrm>
          <a:prstGeom prst="rect">
            <a:avLst/>
          </a:prstGeom>
          <a:noFill/>
        </p:spPr>
      </p:pic>
      <p:pic>
        <p:nvPicPr>
          <p:cNvPr id="39940" name="Picture 4" descr="&amp;Tcy;&amp;rcy;&amp;iecy;&amp;khcy;&amp;mcy;&amp;iecy;&amp;rcy;&amp;ncy;&amp;ycy;&amp;iecy; &amp;acy;&amp;ncy;&amp;icy;&amp;mcy;&amp;icy;&amp;rcy;&amp;ocy;&amp;vcy;&amp;acy;&amp;ncy;&amp;ncy;&amp;ycy;&amp;iecy; &amp;icy;&amp;zcy;&amp;ocy;&amp;bcy;&amp;rcy;&amp;acy;&amp;zhcy;&amp;iecy;&amp;ncy;&amp;icy;&amp;yacy;, &amp;acy;&amp;ncy;&amp;icy;&amp;mcy;&amp;acy;&amp;shcy;&amp;kcy;&amp;icy;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008112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500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Материки</a:t>
            </a:r>
            <a:r>
              <a:rPr lang="ru-RU" sz="3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10</a:t>
            </a:r>
            <a:endParaRPr lang="ru-RU" sz="36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0" y="6093296"/>
            <a:ext cx="971600" cy="764704"/>
          </a:xfrm>
          <a:prstGeom prst="actionButtonHome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43802" y="6211669"/>
            <a:ext cx="1500198" cy="646331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ответ</a:t>
            </a:r>
            <a:endParaRPr lang="ru-RU" sz="3600" b="1" cap="none" spc="50" dirty="0">
              <a:ln w="1143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1" y="1124744"/>
            <a:ext cx="8280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какой стране все животные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 сумками бегают?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949280"/>
            <a:ext cx="2224455" cy="584775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Австралия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8914" name="Picture 2" descr="&amp;Icy;&amp;gcy;&amp;rcy;&amp;acy; &amp;gcy;&amp;dcy;&amp;iecy; &amp;zhcy;&amp;iecy; &amp;kcy;&amp;ocy;&amp;tcy; 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04864"/>
            <a:ext cx="4470215" cy="3456384"/>
          </a:xfrm>
          <a:prstGeom prst="rect">
            <a:avLst/>
          </a:prstGeom>
          <a:noFill/>
        </p:spPr>
      </p:pic>
      <p:pic>
        <p:nvPicPr>
          <p:cNvPr id="9" name="Picture 4" descr="marya.foygl - &amp;acy;&amp;lcy;&amp;softcy;&amp;bcy;&amp;ocy;&amp;mcy; &quot;&amp;Scy;&amp;mcy;&amp;acy;&amp;jcy;&amp;lcy;&amp;icy;&amp;kcy;&amp;icy; - &amp;kcy;&amp;ocy;&amp;scy;&amp;mcy;&amp;ocy;&amp;scy;, &amp;gcy;&amp;lcy;&amp;ocy;&amp;bcy;&amp;ucy;&amp;scy;&amp;ycy;&quot; &amp;ncy;&amp;acy; &amp;YAcy;&amp;ncy;&amp;dcy;&amp;iecy;&amp;kcy;&amp;scy;.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743075" cy="12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2305</TotalTime>
  <Words>975</Words>
  <Application>Microsoft Office PowerPoint</Application>
  <PresentationFormat>Экран (4:3)</PresentationFormat>
  <Paragraphs>284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ресурсы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196</cp:revision>
  <dcterms:modified xsi:type="dcterms:W3CDTF">2021-10-19T19:06:06Z</dcterms:modified>
</cp:coreProperties>
</file>