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68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1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2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0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0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41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9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3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6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8C692-F662-448A-9579-021EB286586E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9C4A-1F39-41E1-9346-92B6ED6EE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74653" y="2780694"/>
            <a:ext cx="57946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«Семья — это главное слово на свете»</a:t>
            </a:r>
          </a:p>
          <a:p>
            <a:pPr lvl="0" algn="ctr"/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«Аиле – </a:t>
            </a:r>
            <a:r>
              <a:rPr lang="ru-RU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энъ</a:t>
            </a:r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муим</a:t>
            </a:r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сёздир</a:t>
            </a:r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07737" y="6261786"/>
            <a:ext cx="3123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400" b="1" dirty="0">
                <a:latin typeface="Gabriola" panose="04040605051002020D02" pitchFamily="82" charset="0"/>
              </a:rPr>
              <a:t>Подготовила: Аметова З.Д.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C9B98-817A-3609-0EE9-4D6D9432BB9E}"/>
              </a:ext>
            </a:extLst>
          </p:cNvPr>
          <p:cNvSpPr txBox="1"/>
          <p:nvPr/>
        </p:nvSpPr>
        <p:spPr>
          <a:xfrm>
            <a:off x="1083076" y="134549"/>
            <a:ext cx="67647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«БЕРЁЗКА» С.УРОЖАЙНОЕ»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Симферопольский район Республики Крым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735AE-2FB4-3720-3393-A5FD5ECF5F2B}"/>
              </a:ext>
            </a:extLst>
          </p:cNvPr>
          <p:cNvSpPr txBox="1"/>
          <p:nvPr/>
        </p:nvSpPr>
        <p:spPr>
          <a:xfrm>
            <a:off x="2365900" y="1721319"/>
            <a:ext cx="4643020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«Эффективные формы и методы сотрудничества с семьями обучающихся в группах с изучением двух языков»</a:t>
            </a:r>
            <a:endParaRPr lang="ru-RU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2" y="1193768"/>
            <a:ext cx="4703553" cy="4703553"/>
          </a:xfrm>
          <a:prstGeom prst="rect">
            <a:avLst/>
          </a:prstGeom>
        </p:spPr>
      </p:pic>
      <p:sp>
        <p:nvSpPr>
          <p:cNvPr id="7" name="Вертикальный свиток 6"/>
          <p:cNvSpPr/>
          <p:nvPr/>
        </p:nvSpPr>
        <p:spPr>
          <a:xfrm>
            <a:off x="5043295" y="1263705"/>
            <a:ext cx="4004813" cy="4431220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09890" y="2621926"/>
            <a:ext cx="26191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Фигура состоит из следующих элементов: на самой вершине</a:t>
            </a:r>
            <a:r>
              <a:rPr lang="en-US" sz="1350" dirty="0">
                <a:solidFill>
                  <a:prstClr val="black"/>
                </a:solidFill>
                <a:latin typeface="Book Antiqua" panose="02040602050305030304" pitchFamily="18" charset="0"/>
              </a:rPr>
              <a:t> - </a:t>
            </a:r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символ женщины. С двух сторон располагаются руки - олицетворяющие силу, верность, защиту и мощь. В центральной фигуре расположен, как в лоне матери ребёнок,</a:t>
            </a:r>
            <a:r>
              <a:rPr lang="en-US" sz="135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тюльпан - знак юноши, мужчины. Треугольник - символ земли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60990" y="1940917"/>
            <a:ext cx="236154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Материнская любовь</a:t>
            </a:r>
          </a:p>
        </p:txBody>
      </p:sp>
    </p:spTree>
    <p:extLst>
      <p:ext uri="{BB962C8B-B14F-4D97-AF65-F5344CB8AC3E}">
        <p14:creationId xmlns:p14="http://schemas.microsoft.com/office/powerpoint/2010/main" val="268214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Вертикальный свиток 6"/>
          <p:cNvSpPr/>
          <p:nvPr/>
        </p:nvSpPr>
        <p:spPr>
          <a:xfrm>
            <a:off x="5042161" y="1302522"/>
            <a:ext cx="4004813" cy="4431220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09889" y="2678862"/>
            <a:ext cx="261918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Главными акцентами в этой композиции являются три Яйца, по направлению часовой </a:t>
            </a:r>
          </a:p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стрелки. Яйцо – символ жизни, возрождения. Миндальное зернышко (</a:t>
            </a:r>
            <a:r>
              <a:rPr lang="ru-RU" sz="1350" dirty="0" err="1">
                <a:solidFill>
                  <a:prstClr val="black"/>
                </a:solidFill>
                <a:latin typeface="Book Antiqua" panose="02040602050305030304" pitchFamily="18" charset="0"/>
              </a:rPr>
              <a:t>Бадем</a:t>
            </a:r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) - знак молодой девушки и </a:t>
            </a:r>
          </a:p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Кипарис – символ Мужчины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19783" y="2023771"/>
            <a:ext cx="19709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1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02215" y="2013492"/>
            <a:ext cx="20345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Продолжение рода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0" y="1190176"/>
            <a:ext cx="4543566" cy="454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Вертикальный свиток 6"/>
          <p:cNvSpPr/>
          <p:nvPr/>
        </p:nvSpPr>
        <p:spPr>
          <a:xfrm>
            <a:off x="5042161" y="1302522"/>
            <a:ext cx="4004813" cy="4431220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09889" y="2860017"/>
            <a:ext cx="2619181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Кувшин - символ дома, материнского лона, источника жизни и живительной влаги.</a:t>
            </a:r>
          </a:p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Ромб в орнаментах вышивки крымских татар встречает как знак поля.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19783" y="2023771"/>
            <a:ext cx="19709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1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4" y="1245754"/>
            <a:ext cx="4351466" cy="43514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83967" y="2013492"/>
            <a:ext cx="18710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Благополучие </a:t>
            </a:r>
            <a:endParaRPr lang="en-US" sz="21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1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домашнего очага</a:t>
            </a:r>
          </a:p>
        </p:txBody>
      </p:sp>
    </p:spTree>
    <p:extLst>
      <p:ext uri="{BB962C8B-B14F-4D97-AF65-F5344CB8AC3E}">
        <p14:creationId xmlns:p14="http://schemas.microsoft.com/office/powerpoint/2010/main" val="32331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953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833" y="3429000"/>
            <a:ext cx="3335784" cy="3335784"/>
          </a:xfrm>
          <a:prstGeom prst="rect">
            <a:avLst/>
          </a:prstGeom>
        </p:spPr>
      </p:pic>
      <p:sp>
        <p:nvSpPr>
          <p:cNvPr id="6" name="Свиток: горизонтальный 5">
            <a:extLst>
              <a:ext uri="{FF2B5EF4-FFF2-40B4-BE49-F238E27FC236}">
                <a16:creationId xmlns:a16="http://schemas.microsoft.com/office/drawing/2014/main" id="{F975E57C-30A4-4B9F-4313-DE243D7666DA}"/>
              </a:ext>
            </a:extLst>
          </p:cNvPr>
          <p:cNvSpPr/>
          <p:nvPr/>
        </p:nvSpPr>
        <p:spPr>
          <a:xfrm>
            <a:off x="1068370" y="598209"/>
            <a:ext cx="7191468" cy="2984083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 по росписи деревянных заготовок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«Крымскотатарский орнамент – кувшин</a:t>
            </a:r>
            <a:r>
              <a:rPr lang="ru-RU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/гугюм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6701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91812" y="1699204"/>
            <a:ext cx="579469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4500" b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16723" y="5469836"/>
            <a:ext cx="22272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sz="1500" b="1" dirty="0">
              <a:latin typeface="Gabriola" panose="04040605051002020D02" pitchFamily="82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59017" y="1744387"/>
            <a:ext cx="6480496" cy="30452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«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Догъру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тербие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 -  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бу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бизим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бахтлы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къартлыгъымыз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, 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чатакъ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тербие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 – 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бу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бизим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козь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ru-RU" sz="3300" b="1" dirty="0" err="1">
                <a:solidFill>
                  <a:prstClr val="black"/>
                </a:solidFill>
                <a:latin typeface="Gabriola" panose="04040605051002020D02" pitchFamily="82" charset="0"/>
              </a:rPr>
              <a:t>яшымыз</a:t>
            </a:r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». </a:t>
            </a:r>
          </a:p>
          <a:p>
            <a:pPr lvl="0" algn="ctr"/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"Правильное воспитание — это наша счастливая старость; </a:t>
            </a:r>
          </a:p>
          <a:p>
            <a:pPr lvl="0" algn="ctr"/>
            <a:r>
              <a:rPr lang="ru-RU" sz="3300" b="1" dirty="0">
                <a:solidFill>
                  <a:prstClr val="black"/>
                </a:solidFill>
                <a:latin typeface="Gabriola" panose="04040605051002020D02" pitchFamily="82" charset="0"/>
              </a:rPr>
              <a:t>плохое воспитание — это наши слёзы".</a:t>
            </a:r>
            <a:endParaRPr lang="ru-RU" sz="4050" b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55ED3-26B8-FDB4-858D-05BFA14AC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87E724-48E4-9984-A848-00420DA89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E9AD6B-0E8F-1030-DBD1-DBB53CF0437D}"/>
              </a:ext>
            </a:extLst>
          </p:cNvPr>
          <p:cNvSpPr/>
          <p:nvPr/>
        </p:nvSpPr>
        <p:spPr>
          <a:xfrm>
            <a:off x="1591812" y="1699204"/>
            <a:ext cx="579469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4500" b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AAC6917-9B19-6797-6532-0A11D319E41E}"/>
              </a:ext>
            </a:extLst>
          </p:cNvPr>
          <p:cNvSpPr/>
          <p:nvPr/>
        </p:nvSpPr>
        <p:spPr>
          <a:xfrm>
            <a:off x="6916723" y="5469836"/>
            <a:ext cx="22272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sz="1500" b="1" dirty="0">
              <a:latin typeface="Gabriola" panose="04040605051002020D02" pitchFamily="8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1A9C4D-BB8D-7455-798C-AEDE6B1E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74706" cy="35735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16B09D-AFFF-70D5-5640-C87D4BED4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07" y="10006"/>
            <a:ext cx="4555724" cy="3409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350B56-B332-F1CF-84C3-99BA1842F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22094"/>
            <a:ext cx="4774707" cy="35735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E8749D-A983-96A6-A939-76B2C2BEB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293" y="3284430"/>
            <a:ext cx="4774707" cy="35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3B208-3643-60B9-58E7-CC4BF81DD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C80B86-2CA1-1366-B544-56E32B15B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29E740-5E66-11C2-279E-D3990463BDAC}"/>
              </a:ext>
            </a:extLst>
          </p:cNvPr>
          <p:cNvSpPr/>
          <p:nvPr/>
        </p:nvSpPr>
        <p:spPr>
          <a:xfrm>
            <a:off x="1591812" y="1699204"/>
            <a:ext cx="579469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4500" b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43FFEF-2652-0FE8-3AF2-E9548A286F65}"/>
              </a:ext>
            </a:extLst>
          </p:cNvPr>
          <p:cNvSpPr/>
          <p:nvPr/>
        </p:nvSpPr>
        <p:spPr>
          <a:xfrm>
            <a:off x="6916723" y="5469836"/>
            <a:ext cx="22272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sz="1500" b="1" dirty="0">
              <a:latin typeface="Gabriola" panose="04040605051002020D02" pitchFamily="8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975669-4E16-C161-9075-A189E8AA5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90569" cy="47179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02AD6B-93CC-6594-954A-850CB30F5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914" y="3169327"/>
            <a:ext cx="4874086" cy="365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0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BD0C0-FED6-A687-03E5-5270D81DB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C76DB7-A140-3687-D69A-9873F6723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279832-B332-3D43-8D83-45CC2CFE543D}"/>
              </a:ext>
            </a:extLst>
          </p:cNvPr>
          <p:cNvSpPr/>
          <p:nvPr/>
        </p:nvSpPr>
        <p:spPr>
          <a:xfrm>
            <a:off x="1591812" y="1699204"/>
            <a:ext cx="579469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4500" b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DEBB915-24E8-62AF-A2C0-6B09C151609E}"/>
              </a:ext>
            </a:extLst>
          </p:cNvPr>
          <p:cNvSpPr/>
          <p:nvPr/>
        </p:nvSpPr>
        <p:spPr>
          <a:xfrm>
            <a:off x="6916723" y="5469836"/>
            <a:ext cx="22272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sz="1500" b="1" dirty="0">
              <a:latin typeface="Gabriola" panose="04040605051002020D02" pitchFamily="8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BDE8A9-B423-5F77-816B-D1D83F0FA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8602" cy="45664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CD0405-1727-773C-18C8-124B1B92A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043" y="3519632"/>
            <a:ext cx="4429957" cy="332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2"/>
            <a:ext cx="9135071" cy="684541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93426" y="1701917"/>
            <a:ext cx="7455716" cy="34541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700" b="1" dirty="0">
                <a:latin typeface="Gabriola" panose="04040605051002020D02" pitchFamily="82" charset="0"/>
              </a:rPr>
              <a:t>«</a:t>
            </a:r>
            <a:r>
              <a:rPr lang="ru-RU" sz="2700" b="1" dirty="0" err="1">
                <a:latin typeface="Gabriola" panose="04040605051002020D02" pitchFamily="82" charset="0"/>
              </a:rPr>
              <a:t>Орьнек</a:t>
            </a:r>
            <a:r>
              <a:rPr lang="ru-RU" sz="2700" b="1" dirty="0">
                <a:latin typeface="Gabriola" panose="04040605051002020D02" pitchFamily="82" charset="0"/>
              </a:rPr>
              <a:t>» - узор.  Национальный </a:t>
            </a:r>
            <a:r>
              <a:rPr lang="ru-RU" sz="2700" b="1" dirty="0" err="1">
                <a:latin typeface="Gabriola" panose="04040605051002020D02" pitchFamily="82" charset="0"/>
              </a:rPr>
              <a:t>крымскотатарский</a:t>
            </a:r>
            <a:r>
              <a:rPr lang="ru-RU" sz="2700" b="1" dirty="0">
                <a:latin typeface="Gabriola" panose="04040605051002020D02" pitchFamily="82" charset="0"/>
              </a:rPr>
              <a:t> орнамент, одно из древнейших достижений культуры </a:t>
            </a:r>
            <a:r>
              <a:rPr lang="ru-RU" sz="2700" b="1" dirty="0" err="1">
                <a:latin typeface="Gabriola" panose="04040605051002020D02" pitchFamily="82" charset="0"/>
              </a:rPr>
              <a:t>крымскотатарского</a:t>
            </a:r>
            <a:r>
              <a:rPr lang="ru-RU" sz="2700" b="1" dirty="0">
                <a:latin typeface="Gabriola" panose="04040605051002020D02" pitchFamily="82" charset="0"/>
              </a:rPr>
              <a:t> народа. Орнамент содержит в себе объединённые в композицию мелкие элементы, преимущественно растительного и геометрического характера симметричного и асимметричного расположения. </a:t>
            </a:r>
          </a:p>
        </p:txBody>
      </p:sp>
    </p:spTree>
    <p:extLst>
      <p:ext uri="{BB962C8B-B14F-4D97-AF65-F5344CB8AC3E}">
        <p14:creationId xmlns:p14="http://schemas.microsoft.com/office/powerpoint/2010/main" val="120969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0" y="0"/>
            <a:ext cx="9144000" cy="685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83979" y="1078939"/>
            <a:ext cx="8718482" cy="476889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625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Орнаменты</a:t>
            </a:r>
          </a:p>
          <a:p>
            <a:pPr algn="ctr"/>
            <a:r>
              <a:rPr lang="ru-RU" sz="8625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крымских татар</a:t>
            </a:r>
          </a:p>
        </p:txBody>
      </p:sp>
      <p:pic>
        <p:nvPicPr>
          <p:cNvPr id="2" name="Крымскотатарская - Крымскотатарск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980" y="5057191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Вертикальный свиток 6"/>
          <p:cNvSpPr/>
          <p:nvPr/>
        </p:nvSpPr>
        <p:spPr>
          <a:xfrm>
            <a:off x="4964524" y="1263704"/>
            <a:ext cx="4004813" cy="4431220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09890" y="2621927"/>
            <a:ext cx="261918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Знаки, использованные в этой композиции, соответствуют трем основным этапам в </a:t>
            </a:r>
          </a:p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жизни каждой женщины – юность, зрелость, старость.</a:t>
            </a:r>
          </a:p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Все элементы рисунка связаны в один, вращающийся круг, ассоциирующийся с колесом </a:t>
            </a:r>
          </a:p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времени.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19783" y="2023771"/>
            <a:ext cx="19709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Путь Женщины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2" y="1263705"/>
            <a:ext cx="4431220" cy="44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Вертикальный свиток 6"/>
          <p:cNvSpPr/>
          <p:nvPr/>
        </p:nvSpPr>
        <p:spPr>
          <a:xfrm>
            <a:off x="5004517" y="1263705"/>
            <a:ext cx="4004813" cy="4431220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09890" y="2621927"/>
            <a:ext cx="26191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В этой композиции собраны воедино три древних символа изобилия</a:t>
            </a:r>
            <a:r>
              <a:rPr lang="en-US" sz="1350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У крымских татар Гранат – плод с большим количеством зёрен внутри символизирует </a:t>
            </a:r>
          </a:p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плодородие, изобилие и достаток.</a:t>
            </a:r>
          </a:p>
          <a:p>
            <a:pPr algn="ctr"/>
            <a:r>
              <a:rPr lang="ru-RU" sz="1350" dirty="0">
                <a:solidFill>
                  <a:prstClr val="black"/>
                </a:solidFill>
                <a:latin typeface="Book Antiqua" panose="02040602050305030304" pitchFamily="18" charset="0"/>
              </a:rPr>
              <a:t>Ромб с точкой в центре это символ плодородия и изобилия (знак засеянного поля).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18940" y="1923686"/>
            <a:ext cx="237597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Достаток, изобилие, </a:t>
            </a:r>
            <a:endParaRPr lang="en-US" sz="21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1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плодородие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8" y="1263705"/>
            <a:ext cx="4355763" cy="435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7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91</TotalTime>
  <Words>353</Words>
  <Application>Microsoft Office PowerPoint</Application>
  <PresentationFormat>Экран (4:3)</PresentationFormat>
  <Paragraphs>36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Gabriola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Надие Хайтазова</cp:lastModifiedBy>
  <cp:revision>16</cp:revision>
  <dcterms:created xsi:type="dcterms:W3CDTF">2024-09-19T16:54:18Z</dcterms:created>
  <dcterms:modified xsi:type="dcterms:W3CDTF">2024-11-28T10:13:34Z</dcterms:modified>
</cp:coreProperties>
</file>