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2" r:id="rId4"/>
    <p:sldId id="274" r:id="rId5"/>
    <p:sldId id="275" r:id="rId6"/>
    <p:sldId id="276" r:id="rId7"/>
    <p:sldId id="278" r:id="rId8"/>
    <p:sldId id="279" r:id="rId9"/>
    <p:sldId id="272" r:id="rId10"/>
    <p:sldId id="270" r:id="rId11"/>
    <p:sldId id="280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36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51373"/>
            <a:ext cx="8229600" cy="15882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153966"/>
            <a:ext cx="8229600" cy="15894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BFC34-7407-4716-8B7D-EF716E63CA03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6016F-456D-4FEE-AB28-B30B6DD80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2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6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3126" y="543852"/>
            <a:ext cx="4331121" cy="4271027"/>
          </a:xfrm>
          <a:prstGeom prst="rect">
            <a:avLst/>
          </a:prstGeom>
          <a:effectLst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797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355726"/>
            <a:ext cx="1505230" cy="24575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6142" y="483518"/>
            <a:ext cx="7096257" cy="1512168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ВНЕШНИЕ И ВНУТРЕННИЕ ПРИЧИНЫ НЕУСПЕВАЕМОСТИ  </a:t>
            </a:r>
            <a:endParaRPr lang="ru-RU" sz="1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348951"/>
            <a:ext cx="3384376" cy="1440160"/>
          </a:xfrm>
        </p:spPr>
        <p:txBody>
          <a:bodyPr>
            <a:normAutofit/>
          </a:bodyPr>
          <a:lstStyle/>
          <a:p>
            <a:pPr lvl="0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Доклад подготовила:</a:t>
            </a:r>
          </a:p>
          <a:p>
            <a:pPr lvl="0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Гусева Н.С., учитель биологии высшей квалификационной категории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768397"/>
            <a:ext cx="2664296" cy="20448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dirty="0" smtClean="0">
                <a:latin typeface="Arial" charset="0"/>
              </a:rPr>
              <a:t/>
            </a:r>
            <a:br>
              <a:rPr lang="ru-RU" altLang="ru-RU" sz="3600" dirty="0" smtClean="0">
                <a:latin typeface="Arial" charset="0"/>
              </a:rPr>
            </a:br>
            <a:r>
              <a:rPr lang="ru-RU" altLang="ru-RU" sz="3600" dirty="0">
                <a:latin typeface="Arial" charset="0"/>
              </a:rPr>
              <a:t/>
            </a:r>
            <a:br>
              <a:rPr lang="ru-RU" altLang="ru-RU" sz="3600" dirty="0">
                <a:latin typeface="Arial" charset="0"/>
              </a:rPr>
            </a:br>
            <a:r>
              <a:rPr lang="ru-RU" altLang="ru-RU" sz="3600" dirty="0" smtClean="0">
                <a:latin typeface="Arial" charset="0"/>
              </a:rPr>
              <a:t/>
            </a:r>
            <a:br>
              <a:rPr lang="ru-RU" altLang="ru-RU" sz="3600" dirty="0" smtClean="0">
                <a:latin typeface="Arial" charset="0"/>
              </a:rPr>
            </a:br>
            <a:r>
              <a:rPr lang="ru-RU" altLang="ru-RU" sz="3600" dirty="0">
                <a:latin typeface="Arial" charset="0"/>
              </a:rPr>
              <a:t/>
            </a:r>
            <a:br>
              <a:rPr lang="ru-RU" altLang="ru-RU" sz="3600" dirty="0">
                <a:latin typeface="Arial" charset="0"/>
              </a:rPr>
            </a:br>
            <a:r>
              <a:rPr lang="ru-RU" altLang="ru-RU" sz="3600" dirty="0" smtClean="0">
                <a:latin typeface="Arial" charset="0"/>
              </a:rPr>
              <a:t/>
            </a:r>
            <a:br>
              <a:rPr lang="ru-RU" altLang="ru-RU" sz="3600" dirty="0" smtClean="0">
                <a:latin typeface="Arial" charset="0"/>
              </a:rPr>
            </a:br>
            <a:r>
              <a:rPr lang="ru-RU" altLang="ru-RU" sz="3600" dirty="0" smtClean="0">
                <a:latin typeface="Arial" charset="0"/>
              </a:rPr>
              <a:t/>
            </a:r>
            <a:br>
              <a:rPr lang="ru-RU" altLang="ru-RU" sz="3600" dirty="0" smtClean="0">
                <a:latin typeface="Arial" charset="0"/>
              </a:rPr>
            </a:br>
            <a:r>
              <a:rPr lang="ru-RU" altLang="ru-RU" sz="3600" dirty="0" smtClean="0">
                <a:latin typeface="Arial" charset="0"/>
              </a:rPr>
              <a:t>«</a:t>
            </a:r>
            <a:r>
              <a:rPr lang="ru-RU" altLang="ru-RU" sz="3600" dirty="0">
                <a:latin typeface="Arial" charset="0"/>
              </a:rPr>
              <a:t>Любому профессиональному педагогу понятно, что выставление неудовлетворительной оценки должно сопровождаться целой системой мер по ее дальнейшему предотвращению». </a:t>
            </a:r>
            <a:r>
              <a:rPr lang="ru-RU" altLang="ru-RU" sz="5400" dirty="0">
                <a:latin typeface="Arial" charset="0"/>
              </a:rPr>
              <a:t/>
            </a:r>
            <a:br>
              <a:rPr lang="ru-RU" altLang="ru-RU" sz="5400" dirty="0">
                <a:latin typeface="Arial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80068" y="3363838"/>
            <a:ext cx="275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altLang="ru-RU" sz="2800" dirty="0" err="1">
                <a:solidFill>
                  <a:schemeClr val="tx2"/>
                </a:solidFill>
                <a:latin typeface="Arial" charset="0"/>
              </a:rPr>
              <a:t>Лизинский</a:t>
            </a:r>
            <a:r>
              <a:rPr lang="ru-RU" altLang="ru-RU" sz="2800" dirty="0">
                <a:solidFill>
                  <a:schemeClr val="tx2"/>
                </a:solidFill>
                <a:latin typeface="Arial" charset="0"/>
              </a:rPr>
              <a:t> В.М.</a:t>
            </a:r>
          </a:p>
        </p:txBody>
      </p:sp>
    </p:spTree>
    <p:extLst>
      <p:ext uri="{BB962C8B-B14F-4D97-AF65-F5344CB8AC3E}">
        <p14:creationId xmlns:p14="http://schemas.microsoft.com/office/powerpoint/2010/main" val="295692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marL="0" indent="0" algn="ctr">
              <a:buNone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marL="0" indent="0" algn="ctr">
              <a:buNone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895043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zen_doc/235990/pub_5d434678520a9b00b1f32a79_5d44005cfe289100ae9c5f30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95841"/>
            <a:ext cx="2937926" cy="404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55526"/>
            <a:ext cx="7772400" cy="1102519"/>
          </a:xfrm>
        </p:spPr>
        <p:txBody>
          <a:bodyPr/>
          <a:lstStyle/>
          <a:p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Причины неуспеваемости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632848" cy="1314450"/>
          </a:xfrm>
        </p:spPr>
        <p:txBody>
          <a:bodyPr/>
          <a:lstStyle/>
          <a:p>
            <a:r>
              <a:rPr lang="ru-RU" alt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ВНЕШНИЕ</a:t>
            </a:r>
            <a:r>
              <a:rPr lang="ru-RU" alt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ВНУТРЕННИЕ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13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31337"/>
            <a:ext cx="6624736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ПРИЧИНЫ НЕУСПЕВАЕМОСТИ</a:t>
            </a:r>
            <a:endParaRPr lang="ru-RU" sz="36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699792" y="1131590"/>
            <a:ext cx="288032" cy="116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401006" y="1047874"/>
            <a:ext cx="221905" cy="180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937320" y="1347614"/>
            <a:ext cx="2736304" cy="573199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ВНЕШНИЕ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52527" y="1347613"/>
            <a:ext cx="2880320" cy="5731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ВНУТРЕННИЕ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7158" y="2179508"/>
            <a:ext cx="1872208" cy="50405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Несовершенство УП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43808" y="2191121"/>
            <a:ext cx="1440160" cy="50405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Влияние социума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552125" y="1984782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508311" y="2047105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39552" y="3075806"/>
            <a:ext cx="438538" cy="185268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Неинтересные уроки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74841" y="3075807"/>
            <a:ext cx="541380" cy="185268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1600" dirty="0" smtClean="0">
                <a:solidFill>
                  <a:srgbClr val="FF0000"/>
                </a:solidFill>
              </a:rPr>
              <a:t>Нет </a:t>
            </a:r>
            <a:r>
              <a:rPr lang="ru-RU" sz="1600" dirty="0" err="1" smtClean="0">
                <a:solidFill>
                  <a:srgbClr val="FF0000"/>
                </a:solidFill>
              </a:rPr>
              <a:t>индивидуаль</a:t>
            </a:r>
            <a:r>
              <a:rPr lang="ru-RU" sz="1600" dirty="0" smtClean="0">
                <a:solidFill>
                  <a:srgbClr val="FF0000"/>
                </a:solidFill>
              </a:rPr>
              <a:t>-</a:t>
            </a:r>
          </a:p>
          <a:p>
            <a:r>
              <a:rPr lang="ru-RU" sz="1600" dirty="0" err="1" smtClean="0">
                <a:solidFill>
                  <a:srgbClr val="FF0000"/>
                </a:solidFill>
              </a:rPr>
              <a:t>ного</a:t>
            </a:r>
            <a:r>
              <a:rPr lang="ru-RU" sz="1600" dirty="0" smtClean="0">
                <a:solidFill>
                  <a:srgbClr val="FF0000"/>
                </a:solidFill>
              </a:rPr>
              <a:t> подхода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35893" y="3081484"/>
            <a:ext cx="360040" cy="184700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Перегрузка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05472" y="3075806"/>
            <a:ext cx="458418" cy="18526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Пробелы в знаниях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786814" y="2821013"/>
            <a:ext cx="15050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445531" y="2787519"/>
            <a:ext cx="84128" cy="212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835893" y="2732120"/>
            <a:ext cx="144016" cy="23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153337" y="2776567"/>
            <a:ext cx="85193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059832" y="3028138"/>
            <a:ext cx="432048" cy="19003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Семьи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11757" y="3003798"/>
            <a:ext cx="394320" cy="19246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Друзей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123418" y="3003798"/>
            <a:ext cx="520589" cy="195334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Знакомых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3336403" y="2856486"/>
            <a:ext cx="7200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647660" y="2859782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006077" y="2856486"/>
            <a:ext cx="720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292080" y="2526418"/>
            <a:ext cx="648072" cy="244517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Дефекты здоровья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199584" y="2521955"/>
            <a:ext cx="634482" cy="2445178"/>
          </a:xfrm>
          <a:prstGeom prst="rect">
            <a:avLst/>
          </a:prstGeom>
          <a:solidFill>
            <a:srgbClr val="B5CC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Низкий уровень интеллекта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092280" y="2521955"/>
            <a:ext cx="648072" cy="2436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Нет положительной мотивации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956376" y="2486406"/>
            <a:ext cx="648072" cy="2442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Слабая воля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H="1">
            <a:off x="5425092" y="2191121"/>
            <a:ext cx="18002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6372200" y="217950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6804248" y="2128089"/>
            <a:ext cx="216024" cy="155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7668344" y="2200097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80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psyoffice.ru/uploads/news/18/2018/2018-04-0/article-104380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675" y="2309775"/>
            <a:ext cx="2973751" cy="284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83519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C00000"/>
                </a:solidFill>
                <a:latin typeface="Arial" charset="0"/>
              </a:rPr>
              <a:t>Правила в работе со слабоуспевающими учащимися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91630"/>
            <a:ext cx="8208912" cy="2592288"/>
          </a:xfrm>
        </p:spPr>
        <p:txBody>
          <a:bodyPr>
            <a:normAutofit fontScale="25000" lnSpcReduction="20000"/>
          </a:bodyPr>
          <a:lstStyle/>
          <a:p>
            <a:pPr marL="685800" indent="-685800" algn="l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8000" dirty="0">
                <a:solidFill>
                  <a:schemeClr val="tx2"/>
                </a:solidFill>
                <a:latin typeface="Arial" charset="0"/>
              </a:rPr>
              <a:t>Не ставить слабого ученика в ситуацию </a:t>
            </a:r>
            <a:r>
              <a:rPr lang="ru-RU" altLang="ru-RU" sz="8000" dirty="0" smtClean="0">
                <a:solidFill>
                  <a:schemeClr val="tx2"/>
                </a:solidFill>
                <a:latin typeface="Arial" charset="0"/>
              </a:rPr>
              <a:t>неожиданного вопроса </a:t>
            </a:r>
            <a:r>
              <a:rPr lang="ru-RU" altLang="ru-RU" sz="8000" dirty="0">
                <a:solidFill>
                  <a:schemeClr val="tx2"/>
                </a:solidFill>
                <a:latin typeface="Arial" charset="0"/>
              </a:rPr>
              <a:t>и не требовать быстрого ответа на него, давать ученику достаточно времени на обдумывание и </a:t>
            </a:r>
            <a:r>
              <a:rPr lang="ru-RU" altLang="ru-RU" sz="8000" dirty="0" smtClean="0">
                <a:solidFill>
                  <a:schemeClr val="tx2"/>
                </a:solidFill>
                <a:latin typeface="Arial" charset="0"/>
              </a:rPr>
              <a:t>подготовку.</a:t>
            </a:r>
          </a:p>
          <a:p>
            <a:pPr marL="685800" indent="-685800" algn="l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8000" dirty="0" smtClean="0">
                <a:solidFill>
                  <a:schemeClr val="tx2"/>
                </a:solidFill>
                <a:latin typeface="Arial" charset="0"/>
              </a:rPr>
              <a:t>Желательно</a:t>
            </a:r>
            <a:r>
              <a:rPr lang="ru-RU" altLang="ru-RU" sz="8000" dirty="0">
                <a:solidFill>
                  <a:schemeClr val="tx2"/>
                </a:solidFill>
                <a:latin typeface="Arial" charset="0"/>
              </a:rPr>
              <a:t>, чтобы ответ был не </a:t>
            </a:r>
            <a:r>
              <a:rPr lang="ru-RU" altLang="ru-RU" sz="8000" dirty="0" smtClean="0">
                <a:solidFill>
                  <a:schemeClr val="tx2"/>
                </a:solidFill>
                <a:latin typeface="Arial" charset="0"/>
              </a:rPr>
              <a:t>в</a:t>
            </a:r>
          </a:p>
          <a:p>
            <a:pPr algn="l">
              <a:lnSpc>
                <a:spcPct val="90000"/>
              </a:lnSpc>
            </a:pPr>
            <a:r>
              <a:rPr lang="ru-RU" altLang="ru-RU" sz="8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8000" dirty="0" smtClean="0">
                <a:solidFill>
                  <a:schemeClr val="tx2"/>
                </a:solidFill>
                <a:latin typeface="Arial" charset="0"/>
              </a:rPr>
              <a:t>        </a:t>
            </a:r>
            <a:r>
              <a:rPr lang="ru-RU" altLang="ru-RU" sz="8000" dirty="0">
                <a:solidFill>
                  <a:schemeClr val="tx2"/>
                </a:solidFill>
                <a:latin typeface="Arial" charset="0"/>
              </a:rPr>
              <a:t>устной, а в письменной </a:t>
            </a:r>
            <a:r>
              <a:rPr lang="ru-RU" altLang="ru-RU" sz="8000" dirty="0" smtClean="0">
                <a:solidFill>
                  <a:schemeClr val="tx2"/>
                </a:solidFill>
                <a:latin typeface="Arial" charset="0"/>
              </a:rPr>
              <a:t>форме.</a:t>
            </a:r>
          </a:p>
          <a:p>
            <a:pPr marL="685800" indent="-685800" algn="l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8000" dirty="0" smtClean="0">
                <a:solidFill>
                  <a:schemeClr val="tx2"/>
                </a:solidFill>
                <a:latin typeface="Arial" charset="0"/>
              </a:rPr>
              <a:t>Нельзя </a:t>
            </a:r>
            <a:r>
              <a:rPr lang="ru-RU" altLang="ru-RU" sz="8000" dirty="0">
                <a:solidFill>
                  <a:schemeClr val="tx2"/>
                </a:solidFill>
                <a:latin typeface="Arial" charset="0"/>
              </a:rPr>
              <a:t>давать для усвоения в </a:t>
            </a:r>
            <a:endParaRPr lang="ru-RU" altLang="ru-RU" sz="8000" dirty="0" smtClean="0">
              <a:solidFill>
                <a:schemeClr val="tx2"/>
              </a:solidFill>
              <a:latin typeface="Arial" charset="0"/>
            </a:endParaRPr>
          </a:p>
          <a:p>
            <a:pPr algn="l">
              <a:lnSpc>
                <a:spcPct val="90000"/>
              </a:lnSpc>
            </a:pPr>
            <a:r>
              <a:rPr lang="ru-RU" altLang="ru-RU" sz="8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8000" dirty="0" smtClean="0">
                <a:solidFill>
                  <a:schemeClr val="tx2"/>
                </a:solidFill>
                <a:latin typeface="Arial" charset="0"/>
              </a:rPr>
              <a:t>      ограниченный </a:t>
            </a:r>
            <a:r>
              <a:rPr lang="ru-RU" altLang="ru-RU" sz="8000" dirty="0">
                <a:solidFill>
                  <a:schemeClr val="tx2"/>
                </a:solidFill>
                <a:latin typeface="Arial" charset="0"/>
              </a:rPr>
              <a:t>промежуток времени большой, </a:t>
            </a:r>
            <a:endParaRPr lang="ru-RU" altLang="ru-RU" sz="8000" dirty="0" smtClean="0">
              <a:solidFill>
                <a:schemeClr val="tx2"/>
              </a:solidFill>
              <a:latin typeface="Arial" charset="0"/>
            </a:endParaRPr>
          </a:p>
          <a:p>
            <a:pPr algn="l">
              <a:lnSpc>
                <a:spcPct val="90000"/>
              </a:lnSpc>
            </a:pPr>
            <a:r>
              <a:rPr lang="ru-RU" altLang="ru-RU" sz="8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8000" dirty="0" smtClean="0">
                <a:solidFill>
                  <a:schemeClr val="tx2"/>
                </a:solidFill>
                <a:latin typeface="Arial" charset="0"/>
              </a:rPr>
              <a:t>      разнообразный</a:t>
            </a:r>
            <a:r>
              <a:rPr lang="ru-RU" altLang="ru-RU" sz="8000" dirty="0">
                <a:solidFill>
                  <a:schemeClr val="tx2"/>
                </a:solidFill>
                <a:latin typeface="Arial" charset="0"/>
              </a:rPr>
              <a:t>, сложный материал, нужно </a:t>
            </a:r>
            <a:endParaRPr lang="ru-RU" altLang="ru-RU" sz="8000" dirty="0" smtClean="0">
              <a:solidFill>
                <a:schemeClr val="tx2"/>
              </a:solidFill>
              <a:latin typeface="Arial" charset="0"/>
            </a:endParaRPr>
          </a:p>
          <a:p>
            <a:pPr algn="l">
              <a:lnSpc>
                <a:spcPct val="90000"/>
              </a:lnSpc>
            </a:pPr>
            <a:r>
              <a:rPr lang="ru-RU" altLang="ru-RU" sz="8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8000" dirty="0" smtClean="0">
                <a:solidFill>
                  <a:schemeClr val="tx2"/>
                </a:solidFill>
                <a:latin typeface="Arial" charset="0"/>
              </a:rPr>
              <a:t>      постараться </a:t>
            </a:r>
            <a:r>
              <a:rPr lang="ru-RU" altLang="ru-RU" sz="8000" dirty="0">
                <a:solidFill>
                  <a:schemeClr val="tx2"/>
                </a:solidFill>
                <a:latin typeface="Arial" charset="0"/>
              </a:rPr>
              <a:t>разбить его на отдельные </a:t>
            </a:r>
            <a:endParaRPr lang="ru-RU" altLang="ru-RU" sz="8000" dirty="0" smtClean="0">
              <a:solidFill>
                <a:schemeClr val="tx2"/>
              </a:solidFill>
              <a:latin typeface="Arial" charset="0"/>
            </a:endParaRPr>
          </a:p>
          <a:p>
            <a:pPr algn="l">
              <a:lnSpc>
                <a:spcPct val="90000"/>
              </a:lnSpc>
            </a:pPr>
            <a:r>
              <a:rPr lang="ru-RU" altLang="ru-RU" sz="8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8000" dirty="0" smtClean="0">
                <a:solidFill>
                  <a:schemeClr val="tx2"/>
                </a:solidFill>
                <a:latin typeface="Arial" charset="0"/>
              </a:rPr>
              <a:t>      информационные </a:t>
            </a:r>
            <a:r>
              <a:rPr lang="ru-RU" altLang="ru-RU" sz="8000" dirty="0">
                <a:solidFill>
                  <a:schemeClr val="tx2"/>
                </a:solidFill>
                <a:latin typeface="Arial" charset="0"/>
              </a:rPr>
              <a:t>куски и давать их </a:t>
            </a:r>
            <a:endParaRPr lang="ru-RU" altLang="ru-RU" sz="8000" dirty="0" smtClean="0">
              <a:solidFill>
                <a:schemeClr val="tx2"/>
              </a:solidFill>
              <a:latin typeface="Arial" charset="0"/>
            </a:endParaRPr>
          </a:p>
          <a:p>
            <a:pPr algn="l">
              <a:lnSpc>
                <a:spcPct val="90000"/>
              </a:lnSpc>
            </a:pPr>
            <a:r>
              <a:rPr lang="ru-RU" altLang="ru-RU" sz="8000" dirty="0" smtClean="0">
                <a:solidFill>
                  <a:schemeClr val="tx2"/>
                </a:solidFill>
                <a:latin typeface="Arial" charset="0"/>
              </a:rPr>
              <a:t>       Постепенно, по </a:t>
            </a:r>
            <a:r>
              <a:rPr lang="ru-RU" altLang="ru-RU" sz="8000" dirty="0">
                <a:solidFill>
                  <a:schemeClr val="tx2"/>
                </a:solidFill>
                <a:latin typeface="Arial" charset="0"/>
              </a:rPr>
              <a:t>мере усвоения</a:t>
            </a:r>
            <a:r>
              <a:rPr lang="ru-RU" altLang="ru-RU" sz="8000" dirty="0">
                <a:latin typeface="Arial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40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r="2519" b="5321"/>
          <a:stretch/>
        </p:blipFill>
        <p:spPr bwMode="auto">
          <a:xfrm>
            <a:off x="6732240" y="2927763"/>
            <a:ext cx="2160240" cy="2053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7494"/>
            <a:ext cx="7772400" cy="1102519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C00000"/>
                </a:solidFill>
                <a:latin typeface="Arial" charset="0"/>
              </a:rPr>
              <a:t>Правила в работе со слабоуспевающими учащимися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9622"/>
            <a:ext cx="8496944" cy="1602482"/>
          </a:xfrm>
        </p:spPr>
        <p:txBody>
          <a:bodyPr>
            <a:noAutofit/>
          </a:bodyPr>
          <a:lstStyle/>
          <a:p>
            <a:pPr marL="495300" indent="-495300" algn="l">
              <a:buFont typeface="Wingdings" pitchFamily="2" charset="2"/>
              <a:buChar char="v"/>
            </a:pPr>
            <a:r>
              <a:rPr lang="ru-RU" altLang="ru-RU" sz="1800" dirty="0">
                <a:solidFill>
                  <a:schemeClr val="tx2"/>
                </a:solidFill>
                <a:latin typeface="Arial" charset="0"/>
              </a:rPr>
              <a:t>Не следует заставлять таких учеников отвечать на вопросы по новому, только что усвоенному материалу, лучше отложить опрос на следующий урок, дав возможность ученикам позаниматься </a:t>
            </a:r>
            <a:r>
              <a:rPr lang="ru-RU" altLang="ru-RU" sz="1800" dirty="0" smtClean="0">
                <a:solidFill>
                  <a:schemeClr val="tx2"/>
                </a:solidFill>
                <a:latin typeface="Arial" charset="0"/>
              </a:rPr>
              <a:t>дома.</a:t>
            </a:r>
          </a:p>
          <a:p>
            <a:pPr marL="495300" indent="-495300" algn="l">
              <a:buFont typeface="Wingdings" pitchFamily="2" charset="2"/>
              <a:buChar char="v"/>
            </a:pPr>
            <a:r>
              <a:rPr lang="ru-RU" altLang="ru-RU" sz="1800" dirty="0" smtClean="0">
                <a:solidFill>
                  <a:schemeClr val="tx2"/>
                </a:solidFill>
                <a:latin typeface="Arial" charset="0"/>
              </a:rPr>
              <a:t>Путём </a:t>
            </a:r>
            <a:r>
              <a:rPr lang="ru-RU" altLang="ru-RU" sz="1800" dirty="0">
                <a:solidFill>
                  <a:schemeClr val="tx2"/>
                </a:solidFill>
                <a:latin typeface="Arial" charset="0"/>
              </a:rPr>
              <a:t>правильной тактики опросов и поощрений (не только оценкой, но и замечаниями типа «отлично», «молодец», «умница» и т. д.) нужно формировать у таких учеников уверенность в своих силах, в своих знаниях, в возможности учиться. Эта уверенность поможет </a:t>
            </a:r>
            <a:endParaRPr lang="ru-RU" altLang="ru-RU" sz="1800" dirty="0" smtClean="0">
              <a:solidFill>
                <a:schemeClr val="tx2"/>
              </a:solidFill>
              <a:latin typeface="Arial" charset="0"/>
            </a:endParaRPr>
          </a:p>
          <a:p>
            <a:pPr algn="l"/>
            <a:r>
              <a:rPr lang="ru-RU" altLang="ru-RU" sz="1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1800" dirty="0" smtClean="0">
                <a:solidFill>
                  <a:schemeClr val="tx2"/>
                </a:solidFill>
                <a:latin typeface="Arial" charset="0"/>
              </a:rPr>
              <a:t>       ученику </a:t>
            </a:r>
            <a:r>
              <a:rPr lang="ru-RU" altLang="ru-RU" sz="1800" dirty="0">
                <a:solidFill>
                  <a:schemeClr val="tx2"/>
                </a:solidFill>
                <a:latin typeface="Arial" charset="0"/>
              </a:rPr>
              <a:t>в экстремальных стрессовых ситуациях сдачи </a:t>
            </a:r>
            <a:endParaRPr lang="ru-RU" altLang="ru-RU" sz="1800" dirty="0" smtClean="0">
              <a:solidFill>
                <a:schemeClr val="tx2"/>
              </a:solidFill>
              <a:latin typeface="Arial" charset="0"/>
            </a:endParaRPr>
          </a:p>
          <a:p>
            <a:pPr algn="l"/>
            <a:r>
              <a:rPr lang="ru-RU" altLang="ru-RU" sz="1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1800" dirty="0" smtClean="0">
                <a:solidFill>
                  <a:schemeClr val="tx2"/>
                </a:solidFill>
                <a:latin typeface="Arial" charset="0"/>
              </a:rPr>
              <a:t>       экзаменов</a:t>
            </a:r>
            <a:r>
              <a:rPr lang="ru-RU" altLang="ru-RU" sz="1800" dirty="0">
                <a:solidFill>
                  <a:schemeClr val="tx2"/>
                </a:solidFill>
                <a:latin typeface="Arial" charset="0"/>
              </a:rPr>
              <a:t>, написания контрольных работ и т. </a:t>
            </a:r>
            <a:r>
              <a:rPr lang="ru-RU" altLang="ru-RU" sz="1800" dirty="0" smtClean="0">
                <a:solidFill>
                  <a:schemeClr val="tx2"/>
                </a:solidFill>
                <a:latin typeface="Arial" charset="0"/>
              </a:rPr>
              <a:t>д.</a:t>
            </a:r>
          </a:p>
          <a:p>
            <a:pPr marL="495300" indent="-495300" algn="l">
              <a:buFont typeface="Wingdings" pitchFamily="2" charset="2"/>
              <a:buChar char="v"/>
            </a:pPr>
            <a:r>
              <a:rPr lang="ru-RU" altLang="ru-RU" sz="1800" dirty="0" smtClean="0">
                <a:solidFill>
                  <a:schemeClr val="tx2"/>
                </a:solidFill>
                <a:latin typeface="Arial" charset="0"/>
              </a:rPr>
              <a:t>Следует </a:t>
            </a:r>
            <a:r>
              <a:rPr lang="ru-RU" altLang="ru-RU" sz="1800" dirty="0">
                <a:solidFill>
                  <a:schemeClr val="tx2"/>
                </a:solidFill>
                <a:latin typeface="Arial" charset="0"/>
              </a:rPr>
              <a:t>осторожнее оценивать неудачи ученика, ведь </a:t>
            </a:r>
            <a:endParaRPr lang="ru-RU" altLang="ru-RU" sz="1800" dirty="0" smtClean="0">
              <a:solidFill>
                <a:schemeClr val="tx2"/>
              </a:solidFill>
              <a:latin typeface="Arial" charset="0"/>
            </a:endParaRPr>
          </a:p>
          <a:p>
            <a:pPr algn="l"/>
            <a:r>
              <a:rPr lang="ru-RU" altLang="ru-RU" sz="1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1800" dirty="0" smtClean="0">
                <a:solidFill>
                  <a:schemeClr val="tx2"/>
                </a:solidFill>
                <a:latin typeface="Arial" charset="0"/>
              </a:rPr>
              <a:t>       он </a:t>
            </a:r>
            <a:r>
              <a:rPr lang="ru-RU" altLang="ru-RU" sz="1800" dirty="0">
                <a:solidFill>
                  <a:schemeClr val="tx2"/>
                </a:solidFill>
                <a:latin typeface="Arial" charset="0"/>
              </a:rPr>
              <a:t>сам очень болезненно к ним относится.</a:t>
            </a:r>
          </a:p>
          <a:p>
            <a:pPr algn="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164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stihi.ru/pics/2018/02/28/63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01285"/>
            <a:ext cx="2776770" cy="31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7494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C00000"/>
                </a:solidFill>
                <a:latin typeface="Arial" charset="0"/>
              </a:rPr>
              <a:t>Правила в работе со слабоуспевающими учащимися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7588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00" indent="-495300">
              <a:buFont typeface="Wingdings" pitchFamily="2" charset="2"/>
              <a:buChar char="v"/>
            </a:pPr>
            <a:r>
              <a:rPr lang="ru-RU" altLang="ru-RU" sz="2400" dirty="0">
                <a:solidFill>
                  <a:schemeClr val="tx2"/>
                </a:solidFill>
                <a:latin typeface="Arial" charset="0"/>
              </a:rPr>
              <a:t>Во время подготовки учеником ответа нужно дать ему время для проверки и </a:t>
            </a:r>
            <a:r>
              <a:rPr lang="ru-RU" altLang="ru-RU" sz="2400" dirty="0" smtClean="0">
                <a:solidFill>
                  <a:schemeClr val="tx2"/>
                </a:solidFill>
                <a:latin typeface="Arial" charset="0"/>
              </a:rPr>
              <a:t>исправления</a:t>
            </a:r>
          </a:p>
          <a:p>
            <a:r>
              <a:rPr lang="ru-RU" altLang="ru-RU" sz="24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2400" dirty="0" smtClean="0">
                <a:solidFill>
                  <a:schemeClr val="tx2"/>
                </a:solidFill>
                <a:latin typeface="Arial" charset="0"/>
              </a:rPr>
              <a:t>     написанного.</a:t>
            </a:r>
          </a:p>
          <a:p>
            <a:pPr marL="495300" indent="-495300">
              <a:buFont typeface="Wingdings" pitchFamily="2" charset="2"/>
              <a:buChar char="v"/>
            </a:pPr>
            <a:r>
              <a:rPr lang="ru-RU" altLang="ru-RU" sz="2400" dirty="0" smtClean="0">
                <a:solidFill>
                  <a:schemeClr val="tx2"/>
                </a:solidFill>
                <a:latin typeface="Arial" charset="0"/>
              </a:rPr>
              <a:t>Следует </a:t>
            </a:r>
            <a:r>
              <a:rPr lang="ru-RU" altLang="ru-RU" sz="2400" dirty="0">
                <a:solidFill>
                  <a:schemeClr val="tx2"/>
                </a:solidFill>
                <a:latin typeface="Arial" charset="0"/>
              </a:rPr>
              <a:t>в минимальной степени </a:t>
            </a:r>
            <a:endParaRPr lang="ru-RU" altLang="ru-RU" sz="2400" dirty="0" smtClean="0">
              <a:solidFill>
                <a:schemeClr val="tx2"/>
              </a:solidFill>
              <a:latin typeface="Arial" charset="0"/>
            </a:endParaRPr>
          </a:p>
          <a:p>
            <a:r>
              <a:rPr lang="ru-RU" altLang="ru-RU" sz="24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2400" dirty="0" smtClean="0">
                <a:solidFill>
                  <a:schemeClr val="tx2"/>
                </a:solidFill>
                <a:latin typeface="Arial" charset="0"/>
              </a:rPr>
              <a:t>    отвлекать </a:t>
            </a:r>
            <a:r>
              <a:rPr lang="ru-RU" altLang="ru-RU" sz="2400" dirty="0">
                <a:solidFill>
                  <a:schemeClr val="tx2"/>
                </a:solidFill>
                <a:latin typeface="Arial" charset="0"/>
              </a:rPr>
              <a:t>ученика, стараться не </a:t>
            </a:r>
            <a:endParaRPr lang="ru-RU" altLang="ru-RU" sz="2400" dirty="0" smtClean="0">
              <a:solidFill>
                <a:schemeClr val="tx2"/>
              </a:solidFill>
              <a:latin typeface="Arial" charset="0"/>
            </a:endParaRPr>
          </a:p>
          <a:p>
            <a:r>
              <a:rPr lang="ru-RU" altLang="ru-RU" sz="24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2400" dirty="0" smtClean="0">
                <a:solidFill>
                  <a:schemeClr val="tx2"/>
                </a:solidFill>
                <a:latin typeface="Arial" charset="0"/>
              </a:rPr>
              <a:t>    переключать </a:t>
            </a:r>
            <a:r>
              <a:rPr lang="ru-RU" altLang="ru-RU" sz="2400" dirty="0">
                <a:solidFill>
                  <a:schemeClr val="tx2"/>
                </a:solidFill>
                <a:latin typeface="Arial" charset="0"/>
              </a:rPr>
              <a:t>его внимание, создавать </a:t>
            </a:r>
            <a:endParaRPr lang="ru-RU" altLang="ru-RU" sz="2400" dirty="0" smtClean="0">
              <a:solidFill>
                <a:schemeClr val="tx2"/>
              </a:solidFill>
              <a:latin typeface="Arial" charset="0"/>
            </a:endParaRPr>
          </a:p>
          <a:p>
            <a:r>
              <a:rPr lang="ru-RU" altLang="ru-RU" sz="24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2400" dirty="0" smtClean="0">
                <a:solidFill>
                  <a:schemeClr val="tx2"/>
                </a:solidFill>
                <a:latin typeface="Arial" charset="0"/>
              </a:rPr>
              <a:t>    спокойную</a:t>
            </a:r>
            <a:r>
              <a:rPr lang="ru-RU" altLang="ru-RU" sz="2400" dirty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ru-RU" altLang="ru-RU" sz="2400" dirty="0" smtClean="0">
                <a:solidFill>
                  <a:schemeClr val="tx2"/>
                </a:solidFill>
                <a:latin typeface="Arial" charset="0"/>
              </a:rPr>
              <a:t>не нервозную </a:t>
            </a:r>
            <a:r>
              <a:rPr lang="ru-RU" altLang="ru-RU" sz="2400" dirty="0">
                <a:solidFill>
                  <a:schemeClr val="tx2"/>
                </a:solidFill>
                <a:latin typeface="Arial" charset="0"/>
              </a:rPr>
              <a:t>обстановку.</a:t>
            </a:r>
          </a:p>
        </p:txBody>
      </p:sp>
    </p:spTree>
    <p:extLst>
      <p:ext uri="{BB962C8B-B14F-4D97-AF65-F5344CB8AC3E}">
        <p14:creationId xmlns:p14="http://schemas.microsoft.com/office/powerpoint/2010/main" val="418210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690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600" dirty="0" smtClean="0">
                <a:solidFill>
                  <a:srgbClr val="C00000"/>
                </a:solidFill>
                <a:latin typeface="Arial" charset="0"/>
              </a:rPr>
              <a:t>Пути устранения отставания</a:t>
            </a:r>
          </a:p>
        </p:txBody>
      </p:sp>
      <p:pic>
        <p:nvPicPr>
          <p:cNvPr id="13315" name="Содержимое 4"/>
          <p:cNvPicPr>
            <a:picLocks noGrp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771551"/>
            <a:ext cx="7921625" cy="2592288"/>
          </a:xfrm>
          <a:noFill/>
        </p:spPr>
      </p:pic>
      <p:pic>
        <p:nvPicPr>
          <p:cNvPr id="13316" name="Picture 8" descr="Рисунок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3205" y="3075806"/>
            <a:ext cx="7399762" cy="1944215"/>
          </a:xfrm>
        </p:spPr>
      </p:pic>
    </p:spTree>
    <p:extLst>
      <p:ext uri="{BB962C8B-B14F-4D97-AF65-F5344CB8AC3E}">
        <p14:creationId xmlns:p14="http://schemas.microsoft.com/office/powerpoint/2010/main" val="10686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84" y="1707654"/>
            <a:ext cx="2450523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987574"/>
          </a:xfrm>
        </p:spPr>
        <p:txBody>
          <a:bodyPr>
            <a:normAutofit/>
          </a:bodyPr>
          <a:lstStyle/>
          <a:p>
            <a:r>
              <a:rPr lang="ru-RU" altLang="ru-RU" sz="5400" dirty="0">
                <a:solidFill>
                  <a:srgbClr val="C00000"/>
                </a:solidFill>
              </a:rPr>
              <a:t>Решения.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843558"/>
            <a:ext cx="8568952" cy="3456384"/>
          </a:xfrm>
        </p:spPr>
        <p:txBody>
          <a:bodyPr>
            <a:normAutofit fontScale="25000" lnSpcReduction="20000"/>
          </a:bodyPr>
          <a:lstStyle/>
          <a:p>
            <a:pPr marL="1143000" indent="-1143000" algn="l">
              <a:lnSpc>
                <a:spcPct val="120000"/>
              </a:lnSpc>
              <a:buFont typeface="Wingdings" pitchFamily="2" charset="2"/>
              <a:buChar char="v"/>
            </a:pPr>
            <a:r>
              <a:rPr lang="ru-RU" altLang="ru-RU" sz="7200" spc="-150" dirty="0">
                <a:solidFill>
                  <a:schemeClr val="tx2"/>
                </a:solidFill>
                <a:latin typeface="Arial" charset="0"/>
              </a:rPr>
              <a:t>Определить одним из приоритетных направлений работы </a:t>
            </a:r>
            <a:r>
              <a:rPr lang="ru-RU" altLang="ru-RU" sz="7200" spc="-150" dirty="0" smtClean="0">
                <a:solidFill>
                  <a:schemeClr val="tx2"/>
                </a:solidFill>
                <a:latin typeface="Arial" charset="0"/>
              </a:rPr>
              <a:t>школы совершенствование </a:t>
            </a:r>
            <a:r>
              <a:rPr lang="ru-RU" altLang="ru-RU" sz="7200" spc="-150" dirty="0">
                <a:solidFill>
                  <a:schemeClr val="tx2"/>
                </a:solidFill>
                <a:latin typeface="Arial" charset="0"/>
              </a:rPr>
              <a:t>деятельности учителей предметников </a:t>
            </a:r>
            <a:r>
              <a:rPr lang="ru-RU" altLang="ru-RU" sz="7200" spc="-150" dirty="0" smtClean="0">
                <a:solidFill>
                  <a:schemeClr val="tx2"/>
                </a:solidFill>
                <a:latin typeface="Arial" charset="0"/>
              </a:rPr>
              <a:t>по повышению </a:t>
            </a:r>
            <a:r>
              <a:rPr lang="ru-RU" altLang="ru-RU" sz="7200" spc="-150" dirty="0">
                <a:solidFill>
                  <a:schemeClr val="tx2"/>
                </a:solidFill>
                <a:latin typeface="Arial" charset="0"/>
              </a:rPr>
              <a:t>качества знаний учащихся. </a:t>
            </a:r>
          </a:p>
          <a:p>
            <a:pPr marL="1143000" indent="-1143000" algn="l">
              <a:lnSpc>
                <a:spcPct val="120000"/>
              </a:lnSpc>
              <a:buFont typeface="Wingdings" pitchFamily="2" charset="2"/>
              <a:buChar char="v"/>
            </a:pPr>
            <a:r>
              <a:rPr lang="ru-RU" altLang="ru-RU" sz="7200" spc="-150" smtClean="0">
                <a:solidFill>
                  <a:schemeClr val="tx2"/>
                </a:solidFill>
                <a:latin typeface="Arial" charset="0"/>
              </a:rPr>
              <a:t>Учителям </a:t>
            </a:r>
            <a:r>
              <a:rPr lang="ru-RU" altLang="ru-RU" sz="7200" spc="-150" smtClean="0">
                <a:solidFill>
                  <a:schemeClr val="tx2"/>
                </a:solidFill>
                <a:latin typeface="Arial" charset="0"/>
              </a:rPr>
              <a:t>- предметникам </a:t>
            </a:r>
            <a:r>
              <a:rPr lang="ru-RU" altLang="ru-RU" sz="7200" spc="-150" dirty="0">
                <a:solidFill>
                  <a:schemeClr val="tx2"/>
                </a:solidFill>
                <a:latin typeface="Arial" charset="0"/>
              </a:rPr>
              <a:t>усилить в своей работе </a:t>
            </a:r>
            <a:endParaRPr lang="ru-RU" altLang="ru-RU" sz="7200" spc="-150" dirty="0" smtClean="0">
              <a:solidFill>
                <a:schemeClr val="tx2"/>
              </a:solidFill>
              <a:latin typeface="Arial" charset="0"/>
            </a:endParaRPr>
          </a:p>
          <a:p>
            <a:pPr algn="l">
              <a:lnSpc>
                <a:spcPct val="120000"/>
              </a:lnSpc>
            </a:pPr>
            <a:r>
              <a:rPr lang="ru-RU" altLang="ru-RU" sz="7200" spc="-150" dirty="0" smtClean="0">
                <a:solidFill>
                  <a:schemeClr val="tx2"/>
                </a:solidFill>
                <a:latin typeface="Arial" charset="0"/>
              </a:rPr>
              <a:t>                       личностную </a:t>
            </a:r>
            <a:r>
              <a:rPr lang="ru-RU" altLang="ru-RU" sz="7200" spc="-150" dirty="0">
                <a:solidFill>
                  <a:schemeClr val="tx2"/>
                </a:solidFill>
                <a:latin typeface="Arial" charset="0"/>
              </a:rPr>
              <a:t>направленность </a:t>
            </a:r>
            <a:r>
              <a:rPr lang="ru-RU" altLang="ru-RU" sz="7200" spc="-150" dirty="0" smtClean="0">
                <a:solidFill>
                  <a:schemeClr val="tx2"/>
                </a:solidFill>
                <a:latin typeface="Arial" charset="0"/>
              </a:rPr>
              <a:t>образования</a:t>
            </a:r>
          </a:p>
          <a:p>
            <a:pPr marL="1143000" indent="-1143000" algn="l">
              <a:lnSpc>
                <a:spcPct val="120000"/>
              </a:lnSpc>
              <a:buFont typeface="Wingdings" pitchFamily="2" charset="2"/>
              <a:buChar char="v"/>
            </a:pPr>
            <a:r>
              <a:rPr lang="ru-RU" altLang="ru-RU" sz="7200" spc="-150" dirty="0" smtClean="0">
                <a:solidFill>
                  <a:schemeClr val="tx2"/>
                </a:solidFill>
                <a:latin typeface="Arial" charset="0"/>
              </a:rPr>
              <a:t>Шире </a:t>
            </a:r>
            <a:r>
              <a:rPr lang="ru-RU" altLang="ru-RU" sz="7200" spc="-150" dirty="0">
                <a:solidFill>
                  <a:schemeClr val="tx2"/>
                </a:solidFill>
                <a:latin typeface="Arial" charset="0"/>
              </a:rPr>
              <a:t>применять новые педагогические </a:t>
            </a:r>
            <a:endParaRPr lang="ru-RU" altLang="ru-RU" sz="7200" spc="-150" dirty="0" smtClean="0">
              <a:solidFill>
                <a:schemeClr val="tx2"/>
              </a:solidFill>
              <a:latin typeface="Arial" charset="0"/>
            </a:endParaRPr>
          </a:p>
          <a:p>
            <a:pPr algn="l">
              <a:lnSpc>
                <a:spcPct val="120000"/>
              </a:lnSpc>
            </a:pPr>
            <a:r>
              <a:rPr lang="ru-RU" altLang="ru-RU" sz="7200" spc="-15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7200" spc="-150" dirty="0" smtClean="0">
                <a:solidFill>
                  <a:schemeClr val="tx2"/>
                </a:solidFill>
                <a:latin typeface="Arial" charset="0"/>
              </a:rPr>
              <a:t>                     технологии </a:t>
            </a:r>
            <a:r>
              <a:rPr lang="ru-RU" altLang="ru-RU" sz="7200" spc="-150" dirty="0">
                <a:solidFill>
                  <a:schemeClr val="tx2"/>
                </a:solidFill>
                <a:latin typeface="Arial" charset="0"/>
              </a:rPr>
              <a:t>преподавания предмета. На </a:t>
            </a:r>
            <a:r>
              <a:rPr lang="ru-RU" altLang="ru-RU" sz="7200" spc="-150" dirty="0" smtClean="0">
                <a:solidFill>
                  <a:schemeClr val="tx2"/>
                </a:solidFill>
                <a:latin typeface="Arial" charset="0"/>
              </a:rPr>
              <a:t>заседаниях</a:t>
            </a:r>
          </a:p>
          <a:p>
            <a:pPr algn="l">
              <a:lnSpc>
                <a:spcPct val="120000"/>
              </a:lnSpc>
            </a:pPr>
            <a:r>
              <a:rPr lang="ru-RU" altLang="ru-RU" sz="7200" spc="-15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7200" spc="-150" dirty="0" smtClean="0">
                <a:solidFill>
                  <a:schemeClr val="tx2"/>
                </a:solidFill>
                <a:latin typeface="Arial" charset="0"/>
              </a:rPr>
              <a:t>                    </a:t>
            </a:r>
            <a:r>
              <a:rPr lang="ru-RU" altLang="ru-RU" sz="7200" spc="-150" dirty="0">
                <a:solidFill>
                  <a:schemeClr val="tx2"/>
                </a:solidFill>
                <a:latin typeface="Arial" charset="0"/>
              </a:rPr>
              <a:t>школьных МО обсудить вопросы работы со </a:t>
            </a:r>
            <a:endParaRPr lang="ru-RU" altLang="ru-RU" sz="7200" spc="-150" dirty="0" smtClean="0">
              <a:solidFill>
                <a:schemeClr val="tx2"/>
              </a:solidFill>
              <a:latin typeface="Arial" charset="0"/>
            </a:endParaRPr>
          </a:p>
          <a:p>
            <a:pPr algn="l">
              <a:lnSpc>
                <a:spcPct val="120000"/>
              </a:lnSpc>
            </a:pPr>
            <a:r>
              <a:rPr lang="ru-RU" altLang="ru-RU" sz="7200" spc="-15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7200" spc="-150" dirty="0" smtClean="0">
                <a:solidFill>
                  <a:schemeClr val="tx2"/>
                </a:solidFill>
                <a:latin typeface="Arial" charset="0"/>
              </a:rPr>
              <a:t>                    слабоуспевающими учащимися.</a:t>
            </a:r>
          </a:p>
          <a:p>
            <a:pPr marL="1143000" indent="-1143000" algn="l">
              <a:lnSpc>
                <a:spcPct val="120000"/>
              </a:lnSpc>
              <a:buFont typeface="Wingdings" pitchFamily="2" charset="2"/>
              <a:buChar char="v"/>
            </a:pPr>
            <a:r>
              <a:rPr lang="ru-RU" altLang="ru-RU" sz="7200" spc="-150" dirty="0" smtClean="0">
                <a:solidFill>
                  <a:schemeClr val="tx2"/>
                </a:solidFill>
                <a:latin typeface="Arial" charset="0"/>
              </a:rPr>
              <a:t>Рекомендовать </a:t>
            </a:r>
            <a:r>
              <a:rPr lang="ru-RU" altLang="ru-RU" sz="7200" spc="-150" dirty="0">
                <a:solidFill>
                  <a:schemeClr val="tx2"/>
                </a:solidFill>
                <a:latin typeface="Arial" charset="0"/>
              </a:rPr>
              <a:t>учителям предметникам: </a:t>
            </a:r>
            <a:endParaRPr lang="ru-RU" altLang="ru-RU" sz="7200" spc="-150" dirty="0" smtClean="0">
              <a:solidFill>
                <a:schemeClr val="tx2"/>
              </a:solidFill>
              <a:latin typeface="Arial" charset="0"/>
            </a:endParaRPr>
          </a:p>
          <a:p>
            <a:pPr algn="l">
              <a:lnSpc>
                <a:spcPct val="120000"/>
              </a:lnSpc>
            </a:pPr>
            <a:r>
              <a:rPr lang="ru-RU" altLang="ru-RU" sz="7200" spc="-15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7200" spc="-150" dirty="0" smtClean="0">
                <a:solidFill>
                  <a:schemeClr val="tx2"/>
                </a:solidFill>
                <a:latin typeface="Arial" charset="0"/>
              </a:rPr>
              <a:t>                    составлять </a:t>
            </a:r>
            <a:r>
              <a:rPr lang="ru-RU" altLang="ru-RU" sz="7200" spc="-150" dirty="0">
                <a:solidFill>
                  <a:schemeClr val="tx2"/>
                </a:solidFill>
                <a:latin typeface="Arial" charset="0"/>
              </a:rPr>
              <a:t>карту мониторинга для отслеживания </a:t>
            </a:r>
            <a:endParaRPr lang="ru-RU" altLang="ru-RU" sz="7200" spc="-150" dirty="0" smtClean="0">
              <a:solidFill>
                <a:schemeClr val="tx2"/>
              </a:solidFill>
              <a:latin typeface="Arial" charset="0"/>
            </a:endParaRPr>
          </a:p>
          <a:p>
            <a:pPr algn="l">
              <a:lnSpc>
                <a:spcPct val="120000"/>
              </a:lnSpc>
            </a:pPr>
            <a:r>
              <a:rPr lang="ru-RU" altLang="ru-RU" sz="7200" spc="-15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7200" spc="-150" dirty="0" smtClean="0">
                <a:solidFill>
                  <a:schemeClr val="tx2"/>
                </a:solidFill>
                <a:latin typeface="Arial" charset="0"/>
              </a:rPr>
              <a:t>                    </a:t>
            </a:r>
            <a:r>
              <a:rPr lang="ru-RU" altLang="ru-RU" sz="7200" spc="-150" dirty="0" err="1" smtClean="0">
                <a:solidFill>
                  <a:schemeClr val="tx2"/>
                </a:solidFill>
                <a:latin typeface="Arial" charset="0"/>
              </a:rPr>
              <a:t>обученности</a:t>
            </a:r>
            <a:r>
              <a:rPr lang="ru-RU" altLang="ru-RU" sz="7200" spc="-150" dirty="0">
                <a:solidFill>
                  <a:schemeClr val="tx2"/>
                </a:solidFill>
                <a:latin typeface="Arial" charset="0"/>
              </a:rPr>
              <a:t>, личных достижений, личного роста </a:t>
            </a:r>
            <a:endParaRPr lang="ru-RU" altLang="ru-RU" sz="7200" spc="-150" dirty="0" smtClean="0">
              <a:solidFill>
                <a:schemeClr val="tx2"/>
              </a:solidFill>
              <a:latin typeface="Arial" charset="0"/>
            </a:endParaRPr>
          </a:p>
          <a:p>
            <a:pPr algn="l">
              <a:lnSpc>
                <a:spcPct val="120000"/>
              </a:lnSpc>
            </a:pPr>
            <a:r>
              <a:rPr lang="ru-RU" altLang="ru-RU" sz="7200" spc="-15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7200" spc="-150" dirty="0" smtClean="0">
                <a:solidFill>
                  <a:schemeClr val="tx2"/>
                </a:solidFill>
                <a:latin typeface="Arial" charset="0"/>
              </a:rPr>
              <a:t>       каждого </a:t>
            </a:r>
            <a:r>
              <a:rPr lang="ru-RU" altLang="ru-RU" sz="7200" spc="-150" dirty="0">
                <a:solidFill>
                  <a:schemeClr val="tx2"/>
                </a:solidFill>
                <a:latin typeface="Arial" charset="0"/>
              </a:rPr>
              <a:t>ученика; проводить коррекцию знаний по </a:t>
            </a:r>
            <a:r>
              <a:rPr lang="ru-RU" altLang="ru-RU" sz="8000" spc="-150" dirty="0" smtClean="0">
                <a:solidFill>
                  <a:schemeClr val="tx2"/>
                </a:solidFill>
                <a:latin typeface="Arial" charset="0"/>
              </a:rPr>
              <a:t>результатам</a:t>
            </a:r>
            <a:endParaRPr lang="ru-RU" altLang="ru-RU" sz="8000" spc="-150" dirty="0">
              <a:solidFill>
                <a:schemeClr val="tx2"/>
              </a:solidFill>
              <a:latin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85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600" dirty="0" smtClean="0">
                <a:latin typeface="Arial" charset="0"/>
              </a:rPr>
              <a:t/>
            </a:r>
            <a:br>
              <a:rPr lang="ru-RU" altLang="ru-RU" sz="3600" dirty="0" smtClean="0">
                <a:latin typeface="Arial" charset="0"/>
              </a:rPr>
            </a:br>
            <a:r>
              <a:rPr lang="ru-RU" altLang="ru-RU" sz="3600" dirty="0">
                <a:latin typeface="Arial" charset="0"/>
              </a:rPr>
              <a:t/>
            </a:r>
            <a:br>
              <a:rPr lang="ru-RU" altLang="ru-RU" sz="3600" dirty="0">
                <a:latin typeface="Arial" charset="0"/>
              </a:rPr>
            </a:br>
            <a:r>
              <a:rPr lang="ru-RU" altLang="ru-RU" sz="3600" dirty="0" smtClean="0">
                <a:latin typeface="Arial" charset="0"/>
              </a:rPr>
              <a:t/>
            </a:r>
            <a:br>
              <a:rPr lang="ru-RU" altLang="ru-RU" sz="3600" dirty="0" smtClean="0">
                <a:latin typeface="Arial" charset="0"/>
              </a:rPr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2857" y="42268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3600" dirty="0">
                <a:solidFill>
                  <a:schemeClr val="tx2"/>
                </a:solidFill>
                <a:latin typeface="Arial" charset="0"/>
              </a:rPr>
              <a:t>Актуальная проблема нашей школы – «не потерять», «не упустить» учащихся с низкими учебными возможностями</a:t>
            </a:r>
            <a:endParaRPr lang="ru-RU" sz="3600" dirty="0"/>
          </a:p>
        </p:txBody>
      </p:sp>
      <p:pic>
        <p:nvPicPr>
          <p:cNvPr id="1026" name="Picture 2" descr="https://allmults.org/img/f_b/4/3891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465" y="2427734"/>
            <a:ext cx="4257328" cy="2418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2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407</Words>
  <Application>Microsoft Office PowerPoint</Application>
  <PresentationFormat>Экран (16:9)</PresentationFormat>
  <Paragraphs>66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 ВНЕШНИЕ И ВНУТРЕННИЕ ПРИЧИНЫ НЕУСПЕВАЕМОСТИ  </vt:lpstr>
      <vt:lpstr>Причины неуспеваемости</vt:lpstr>
      <vt:lpstr>Презентация PowerPoint</vt:lpstr>
      <vt:lpstr>Правила в работе со слабоуспевающими учащимися</vt:lpstr>
      <vt:lpstr>Правила в работе со слабоуспевающими учащимися</vt:lpstr>
      <vt:lpstr>Правила в работе со слабоуспевающими учащимися</vt:lpstr>
      <vt:lpstr>Пути устранения отставания</vt:lpstr>
      <vt:lpstr>Решения.</vt:lpstr>
      <vt:lpstr>   </vt:lpstr>
      <vt:lpstr>      «Любому профессиональному педагогу понятно, что выставление неудовлетворительной оценки должно сопровождаться целой системой мер по ее дальнейшему предотвращению».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Наташа</cp:lastModifiedBy>
  <cp:revision>160</cp:revision>
  <dcterms:created xsi:type="dcterms:W3CDTF">2018-01-15T20:25:45Z</dcterms:created>
  <dcterms:modified xsi:type="dcterms:W3CDTF">2019-10-23T04:53:18Z</dcterms:modified>
</cp:coreProperties>
</file>