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3734D6A-E2CC-4341-AC5B-2732514067FF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93DD420-0639-4B09-AF9D-2EEE2F1E38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556793"/>
            <a:ext cx="8458200" cy="1656183"/>
          </a:xfrm>
        </p:spPr>
        <p:txBody>
          <a:bodyPr>
            <a:normAutofit/>
          </a:bodyPr>
          <a:lstStyle/>
          <a:p>
            <a:pPr algn="ctr"/>
            <a:r>
              <a:rPr lang="ru-RU" sz="3100" dirty="0" smtClean="0">
                <a:solidFill>
                  <a:schemeClr val="tx1"/>
                </a:solidFill>
              </a:rPr>
              <a:t>Къырымтатар тили ве </a:t>
            </a:r>
            <a:r>
              <a:rPr lang="ru-RU" sz="3100" dirty="0" err="1" smtClean="0">
                <a:solidFill>
                  <a:schemeClr val="tx1"/>
                </a:solidFill>
              </a:rPr>
              <a:t>эдебияты</a:t>
            </a:r>
            <a:r>
              <a:rPr lang="ru-RU" sz="3100" dirty="0" smtClean="0">
                <a:solidFill>
                  <a:schemeClr val="tx1"/>
                </a:solidFill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</a:rPr>
              <a:t>дерслерине</a:t>
            </a:r>
            <a:r>
              <a:rPr lang="ru-RU" sz="3100" dirty="0" smtClean="0">
                <a:solidFill>
                  <a:schemeClr val="tx1"/>
                </a:solidFill>
              </a:rPr>
              <a:t> меракъ ве севги </a:t>
            </a:r>
            <a:r>
              <a:rPr lang="ru-RU" sz="3100" dirty="0" err="1" smtClean="0">
                <a:solidFill>
                  <a:schemeClr val="tx1"/>
                </a:solidFill>
              </a:rPr>
              <a:t>ашлав</a:t>
            </a:r>
            <a:r>
              <a:rPr lang="ru-RU" sz="3100" dirty="0" smtClean="0">
                <a:solidFill>
                  <a:schemeClr val="tx1"/>
                </a:solidFill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</a:rPr>
              <a:t>усуллар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04664"/>
            <a:ext cx="8458200" cy="864096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b="1" dirty="0" smtClean="0"/>
              <a:t>МУНИЦИПАЛЬНОЕ БЮДЖЕТНОЕ ОБЩЕОБРАЗОВАТЕЛЬНОЕ УЧРЕЖДЕНИЕ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«ДОБРОВСКАЯ ШКОЛА-ГИМНАЗИЯ ИМЕНИ Я.М.СЛОНИМСКОГО»</a:t>
            </a:r>
          </a:p>
          <a:p>
            <a:pPr algn="ctr"/>
            <a:r>
              <a:rPr lang="ru-RU" b="1" dirty="0" smtClean="0"/>
              <a:t>СИМФЕРОПОЛЬСКОГО РАЙОНА РЕСПУБЛИКИ КРЫМ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52120" y="4365104"/>
            <a:ext cx="33123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sz="2400" b="1" dirty="0" smtClean="0"/>
          </a:p>
          <a:p>
            <a:pPr algn="r"/>
            <a:endParaRPr lang="ru-RU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ru-RU" dirty="0"/>
          </a:p>
        </p:txBody>
      </p:sp>
      <p:pic>
        <p:nvPicPr>
          <p:cNvPr id="1026" name="Picture 2" descr="C:\Users\user\Documents\Семинар-практ.17.1213г\P10504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143248"/>
            <a:ext cx="5554690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«Куб»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усулы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Бу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сёзнен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джумле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тизинъиз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Ватаным аджайип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ердир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Аталар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сёзлери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фразеологизмлер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метинлер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Ватан –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экинджи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ананъ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«КУБ»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усулы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4. </a:t>
            </a:r>
            <a:r>
              <a:rPr lang="ru-RU" sz="4000" dirty="0" err="1" smtClean="0"/>
              <a:t>Сёз</a:t>
            </a:r>
            <a:r>
              <a:rPr lang="ru-RU" sz="4000" dirty="0" smtClean="0"/>
              <a:t> </a:t>
            </a:r>
            <a:r>
              <a:rPr lang="ru-RU" sz="4000" dirty="0" err="1" smtClean="0"/>
              <a:t>бирикмелери</a:t>
            </a:r>
            <a:endParaRPr lang="ru-RU" sz="4000" dirty="0" smtClean="0"/>
          </a:p>
          <a:p>
            <a:r>
              <a:rPr lang="ru-RU" sz="4000" b="1" dirty="0" err="1" smtClean="0"/>
              <a:t>Тувгъан</a:t>
            </a:r>
            <a:r>
              <a:rPr lang="ru-RU" sz="4000" b="1" dirty="0" smtClean="0"/>
              <a:t> Ватаным, </a:t>
            </a:r>
            <a:r>
              <a:rPr lang="ru-RU" sz="4000" b="1" dirty="0" err="1" smtClean="0"/>
              <a:t>дюльбер</a:t>
            </a:r>
            <a:r>
              <a:rPr lang="ru-RU" sz="4000" b="1" dirty="0" smtClean="0"/>
              <a:t> Ватан</a:t>
            </a:r>
          </a:p>
          <a:p>
            <a:endParaRPr lang="ru-RU" sz="4000" b="1" dirty="0" smtClean="0"/>
          </a:p>
          <a:p>
            <a:r>
              <a:rPr lang="ru-RU" sz="4000" dirty="0" smtClean="0"/>
              <a:t>5. </a:t>
            </a:r>
            <a:r>
              <a:rPr lang="ru-RU" sz="4000" dirty="0" err="1" smtClean="0"/>
              <a:t>Тамырдаш</a:t>
            </a:r>
            <a:r>
              <a:rPr lang="ru-RU" sz="4000" dirty="0" smtClean="0"/>
              <a:t> </a:t>
            </a:r>
            <a:r>
              <a:rPr lang="ru-RU" sz="4000" dirty="0" err="1" smtClean="0"/>
              <a:t>сёзлер</a:t>
            </a:r>
            <a:endParaRPr lang="ru-RU" sz="4000" dirty="0" smtClean="0"/>
          </a:p>
          <a:p>
            <a:r>
              <a:rPr lang="ru-RU" sz="4000" b="1" dirty="0" smtClean="0"/>
              <a:t>Ватан, </a:t>
            </a:r>
            <a:r>
              <a:rPr lang="ru-RU" sz="4000" b="1" dirty="0" err="1" smtClean="0"/>
              <a:t>ватаным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ватандыр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ватандаш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ватанпервер</a:t>
            </a:r>
            <a:endParaRPr lang="ru-RU" sz="4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«КУБ» </a:t>
            </a:r>
            <a:r>
              <a:rPr lang="ru-RU" b="1" dirty="0" err="1" smtClean="0"/>
              <a:t>усулы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Синонимлер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антонимлер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омонимлер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Синонимлер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Ватан – юрт,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ульке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дияр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нтоним: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Ватан –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гъурбетлик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41121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i="1" dirty="0" smtClean="0"/>
              <a:t>«</a:t>
            </a:r>
            <a:r>
              <a:rPr lang="ru-RU" sz="3600" b="1" i="1" dirty="0" err="1" smtClean="0"/>
              <a:t>Мектепте</a:t>
            </a:r>
            <a:r>
              <a:rPr lang="ru-RU" sz="3600" b="1" i="1" dirty="0" smtClean="0"/>
              <a:t> дерслер </a:t>
            </a:r>
            <a:r>
              <a:rPr lang="ru-RU" sz="3600" b="1" i="1" dirty="0" err="1" smtClean="0"/>
              <a:t>ойле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алынып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барылмалы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ки</a:t>
            </a:r>
            <a:r>
              <a:rPr lang="ru-RU" sz="3600" b="1" i="1" dirty="0" smtClean="0"/>
              <a:t>, </a:t>
            </a:r>
            <a:r>
              <a:rPr lang="ru-RU" sz="3600" b="1" i="1" dirty="0" err="1" smtClean="0"/>
              <a:t>талебелерде</a:t>
            </a:r>
            <a:r>
              <a:rPr lang="ru-RU" sz="3600" b="1" i="1" dirty="0" smtClean="0"/>
              <a:t> меракъ </a:t>
            </a:r>
            <a:r>
              <a:rPr lang="ru-RU" sz="3600" b="1" i="1" dirty="0" err="1" smtClean="0"/>
              <a:t>догъсын</a:t>
            </a:r>
            <a:r>
              <a:rPr lang="ru-RU" sz="3600" b="1" i="1" dirty="0" smtClean="0"/>
              <a:t> ве </a:t>
            </a:r>
            <a:r>
              <a:rPr lang="ru-RU" sz="3600" b="1" i="1" dirty="0" err="1" smtClean="0"/>
              <a:t>олар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дерстен</a:t>
            </a:r>
            <a:r>
              <a:rPr lang="ru-RU" sz="3600" b="1" i="1" dirty="0" smtClean="0"/>
              <a:t> кейф </a:t>
            </a:r>
            <a:r>
              <a:rPr lang="ru-RU" sz="3600" b="1" i="1" dirty="0" err="1" smtClean="0"/>
              <a:t>алсынлар</a:t>
            </a:r>
            <a:r>
              <a:rPr lang="ru-RU" sz="3600" b="1" i="1" dirty="0" smtClean="0"/>
              <a:t>!»</a:t>
            </a:r>
          </a:p>
          <a:p>
            <a:pPr marL="0" indent="0">
              <a:buNone/>
            </a:pPr>
            <a:r>
              <a:rPr lang="ru-RU" sz="3600" b="1" i="1" dirty="0" err="1" smtClean="0"/>
              <a:t>И.Гаспринский</a:t>
            </a:r>
            <a:endParaRPr lang="ru-RU" sz="3600" b="1" i="1" dirty="0"/>
          </a:p>
        </p:txBody>
      </p:sp>
      <p:pic>
        <p:nvPicPr>
          <p:cNvPr id="2052" name="Picture 4" descr="https://avdet.org/wp-content/uploads/2016/04/23_03_2015_ismail_gasprinski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142984"/>
            <a:ext cx="4357718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8295456" cy="1800200"/>
          </a:xfrm>
        </p:spPr>
        <p:txBody>
          <a:bodyPr>
            <a:noAutofit/>
          </a:bodyPr>
          <a:lstStyle/>
          <a:p>
            <a:pPr algn="ctr"/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57166"/>
            <a:ext cx="8458200" cy="119962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000" b="1" dirty="0" smtClean="0"/>
              <a:t>АНА ТИЛИНИ ВЕ ЭДЕБИЯТЫНЫ ОГРЕТЮВ УСУЛЛАРЫ: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071678"/>
            <a:ext cx="828680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2800" dirty="0" smtClean="0"/>
              <a:t>Эр бир </a:t>
            </a:r>
            <a:r>
              <a:rPr lang="ru-RU" sz="2800" dirty="0" err="1" smtClean="0"/>
              <a:t>дерсте</a:t>
            </a:r>
            <a:r>
              <a:rPr lang="ru-RU" sz="2800" dirty="0" smtClean="0"/>
              <a:t> </a:t>
            </a:r>
            <a:r>
              <a:rPr lang="ru-RU" sz="2800" dirty="0" err="1" smtClean="0"/>
              <a:t>лугъат</a:t>
            </a:r>
            <a:r>
              <a:rPr lang="ru-RU" sz="2800" dirty="0" smtClean="0"/>
              <a:t> </a:t>
            </a:r>
            <a:r>
              <a:rPr lang="ru-RU" sz="2800" dirty="0" err="1" smtClean="0"/>
              <a:t>теркибини</a:t>
            </a:r>
            <a:r>
              <a:rPr lang="ru-RU" sz="2800" dirty="0" smtClean="0"/>
              <a:t> </a:t>
            </a:r>
            <a:r>
              <a:rPr lang="ru-RU" sz="2800" dirty="0" err="1" smtClean="0"/>
              <a:t>зенгинлештирюв</a:t>
            </a:r>
            <a:r>
              <a:rPr lang="ru-RU" sz="2800" dirty="0" smtClean="0"/>
              <a:t> </a:t>
            </a:r>
            <a:r>
              <a:rPr lang="ru-RU" sz="2800" dirty="0" err="1" smtClean="0"/>
              <a:t>ишлерини</a:t>
            </a:r>
            <a:r>
              <a:rPr lang="ru-RU" sz="2800" dirty="0" smtClean="0"/>
              <a:t> </a:t>
            </a:r>
            <a:r>
              <a:rPr lang="ru-RU" sz="2800" dirty="0" err="1" smtClean="0"/>
              <a:t>алып</a:t>
            </a:r>
            <a:r>
              <a:rPr lang="ru-RU" sz="2800" dirty="0" smtClean="0"/>
              <a:t> </a:t>
            </a:r>
            <a:r>
              <a:rPr lang="ru-RU" sz="2800" dirty="0" err="1" smtClean="0"/>
              <a:t>бармалы</a:t>
            </a:r>
            <a:r>
              <a:rPr lang="ru-RU" sz="2800" dirty="0" smtClean="0"/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2800" dirty="0" smtClean="0"/>
              <a:t>Метин </a:t>
            </a:r>
            <a:r>
              <a:rPr lang="ru-RU" sz="2800" dirty="0" err="1" smtClean="0"/>
              <a:t>узеринде</a:t>
            </a:r>
            <a:r>
              <a:rPr lang="ru-RU" sz="2800" dirty="0" smtClean="0"/>
              <a:t> </a:t>
            </a:r>
            <a:r>
              <a:rPr lang="ru-RU" sz="2800" dirty="0" err="1" smtClean="0"/>
              <a:t>чалышкъанда</a:t>
            </a:r>
            <a:r>
              <a:rPr lang="ru-RU" sz="2800" dirty="0" smtClean="0"/>
              <a:t>, </a:t>
            </a:r>
            <a:r>
              <a:rPr lang="ru-RU" sz="2800" dirty="0" err="1" smtClean="0"/>
              <a:t>талебелер</a:t>
            </a:r>
            <a:r>
              <a:rPr lang="ru-RU" sz="2800" dirty="0" smtClean="0"/>
              <a:t> </a:t>
            </a:r>
            <a:r>
              <a:rPr lang="ru-RU" sz="2800" dirty="0" err="1" smtClean="0"/>
              <a:t>ифадели</a:t>
            </a:r>
            <a:r>
              <a:rPr lang="ru-RU" sz="2800" dirty="0" smtClean="0"/>
              <a:t> </a:t>
            </a:r>
            <a:r>
              <a:rPr lang="ru-RU" sz="2800" dirty="0" err="1" smtClean="0"/>
              <a:t>окъумагъа</a:t>
            </a:r>
            <a:r>
              <a:rPr lang="ru-RU" sz="2800" dirty="0" smtClean="0"/>
              <a:t> </a:t>
            </a:r>
            <a:r>
              <a:rPr lang="ru-RU" sz="2800" dirty="0" err="1" smtClean="0"/>
              <a:t>алышмакъ</a:t>
            </a:r>
            <a:r>
              <a:rPr lang="ru-RU" sz="2800" dirty="0" smtClean="0"/>
              <a:t> </a:t>
            </a:r>
            <a:r>
              <a:rPr lang="ru-RU" sz="2800" dirty="0" err="1" smtClean="0"/>
              <a:t>кереклер</a:t>
            </a:r>
            <a:r>
              <a:rPr lang="ru-RU" sz="2800" dirty="0" smtClean="0"/>
              <a:t>.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2800" dirty="0" smtClean="0"/>
              <a:t>Эр бир </a:t>
            </a:r>
            <a:r>
              <a:rPr lang="ru-RU" sz="2800" dirty="0" err="1" smtClean="0"/>
              <a:t>дерсте</a:t>
            </a:r>
            <a:r>
              <a:rPr lang="ru-RU" sz="2800" dirty="0" smtClean="0"/>
              <a:t> </a:t>
            </a:r>
            <a:r>
              <a:rPr lang="ru-RU" sz="2800" dirty="0" err="1" smtClean="0"/>
              <a:t>чешит</a:t>
            </a:r>
            <a:r>
              <a:rPr lang="ru-RU" sz="2800" dirty="0" smtClean="0"/>
              <a:t> </a:t>
            </a:r>
            <a:r>
              <a:rPr lang="ru-RU" sz="2800" dirty="0" err="1" smtClean="0"/>
              <a:t>оюн</a:t>
            </a:r>
            <a:r>
              <a:rPr lang="ru-RU" sz="2800" dirty="0" smtClean="0"/>
              <a:t> </a:t>
            </a:r>
            <a:r>
              <a:rPr lang="ru-RU" sz="2800" dirty="0" err="1" smtClean="0"/>
              <a:t>дакъкъалары</a:t>
            </a:r>
            <a:r>
              <a:rPr lang="ru-RU" sz="2800" dirty="0" smtClean="0"/>
              <a:t>, </a:t>
            </a:r>
            <a:r>
              <a:rPr lang="ru-RU" sz="2800" dirty="0" err="1" smtClean="0"/>
              <a:t>агъзавий</a:t>
            </a:r>
            <a:r>
              <a:rPr lang="ru-RU" sz="2800" dirty="0" smtClean="0"/>
              <a:t> </a:t>
            </a:r>
            <a:r>
              <a:rPr lang="ru-RU" sz="2800" dirty="0" err="1" smtClean="0"/>
              <a:t>чыкъышлар</a:t>
            </a:r>
            <a:r>
              <a:rPr lang="ru-RU" sz="2800" dirty="0" smtClean="0"/>
              <a:t>, </a:t>
            </a:r>
            <a:r>
              <a:rPr lang="ru-RU" sz="2800" dirty="0" err="1" smtClean="0"/>
              <a:t>иджадий</a:t>
            </a:r>
            <a:r>
              <a:rPr lang="ru-RU" sz="2800" dirty="0" smtClean="0"/>
              <a:t> </a:t>
            </a:r>
            <a:r>
              <a:rPr lang="ru-RU" sz="2800" dirty="0" err="1" smtClean="0"/>
              <a:t>ишлер</a:t>
            </a:r>
            <a:r>
              <a:rPr lang="ru-RU" sz="2800" dirty="0" smtClean="0"/>
              <a:t>, </a:t>
            </a:r>
            <a:r>
              <a:rPr lang="ru-RU" sz="2800" dirty="0" err="1" smtClean="0"/>
              <a:t>инша-миниатюраларны</a:t>
            </a:r>
            <a:r>
              <a:rPr lang="ru-RU" sz="2800" dirty="0" smtClean="0"/>
              <a:t> </a:t>
            </a:r>
            <a:r>
              <a:rPr lang="ru-RU" sz="2800" dirty="0" err="1" smtClean="0"/>
              <a:t>тешкиль</a:t>
            </a:r>
            <a:r>
              <a:rPr lang="ru-RU" sz="2800" dirty="0" smtClean="0"/>
              <a:t> </a:t>
            </a:r>
            <a:r>
              <a:rPr lang="ru-RU" sz="2800" dirty="0" err="1" smtClean="0"/>
              <a:t>этмек</a:t>
            </a:r>
            <a:r>
              <a:rPr lang="ru-RU" sz="2800" dirty="0" smtClean="0"/>
              <a:t> </a:t>
            </a:r>
            <a:r>
              <a:rPr lang="ru-RU" sz="2800" dirty="0" err="1" smtClean="0"/>
              <a:t>мумкюн</a:t>
            </a:r>
            <a:r>
              <a:rPr lang="ru-RU" sz="2800" dirty="0" smtClean="0"/>
              <a:t>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2800" dirty="0" err="1" smtClean="0"/>
              <a:t>Земаневий</a:t>
            </a:r>
            <a:r>
              <a:rPr lang="ru-RU" sz="2800" dirty="0" smtClean="0"/>
              <a:t> </a:t>
            </a:r>
            <a:r>
              <a:rPr lang="ru-RU" sz="2800" dirty="0" err="1" smtClean="0"/>
              <a:t>дерслернинъ</a:t>
            </a:r>
            <a:r>
              <a:rPr lang="ru-RU" sz="2800" dirty="0" smtClean="0"/>
              <a:t> </a:t>
            </a:r>
            <a:r>
              <a:rPr lang="ru-RU" sz="2800" dirty="0" err="1" smtClean="0"/>
              <a:t>планлаштырувында</a:t>
            </a:r>
            <a:r>
              <a:rPr lang="ru-RU" sz="2800" dirty="0" smtClean="0"/>
              <a:t> </a:t>
            </a:r>
            <a:r>
              <a:rPr lang="ru-RU" sz="2800" dirty="0" err="1" smtClean="0"/>
              <a:t>чешит</a:t>
            </a:r>
            <a:r>
              <a:rPr lang="ru-RU" sz="2800" dirty="0" smtClean="0"/>
              <a:t> </a:t>
            </a:r>
            <a:r>
              <a:rPr lang="ru-RU" sz="2800" dirty="0" err="1" smtClean="0"/>
              <a:t>интерактив</a:t>
            </a:r>
            <a:r>
              <a:rPr lang="ru-RU" sz="2800" dirty="0" smtClean="0"/>
              <a:t> </a:t>
            </a:r>
            <a:r>
              <a:rPr lang="ru-RU" sz="2800" dirty="0" err="1" smtClean="0"/>
              <a:t>усулларны</a:t>
            </a:r>
            <a:r>
              <a:rPr lang="ru-RU" sz="2800" dirty="0" smtClean="0"/>
              <a:t> </a:t>
            </a:r>
            <a:r>
              <a:rPr lang="ru-RU" sz="2800" dirty="0" err="1" smtClean="0"/>
              <a:t>къулланмакъ</a:t>
            </a:r>
            <a:r>
              <a:rPr lang="ru-RU" sz="2800" dirty="0" smtClean="0"/>
              <a:t> </a:t>
            </a:r>
            <a:r>
              <a:rPr lang="ru-RU" sz="2800" dirty="0" err="1" smtClean="0"/>
              <a:t>мумкюн</a:t>
            </a:r>
            <a:r>
              <a:rPr lang="ru-RU" sz="2800" dirty="0" smtClean="0"/>
              <a:t>. </a:t>
            </a:r>
            <a:r>
              <a:rPr lang="ru-RU" sz="2800" dirty="0" err="1" smtClean="0"/>
              <a:t>Меселя</a:t>
            </a:r>
            <a:r>
              <a:rPr lang="ru-RU" sz="2800" dirty="0" smtClean="0"/>
              <a:t>: «</a:t>
            </a:r>
            <a:r>
              <a:rPr lang="ru-RU" sz="2800" dirty="0" err="1" smtClean="0"/>
              <a:t>Кунешчик</a:t>
            </a:r>
            <a:r>
              <a:rPr lang="ru-RU" sz="2800" dirty="0" smtClean="0"/>
              <a:t>», «</a:t>
            </a:r>
            <a:r>
              <a:rPr lang="ru-RU" sz="2800" dirty="0" err="1" smtClean="0"/>
              <a:t>Сенкан</a:t>
            </a:r>
            <a:r>
              <a:rPr lang="ru-RU" sz="2800" dirty="0" smtClean="0"/>
              <a:t>», «</a:t>
            </a:r>
            <a:r>
              <a:rPr lang="ru-RU" sz="2800" dirty="0" err="1" smtClean="0"/>
              <a:t>Ассоциациялар</a:t>
            </a:r>
            <a:r>
              <a:rPr lang="ru-RU" sz="2800" dirty="0" smtClean="0"/>
              <a:t>», </a:t>
            </a:r>
            <a:r>
              <a:rPr lang="ru-RU" sz="2800" dirty="0" err="1" smtClean="0"/>
              <a:t>булмача</a:t>
            </a:r>
            <a:r>
              <a:rPr lang="ru-RU" sz="2800" dirty="0" smtClean="0"/>
              <a:t>, </a:t>
            </a:r>
            <a:r>
              <a:rPr lang="ru-RU" sz="2800" dirty="0" err="1" smtClean="0"/>
              <a:t>ребуслар</a:t>
            </a:r>
            <a:r>
              <a:rPr lang="ru-RU" sz="2800" dirty="0" smtClean="0"/>
              <a:t> ве </a:t>
            </a:r>
            <a:r>
              <a:rPr lang="ru-RU" sz="2800" dirty="0" err="1" smtClean="0"/>
              <a:t>иляхре</a:t>
            </a:r>
            <a:r>
              <a:rPr lang="ru-RU" sz="2800" dirty="0" smtClean="0"/>
              <a:t>. </a:t>
            </a:r>
          </a:p>
          <a:p>
            <a:pPr>
              <a:lnSpc>
                <a:spcPct val="80000"/>
              </a:lnSpc>
              <a:defRPr/>
            </a:pPr>
            <a:endParaRPr lang="ru-RU" dirty="0" smtClean="0"/>
          </a:p>
          <a:p>
            <a:pPr>
              <a:lnSpc>
                <a:spcPct val="80000"/>
              </a:lnSpc>
              <a:defRPr/>
            </a:pPr>
            <a:endParaRPr lang="ru-RU" dirty="0" smtClean="0"/>
          </a:p>
          <a:p>
            <a:pPr>
              <a:lnSpc>
                <a:spcPct val="80000"/>
              </a:lnSpc>
              <a:defRPr/>
            </a:pPr>
            <a:endParaRPr lang="ru-RU" dirty="0" smtClean="0"/>
          </a:p>
          <a:p>
            <a:pPr>
              <a:lnSpc>
                <a:spcPct val="80000"/>
              </a:lnSpc>
              <a:defRPr/>
            </a:pPr>
            <a:endParaRPr lang="ru-RU" dirty="0" smtClean="0"/>
          </a:p>
          <a:p>
            <a:pPr>
              <a:lnSpc>
                <a:spcPct val="80000"/>
              </a:lnSpc>
              <a:defRPr/>
            </a:pPr>
            <a:endParaRPr lang="ru-RU" dirty="0" smtClean="0"/>
          </a:p>
          <a:p>
            <a:pPr>
              <a:lnSpc>
                <a:spcPct val="80000"/>
              </a:lnSpc>
              <a:defRPr/>
            </a:pPr>
            <a:endParaRPr lang="ru-RU" dirty="0" smtClean="0"/>
          </a:p>
          <a:p>
            <a:pPr>
              <a:lnSpc>
                <a:spcPct val="80000"/>
              </a:lnSpc>
              <a:defRPr/>
            </a:pPr>
            <a:endParaRPr lang="ru-RU" dirty="0" smtClean="0"/>
          </a:p>
          <a:p>
            <a:pPr>
              <a:lnSpc>
                <a:spcPct val="80000"/>
              </a:lnSpc>
              <a:defRPr/>
            </a:pPr>
            <a:endParaRPr lang="ru-RU" dirty="0" smtClean="0"/>
          </a:p>
          <a:p>
            <a:pPr>
              <a:lnSpc>
                <a:spcPct val="80000"/>
              </a:lnSpc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cs typeface="Times New Roman" pitchFamily="18" charset="0"/>
              </a:rPr>
              <a:t>«АССОЦИАЦИЯЛАР» ЧАЛЫСЫ</a:t>
            </a:r>
            <a:br>
              <a:rPr lang="ru-RU" sz="2800" dirty="0" smtClean="0"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бу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усул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талебелернинъ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мевзу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боюнджа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алгъан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бильгилерини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 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тешкермеге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имкян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бере</a:t>
            </a:r>
            <a:endParaRPr lang="ru-RU" sz="2800" dirty="0">
              <a:solidFill>
                <a:schemeClr val="accent3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41121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grpSp>
        <p:nvGrpSpPr>
          <p:cNvPr id="8" name="Diagram 24"/>
          <p:cNvGrpSpPr>
            <a:grpSpLocks noChangeAspect="1"/>
          </p:cNvGrpSpPr>
          <p:nvPr/>
        </p:nvGrpSpPr>
        <p:grpSpPr bwMode="auto">
          <a:xfrm>
            <a:off x="1285534" y="1356809"/>
            <a:ext cx="6787093" cy="5001982"/>
            <a:chOff x="832" y="308"/>
            <a:chExt cx="4094" cy="3374"/>
          </a:xfrm>
        </p:grpSpPr>
        <p:sp>
          <p:nvSpPr>
            <p:cNvPr id="9" name="_s8195"/>
            <p:cNvSpPr>
              <a:spLocks noChangeShapeType="1"/>
            </p:cNvSpPr>
            <p:nvPr/>
          </p:nvSpPr>
          <p:spPr bwMode="auto">
            <a:xfrm flipH="1" flipV="1">
              <a:off x="2251" y="1049"/>
              <a:ext cx="437" cy="6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_s8196"/>
            <p:cNvSpPr>
              <a:spLocks noChangeArrowheads="1"/>
            </p:cNvSpPr>
            <p:nvPr/>
          </p:nvSpPr>
          <p:spPr bwMode="auto">
            <a:xfrm>
              <a:off x="1771" y="472"/>
              <a:ext cx="627" cy="6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нашир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_s8197"/>
            <p:cNvSpPr>
              <a:spLocks noChangeShapeType="1"/>
            </p:cNvSpPr>
            <p:nvPr/>
          </p:nvSpPr>
          <p:spPr bwMode="auto">
            <a:xfrm flipH="1" flipV="1">
              <a:off x="1840" y="1526"/>
              <a:ext cx="733" cy="3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_s8198"/>
            <p:cNvSpPr>
              <a:spLocks noChangeArrowheads="1"/>
            </p:cNvSpPr>
            <p:nvPr/>
          </p:nvSpPr>
          <p:spPr bwMode="auto">
            <a:xfrm>
              <a:off x="1134" y="1079"/>
              <a:ext cx="776" cy="6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маарифчи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_s8199"/>
            <p:cNvSpPr>
              <a:spLocks noChangeShapeType="1"/>
            </p:cNvSpPr>
            <p:nvPr/>
          </p:nvSpPr>
          <p:spPr bwMode="auto">
            <a:xfrm flipH="1">
              <a:off x="1752" y="2032"/>
              <a:ext cx="796" cy="1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_s8200"/>
            <p:cNvSpPr>
              <a:spLocks noChangeArrowheads="1"/>
            </p:cNvSpPr>
            <p:nvPr/>
          </p:nvSpPr>
          <p:spPr bwMode="auto">
            <a:xfrm>
              <a:off x="832" y="1879"/>
              <a:ext cx="924" cy="6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Къырым</a:t>
              </a:r>
            </a:p>
          </p:txBody>
        </p:sp>
        <p:sp>
          <p:nvSpPr>
            <p:cNvPr id="15" name="_s8201"/>
            <p:cNvSpPr>
              <a:spLocks noChangeShapeType="1"/>
            </p:cNvSpPr>
            <p:nvPr/>
          </p:nvSpPr>
          <p:spPr bwMode="auto">
            <a:xfrm flipH="1">
              <a:off x="2014" y="2192"/>
              <a:ext cx="607" cy="52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_s8202"/>
            <p:cNvSpPr>
              <a:spLocks noChangeArrowheads="1"/>
            </p:cNvSpPr>
            <p:nvPr/>
          </p:nvSpPr>
          <p:spPr bwMode="auto">
            <a:xfrm>
              <a:off x="1177" y="2612"/>
              <a:ext cx="914" cy="6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басмахане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_s8203"/>
            <p:cNvSpPr>
              <a:spLocks noChangeShapeType="1"/>
            </p:cNvSpPr>
            <p:nvPr/>
          </p:nvSpPr>
          <p:spPr bwMode="auto">
            <a:xfrm flipH="1">
              <a:off x="2544" y="2287"/>
              <a:ext cx="225" cy="7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_s8204"/>
            <p:cNvSpPr>
              <a:spLocks noChangeArrowheads="1"/>
            </p:cNvSpPr>
            <p:nvPr/>
          </p:nvSpPr>
          <p:spPr bwMode="auto">
            <a:xfrm>
              <a:off x="1866" y="3048"/>
              <a:ext cx="1034" cy="6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у</a:t>
              </a:r>
              <a:r>
                <a:rPr kumimoji="0" lang="ru-RU" sz="2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лу</a:t>
              </a: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инсан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_s8205"/>
            <p:cNvSpPr>
              <a:spLocks noChangeShapeType="1"/>
            </p:cNvSpPr>
            <p:nvPr/>
          </p:nvSpPr>
          <p:spPr bwMode="auto">
            <a:xfrm>
              <a:off x="2945" y="2287"/>
              <a:ext cx="229" cy="7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_s8206"/>
            <p:cNvSpPr>
              <a:spLocks noChangeArrowheads="1"/>
            </p:cNvSpPr>
            <p:nvPr/>
          </p:nvSpPr>
          <p:spPr bwMode="auto">
            <a:xfrm>
              <a:off x="2944" y="3055"/>
              <a:ext cx="991" cy="6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буюк</a:t>
              </a:r>
              <a:r>
                <a:rPr lang="ru-RU" sz="20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денъишмелер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_s8207"/>
            <p:cNvSpPr>
              <a:spLocks noChangeShapeType="1"/>
            </p:cNvSpPr>
            <p:nvPr/>
          </p:nvSpPr>
          <p:spPr bwMode="auto">
            <a:xfrm>
              <a:off x="3093" y="2192"/>
              <a:ext cx="610" cy="5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_s8208"/>
            <p:cNvSpPr>
              <a:spLocks noChangeArrowheads="1"/>
            </p:cNvSpPr>
            <p:nvPr/>
          </p:nvSpPr>
          <p:spPr bwMode="auto">
            <a:xfrm>
              <a:off x="3626" y="2612"/>
              <a:ext cx="1128" cy="6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«</a:t>
              </a:r>
              <a:r>
                <a:rPr lang="ru-RU" sz="20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Уянув</a:t>
              </a:r>
              <a:r>
                <a:rPr lang="ru-RU" sz="20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»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деври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_s8209"/>
            <p:cNvSpPr>
              <a:spLocks noChangeShapeType="1"/>
            </p:cNvSpPr>
            <p:nvPr/>
          </p:nvSpPr>
          <p:spPr bwMode="auto">
            <a:xfrm>
              <a:off x="3166" y="2032"/>
              <a:ext cx="798" cy="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_s8210"/>
            <p:cNvSpPr>
              <a:spLocks noChangeArrowheads="1"/>
            </p:cNvSpPr>
            <p:nvPr/>
          </p:nvSpPr>
          <p:spPr bwMode="auto">
            <a:xfrm>
              <a:off x="3961" y="1878"/>
              <a:ext cx="965" cy="6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«</a:t>
              </a:r>
              <a:r>
                <a:rPr lang="ru-RU" sz="20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Терджиман</a:t>
              </a:r>
              <a:r>
                <a:rPr lang="ru-RU" sz="20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»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газетасы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_s8211"/>
            <p:cNvSpPr>
              <a:spLocks noChangeShapeType="1"/>
            </p:cNvSpPr>
            <p:nvPr/>
          </p:nvSpPr>
          <p:spPr bwMode="auto">
            <a:xfrm flipV="1">
              <a:off x="3141" y="1523"/>
              <a:ext cx="733" cy="3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_s8212"/>
            <p:cNvSpPr>
              <a:spLocks noChangeArrowheads="1"/>
            </p:cNvSpPr>
            <p:nvPr/>
          </p:nvSpPr>
          <p:spPr bwMode="auto">
            <a:xfrm>
              <a:off x="3719" y="1080"/>
              <a:ext cx="948" cy="67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Багъчасарай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шеэри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_s8213"/>
            <p:cNvSpPr>
              <a:spLocks noChangeShapeType="1"/>
            </p:cNvSpPr>
            <p:nvPr/>
          </p:nvSpPr>
          <p:spPr bwMode="auto">
            <a:xfrm flipV="1">
              <a:off x="3026" y="1047"/>
              <a:ext cx="435" cy="6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_s8214"/>
            <p:cNvSpPr>
              <a:spLocks noChangeArrowheads="1"/>
            </p:cNvSpPr>
            <p:nvPr/>
          </p:nvSpPr>
          <p:spPr bwMode="auto">
            <a:xfrm>
              <a:off x="3375" y="471"/>
              <a:ext cx="689" cy="6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itchFamily="2" charset="2"/>
                <a:buNone/>
                <a:tabLst/>
              </a:pPr>
              <a:r>
                <a:rPr kumimoji="0" lang="ru-RU" sz="2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оджа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_s8215"/>
            <p:cNvSpPr>
              <a:spLocks noChangeShapeType="1"/>
            </p:cNvSpPr>
            <p:nvPr/>
          </p:nvSpPr>
          <p:spPr bwMode="auto">
            <a:xfrm flipV="1">
              <a:off x="2857" y="870"/>
              <a:ext cx="0" cy="8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_s8216"/>
            <p:cNvSpPr>
              <a:spLocks noChangeArrowheads="1"/>
            </p:cNvSpPr>
            <p:nvPr/>
          </p:nvSpPr>
          <p:spPr bwMode="auto">
            <a:xfrm>
              <a:off x="2427" y="308"/>
              <a:ext cx="948" cy="6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метефиккир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_s8217"/>
            <p:cNvSpPr>
              <a:spLocks noChangeArrowheads="1"/>
            </p:cNvSpPr>
            <p:nvPr/>
          </p:nvSpPr>
          <p:spPr bwMode="auto">
            <a:xfrm>
              <a:off x="1823" y="1676"/>
              <a:ext cx="2111" cy="99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3600" b="1" dirty="0" smtClean="0">
                  <a:solidFill>
                    <a:srgbClr val="0070C0"/>
                  </a:solidFill>
                  <a:latin typeface="Arial" charset="0"/>
                </a:rPr>
                <a:t>Исмаил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3600" b="1" dirty="0" err="1" smtClean="0">
                  <a:solidFill>
                    <a:srgbClr val="0070C0"/>
                  </a:solidFill>
                  <a:latin typeface="Arial" charset="0"/>
                </a:rPr>
                <a:t>Гаспринский</a:t>
              </a:r>
              <a:endPara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14356"/>
            <a:ext cx="8686800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«СЕНКАН»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БУ УСУЛ БУЮК КОЛЕМЛИ МАЛЮМАТТАН ЭНЪ ЭСАСЫНЫ ТАПЫП, КЪЫСКЪАРТЫЛГЪАН ШЕКИЛЬДЕ ТАКЪДИМ ЭТМЕГЕ ЯРДЫМ ЭТЕ, ДЕРСНИНЪ НЕТИДЖЕСИНИ ЧЫКЪАРМАКЪ ИЧЮН КЪУЛЛАНЫЛА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285992"/>
            <a:ext cx="8496944" cy="3786214"/>
          </a:xfrm>
        </p:spPr>
        <p:txBody>
          <a:bodyPr>
            <a:normAutofit/>
          </a:bodyPr>
          <a:lstStyle/>
          <a:p>
            <a:pPr>
              <a:buClr>
                <a:schemeClr val="hlink"/>
              </a:buClr>
              <a:buSzPct val="80000"/>
              <a:buNone/>
              <a:defRPr/>
            </a:pPr>
            <a:r>
              <a:rPr lang="ru-RU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СЫРА</a:t>
            </a: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  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ИСИМ</a:t>
            </a:r>
          </a:p>
          <a:p>
            <a:pPr>
              <a:buClr>
                <a:schemeClr val="hlink"/>
              </a:buClr>
              <a:buSzPct val="80000"/>
              <a:buNone/>
              <a:defRPr/>
            </a:pPr>
            <a:r>
              <a:rPr lang="ru-RU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СЫРА</a:t>
            </a: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  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СЫФАТ</a:t>
            </a:r>
          </a:p>
          <a:p>
            <a:pPr>
              <a:buClr>
                <a:schemeClr val="hlink"/>
              </a:buClr>
              <a:buSzPct val="80000"/>
              <a:buNone/>
              <a:defRPr/>
            </a:pPr>
            <a:r>
              <a:rPr lang="ru-RU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СЫРА</a:t>
            </a: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ФИИЛЬ Я ДА АРЕКЕТНИНЪ ТАРИФИ</a:t>
            </a:r>
          </a:p>
          <a:p>
            <a:pPr>
              <a:buClr>
                <a:schemeClr val="hlink"/>
              </a:buClr>
              <a:buSzPct val="80000"/>
              <a:buNone/>
              <a:defRPr/>
            </a:pPr>
            <a:r>
              <a:rPr lang="ru-RU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СЫРА</a:t>
            </a: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  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ИБАРЕ, МЕВЗУГЪА ОЗЬ ШАХСИЙ МУНАСЕБЕТИНИ КОСЬТЕРМЕК</a:t>
            </a:r>
          </a:p>
          <a:p>
            <a:pPr>
              <a:buClr>
                <a:schemeClr val="hlink"/>
              </a:buClr>
              <a:buSzPct val="80000"/>
              <a:buNone/>
              <a:defRPr/>
            </a:pPr>
            <a:r>
              <a:rPr lang="ru-RU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СЫРА	  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ИСИМГЕ СИНОНИМ (1 САТЫРДАН)</a:t>
            </a:r>
            <a:endParaRPr lang="ru-RU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</a:t>
            </a:r>
            <a:r>
              <a:rPr lang="ru-RU" dirty="0" err="1" smtClean="0"/>
              <a:t>сенкан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АЛИМ 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ДЖЕСЮР, МЕРАМЕТЛИ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КЪОРЧАЛАЙ, ДЖЕЗАЛАЙ, КУРЕШЕ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АЛИМ ФАКЪЫР-ФУКЪРЕЛЕРНИ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КЪОРЧАЛАЙ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АЛИМ - КЪАРАМАН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«</a:t>
            </a:r>
            <a:r>
              <a:rPr lang="ru-RU" dirty="0" err="1" smtClean="0"/>
              <a:t>э.венн</a:t>
            </a:r>
            <a:r>
              <a:rPr lang="ru-RU" dirty="0" smtClean="0"/>
              <a:t> ДИАГРАММАСЫ» (КЪЫЯСЛАВ УСУЛЫ)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2952329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pPr algn="ctr">
              <a:buNone/>
              <a:defRPr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БУ  УСУЛ ТАЛЕБЕЛЕРГЕ ПРЕДМЕТЛЕРНИНЪ УМУМИЙ ВЕ ФАРКЪЛЫ ХУСУСИЕТЛЕРИНИ, АЛЯМЕТЛЕРИНИ  КОСЬТЕРМЕГЕ ЯРДЫМ ЭТЕ. </a:t>
            </a:r>
          </a:p>
          <a:p>
            <a:pPr algn="ctr"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ИШНИ ГРУППАЛАРДА Я ДА ИНДИВИДУАЛЬ ШЕКИЛЬДЕ КЕЧИРМЕК МУМКЮН.</a:t>
            </a:r>
          </a:p>
          <a:p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14282" y="4000504"/>
            <a:ext cx="4143404" cy="2643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Исим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Мустакъиль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сёз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чешити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бильдире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786314" y="4214818"/>
            <a:ext cx="4143404" cy="24288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Сыфат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Мустакъиль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сёз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чешити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Предметнинъ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аляметини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бильдире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868" y="5572140"/>
            <a:ext cx="1914532" cy="12858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Умумий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Мустакъиль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сёз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чешитлери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«КУБ»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усулы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339166" cy="4827165"/>
          </a:xfrm>
        </p:spPr>
        <p:txBody>
          <a:bodyPr>
            <a:normAutofit fontScale="92500"/>
          </a:bodyPr>
          <a:lstStyle/>
          <a:p>
            <a:pPr algn="ctr">
              <a:lnSpc>
                <a:spcPct val="150000"/>
              </a:lnSpc>
              <a:buNone/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 УСУЛ  ПРЕДМЕТНИ ЭР БИР ТАРАФЫНДАН КОЗЕТМЕГЕ ЯРДЫМ ЭТЕ.</a:t>
            </a:r>
          </a:p>
          <a:p>
            <a:pPr algn="ctr">
              <a:lnSpc>
                <a:spcPct val="150000"/>
              </a:lnSpc>
              <a:buNone/>
              <a:defRPr/>
            </a:pPr>
            <a:endParaRPr lang="ru-RU" sz="1000" b="1" dirty="0" smtClean="0">
              <a:solidFill>
                <a:schemeClr val="folHlink"/>
              </a:solidFill>
            </a:endParaRPr>
          </a:p>
          <a:p>
            <a:pPr algn="ctr">
              <a:lnSpc>
                <a:spcPct val="150000"/>
              </a:lnSpc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АНА ТИЛИ ДЕРСЛЕРИНДЕ «КУБ» УСУЛЫ ЯНЪЫ СЁЗЛЕРНИ ОГРЕТКЕНДЕ КЪУЛЛАНМАКЪ МУМКЮН.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«КУБ»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усулы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1.Сёзнинъ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изааты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Ватан – меним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эджатларым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яшагъан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ери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Куб 3"/>
          <p:cNvSpPr/>
          <p:nvPr/>
        </p:nvSpPr>
        <p:spPr>
          <a:xfrm>
            <a:off x="2643174" y="2857496"/>
            <a:ext cx="3929090" cy="3286148"/>
          </a:xfrm>
          <a:prstGeom prst="cube">
            <a:avLst/>
          </a:prstGeom>
          <a:solidFill>
            <a:schemeClr val="accent2"/>
          </a:solidFill>
          <a:ln>
            <a:solidFill>
              <a:srgbClr val="FFFF00"/>
            </a:solidFill>
          </a:ln>
          <a:scene3d>
            <a:camera prst="orthographicFront">
              <a:rot lat="0" lon="21299999" rev="0"/>
            </a:camera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ВАТАН</a:t>
            </a:r>
            <a:endParaRPr lang="ru-RU" sz="54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202</TotalTime>
  <Words>323</Words>
  <Application>Microsoft Office PowerPoint</Application>
  <PresentationFormat>Экран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Къырымтатар тили ве эдебияты дерслерине меракъ ве севги ашлав усуллар</vt:lpstr>
      <vt:lpstr> </vt:lpstr>
      <vt:lpstr>Слайд 3</vt:lpstr>
      <vt:lpstr>«АССОЦИАЦИЯЛАР» ЧАЛЫСЫ бу усул талебелернинъ мевзу боюнджа алгъан бильгилерини  тешкермеге имкян бере</vt:lpstr>
      <vt:lpstr>«СЕНКАН» БУ УСУЛ БУЮК КОЛЕМЛИ МАЛЮМАТТАН ЭНЪ ЭСАСЫНЫ ТАПЫП, КЪЫСКЪАРТЫЛГЪАН ШЕКИЛЬДЕ ТАКЪДИМ ЭТМЕГЕ ЯРДЫМ ЭТЕ, ДЕРСНИНЪ НЕТИДЖЕСИНИ ЧЫКЪАРМАКЪ ИЧЮН КЪУЛЛАНЫЛА</vt:lpstr>
      <vt:lpstr>«сенкан»</vt:lpstr>
      <vt:lpstr>«э.венн ДИАГРАММАСЫ» (КЪЫЯСЛАВ УСУЛЫ)</vt:lpstr>
      <vt:lpstr>«КУБ» усулы</vt:lpstr>
      <vt:lpstr>«КУБ» усулы</vt:lpstr>
      <vt:lpstr>«Куб» усулы</vt:lpstr>
      <vt:lpstr>«КУБ» усулы </vt:lpstr>
      <vt:lpstr>«КУБ» усулы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КРЫМСКОТАТАРСКИЕ НАЦИОНАЛЬНЫЕ БЛЮДА: ЯНТЫКЪ</dc:title>
  <dc:creator>admin</dc:creator>
  <cp:lastModifiedBy>user</cp:lastModifiedBy>
  <cp:revision>35</cp:revision>
  <dcterms:created xsi:type="dcterms:W3CDTF">2018-11-21T07:55:24Z</dcterms:created>
  <dcterms:modified xsi:type="dcterms:W3CDTF">2020-10-17T20:57:41Z</dcterms:modified>
</cp:coreProperties>
</file>