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8" r:id="rId3"/>
    <p:sldId id="261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A0BDA-2FA6-4146-A13E-CD41F4BB649E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0238A-2108-4293-B6BB-BB4FF0A0C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5A0E381-537F-4DFC-8A18-F6700F604C65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844ADBD-BEF0-4CB4-AD46-25BAD7BF8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7" name="Picture 1" descr="C:\Users\Лена\Desktop\1606687332_24-p-fon-dlya-prezentatsii-po-pravu-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228600"/>
            <a:ext cx="11430000" cy="7315200"/>
          </a:xfrm>
          <a:prstGeom prst="rect">
            <a:avLst/>
          </a:prstGeom>
          <a:noFill/>
        </p:spPr>
      </p:pic>
      <p:pic>
        <p:nvPicPr>
          <p:cNvPr id="9218" name="Picture 2" descr="C:\Users\Лена\Desktop\1606687332_24-p-fon-dlya-prezentatsii-po-pravu-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228600"/>
            <a:ext cx="11430000" cy="731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4398496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CC00"/>
                </a:solidFill>
              </a:rPr>
              <a:t>Право. Задание </a:t>
            </a:r>
            <a:r>
              <a:rPr lang="ru-RU" sz="4000" b="1" dirty="0" smtClean="0">
                <a:solidFill>
                  <a:srgbClr val="FFCC00"/>
                </a:solidFill>
              </a:rPr>
              <a:t>17. Характеристика </a:t>
            </a:r>
            <a:r>
              <a:rPr lang="ru-RU" sz="4000" b="1" dirty="0" smtClean="0">
                <a:solidFill>
                  <a:srgbClr val="FFCC00"/>
                </a:solidFill>
              </a:rPr>
              <a:t> основных </a:t>
            </a:r>
            <a:r>
              <a:rPr lang="ru-RU" sz="4000" b="1" dirty="0" smtClean="0">
                <a:solidFill>
                  <a:srgbClr val="FFCC00"/>
                </a:solidFill>
              </a:rPr>
              <a:t>социальных объектов</a:t>
            </a:r>
            <a:endParaRPr lang="ru-RU" sz="4000" dirty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5.Задание 17 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Найдите в приведённом ниже списке элементы правового статуса несовершеннолетних в возрасте от 14 до 18 лет. Запишите цифры, под которыми они указаны.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 </a:t>
            </a:r>
          </a:p>
          <a:p>
            <a:r>
              <a:rPr lang="ru-RU" b="1" dirty="0" smtClean="0"/>
              <a:t>1) право самостоятельно распоряжаться своей стипендией, заработком и иными доходами</a:t>
            </a:r>
          </a:p>
          <a:p>
            <a:r>
              <a:rPr lang="ru-RU" b="1" dirty="0" smtClean="0"/>
              <a:t>2) право самостоятельно продать доставшуюся по наследству квартиру</a:t>
            </a:r>
          </a:p>
          <a:p>
            <a:r>
              <a:rPr lang="ru-RU" b="1" dirty="0" smtClean="0"/>
              <a:t>3) право вносить вклады в банк от своего имени</a:t>
            </a:r>
          </a:p>
          <a:p>
            <a:r>
              <a:rPr lang="ru-RU" b="1" dirty="0" smtClean="0"/>
              <a:t>4) право осуществлять права авторства литературного произведения</a:t>
            </a:r>
          </a:p>
          <a:p>
            <a:r>
              <a:rPr lang="ru-RU" b="1" dirty="0" smtClean="0"/>
              <a:t>5) право самостоятельно заключать любые сделки</a:t>
            </a:r>
          </a:p>
          <a:p>
            <a:r>
              <a:rPr lang="ru-RU" b="1" dirty="0" smtClean="0"/>
              <a:t>6) право с 15-летнего возраста быть членом кооператива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8640"/>
            <a:ext cx="8352928" cy="6120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 </a:t>
            </a:r>
          </a:p>
          <a:p>
            <a:r>
              <a:rPr lang="ru-RU" sz="2000" b="1" dirty="0" smtClean="0"/>
              <a:t>6.Задание 17 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Найдите в приведённом списке полномочия Конституционного суда РФ и запишите цифры, под которыми они указаны.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FF00"/>
                </a:solidFill>
              </a:rPr>
              <a:t> </a:t>
            </a:r>
          </a:p>
          <a:p>
            <a:r>
              <a:rPr lang="ru-RU" sz="2000" b="1" dirty="0" smtClean="0"/>
              <a:t>1) разрешение споров о компетенции между органами государственной власти Российской Федерации и субъектов Российской Федерации</a:t>
            </a:r>
          </a:p>
          <a:p>
            <a:r>
              <a:rPr lang="ru-RU" sz="2000" b="1" dirty="0" smtClean="0"/>
              <a:t>2) надзор за деятельностью судов общей юрисдикции</a:t>
            </a:r>
          </a:p>
          <a:p>
            <a:r>
              <a:rPr lang="ru-RU" sz="2000" b="1" dirty="0" smtClean="0"/>
              <a:t>3) толкование Конституции Российской Федерации</a:t>
            </a:r>
          </a:p>
          <a:p>
            <a:r>
              <a:rPr lang="ru-RU" sz="2000" b="1" dirty="0" smtClean="0"/>
              <a:t>4) разрешение дел о соответствии Конституции Российской Федерации федеральных законов, нормативных актов Президента Российской Федерации, Совета Федерации, Государственной Думы, Правительства Российской Федерации</a:t>
            </a:r>
          </a:p>
          <a:p>
            <a:r>
              <a:rPr lang="ru-RU" sz="2000" b="1" dirty="0" smtClean="0"/>
              <a:t>5) рассмотрение дел в качестве суда апелляционной и кассационной инстанций</a:t>
            </a:r>
          </a:p>
          <a:p>
            <a:r>
              <a:rPr lang="ru-RU" sz="2000" b="1" dirty="0" smtClean="0"/>
              <a:t>6) обобщение судебной практики, анализ судебной статистики</a:t>
            </a:r>
          </a:p>
          <a:p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7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7. </a:t>
            </a:r>
            <a:r>
              <a:rPr lang="ru-RU" b="1" dirty="0" smtClean="0"/>
              <a:t>Задание </a:t>
            </a:r>
            <a:r>
              <a:rPr lang="ru-RU" b="1" dirty="0" smtClean="0"/>
              <a:t>17 </a:t>
            </a:r>
          </a:p>
          <a:p>
            <a:r>
              <a:rPr lang="ru-RU" sz="2900" b="1" dirty="0" smtClean="0">
                <a:solidFill>
                  <a:srgbClr val="FFFF00"/>
                </a:solidFill>
              </a:rPr>
              <a:t>Выберите верные суждения о системе российского права и запишите цифры, под которыми они указаны.</a:t>
            </a:r>
          </a:p>
          <a:p>
            <a:pPr>
              <a:buNone/>
            </a:pPr>
            <a:endParaRPr lang="ru-RU" sz="2900" b="1" dirty="0" smtClean="0"/>
          </a:p>
          <a:p>
            <a:pPr>
              <a:buNone/>
            </a:pPr>
            <a:endParaRPr lang="ru-RU" sz="2900" b="1" dirty="0" smtClean="0"/>
          </a:p>
          <a:p>
            <a:r>
              <a:rPr lang="ru-RU" sz="2900" b="1" dirty="0" smtClean="0"/>
              <a:t>1</a:t>
            </a:r>
            <a:r>
              <a:rPr lang="ru-RU" sz="2900" b="1" dirty="0" smtClean="0"/>
              <a:t>) Отрасли материального права, в отличие от отраслей процессуального права, устанавливают порядок применения правовых норм.</a:t>
            </a:r>
          </a:p>
          <a:p>
            <a:r>
              <a:rPr lang="ru-RU" sz="2900" b="1" dirty="0" smtClean="0"/>
              <a:t>2) Уголовное право регулирует общественные отношения, связанные с совершением преступных деяний, назначением наказания и применением иных мер уголовно-правового характера.</a:t>
            </a:r>
          </a:p>
          <a:p>
            <a:r>
              <a:rPr lang="ru-RU" sz="2900" b="1" dirty="0" smtClean="0"/>
              <a:t>3) Административное право регулирует имущественные и связанные с ними личные неимущественные отношения.</a:t>
            </a:r>
          </a:p>
          <a:p>
            <a:r>
              <a:rPr lang="ru-RU" sz="2900" b="1" dirty="0" smtClean="0"/>
              <a:t>4) Гражданское право относят к частному праву.</a:t>
            </a:r>
          </a:p>
          <a:p>
            <a:r>
              <a:rPr lang="ru-RU" sz="2900" b="1" dirty="0" smtClean="0"/>
              <a:t>5) Правовой институт — совокупность норм, регулирующих определённый сегмент (сторону) однородных общественных отношений.</a:t>
            </a:r>
          </a:p>
          <a:p>
            <a:pPr>
              <a:buNone/>
            </a:pPr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476672"/>
            <a:ext cx="7772400" cy="587888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8. Задание 17 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Выберите верные суждения о трудовом договоре и запишите цифры, под которыми они указаны. </a:t>
            </a:r>
            <a:r>
              <a:rPr lang="ru-RU" b="1" i="1" dirty="0" smtClean="0">
                <a:solidFill>
                  <a:srgbClr val="FFFF00"/>
                </a:solidFill>
              </a:rPr>
              <a:t>Цифры укажите в порядке возрастания.</a:t>
            </a:r>
            <a:endParaRPr lang="ru-RU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r>
              <a:rPr lang="ru-RU" b="1" dirty="0" smtClean="0"/>
              <a:t>1) Срок действия трудового договора всегда определяется соглашением работодателя и работника.</a:t>
            </a:r>
          </a:p>
          <a:p>
            <a:r>
              <a:rPr lang="ru-RU" b="1" dirty="0" smtClean="0"/>
              <a:t>2) Сторонами трудового договора являются работодатель и работник.</a:t>
            </a:r>
          </a:p>
          <a:p>
            <a:r>
              <a:rPr lang="ru-RU" b="1" dirty="0" smtClean="0"/>
              <a:t>3) По общему правилу срок действия срочного трудового договора не может превышать 5 лет.</a:t>
            </a:r>
          </a:p>
          <a:p>
            <a:r>
              <a:rPr lang="ru-RU" b="1" dirty="0" smtClean="0"/>
              <a:t>4) Трудовой договор, не оформленный в письменной форме, считается заключённым, если работник приступил к работе с ведома или по поручению работодателя.</a:t>
            </a:r>
          </a:p>
          <a:p>
            <a:r>
              <a:rPr lang="ru-RU" b="1" dirty="0" smtClean="0"/>
              <a:t>5) По общему правилу заключение трудового договора допускается с лицами, достигшими возраста четырнадцати лет.</a:t>
            </a:r>
          </a:p>
          <a:p>
            <a:r>
              <a:rPr lang="ru-RU" b="1" dirty="0" smtClean="0"/>
              <a:t>6) Трудовой договор может быть в любое время расторгнут </a:t>
            </a:r>
            <a:r>
              <a:rPr lang="ru-RU" b="1" dirty="0" smtClean="0"/>
              <a:t> по </a:t>
            </a:r>
            <a:r>
              <a:rPr lang="ru-RU" b="1" dirty="0" smtClean="0"/>
              <a:t>инициативе работодателя.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476672"/>
            <a:ext cx="7988424" cy="5878888"/>
          </a:xfrm>
        </p:spPr>
        <p:txBody>
          <a:bodyPr>
            <a:normAutofit fontScale="70000" lnSpcReduction="20000"/>
          </a:bodyPr>
          <a:lstStyle/>
          <a:p>
            <a:r>
              <a:rPr lang="ru-RU" sz="3100" b="1" dirty="0" smtClean="0"/>
              <a:t>9. Задание 17 </a:t>
            </a:r>
          </a:p>
          <a:p>
            <a:r>
              <a:rPr lang="ru-RU" sz="3100" b="1" dirty="0" smtClean="0">
                <a:solidFill>
                  <a:srgbClr val="FFFF00"/>
                </a:solidFill>
              </a:rPr>
              <a:t>Выберите верные суждения о брачном договоре и запишите цифры, под которыми они указаны. </a:t>
            </a:r>
            <a:r>
              <a:rPr lang="ru-RU" sz="3100" b="1" i="1" dirty="0" smtClean="0">
                <a:solidFill>
                  <a:srgbClr val="FFFF00"/>
                </a:solidFill>
              </a:rPr>
              <a:t>Цифры укажите в порядке возрастания.</a:t>
            </a:r>
            <a:endParaRPr lang="ru-RU" sz="31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sz="3100" b="1" dirty="0" smtClean="0"/>
          </a:p>
          <a:p>
            <a:r>
              <a:rPr lang="ru-RU" sz="3100" b="1" dirty="0" smtClean="0"/>
              <a:t>1) Брачный договор может быть заключён только между лицами, состоящими в браке.</a:t>
            </a:r>
          </a:p>
          <a:p>
            <a:r>
              <a:rPr lang="ru-RU" sz="3100" b="1" dirty="0" smtClean="0"/>
              <a:t>2) Брачный договор регулирует исключительно имущественные права и обязанности супругов.</a:t>
            </a:r>
          </a:p>
          <a:p>
            <a:r>
              <a:rPr lang="ru-RU" sz="3100" b="1" dirty="0" smtClean="0"/>
              <a:t>3) Брачный договор подлежит обязательному нотариальному удостоверению.</a:t>
            </a:r>
          </a:p>
          <a:p>
            <a:r>
              <a:rPr lang="ru-RU" sz="3100" b="1" dirty="0" smtClean="0"/>
              <a:t>4) Брачный договор может быть изменён или расторгнут только по взаимному соглашению супругов.</a:t>
            </a:r>
          </a:p>
          <a:p>
            <a:r>
              <a:rPr lang="ru-RU" sz="3100" b="1" dirty="0" smtClean="0"/>
              <a:t>5) Брачный договор может устанавливать алиментные обязательства супругов в отношении детей.</a:t>
            </a:r>
          </a:p>
          <a:p>
            <a:r>
              <a:rPr lang="ru-RU" sz="3100" b="1" dirty="0" smtClean="0"/>
              <a:t>6) Брачный договор может быть заключён как в отношении имеющегося, так и в отношении будущего имущества супругов.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764704"/>
            <a:ext cx="7772400" cy="559085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10. Задание 17 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Выберите верные суждения об отрасли административного права. Запишите цифры, под которыми они указаны.</a:t>
            </a:r>
          </a:p>
          <a:p>
            <a:r>
              <a:rPr lang="ru-RU" b="1" i="1" dirty="0" smtClean="0">
                <a:solidFill>
                  <a:srgbClr val="FFFF00"/>
                </a:solidFill>
              </a:rPr>
              <a:t>Цифры укажите в порядке возрастания.</a:t>
            </a:r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 </a:t>
            </a:r>
          </a:p>
          <a:p>
            <a:r>
              <a:rPr lang="ru-RU" b="1" dirty="0" smtClean="0"/>
              <a:t>1) Методом административного права является закрепление равенства сторон.</a:t>
            </a:r>
          </a:p>
          <a:p>
            <a:r>
              <a:rPr lang="ru-RU" b="1" dirty="0" smtClean="0"/>
              <a:t>2) В качестве субъектов административного правоотношения выступают, с одной стороны, работники, с другой – предприятия и организации.</a:t>
            </a:r>
          </a:p>
          <a:p>
            <a:r>
              <a:rPr lang="ru-RU" b="1" dirty="0" smtClean="0"/>
              <a:t>3) В предмет административного права входят организационные управленческие отношения в сфере реализации исполнительной власти.</a:t>
            </a:r>
          </a:p>
          <a:p>
            <a:r>
              <a:rPr lang="ru-RU" b="1" dirty="0" smtClean="0"/>
              <a:t>4) Административное право устанавливает в качестве наказаний за административные проступки штраф, обязательные работы, дисквалификацию и т.д.</a:t>
            </a:r>
          </a:p>
          <a:p>
            <a:r>
              <a:rPr lang="ru-RU" b="1" dirty="0" smtClean="0"/>
              <a:t>5) Административное право является публичным правом, призванным обеспечить публичный интерес, регулируя отношения, связанные с управлением общественными процессами.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</a:rPr>
              <a:t>Задание 17. Характеристика основных социальных объектов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Для выполнения задания 17 по обществознанию необходимо знать:</a:t>
            </a:r>
          </a:p>
          <a:p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За правильное выполненное задание получишь 2 балла;</a:t>
            </a:r>
          </a:p>
          <a:p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На решение отводится примерно 2 минуты;</a:t>
            </a:r>
          </a:p>
          <a:p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Характеризовать с научных позиций основные социальные объекты (факты, явления, процессы, институты), их место и значение в жизни общества как целостной системы.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40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Оценивание задания 17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0776"/>
          </a:xfrm>
        </p:spPr>
        <p:txBody>
          <a:bodyPr/>
          <a:lstStyle/>
          <a:p>
            <a:r>
              <a:rPr lang="ru-RU" b="1" dirty="0" smtClean="0"/>
              <a:t>17 задание ЕГЭ по обществознанию относится к повышенному уровню сложности и оценивается максимум в 2 балла – в том случае, если в выполнении совсем нет ошибок.</a:t>
            </a:r>
          </a:p>
          <a:p>
            <a:r>
              <a:rPr lang="ru-RU" b="1" dirty="0" smtClean="0"/>
              <a:t> Если допущена одна ошибка, ставится 1 балл; </a:t>
            </a:r>
          </a:p>
          <a:p>
            <a:r>
              <a:rPr lang="ru-RU" b="1" dirty="0" smtClean="0"/>
              <a:t>если две и больше, баллы за это задание не ставятся.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76672"/>
            <a:ext cx="8075240" cy="5878888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b="1" dirty="0" smtClean="0"/>
              <a:t>Семнадцатое задание ЕГЭ по обществознанию продолжает тему «Право». </a:t>
            </a:r>
            <a:endParaRPr lang="ru-RU" b="1" dirty="0" smtClean="0"/>
          </a:p>
          <a:p>
            <a:pPr fontAlgn="base"/>
            <a:r>
              <a:rPr lang="ru-RU" b="1" dirty="0" smtClean="0"/>
              <a:t>В </a:t>
            </a:r>
            <a:r>
              <a:rPr lang="ru-RU" b="1" dirty="0" smtClean="0"/>
              <a:t>нем, по аналогии с предыдущим, необходимо выбирать из предложенных вариантов ответа те, которые соответствуют условию – из 5-6 положений надо найти 2-3 верных.</a:t>
            </a:r>
          </a:p>
          <a:p>
            <a:pPr fontAlgn="base"/>
            <a:r>
              <a:rPr lang="ru-RU" b="1" dirty="0" smtClean="0"/>
              <a:t>В этом номере, в отличие от предыдущего, задания связаны не только с положениями Конституции, а с различными аспектами права – например, с нюансами разных отраслей права, о различных проступках и правонарушениях, о правовом госуд</a:t>
            </a:r>
            <a:r>
              <a:rPr lang="ru-RU" dirty="0" smtClean="0"/>
              <a:t>арстве.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Алгоритм выполнения задания 17.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b="1" dirty="0" smtClean="0"/>
              <a:t>читаем условие задания;</a:t>
            </a:r>
          </a:p>
          <a:p>
            <a:pPr lvl="0" fontAlgn="base"/>
            <a:r>
              <a:rPr lang="ru-RU" b="1" dirty="0" smtClean="0"/>
              <a:t>изучаем предложенные варианты;</a:t>
            </a:r>
          </a:p>
          <a:p>
            <a:pPr lvl="0" fontAlgn="base"/>
            <a:r>
              <a:rPr lang="ru-RU" b="1" dirty="0" smtClean="0"/>
              <a:t>по очереди проверяем варианты из списка на соответствие условию и выбираем верные;</a:t>
            </a:r>
          </a:p>
          <a:p>
            <a:pPr lvl="0" fontAlgn="base"/>
            <a:r>
              <a:rPr lang="ru-RU" b="1" dirty="0" smtClean="0"/>
              <a:t>записываем ответ.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692696"/>
            <a:ext cx="7772400" cy="566286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1</a:t>
            </a:r>
            <a:r>
              <a:rPr lang="ru-RU" b="1" dirty="0" smtClean="0"/>
              <a:t>. Задание </a:t>
            </a:r>
            <a:r>
              <a:rPr lang="ru-RU" b="1" dirty="0" smtClean="0"/>
              <a:t>17 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Найдите в приведенном ниже списке конституционные обязанности гражданина Российской Федерации и запишите цифры, под которыми они указаны.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1) работа на предприятии, в учреждениях</a:t>
            </a:r>
          </a:p>
          <a:p>
            <a:r>
              <a:rPr lang="ru-RU" b="1" dirty="0" smtClean="0"/>
              <a:t>2) участие в выборах</a:t>
            </a:r>
          </a:p>
          <a:p>
            <a:r>
              <a:rPr lang="ru-RU" b="1" dirty="0" smtClean="0"/>
              <a:t>3) защита Отечества</a:t>
            </a:r>
          </a:p>
          <a:p>
            <a:r>
              <a:rPr lang="ru-RU" b="1" dirty="0" smtClean="0"/>
              <a:t>4) охрана памятников культуры</a:t>
            </a:r>
          </a:p>
          <a:p>
            <a:r>
              <a:rPr lang="ru-RU" b="1" dirty="0" smtClean="0"/>
              <a:t>5) уплата налогов</a:t>
            </a:r>
          </a:p>
          <a:p>
            <a:r>
              <a:rPr lang="ru-RU" b="1" dirty="0" smtClean="0"/>
              <a:t>6) участие в политических движениях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4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2.Задание 17 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Найдите в приведенном ниже списке юридические факты, которые являются событиями. Запишите цифры, под которыми они указаны.</a:t>
            </a:r>
          </a:p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</a:rPr>
              <a:t> </a:t>
            </a:r>
          </a:p>
          <a:p>
            <a:r>
              <a:rPr lang="ru-RU" b="1" dirty="0" smtClean="0"/>
              <a:t>1) гражданка М. купила в магазине кефир</a:t>
            </a:r>
          </a:p>
          <a:p>
            <a:r>
              <a:rPr lang="ru-RU" b="1" dirty="0" smtClean="0"/>
              <a:t>2) по достижении </a:t>
            </a:r>
            <a:r>
              <a:rPr lang="ru-RU" b="1" dirty="0" err="1" smtClean="0"/>
              <a:t>четырнадцатилетия</a:t>
            </a:r>
            <a:r>
              <a:rPr lang="ru-RU" b="1" dirty="0" smtClean="0"/>
              <a:t> подросток имеет право на получение паспорта</a:t>
            </a:r>
          </a:p>
          <a:p>
            <a:r>
              <a:rPr lang="ru-RU" b="1" dirty="0" smtClean="0"/>
              <a:t>3) в результате скоропостижной смерти господин X. не смог вернуть долг</a:t>
            </a:r>
          </a:p>
          <a:p>
            <a:r>
              <a:rPr lang="ru-RU" b="1" dirty="0" smtClean="0"/>
              <a:t>4) супруги К. купили загородный дом в кредит</a:t>
            </a:r>
          </a:p>
          <a:p>
            <a:r>
              <a:rPr lang="ru-RU" b="1" dirty="0" smtClean="0"/>
              <a:t>5) в результате урагана в офисе были разбиты все стекла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3.Задание </a:t>
            </a:r>
            <a:r>
              <a:rPr lang="ru-RU" sz="2200" b="1" dirty="0" smtClean="0"/>
              <a:t>17 </a:t>
            </a:r>
          </a:p>
          <a:p>
            <a:r>
              <a:rPr lang="ru-RU" sz="2200" b="1" dirty="0" smtClean="0">
                <a:solidFill>
                  <a:srgbClr val="FFFF00"/>
                </a:solidFill>
              </a:rPr>
              <a:t>Найдите в приведенном списке отличительные признаки кооператива. Запишите цифры, под которыми они указаны</a:t>
            </a:r>
            <a:r>
              <a:rPr lang="ru-RU" sz="2200" b="1" dirty="0" smtClean="0"/>
              <a:t>.</a:t>
            </a:r>
            <a:endParaRPr lang="ru-RU" sz="2200" b="1" dirty="0" smtClean="0"/>
          </a:p>
          <a:p>
            <a:r>
              <a:rPr lang="ru-RU" sz="2200" b="1" dirty="0" smtClean="0"/>
              <a:t>1) добровольное объединение граждан на основе членства для совместной производственной или иной хозяйственной деятельности</a:t>
            </a:r>
          </a:p>
          <a:p>
            <a:r>
              <a:rPr lang="ru-RU" sz="2200" b="1" dirty="0" smtClean="0"/>
              <a:t>2) устав должен содержать условия о размере паевых взносов членов коммерческой организации</a:t>
            </a:r>
          </a:p>
          <a:p>
            <a:r>
              <a:rPr lang="ru-RU" sz="2200" b="1" dirty="0" smtClean="0"/>
              <a:t>3) участником может быть одно лицо, которому в этом случае деятельность коммерческой организации полностью подконтрольна</a:t>
            </a:r>
          </a:p>
          <a:p>
            <a:r>
              <a:rPr lang="ru-RU" sz="2200" b="1" dirty="0" smtClean="0"/>
              <a:t>4) генеральный директор на практике чаще всего выступает в качестве единоличного исполнительного органа коммерческой организации </a:t>
            </a:r>
          </a:p>
          <a:p>
            <a:r>
              <a:rPr lang="ru-RU" sz="2200" b="1" dirty="0" smtClean="0"/>
              <a:t>5) высшим органом управления коммерческой организации является общее собрание членов этой организации</a:t>
            </a:r>
          </a:p>
          <a:p>
            <a:endParaRPr lang="ru-R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33670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4.Задание 17 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Найдите в списке юридические основания расторжения трудового договора по инициативе работодателя и запишите цифры, под которыми они указаны.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r>
              <a:rPr lang="ru-RU" b="1" dirty="0" smtClean="0"/>
              <a:t>1) В связи с падением спроса на продукцию предприятие было вынуждено сократить численность сотрудников на 15%.</a:t>
            </a:r>
          </a:p>
          <a:p>
            <a:r>
              <a:rPr lang="ru-RU" b="1" dirty="0" smtClean="0"/>
              <a:t>2) В результате несчастного случая мастер-часовщик фирмы по производству часов частично потерял зрение, и, руководство фирмы расторгло с ним трудовой договор.</a:t>
            </a:r>
          </a:p>
          <a:p>
            <a:r>
              <a:rPr lang="ru-RU" b="1" dirty="0" smtClean="0"/>
              <a:t>3) Работодатель узнал, что работник разгласил сведения, составляющие коммерческую тайну, которыми он </a:t>
            </a:r>
            <a:r>
              <a:rPr lang="ru-RU" b="1" dirty="0" smtClean="0"/>
              <a:t>располагал в </a:t>
            </a:r>
            <a:r>
              <a:rPr lang="ru-RU" b="1" dirty="0" smtClean="0"/>
              <a:t>силу должностных обязательств.</a:t>
            </a:r>
          </a:p>
          <a:p>
            <a:r>
              <a:rPr lang="ru-RU" b="1" dirty="0" smtClean="0"/>
              <a:t>4) Проведённая аттестация сотрудников академического института показала, что уровень квалификации ряда научных сотрудников не соответствует требованиям квалификационной характеристики.</a:t>
            </a:r>
          </a:p>
          <a:p>
            <a:r>
              <a:rPr lang="ru-RU" b="1" dirty="0" smtClean="0"/>
              <a:t>5) Женщина ушла в декретный отпуск, и, основываясь на том, что она не сможет длительное время исполнять </a:t>
            </a:r>
            <a:r>
              <a:rPr lang="ru-RU" b="1" dirty="0" smtClean="0"/>
              <a:t>свои функциональные </a:t>
            </a:r>
            <a:r>
              <a:rPr lang="ru-RU" b="1" dirty="0" smtClean="0"/>
              <a:t>обязанности на фирме, руководство приняло решение об ее увольнении.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464</TotalTime>
  <Words>219</Words>
  <Application>Microsoft Office PowerPoint</Application>
  <PresentationFormat>Экран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Слайд 1</vt:lpstr>
      <vt:lpstr>Задание 17. Характеристика основных социальных объектов </vt:lpstr>
      <vt:lpstr>Оценивание задания 17</vt:lpstr>
      <vt:lpstr>Слайд 4</vt:lpstr>
      <vt:lpstr>Алгоритм выполнения задания 17.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Лена</cp:lastModifiedBy>
  <cp:revision>51</cp:revision>
  <dcterms:created xsi:type="dcterms:W3CDTF">2021-02-23T15:19:33Z</dcterms:created>
  <dcterms:modified xsi:type="dcterms:W3CDTF">2021-02-25T20:06:50Z</dcterms:modified>
</cp:coreProperties>
</file>