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2"/>
  </p:sldMasterIdLst>
  <p:sldIdLst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88" r:id="rId11"/>
    <p:sldId id="289" r:id="rId12"/>
    <p:sldId id="290" r:id="rId13"/>
    <p:sldId id="291" r:id="rId14"/>
    <p:sldId id="293" r:id="rId15"/>
    <p:sldId id="294" r:id="rId16"/>
    <p:sldId id="295" r:id="rId17"/>
    <p:sldId id="296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57" d="100"/>
          <a:sy n="57" d="100"/>
        </p:scale>
        <p:origin x="85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2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7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6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1843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49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42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2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08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5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8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1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4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2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5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7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9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6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3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02624" cy="271179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ТРЕУГОЛЬНИКИ.</a:t>
            </a:r>
            <a:br>
              <a:rPr lang="ru-RU" dirty="0" smtClean="0"/>
            </a:br>
            <a:r>
              <a:rPr lang="ru-RU" dirty="0" smtClean="0"/>
              <a:t>ПРАКТИЧЕСКИЕ ЗАДАЧИ ПО ГЕОМЕТРИИ.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№9. В треугольнике АВС  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∠ВАС</a:t>
            </a:r>
            <a:r>
              <a:rPr lang="ru-RU" sz="2800" b="1" dirty="0">
                <a:solidFill>
                  <a:schemeClr val="tx2"/>
                </a:solidFill>
              </a:rPr>
              <a:t>= 48⁰, А</a:t>
            </a:r>
            <a:r>
              <a:rPr lang="en-US" sz="2800" b="1" dirty="0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– биссектриса. Найдите 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∠ВА</a:t>
            </a:r>
            <a:r>
              <a:rPr lang="en-US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259" y="1628800"/>
            <a:ext cx="7886700" cy="4591549"/>
          </a:xfrm>
        </p:spPr>
        <p:txBody>
          <a:bodyPr/>
          <a:lstStyle/>
          <a:p>
            <a:r>
              <a:rPr lang="ru-RU" dirty="0" smtClean="0"/>
              <a:t>Решение:</a:t>
            </a:r>
          </a:p>
          <a:p>
            <a:r>
              <a:rPr lang="ru-RU" dirty="0" smtClean="0"/>
              <a:t>Биссектриса угла делит угол ВАС пополам.</a:t>
            </a:r>
          </a:p>
          <a:p>
            <a:r>
              <a:rPr lang="ru-RU" dirty="0" smtClean="0"/>
              <a:t>Значит </a:t>
            </a:r>
            <a:r>
              <a:rPr lang="ru-RU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∠ВА</a:t>
            </a:r>
            <a:r>
              <a:rPr lang="en-US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D</a:t>
            </a:r>
            <a:r>
              <a:rPr lang="ru-RU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 = 48 : 2 = 24⁰</a:t>
            </a:r>
          </a:p>
          <a:p>
            <a:endParaRPr lang="ru-RU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endParaRPr lang="ru-RU" sz="2800" dirty="0" smtClea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r>
              <a:rPr lang="ru-RU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           Ответ</a:t>
            </a:r>
            <a:r>
              <a:rPr lang="ru-RU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: 24                                                                             </a:t>
            </a:r>
            <a:endParaRPr lang="ru-RU" sz="2800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29" y="4221088"/>
            <a:ext cx="2501721" cy="173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9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№10. Точки </a:t>
            </a:r>
            <a:r>
              <a:rPr lang="en-US" sz="2400" b="1" dirty="0">
                <a:solidFill>
                  <a:schemeClr val="tx2"/>
                </a:solidFill>
              </a:rPr>
              <a:t>M </a:t>
            </a:r>
            <a:r>
              <a:rPr lang="ru-RU" sz="2400" b="1" dirty="0">
                <a:solidFill>
                  <a:schemeClr val="tx2"/>
                </a:solidFill>
              </a:rPr>
              <a:t>и </a:t>
            </a:r>
            <a:r>
              <a:rPr lang="en-US" sz="2400" b="1" dirty="0">
                <a:solidFill>
                  <a:schemeClr val="tx2"/>
                </a:solidFill>
              </a:rPr>
              <a:t>N </a:t>
            </a:r>
            <a:r>
              <a:rPr lang="ru-RU" sz="2400" b="1" dirty="0">
                <a:solidFill>
                  <a:schemeClr val="tx2"/>
                </a:solidFill>
              </a:rPr>
              <a:t>являются серединами сторон АВ и ВС треугольника АВС, сторона АВ равна 73, сторона ВС равна 31, сторона АС равна 42. Найдите </a:t>
            </a:r>
            <a:r>
              <a:rPr lang="en-US" sz="2400" b="1" dirty="0">
                <a:solidFill>
                  <a:schemeClr val="tx2"/>
                </a:solidFill>
              </a:rPr>
              <a:t>MN.</a:t>
            </a:r>
            <a:endParaRPr lang="ru-RU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90513" y="1984239"/>
                <a:ext cx="7886700" cy="4208452"/>
              </a:xfrm>
            </p:spPr>
            <p:txBody>
              <a:bodyPr>
                <a:normAutofit/>
              </a:bodyPr>
              <a:lstStyle/>
              <a:p>
                <a:r>
                  <a:rPr lang="ru-RU" sz="2400" dirty="0" smtClean="0"/>
                  <a:t>Решение:</a:t>
                </a:r>
              </a:p>
              <a:p>
                <a:r>
                  <a:rPr lang="ru-RU" sz="2400" dirty="0" smtClean="0"/>
                  <a:t> </a:t>
                </a:r>
                <a:r>
                  <a:rPr lang="en-US" sz="2400" dirty="0" smtClean="0"/>
                  <a:t>MN</a:t>
                </a:r>
                <a:r>
                  <a:rPr lang="ru-RU" sz="2400" dirty="0" smtClean="0"/>
                  <a:t> является средней линией треугольника АВС.</a:t>
                </a:r>
              </a:p>
              <a:p>
                <a:r>
                  <a:rPr lang="ru-RU" sz="2400" dirty="0" smtClean="0"/>
                  <a:t>Средняя линия треугольника параллельна основанию и равна его половине.</a:t>
                </a:r>
              </a:p>
              <a:p>
                <a:r>
                  <a:rPr lang="ru-RU" sz="2400" dirty="0" smtClean="0"/>
                  <a:t>Значит </a:t>
                </a:r>
                <a:r>
                  <a:rPr lang="en-US" sz="2400" dirty="0" smtClean="0"/>
                  <a:t>MN</a:t>
                </a:r>
                <a:r>
                  <a:rPr lang="ru-RU" sz="24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/>
                  <a:t> = 21</a:t>
                </a:r>
              </a:p>
              <a:p>
                <a:r>
                  <a:rPr lang="ru-RU" sz="2400" dirty="0" smtClean="0"/>
                  <a:t>                     Ответ: 21                                               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513" y="1984239"/>
                <a:ext cx="7886700" cy="4208452"/>
              </a:xfrm>
              <a:blipFill rotWithShape="0">
                <a:blip r:embed="rId2"/>
                <a:stretch>
                  <a:fillRect l="-1083" t="-1158" r="-7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22623"/>
            <a:ext cx="1941541" cy="141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418222" y="5214276"/>
            <a:ext cx="159402" cy="115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57779" y="5570592"/>
            <a:ext cx="232463" cy="17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7884368" y="5147313"/>
            <a:ext cx="61448" cy="107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7884368" y="5301208"/>
            <a:ext cx="106608" cy="57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40090" y="5214276"/>
            <a:ext cx="125315" cy="144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017035" y="5720773"/>
            <a:ext cx="231838" cy="19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0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№11. В треугольнике АВС   АС=35, ВМ – медиана, ВМ = 13. Найдите АМ</a:t>
            </a:r>
            <a:r>
              <a:rPr lang="ru-RU" sz="1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Решение:</a:t>
                </a:r>
              </a:p>
              <a:p>
                <a:r>
                  <a:rPr lang="ru-RU" dirty="0" smtClean="0"/>
                  <a:t>Медиана- отрезок, </a:t>
                </a:r>
                <a:r>
                  <a:rPr lang="ru-RU" dirty="0"/>
                  <a:t>с</a:t>
                </a:r>
                <a:r>
                  <a:rPr lang="ru-RU" dirty="0" smtClean="0"/>
                  <a:t>оединяющий вершину треугольника с серединой противоположной стороны. Так как АС =35, </a:t>
                </a:r>
              </a:p>
              <a:p>
                <a:r>
                  <a:rPr lang="ru-RU" dirty="0" smtClean="0"/>
                  <a:t>то АМ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=17,5</a:t>
                </a:r>
              </a:p>
              <a:p>
                <a:r>
                  <a:rPr lang="ru-RU" dirty="0" smtClean="0"/>
                  <a:t>Ответ: 17,5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32202"/>
            <a:ext cx="1784855" cy="147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61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886700" cy="100423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№12. В треугольнике два угла равны 38⁰ и 89⁰. Найдите его третий угол. Ответ дайте в градусах.</a:t>
            </a:r>
          </a:p>
        </p:txBody>
      </p:sp>
      <p:pic>
        <p:nvPicPr>
          <p:cNvPr id="4098" name="Picture 2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61" y="5373216"/>
            <a:ext cx="1552381" cy="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2140509"/>
            <a:ext cx="4665105" cy="323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50" dirty="0"/>
          </a:p>
          <a:p>
            <a:r>
              <a:rPr lang="ru-RU" sz="2400" dirty="0"/>
              <a:t>Решение:</a:t>
            </a:r>
          </a:p>
          <a:p>
            <a:r>
              <a:rPr lang="ru-RU" sz="2400" dirty="0"/>
              <a:t>Сумма углов треугольника равна 180⁰. Значит третий угол треугольника равен</a:t>
            </a:r>
          </a:p>
          <a:p>
            <a:r>
              <a:rPr lang="ru-RU" sz="2400" dirty="0"/>
              <a:t>180⁰- (38⁰ + 89⁰) = </a:t>
            </a:r>
            <a:r>
              <a:rPr lang="ru-RU" sz="2400" dirty="0" smtClean="0"/>
              <a:t>53</a:t>
            </a:r>
            <a:r>
              <a:rPr lang="ru-RU" sz="2400" dirty="0"/>
              <a:t>⁰</a:t>
            </a:r>
          </a:p>
          <a:p>
            <a:r>
              <a:rPr lang="ru-RU" sz="2400" dirty="0"/>
              <a:t>В ответ единицы измерения не пишем.</a:t>
            </a:r>
          </a:p>
          <a:p>
            <a:r>
              <a:rPr lang="ru-RU" sz="2400" dirty="0" smtClean="0"/>
              <a:t>                         Ответ </a:t>
            </a:r>
            <a:r>
              <a:rPr lang="ru-RU" sz="2400" dirty="0"/>
              <a:t>: 53</a:t>
            </a:r>
          </a:p>
        </p:txBody>
      </p:sp>
    </p:spTree>
    <p:extLst>
      <p:ext uri="{BB962C8B-B14F-4D97-AF65-F5344CB8AC3E}">
        <p14:creationId xmlns:p14="http://schemas.microsoft.com/office/powerpoint/2010/main" val="16922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96191" y="692696"/>
                <a:ext cx="7886700" cy="1152128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2800" b="1" dirty="0" smtClean="0">
                    <a:solidFill>
                      <a:schemeClr val="tx2"/>
                    </a:solidFill>
                  </a:rPr>
                  <a:t>№13.Сторона равностороннего треугольника равна 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</m:e>
                    </m:rad>
                  </m:oMath>
                </a14:m>
                <a:r>
                  <a:rPr lang="ru-RU" sz="2800" b="1" dirty="0">
                    <a:solidFill>
                      <a:schemeClr val="tx2"/>
                    </a:solidFill>
                  </a:rPr>
                  <a:t> Найдите его высоту.</a:t>
                </a: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6191" y="692696"/>
                <a:ext cx="7886700" cy="1152128"/>
              </a:xfrm>
              <a:blipFill>
                <a:blip r:embed="rId2"/>
                <a:stretch>
                  <a:fillRect l="-1236" t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48" y="4571162"/>
            <a:ext cx="1718991" cy="15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96190" y="2125267"/>
                <a:ext cx="5531993" cy="4900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Решение:</a:t>
                </a:r>
              </a:p>
              <a:p>
                <a:r>
                  <a:rPr lang="ru-RU" dirty="0"/>
                  <a:t>В треугольнике проведена высота, она является и биссектрисой и медианой. Значит основание треугольника разделено пополам.</a:t>
                </a:r>
              </a:p>
              <a:p>
                <a:r>
                  <a:rPr lang="ru-RU" dirty="0"/>
                  <a:t>Рассмотрим </a:t>
                </a:r>
                <a:r>
                  <a:rPr lang="ru-RU" dirty="0" smtClean="0"/>
                  <a:t>правильный </a:t>
                </a:r>
                <a:r>
                  <a:rPr lang="ru-RU" dirty="0"/>
                  <a:t>прямоугольный треугольник. У него гипотенуза равна 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3   </m:t>
                        </m:r>
                      </m:e>
                    </m:rad>
                  </m:oMath>
                </a14:m>
                <a:r>
                  <a:rPr lang="ru-RU" dirty="0"/>
                  <a:t> , значит меньший катет равен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. Обозначим высоту, которую необходимо найти за Х. тогда по теореме Пифагора</a:t>
                </a:r>
              </a:p>
              <a:p>
                <a:r>
                  <a:rPr lang="ru-RU" dirty="0" smtClean="0"/>
                  <a:t>                          Х² </a:t>
                </a:r>
                <a:r>
                  <a:rPr lang="ru-RU" dirty="0"/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3)</m:t>
                            </m:r>
                          </m:e>
                        </m:rad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- (6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3)</m:t>
                            </m:r>
                          </m:e>
                        </m:rad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ru-RU" dirty="0"/>
              </a:p>
              <a:p>
                <a:r>
                  <a:rPr lang="ru-RU" dirty="0" smtClean="0"/>
                  <a:t>                         Х² </a:t>
                </a:r>
                <a:r>
                  <a:rPr lang="ru-RU" dirty="0"/>
                  <a:t>= 144∙3 - 36∙3 </a:t>
                </a:r>
              </a:p>
              <a:p>
                <a:r>
                  <a:rPr lang="ru-RU" dirty="0" smtClean="0"/>
                  <a:t>                         Х² </a:t>
                </a:r>
                <a:r>
                  <a:rPr lang="ru-RU" dirty="0"/>
                  <a:t>=432-108=324</a:t>
                </a:r>
              </a:p>
              <a:p>
                <a:r>
                  <a:rPr lang="ru-RU" dirty="0" smtClean="0"/>
                  <a:t>                                   Х</a:t>
                </a:r>
                <a:r>
                  <a:rPr lang="ru-RU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324</m:t>
                        </m:r>
                      </m:e>
                    </m:rad>
                  </m:oMath>
                </a14:m>
                <a:r>
                  <a:rPr lang="ru-RU" dirty="0"/>
                  <a:t> =</a:t>
                </a:r>
                <a:r>
                  <a:rPr lang="ru-RU" dirty="0" smtClean="0"/>
                  <a:t>18</a:t>
                </a:r>
                <a:endParaRPr lang="ru-RU" dirty="0"/>
              </a:p>
              <a:p>
                <a:r>
                  <a:rPr lang="ru-RU" dirty="0" smtClean="0"/>
                  <a:t>                                         Ответ</a:t>
                </a:r>
                <a:r>
                  <a:rPr lang="ru-RU" dirty="0"/>
                  <a:t>: 18</a:t>
                </a:r>
              </a:p>
              <a:p>
                <a:endParaRPr lang="en-US" sz="1500" dirty="0"/>
              </a:p>
              <a:p>
                <a:endParaRPr lang="ru-RU" sz="15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90" y="2125267"/>
                <a:ext cx="5531993" cy="4900380"/>
              </a:xfrm>
              <a:prstGeom prst="rect">
                <a:avLst/>
              </a:prstGeom>
              <a:blipFill>
                <a:blip r:embed="rId4"/>
                <a:stretch>
                  <a:fillRect l="-881" t="-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68344" y="3212976"/>
                <a:ext cx="914547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212976"/>
                <a:ext cx="914547" cy="408253"/>
              </a:xfrm>
              <a:prstGeom prst="rect">
                <a:avLst/>
              </a:prstGeom>
              <a:blipFill rotWithShape="0">
                <a:blip r:embed="rId5"/>
                <a:stretch>
                  <a:fillRect l="-6000" b="-20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43349" y="3190052"/>
            <a:ext cx="32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12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№14. В остроугольном треугольнике АВС проведена высота ВН, 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∠ВАС =47⁰. Найдите угол АВН. Ответ дайте в градусах.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263" y="1700808"/>
            <a:ext cx="7722819" cy="39138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Решение:</a:t>
            </a:r>
          </a:p>
          <a:p>
            <a:r>
              <a:rPr lang="ru-RU" sz="2400" dirty="0" smtClean="0"/>
              <a:t> Рассмотрим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⊿АВН, он прямоугольный. ∠ВАН = 47⁰. ∠ВНА = 90⁰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Сумма острых углов прямоугольного треугольника равна 90⁰, значит </a:t>
            </a:r>
          </a:p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∠АВН = 90⁰- 47⁰= 43⁰</a:t>
            </a:r>
          </a:p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Ответ : 43</a:t>
            </a:r>
          </a:p>
          <a:p>
            <a:endParaRPr lang="ru-RU" dirty="0"/>
          </a:p>
        </p:txBody>
      </p:sp>
      <p:pic>
        <p:nvPicPr>
          <p:cNvPr id="921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244437" cy="185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№15.На стороне АС треугольника АВС отмечена точка </a:t>
            </a:r>
            <a:r>
              <a:rPr lang="en-US" sz="2400" b="1" dirty="0">
                <a:solidFill>
                  <a:schemeClr val="tx2"/>
                </a:solidFill>
              </a:rPr>
              <a:t>D </a:t>
            </a:r>
            <a:r>
              <a:rPr lang="ru-RU" sz="2400" b="1" dirty="0">
                <a:solidFill>
                  <a:schemeClr val="tx2"/>
                </a:solidFill>
              </a:rPr>
              <a:t>так, что</a:t>
            </a:r>
            <a:r>
              <a:rPr lang="en-US" sz="2400" b="1" dirty="0">
                <a:solidFill>
                  <a:schemeClr val="tx2"/>
                </a:solidFill>
              </a:rPr>
              <a:t> AD = 5, DC = 15.</a:t>
            </a:r>
            <a:r>
              <a:rPr lang="ru-RU" sz="2400" b="1" dirty="0">
                <a:solidFill>
                  <a:schemeClr val="tx2"/>
                </a:solidFill>
              </a:rPr>
              <a:t> Площадь треугольника АВС равна 120. Найдите площадь треугольника </a:t>
            </a:r>
            <a:r>
              <a:rPr lang="en-US" sz="2400" b="1" dirty="0">
                <a:solidFill>
                  <a:schemeClr val="tx2"/>
                </a:solidFill>
              </a:rPr>
              <a:t>BCD</a:t>
            </a:r>
            <a:r>
              <a:rPr lang="ru-RU" sz="240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8194" name="Picture 2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37" y="2060848"/>
            <a:ext cx="1723863" cy="11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11560" y="2564904"/>
                <a:ext cx="5582151" cy="3903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Решение:</a:t>
                </a:r>
              </a:p>
              <a:p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𝐵𝐶𝐷</m:t>
                        </m:r>
                      </m:sub>
                    </m:sSub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С∙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ru-RU" sz="2400" dirty="0"/>
                  <a:t>(1) . Чтобы найти </a:t>
                </a:r>
                <a:r>
                  <a:rPr lang="en-US" sz="2400" dirty="0"/>
                  <a:t>S</a:t>
                </a:r>
                <a:r>
                  <a:rPr lang="ru-RU" sz="2400" dirty="0"/>
                  <a:t> необходимо найти высоту </a:t>
                </a:r>
                <a:r>
                  <a:rPr lang="en-US" sz="2400" dirty="0"/>
                  <a:t>h</a:t>
                </a:r>
                <a:r>
                  <a:rPr lang="ru-RU" sz="2400" dirty="0"/>
                  <a:t>, которая общая для треугольников (данного и 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⊿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BDC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⊿АВС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АС∙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/>
                  <a:t> =120=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=10h</a:t>
                </a:r>
                <a:r>
                  <a:rPr lang="ru-RU" sz="2400" dirty="0"/>
                  <a:t>, </a:t>
                </a:r>
                <a:r>
                  <a:rPr lang="en-US" sz="2400" dirty="0"/>
                  <a:t>    h =12</a:t>
                </a:r>
              </a:p>
              <a:p>
                <a:r>
                  <a:rPr lang="ru-RU" sz="2400" dirty="0"/>
                  <a:t>Подставляем в формулу  (1)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                 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⊿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𝐵𝐶𝐷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С∙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 dirty="0">
                            <a:latin typeface="Cambria Math" panose="02040503050406030204" pitchFamily="18" charset="0"/>
                          </a:rPr>
                          <m:t>15∙12</m:t>
                        </m:r>
                      </m:num>
                      <m:den>
                        <m:r>
                          <a:rPr lang="ru-R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/>
                  <a:t> = 90</a:t>
                </a:r>
              </a:p>
              <a:p>
                <a:r>
                  <a:rPr lang="ru-RU" sz="2400" dirty="0" smtClean="0"/>
                  <a:t>                       Ответ </a:t>
                </a:r>
                <a:r>
                  <a:rPr lang="ru-RU" sz="2400" dirty="0"/>
                  <a:t>: 90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564904"/>
                <a:ext cx="5582151" cy="3903569"/>
              </a:xfrm>
              <a:prstGeom prst="rect">
                <a:avLst/>
              </a:prstGeom>
              <a:blipFill>
                <a:blip r:embed="rId3"/>
                <a:stretch>
                  <a:fillRect l="-1638" t="-1250" b="-2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2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Желаю удачи на экзаменах!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3" y="2626519"/>
            <a:ext cx="3048000" cy="3048000"/>
          </a:xfrm>
        </p:spPr>
      </p:pic>
    </p:spTree>
    <p:extLst>
      <p:ext uri="{BB962C8B-B14F-4D97-AF65-F5344CB8AC3E}">
        <p14:creationId xmlns:p14="http://schemas.microsoft.com/office/powerpoint/2010/main" val="31809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1131094"/>
                <a:ext cx="7886700" cy="1095375"/>
              </a:xfrm>
            </p:spPr>
            <p:txBody>
              <a:bodyPr>
                <a:normAutofit/>
              </a:bodyPr>
              <a:lstStyle/>
              <a:p>
                <a:r>
                  <a:rPr lang="ru-RU" sz="24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№1. Синус острого угла А треугольника АВС </a:t>
                </a:r>
                <a:br>
                  <a:rPr lang="ru-RU" sz="24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𝟓𝟏</m:t>
                            </m:r>
                          </m:e>
                        </m:rad>
                      </m:num>
                      <m:den>
                        <m:r>
                          <a:rPr lang="ru-RU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Найдите 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 A</a:t>
                </a:r>
                <a:r>
                  <a:rPr lang="ru-RU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1131094"/>
                <a:ext cx="7886700" cy="1095375"/>
              </a:xfrm>
              <a:blipFill>
                <a:blip r:embed="rId2"/>
                <a:stretch>
                  <a:fillRect l="-1159" t="-4469" b="-1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509405"/>
                <a:ext cx="7886700" cy="2980568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Решение:</a:t>
                </a:r>
              </a:p>
              <a:p>
                <a:r>
                  <a:rPr lang="ru-RU" dirty="0" smtClean="0"/>
                  <a:t>Основное тригонометрическое тождество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2  </m:t>
                        </m:r>
                      </m:sup>
                    </m:sSup>
                  </m:oMath>
                </a14:m>
                <a:r>
                  <a:rPr lang="en-US" dirty="0" smtClean="0"/>
                  <a:t>A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Cos 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2   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rad>
                  </m:oMath>
                </a14:m>
                <a:r>
                  <a:rPr lang="en-US" dirty="0" smtClean="0"/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1 −(</m:t>
                        </m:r>
                      </m:e>
                    </m:rad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51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)²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 =</a:t>
                </a:r>
                <a:r>
                  <a:rPr lang="ru-RU" dirty="0" smtClean="0"/>
                  <a:t>0,7</a:t>
                </a:r>
              </a:p>
              <a:p>
                <a:r>
                  <a:rPr lang="ru-RU" dirty="0"/>
                  <a:t> </a:t>
                </a:r>
                <a:r>
                  <a:rPr lang="ru-RU" dirty="0" smtClean="0"/>
                  <a:t>                            </a:t>
                </a:r>
              </a:p>
              <a:p>
                <a:r>
                  <a:rPr lang="ru-RU" dirty="0"/>
                  <a:t> </a:t>
                </a:r>
                <a:r>
                  <a:rPr lang="ru-RU" dirty="0" smtClean="0"/>
                  <a:t>                   Ответ: 0,7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509405"/>
                <a:ext cx="7886700" cy="2980568"/>
              </a:xfrm>
              <a:blipFill>
                <a:blip r:embed="rId3"/>
                <a:stretch>
                  <a:fillRect l="-309" t="-12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6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№2. Два катета прямоугольного треугольника равны 7 и 14. Найдите его площадь.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2855"/>
                <a:ext cx="8229600" cy="3816425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Решение:</a:t>
                </a:r>
              </a:p>
              <a:p>
                <a:r>
                  <a:rPr lang="ru-RU" dirty="0" smtClean="0"/>
                  <a:t>Формула площади треугольника:</a:t>
                </a:r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;     </a:t>
                </a:r>
                <a:endParaRPr lang="en-US" dirty="0" smtClean="0"/>
              </a:p>
              <a:p>
                <a:r>
                  <a:rPr lang="ru-RU" dirty="0" smtClean="0"/>
                  <a:t>Площадь прямоугольного треугольника</a:t>
                </a:r>
                <a:r>
                  <a:rPr lang="en-US" dirty="0" smtClean="0"/>
                  <a:t> </a:t>
                </a:r>
                <a:r>
                  <a:rPr lang="ru-RU" dirty="0" smtClean="0"/>
                  <a:t>равна половине произведения его катетов.</a:t>
                </a:r>
                <a:endParaRPr lang="ru-RU" dirty="0"/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7∙14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= 49</a:t>
                </a:r>
              </a:p>
              <a:p>
                <a:r>
                  <a:rPr lang="ru-RU" dirty="0" smtClean="0"/>
                  <a:t>                       Ответ: 49</a:t>
                </a:r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2855"/>
                <a:ext cx="8229600" cy="3816425"/>
              </a:xfrm>
              <a:blipFill>
                <a:blip r:embed="rId2"/>
                <a:stretch>
                  <a:fillRect l="-296" t="-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№3. Сторона треугольника равна 16, а высота, проведённая к этой стороне. Равна 27. Найдите площадь этого треугольника.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fontScale="85000" lnSpcReduction="10000"/>
              </a:bodyPr>
              <a:lstStyle/>
              <a:p>
                <a:r>
                  <a:rPr lang="ru-RU" dirty="0" smtClean="0"/>
                  <a:t>Решение:</a:t>
                </a:r>
              </a:p>
              <a:p>
                <a:r>
                  <a:rPr lang="ru-RU" dirty="0" smtClean="0"/>
                  <a:t>Формула площади треугольника:</a:t>
                </a:r>
                <a:r>
                  <a:rPr lang="en-US" dirty="0" smtClean="0"/>
                  <a:t>                                        </a:t>
                </a:r>
                <a:endParaRPr lang="ru-RU" dirty="0" smtClean="0"/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16∙27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= 216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</a:t>
                </a:r>
                <a:r>
                  <a:rPr lang="ru-RU" dirty="0" smtClean="0"/>
                  <a:t>Ответ:  216                        16</a:t>
                </a:r>
                <a:endParaRPr lang="en-US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" t="-1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Равнобедренный треугольник 3"/>
          <p:cNvSpPr/>
          <p:nvPr/>
        </p:nvSpPr>
        <p:spPr>
          <a:xfrm>
            <a:off x="6733309" y="2571750"/>
            <a:ext cx="1782041" cy="935182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9" name="Прямая соединительная линия 8"/>
          <p:cNvCxnSpPr>
            <a:stCxn id="4" idx="4"/>
          </p:cNvCxnSpPr>
          <p:nvPr/>
        </p:nvCxnSpPr>
        <p:spPr>
          <a:xfrm flipH="1" flipV="1">
            <a:off x="7434696" y="2805545"/>
            <a:ext cx="1080655" cy="701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434695" y="2914651"/>
            <a:ext cx="202623" cy="233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434695" y="31484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4" idx="1"/>
          </p:cNvCxnSpPr>
          <p:nvPr/>
        </p:nvCxnSpPr>
        <p:spPr>
          <a:xfrm>
            <a:off x="7178819" y="3039341"/>
            <a:ext cx="255876" cy="109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69" y="3506932"/>
            <a:ext cx="2097340" cy="105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5" y="36450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33309" y="2571750"/>
            <a:ext cx="70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0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400" b="1" dirty="0" smtClean="0">
                    <a:solidFill>
                      <a:schemeClr val="tx2"/>
                    </a:solidFill>
                  </a:rPr>
                  <a:t>№4. В треугольнике АВС угол А равен 45⁰, угол В равен 30⁰, ВС=8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ru-RU" sz="2400" b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b="1" dirty="0">
                    <a:solidFill>
                      <a:schemeClr val="tx2"/>
                    </a:solidFill>
                  </a:rPr>
                  <a:t> Найдите АС.</a:t>
                </a: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83" t="-3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417638"/>
                <a:ext cx="8337394" cy="4525963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Решение:</a:t>
                </a:r>
              </a:p>
              <a:p>
                <a:r>
                  <a:rPr lang="ru-RU" dirty="0" smtClean="0"/>
                  <a:t>Теорема синусов: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𝑠𝑖𝑛𝐴</m:t>
                        </m:r>
                      </m:den>
                    </m:f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𝑠𝑖𝑛𝐵</m:t>
                        </m:r>
                      </m:den>
                    </m:f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𝑠𝑖𝑛𝐶</m:t>
                        </m:r>
                      </m:den>
                    </m:f>
                  </m:oMath>
                </a14:m>
                <a:r>
                  <a:rPr lang="en-US" dirty="0" smtClean="0"/>
                  <a:t> =2R</a:t>
                </a:r>
              </a:p>
              <a:p>
                <a:r>
                  <a:rPr lang="ru-RU" dirty="0" smtClean="0"/>
                  <a:t>Для нашего случая: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45⁰</m:t>
                        </m:r>
                      </m:den>
                    </m:f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30⁰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45⁰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30⁰</m:t>
                        </m:r>
                      </m:den>
                    </m:f>
                  </m:oMath>
                </a14:m>
                <a:r>
                  <a:rPr lang="en-US" dirty="0" smtClean="0"/>
                  <a:t>                      </a:t>
                </a:r>
                <a:endParaRPr lang="ru-RU" dirty="0" smtClean="0"/>
              </a:p>
              <a:p>
                <a:r>
                  <a:rPr lang="en-US" dirty="0" smtClean="0"/>
                  <a:t> AC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dirty="0" smtClean="0"/>
                  <a:t> ∙sin30⁰=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2    </m:t>
                            </m:r>
                          </m:e>
                        </m:rad>
                      </m:num>
                      <m:den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 smtClean="0"/>
                  <a:t> 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= 8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ru-RU" dirty="0" smtClean="0"/>
                  <a:t>                     </a:t>
                </a:r>
                <a:r>
                  <a:rPr lang="en-US" dirty="0" smtClean="0"/>
                  <a:t> </a:t>
                </a:r>
                <a:r>
                  <a:rPr lang="ru-RU" dirty="0" smtClean="0"/>
                  <a:t>Ответ: 8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417638"/>
                <a:ext cx="8337394" cy="4525963"/>
              </a:xfrm>
              <a:blipFill>
                <a:blip r:embed="rId3"/>
                <a:stretch>
                  <a:fillRect l="-292" t="-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V="1">
            <a:off x="6374823" y="3693968"/>
            <a:ext cx="1652154" cy="31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8026977" y="2226469"/>
            <a:ext cx="488373" cy="1498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374823" y="2226469"/>
            <a:ext cx="2140527" cy="1498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41027" y="3693968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51668" y="3725141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15350" y="2037368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В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2665269" y="4255077"/>
            <a:ext cx="561109" cy="2026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14150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№5. Точки М и</a:t>
            </a:r>
            <a:r>
              <a:rPr lang="en-US" sz="2400" b="1" dirty="0">
                <a:solidFill>
                  <a:schemeClr val="tx2"/>
                </a:solidFill>
              </a:rPr>
              <a:t> N </a:t>
            </a:r>
            <a:r>
              <a:rPr lang="ru-RU" sz="2400" b="1" dirty="0">
                <a:solidFill>
                  <a:schemeClr val="tx2"/>
                </a:solidFill>
              </a:rPr>
              <a:t>являются серединами сторон АВ и ВС треугольника АВС соответственно. Отрезки А</a:t>
            </a:r>
            <a:r>
              <a:rPr lang="en-US" sz="2400" b="1" dirty="0">
                <a:solidFill>
                  <a:schemeClr val="tx2"/>
                </a:solidFill>
              </a:rPr>
              <a:t>N</a:t>
            </a:r>
            <a:r>
              <a:rPr lang="ru-RU" sz="2400" b="1" dirty="0">
                <a:solidFill>
                  <a:schemeClr val="tx2"/>
                </a:solidFill>
              </a:rPr>
              <a:t> и СМ пересекаются в точке О, А</a:t>
            </a:r>
            <a:r>
              <a:rPr lang="en-US" sz="2400" b="1" dirty="0">
                <a:solidFill>
                  <a:schemeClr val="tx2"/>
                </a:solidFill>
              </a:rPr>
              <a:t>N =18</a:t>
            </a:r>
            <a:r>
              <a:rPr lang="ru-RU" sz="2400" b="1" dirty="0">
                <a:solidFill>
                  <a:schemeClr val="tx2"/>
                </a:solidFill>
              </a:rPr>
              <a:t>, СМ =21. Найдите ОМ.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818174"/>
                <a:ext cx="8363272" cy="392129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ru-RU" dirty="0" smtClean="0"/>
                  <a:t>Решение: </a:t>
                </a:r>
              </a:p>
              <a:p>
                <a:r>
                  <a:rPr lang="en-US" dirty="0" smtClean="0"/>
                  <a:t>AN </a:t>
                </a:r>
                <a:r>
                  <a:rPr lang="ru-RU" dirty="0" smtClean="0"/>
                  <a:t>и </a:t>
                </a:r>
                <a:r>
                  <a:rPr lang="en-US" dirty="0" smtClean="0"/>
                  <a:t>CM</a:t>
                </a:r>
                <a:r>
                  <a:rPr lang="ru-RU" dirty="0" smtClean="0"/>
                  <a:t> –медианы  треугольника АВС,</a:t>
                </a:r>
              </a:p>
              <a:p>
                <a:r>
                  <a:rPr lang="ru-RU" dirty="0"/>
                  <a:t>п</a:t>
                </a:r>
                <a:r>
                  <a:rPr lang="ru-RU" dirty="0" smtClean="0"/>
                  <a:t>ересекаются в точке О .</a:t>
                </a:r>
              </a:p>
              <a:p>
                <a:r>
                  <a:rPr lang="ru-RU" dirty="0" smtClean="0"/>
                  <a:t>Медианы треугольника пересекаются  и </a:t>
                </a:r>
              </a:p>
              <a:p>
                <a:r>
                  <a:rPr lang="ru-RU" dirty="0" smtClean="0"/>
                  <a:t>точкой пересечения делятся в отношении </a:t>
                </a:r>
              </a:p>
              <a:p>
                <a:r>
                  <a:rPr lang="ru-RU" dirty="0" smtClean="0"/>
                  <a:t>2:1, начиная от  вершины треугольника.</a:t>
                </a:r>
              </a:p>
              <a:p>
                <a:r>
                  <a:rPr lang="ru-RU" dirty="0" smtClean="0"/>
                  <a:t>МС = 21, значит СО:МО = 2:1, </a:t>
                </a:r>
                <a:r>
                  <a:rPr lang="ru-RU" dirty="0" err="1" smtClean="0"/>
                  <a:t>т.е</a:t>
                </a:r>
                <a:r>
                  <a:rPr lang="ru-RU" dirty="0" smtClean="0"/>
                  <a:t> МО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часть</a:t>
                </a:r>
              </a:p>
              <a:p>
                <a:r>
                  <a:rPr lang="ru-RU" dirty="0" smtClean="0"/>
                  <a:t>МО =21:3 = 7</a:t>
                </a:r>
              </a:p>
              <a:p>
                <a:endParaRPr lang="ru-RU" dirty="0" smtClean="0"/>
              </a:p>
              <a:p>
                <a:r>
                  <a:rPr lang="ru-RU" dirty="0" smtClean="0"/>
                  <a:t>                      Ответ: 7</a:t>
                </a:r>
              </a:p>
              <a:p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                                                                  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818174"/>
                <a:ext cx="8363272" cy="3921299"/>
              </a:xfrm>
              <a:blipFill>
                <a:blip r:embed="rId2"/>
                <a:stretch>
                  <a:fillRect l="-73" t="-17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H="1">
            <a:off x="7154142" y="2571750"/>
            <a:ext cx="31172" cy="31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6795655" y="2821132"/>
            <a:ext cx="46759" cy="1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43" y="2356499"/>
            <a:ext cx="2221057" cy="15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8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№6</a:t>
            </a:r>
            <a:r>
              <a:rPr lang="en-US" sz="2400" b="1" dirty="0">
                <a:solidFill>
                  <a:schemeClr val="tx2"/>
                </a:solidFill>
              </a:rPr>
              <a:t>. </a:t>
            </a:r>
            <a:r>
              <a:rPr lang="ru-RU" sz="2400" b="1" dirty="0">
                <a:solidFill>
                  <a:schemeClr val="tx2"/>
                </a:solidFill>
              </a:rPr>
              <a:t>В треугольнике АВС угол С равен 90⁰, АС=14, АВ =20. </a:t>
            </a: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Найдите </a:t>
            </a:r>
            <a:r>
              <a:rPr lang="en-US" sz="2400" b="1" dirty="0">
                <a:solidFill>
                  <a:schemeClr val="tx2"/>
                </a:solidFill>
              </a:rPr>
              <a:t>sin B.</a:t>
            </a:r>
            <a:endParaRPr lang="ru-RU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Решение:</a:t>
                </a:r>
              </a:p>
              <a:p>
                <a:r>
                  <a:rPr lang="ru-RU" dirty="0" smtClean="0"/>
                  <a:t>По определению синуса острого угла прямоугольного треугольника имеем:</a:t>
                </a:r>
              </a:p>
              <a:p>
                <a:r>
                  <a:rPr lang="en-US" dirty="0" smtClean="0"/>
                  <a:t>Sin B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:r>
                  <a:rPr lang="ru-RU" dirty="0" smtClean="0"/>
                  <a:t>0,7</a:t>
                </a:r>
              </a:p>
              <a:p>
                <a:endParaRPr lang="ru-RU" dirty="0"/>
              </a:p>
              <a:p>
                <a:r>
                  <a:rPr lang="ru-RU" dirty="0" smtClean="0"/>
                  <a:t>Ответ: 0,7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3356992"/>
            <a:ext cx="1480705" cy="252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7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№7. В равнобедренном треугольнике АВС с основанием АС внешний угол при вершине С равен 144⁰. Найдите величину угла АВС. Ответ дайте в градусах.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26468"/>
            <a:ext cx="7886700" cy="32635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Решение:</a:t>
            </a:r>
          </a:p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∠ВСА смежный с внешним углом при вершине С, в сумме дают 180⁰</a:t>
            </a:r>
          </a:p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∠ВСА = 180⁰-144⁰ = 36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⁰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⊿АВС- равнобедренный, значит ∠А =∠ВСА=36⁰        </a:t>
            </a:r>
          </a:p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Сумма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углов треугольника равна 180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⁰                           В</a:t>
            </a: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∠АВС= 180⁰-(36⁰+36⁰)=108⁰</a:t>
            </a:r>
          </a:p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Ответ: 108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721106" y="3813274"/>
            <a:ext cx="1122842" cy="1631752"/>
          </a:xfrm>
          <a:prstGeom prst="triangle">
            <a:avLst>
              <a:gd name="adj" fmla="val 460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732085" y="5489972"/>
            <a:ext cx="10280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34270" y="5569630"/>
            <a:ext cx="1978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06232" y="5489971"/>
            <a:ext cx="3584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С</a:t>
            </a:r>
          </a:p>
        </p:txBody>
      </p:sp>
      <p:sp>
        <p:nvSpPr>
          <p:cNvPr id="10" name="Дуга 9"/>
          <p:cNvSpPr/>
          <p:nvPr/>
        </p:nvSpPr>
        <p:spPr>
          <a:xfrm>
            <a:off x="7590559" y="5237019"/>
            <a:ext cx="358487" cy="2529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924369" y="4451217"/>
            <a:ext cx="218209" cy="109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362072" y="4221088"/>
            <a:ext cx="218209" cy="280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5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№8. Катеты прямоугольного треугольника равны 12 и 5. найдите гипотенузу этого треугольника.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Решение:</a:t>
                </a:r>
              </a:p>
              <a:p>
                <a:r>
                  <a:rPr lang="ru-RU" dirty="0"/>
                  <a:t>т</a:t>
                </a:r>
                <a:r>
                  <a:rPr lang="ru-RU" dirty="0" smtClean="0"/>
                  <a:t>. Пифагора </a:t>
                </a:r>
                <a:r>
                  <a:rPr lang="en-US" dirty="0" smtClean="0"/>
                  <a:t> </a:t>
                </a:r>
                <a:r>
                  <a:rPr lang="ru-RU" dirty="0" smtClean="0"/>
                  <a:t>а²+</a:t>
                </a:r>
                <a:r>
                  <a:rPr lang="en-US" dirty="0" smtClean="0"/>
                  <a:t>b²= c²</a:t>
                </a:r>
                <a:r>
                  <a:rPr lang="ru-RU" dirty="0" smtClean="0"/>
                  <a:t>. имеем</a:t>
                </a:r>
                <a:endParaRPr lang="en-US" dirty="0" smtClean="0"/>
              </a:p>
              <a:p>
                <a:r>
                  <a:rPr lang="ru-RU" dirty="0"/>
                  <a:t>с</a:t>
                </a:r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144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169</m:t>
                        </m:r>
                      </m:e>
                    </m:ra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=13</a:t>
                </a:r>
                <a:endParaRPr lang="ru-RU" dirty="0" smtClean="0"/>
              </a:p>
              <a:p>
                <a:endParaRPr lang="ru-RU" dirty="0" smtClean="0"/>
              </a:p>
              <a:p>
                <a:r>
                  <a:rPr lang="ru-RU" dirty="0"/>
                  <a:t> </a:t>
                </a:r>
                <a:r>
                  <a:rPr lang="ru-RU" dirty="0" smtClean="0"/>
                  <a:t>              Ответ: 13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40" y="4437112"/>
            <a:ext cx="2254827" cy="16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6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</TotalTime>
  <Words>699</Words>
  <Application>Microsoft Office PowerPoint</Application>
  <PresentationFormat>Экран (4:3)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Century Gothic</vt:lpstr>
      <vt:lpstr>Times New Roman</vt:lpstr>
      <vt:lpstr>Wingdings 3</vt:lpstr>
      <vt:lpstr>Ион</vt:lpstr>
      <vt:lpstr>    ТРЕУГОЛЬНИКИ. ПРАКТИЧЕСКИЕ ЗАДАЧИ ПО ГЕОМЕТРИИ.</vt:lpstr>
      <vt:lpstr>№1. Синус острого угла А треугольника АВС  равен √51/10 . Найдите cos A.</vt:lpstr>
      <vt:lpstr>№2. Два катета прямоугольного треугольника равны 7 и 14. Найдите его площадь.</vt:lpstr>
      <vt:lpstr>№3. Сторона треугольника равна 16, а высота, проведённая к этой стороне. Равна 27. Найдите площадь этого треугольника.</vt:lpstr>
      <vt:lpstr>№4. В треугольнике АВС угол А равен 45⁰, угол В равен 30⁰, ВС=8√(2 ). Найдите АС.</vt:lpstr>
      <vt:lpstr>№5. Точки М и N являются серединами сторон АВ и ВС треугольника АВС соответственно. Отрезки АN и СМ пересекаются в точке О, АN =18, СМ =21. Найдите ОМ.</vt:lpstr>
      <vt:lpstr>№6. В треугольнике АВС угол С равен 90⁰, АС=14, АВ =20.  Найдите sin B.</vt:lpstr>
      <vt:lpstr>№7. В равнобедренном треугольнике АВС с основанием АС внешний угол при вершине С равен 144⁰. Найдите величину угла АВС. Ответ дайте в градусах.</vt:lpstr>
      <vt:lpstr>№8. Катеты прямоугольного треугольника равны 12 и 5. найдите гипотенузу этого треугольника.</vt:lpstr>
      <vt:lpstr>№9. В треугольнике АВС  ∠ВАС= 48⁰, АD – биссектриса. Найдите ∠ВАD.</vt:lpstr>
      <vt:lpstr>№10. Точки M и N являются серединами сторон АВ и ВС треугольника АВС, сторона АВ равна 73, сторона ВС равна 31, сторона АС равна 42. Найдите MN.</vt:lpstr>
      <vt:lpstr>№11. В треугольнике АВС   АС=35, ВМ – медиана, ВМ = 13. Найдите АМ.</vt:lpstr>
      <vt:lpstr>№12. В треугольнике два угла равны 38⁰ и 89⁰. Найдите его третий угол. Ответ дайте в градусах.</vt:lpstr>
      <vt:lpstr>№13.Сторона равностороннего треугольника равна 12√(3. ) Найдите его высоту.</vt:lpstr>
      <vt:lpstr>№14. В остроугольном треугольнике АВС проведена высота ВН, ∠ВАС =47⁰. Найдите угол АВН. Ответ дайте в градусах.</vt:lpstr>
      <vt:lpstr>№15.На стороне АС треугольника АВС отмечена точка D так, что AD = 5, DC = 15. Площадь треугольника АВС равна 120. Найдите площадь треугольника BCD.</vt:lpstr>
      <vt:lpstr>Желаю удачи на экзаменах!</vt:lpstr>
    </vt:vector>
  </TitlesOfParts>
  <Company>МБОУ "СОШ №65"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User</dc:creator>
  <cp:keywords/>
  <dc:description>Шаблон оформления
Корпорация Майкрософт</dc:description>
  <cp:lastModifiedBy>en.seytumerov@mail.ru</cp:lastModifiedBy>
  <cp:revision>54</cp:revision>
  <dcterms:created xsi:type="dcterms:W3CDTF">2015-07-13T11:50:26Z</dcterms:created>
  <dcterms:modified xsi:type="dcterms:W3CDTF">2022-10-16T15:24:01Z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