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8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115" autoAdjust="0"/>
  </p:normalViewPr>
  <p:slideViewPr>
    <p:cSldViewPr>
      <p:cViewPr>
        <p:scale>
          <a:sx n="80" d="100"/>
          <a:sy n="80" d="100"/>
        </p:scale>
        <p:origin x="-1074" y="4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085C41C-73E0-44C5-9B60-EDD1DA86967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19FA6C-3DAA-4166-B88A-18122BF58904}" type="datetimeFigureOut">
              <a:rPr lang="ru-RU" smtClean="0"/>
              <a:t>22.10.2022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085C41C-73E0-44C5-9B60-EDD1DA869670}"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19FA6C-3DAA-4166-B88A-18122BF58904}" type="datetimeFigureOut">
              <a:rPr lang="ru-RU" smtClean="0"/>
              <a:t>22.10.2022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85C41C-73E0-44C5-9B60-EDD1DA86967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io-ege.sdamgia.ru/problem?id=52489"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sdamgia.r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bio-ege.sdamgia.ru/problem?id=51674"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bez-smenki.ru/razbor-demoversii-ege-2023-po-biologii/" TargetMode="External"/><Relationship Id="rId7" Type="http://schemas.openxmlformats.org/officeDocument/2006/relationships/image" Target="../media/image38.png"/><Relationship Id="rId2" Type="http://schemas.openxmlformats.org/officeDocument/2006/relationships/hyperlink" Target="https://bio-ege.sdamgia.ru/problem?id=5248" TargetMode="Externa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hyperlink" Target="https://fipi.ru/ege/demoversii-specifikacii-kodifikatory" TargetMode="External"/><Relationship Id="rId4" Type="http://schemas.openxmlformats.org/officeDocument/2006/relationships/hyperlink" Target="https://spadilo.ru/ege-po-biologi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428604"/>
            <a:ext cx="8358246" cy="2868168"/>
          </a:xfrm>
        </p:spPr>
        <p:txBody>
          <a:bodyPr>
            <a:normAutofit/>
          </a:bodyPr>
          <a:lstStyle/>
          <a:p>
            <a:pPr algn="ctr"/>
            <a:r>
              <a:rPr lang="ru-RU" sz="3200" dirty="0" smtClean="0">
                <a:solidFill>
                  <a:schemeClr val="tx1"/>
                </a:solidFill>
                <a:latin typeface="Times New Roman" pitchFamily="18" charset="0"/>
                <a:cs typeface="Times New Roman" pitchFamily="18" charset="0"/>
              </a:rPr>
              <a:t>Изменения </a:t>
            </a:r>
            <a:r>
              <a:rPr lang="ru-RU" sz="3200" dirty="0" smtClean="0">
                <a:solidFill>
                  <a:schemeClr val="tx1"/>
                </a:solidFill>
                <a:latin typeface="Times New Roman" pitchFamily="18" charset="0"/>
                <a:cs typeface="Times New Roman" pitchFamily="18" charset="0"/>
              </a:rPr>
              <a:t>в КИМ ЕГЭ 2023 года в сравнении с КИМ 2022 года. Решение заданий высокого уровня сложности (задания с изображением биологического объекта).</a:t>
            </a:r>
            <a:endParaRPr lang="ru-RU" sz="32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500430" y="5357826"/>
            <a:ext cx="5114778" cy="1101248"/>
          </a:xfrm>
        </p:spPr>
        <p:txBody>
          <a:bodyPr>
            <a:noAutofit/>
          </a:bodyPr>
          <a:lstStyle/>
          <a:p>
            <a:r>
              <a:rPr lang="ru-RU" b="1" i="1" dirty="0" smtClean="0">
                <a:solidFill>
                  <a:schemeClr val="tx1"/>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Цимбал М.Б., учитель биологии </a:t>
            </a:r>
            <a:endParaRPr lang="ru-RU" b="1" i="1" dirty="0" smtClean="0">
              <a:solidFill>
                <a:schemeClr val="tx1"/>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a:p>
            <a:r>
              <a:rPr lang="ru-RU" b="1" i="1" dirty="0" smtClean="0">
                <a:solidFill>
                  <a:schemeClr val="tx1"/>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МБОУ </a:t>
            </a:r>
            <a:r>
              <a:rPr lang="ru-RU" b="1" i="1" dirty="0" smtClean="0">
                <a:solidFill>
                  <a:schemeClr val="tx1"/>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«Гвардейская школа-гимназия №3»</a:t>
            </a:r>
          </a:p>
        </p:txBody>
      </p:sp>
      <p:pic>
        <p:nvPicPr>
          <p:cNvPr id="4" name="Picture 2" descr="https://www.educationtrainingnetwork.com/magazine/wp-content/uploads/2016/10/projects2.jpg"/>
          <p:cNvPicPr>
            <a:picLocks noChangeAspect="1" noChangeArrowheads="1"/>
          </p:cNvPicPr>
          <p:nvPr/>
        </p:nvPicPr>
        <p:blipFill>
          <a:blip r:embed="rId2" cstate="print"/>
          <a:srcRect/>
          <a:stretch>
            <a:fillRect/>
          </a:stretch>
        </p:blipFill>
        <p:spPr bwMode="auto">
          <a:xfrm>
            <a:off x="2285984" y="3331511"/>
            <a:ext cx="4643470" cy="20395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143932" cy="1938992"/>
          </a:xfrm>
          <a:prstGeom prst="rect">
            <a:avLst/>
          </a:prstGeom>
        </p:spPr>
        <p:txBody>
          <a:bodyPr wrap="square">
            <a:spAutoFit/>
          </a:bodyPr>
          <a:lstStyle/>
          <a:p>
            <a:r>
              <a:rPr lang="ru-RU" sz="2000" b="1" dirty="0">
                <a:latin typeface="Times New Roman" pitchFamily="18" charset="0"/>
                <a:cs typeface="Times New Roman" pitchFamily="18" charset="0"/>
              </a:rPr>
              <a:t>3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Биологические </a:t>
            </a:r>
            <a:r>
              <a:rPr lang="ru-RU" sz="2000" dirty="0">
                <a:latin typeface="Times New Roman" pitchFamily="18" charset="0"/>
                <a:cs typeface="Times New Roman" pitchFamily="18" charset="0"/>
              </a:rPr>
              <a:t>расчётные задачи остались на законном третьем месте в </a:t>
            </a:r>
            <a:r>
              <a:rPr lang="ru-RU" sz="2000" dirty="0" err="1">
                <a:latin typeface="Times New Roman" pitchFamily="18" charset="0"/>
                <a:cs typeface="Times New Roman" pitchFamily="18" charset="0"/>
              </a:rPr>
              <a:t>КИМе</a:t>
            </a:r>
            <a:r>
              <a:rPr lang="ru-RU" sz="2000" dirty="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Добавили </a:t>
            </a:r>
            <a:r>
              <a:rPr lang="ru-RU" sz="2000" b="1" dirty="0">
                <a:latin typeface="Times New Roman" pitchFamily="18" charset="0"/>
                <a:cs typeface="Times New Roman" pitchFamily="18" charset="0"/>
              </a:rPr>
              <a:t>несколько новых вариантов задач.</a:t>
            </a:r>
            <a:r>
              <a:rPr lang="ru-RU" sz="2000" dirty="0">
                <a:latin typeface="Times New Roman" pitchFamily="18" charset="0"/>
                <a:cs typeface="Times New Roman" pitchFamily="18" charset="0"/>
              </a:rPr>
              <a:t> Раньше такие задания встречались во второй части ЕГЭ (бывшее задание 27). Теперь здесь могут встретиться задачи на экологическую закономерность и физиологию организмов.</a:t>
            </a:r>
          </a:p>
        </p:txBody>
      </p:sp>
      <p:pic>
        <p:nvPicPr>
          <p:cNvPr id="22530" name="Picture 2" descr="https://bez-smenki.ru/wp-content/uploads/2022/08/image23-2.png"/>
          <p:cNvPicPr>
            <a:picLocks noChangeAspect="1" noChangeArrowheads="1"/>
          </p:cNvPicPr>
          <p:nvPr/>
        </p:nvPicPr>
        <p:blipFill>
          <a:blip r:embed="rId2"/>
          <a:srcRect t="12802"/>
          <a:stretch>
            <a:fillRect/>
          </a:stretch>
        </p:blipFill>
        <p:spPr bwMode="auto">
          <a:xfrm>
            <a:off x="357158" y="2500306"/>
            <a:ext cx="7553320" cy="3892614"/>
          </a:xfrm>
          <a:prstGeom prst="rect">
            <a:avLst/>
          </a:prstGeom>
          <a:noFill/>
        </p:spPr>
      </p:pic>
      <p:pic>
        <p:nvPicPr>
          <p:cNvPr id="22532" name="Picture 4" descr="http://noologia.ru/wp-content/uploads/2018/03/bits4.jpg"/>
          <p:cNvPicPr>
            <a:picLocks noChangeAspect="1" noChangeArrowheads="1"/>
          </p:cNvPicPr>
          <p:nvPr/>
        </p:nvPicPr>
        <p:blipFill>
          <a:blip r:embed="rId3">
            <a:clrChange>
              <a:clrFrom>
                <a:srgbClr val="F2F5DA"/>
              </a:clrFrom>
              <a:clrTo>
                <a:srgbClr val="F2F5DA">
                  <a:alpha val="0"/>
                </a:srgbClr>
              </a:clrTo>
            </a:clrChange>
          </a:blip>
          <a:srcRect/>
          <a:stretch>
            <a:fillRect/>
          </a:stretch>
        </p:blipFill>
        <p:spPr bwMode="auto">
          <a:xfrm>
            <a:off x="6656401" y="3000372"/>
            <a:ext cx="2487599" cy="17247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bez-smenki.ru/wp-content/uploads/2022/08/image24-2.png"/>
          <p:cNvPicPr>
            <a:picLocks noChangeAspect="1" noChangeArrowheads="1"/>
          </p:cNvPicPr>
          <p:nvPr/>
        </p:nvPicPr>
        <p:blipFill>
          <a:blip r:embed="rId2"/>
          <a:srcRect t="10959" b="4110"/>
          <a:stretch>
            <a:fillRect/>
          </a:stretch>
        </p:blipFill>
        <p:spPr bwMode="auto">
          <a:xfrm>
            <a:off x="357158" y="1714488"/>
            <a:ext cx="8448771" cy="4429156"/>
          </a:xfrm>
          <a:prstGeom prst="rect">
            <a:avLst/>
          </a:prstGeom>
          <a:noFill/>
        </p:spPr>
      </p:pic>
      <p:pic>
        <p:nvPicPr>
          <p:cNvPr id="23556" name="Picture 4" descr="http://irsepi.ru/wp-content/uploads/2019/07/%D0%9F%D1%80%D0%B8%D0%BD%D1%86%D0%B8%D0%BF-%D0%BA%D0%BE%D0%BC%D0%BF%D0%BB%D0%B5%D0%BC%D0%B5%D0%BD%D1%82%D0%B0%D1%80%D0%BD%D0%BE%D1%81%D1%82%D0%B8-%D0%B3%D0%B5%D0%BD%D0%B0.jpg"/>
          <p:cNvPicPr>
            <a:picLocks noChangeAspect="1" noChangeArrowheads="1"/>
          </p:cNvPicPr>
          <p:nvPr/>
        </p:nvPicPr>
        <p:blipFill>
          <a:blip r:embed="rId3">
            <a:clrChange>
              <a:clrFrom>
                <a:srgbClr val="FBFBFB"/>
              </a:clrFrom>
              <a:clrTo>
                <a:srgbClr val="FBFBFB">
                  <a:alpha val="0"/>
                </a:srgbClr>
              </a:clrTo>
            </a:clrChange>
            <a:lum bright="-10000" contrast="10000"/>
          </a:blip>
          <a:srcRect l="24944" t="12489" r="26206" b="7030"/>
          <a:stretch>
            <a:fillRect/>
          </a:stretch>
        </p:blipFill>
        <p:spPr bwMode="auto">
          <a:xfrm>
            <a:off x="7072330" y="2928934"/>
            <a:ext cx="1805657" cy="2228258"/>
          </a:xfrm>
          <a:prstGeom prst="rect">
            <a:avLst/>
          </a:prstGeom>
          <a:noFill/>
        </p:spPr>
      </p:pic>
      <p:sp>
        <p:nvSpPr>
          <p:cNvPr id="4" name="Прямоугольник 3"/>
          <p:cNvSpPr/>
          <p:nvPr/>
        </p:nvSpPr>
        <p:spPr>
          <a:xfrm>
            <a:off x="428596" y="285728"/>
            <a:ext cx="8358246" cy="707886"/>
          </a:xfrm>
          <a:prstGeom prst="rect">
            <a:avLst/>
          </a:prstGeom>
        </p:spPr>
        <p:txBody>
          <a:bodyPr wrap="square">
            <a:spAutoFit/>
          </a:bodyPr>
          <a:lstStyle/>
          <a:p>
            <a:r>
              <a:rPr lang="ru-RU" sz="2000" dirty="0" smtClean="0">
                <a:latin typeface="Times New Roman" pitchFamily="18" charset="0"/>
                <a:cs typeface="Times New Roman" pitchFamily="18" charset="0"/>
              </a:rPr>
              <a:t>И уже привычные задачи на долю нуклеотидов в ДНК, хромосомный набор в клетке:</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215370" cy="1015663"/>
          </a:xfrm>
          <a:prstGeom prst="rect">
            <a:avLst/>
          </a:prstGeom>
        </p:spPr>
        <p:txBody>
          <a:bodyPr wrap="square">
            <a:spAutoFit/>
          </a:bodyPr>
          <a:lstStyle/>
          <a:p>
            <a:r>
              <a:rPr lang="ru-RU" sz="2000" b="1" dirty="0">
                <a:latin typeface="Times New Roman" pitchFamily="18" charset="0"/>
                <a:cs typeface="Times New Roman" pitchFamily="18" charset="0"/>
              </a:rPr>
              <a:t>4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Изменений </a:t>
            </a:r>
            <a:r>
              <a:rPr lang="ru-RU" sz="2000" dirty="0">
                <a:latin typeface="Times New Roman" pitchFamily="18" charset="0"/>
                <a:cs typeface="Times New Roman" pitchFamily="18" charset="0"/>
              </a:rPr>
              <a:t>нет — решаем простую генетическую задачку. Здесь может встретиться моно- и </a:t>
            </a:r>
            <a:r>
              <a:rPr lang="ru-RU" sz="2000" dirty="0" err="1">
                <a:latin typeface="Times New Roman" pitchFamily="18" charset="0"/>
                <a:cs typeface="Times New Roman" pitchFamily="18" charset="0"/>
              </a:rPr>
              <a:t>дигибридное</a:t>
            </a:r>
            <a:r>
              <a:rPr lang="ru-RU" sz="2000" dirty="0">
                <a:latin typeface="Times New Roman" pitchFamily="18" charset="0"/>
                <a:cs typeface="Times New Roman" pitchFamily="18" charset="0"/>
              </a:rPr>
              <a:t> или анализирующее скрещивание.</a:t>
            </a:r>
          </a:p>
        </p:txBody>
      </p:sp>
      <p:pic>
        <p:nvPicPr>
          <p:cNvPr id="24578" name="Picture 2" descr="https://bez-smenki.ru/wp-content/uploads/2022/08/image5-8.png"/>
          <p:cNvPicPr>
            <a:picLocks noChangeAspect="1" noChangeArrowheads="1"/>
          </p:cNvPicPr>
          <p:nvPr/>
        </p:nvPicPr>
        <p:blipFill>
          <a:blip r:embed="rId2"/>
          <a:srcRect t="10681"/>
          <a:stretch>
            <a:fillRect/>
          </a:stretch>
        </p:blipFill>
        <p:spPr bwMode="auto">
          <a:xfrm>
            <a:off x="357158" y="1714488"/>
            <a:ext cx="7439022" cy="4779330"/>
          </a:xfrm>
          <a:prstGeom prst="rect">
            <a:avLst/>
          </a:prstGeom>
          <a:noFill/>
        </p:spPr>
      </p:pic>
      <p:pic>
        <p:nvPicPr>
          <p:cNvPr id="24580" name="Picture 4" descr="https://sprint-olympic.ru/wp-content/uploads/51fd8c165320f22feee46372197da6f0.jpg"/>
          <p:cNvPicPr>
            <a:picLocks noChangeAspect="1" noChangeArrowheads="1"/>
          </p:cNvPicPr>
          <p:nvPr/>
        </p:nvPicPr>
        <p:blipFill>
          <a:blip r:embed="rId3">
            <a:lum bright="-10000" contrast="10000"/>
          </a:blip>
          <a:srcRect t="297"/>
          <a:stretch>
            <a:fillRect/>
          </a:stretch>
        </p:blipFill>
        <p:spPr bwMode="auto">
          <a:xfrm>
            <a:off x="6357950" y="3143248"/>
            <a:ext cx="2437327" cy="17641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bez-smenki.ru/wp-content/uploads/2022/08/image32-1.png"/>
          <p:cNvPicPr>
            <a:picLocks noChangeAspect="1" noChangeArrowheads="1"/>
          </p:cNvPicPr>
          <p:nvPr/>
        </p:nvPicPr>
        <p:blipFill>
          <a:blip r:embed="rId2"/>
          <a:srcRect t="8391"/>
          <a:stretch>
            <a:fillRect/>
          </a:stretch>
        </p:blipFill>
        <p:spPr bwMode="auto">
          <a:xfrm>
            <a:off x="1142976" y="285728"/>
            <a:ext cx="6667427" cy="617410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3071834" cy="4401205"/>
          </a:xfrm>
          <a:prstGeom prst="rect">
            <a:avLst/>
          </a:prstGeom>
        </p:spPr>
        <p:txBody>
          <a:bodyPr wrap="square">
            <a:spAutoFit/>
          </a:bodyPr>
          <a:lstStyle/>
          <a:p>
            <a:r>
              <a:rPr lang="ru-RU" sz="2000" b="1" dirty="0">
                <a:latin typeface="Times New Roman" pitchFamily="18" charset="0"/>
                <a:cs typeface="Times New Roman" pitchFamily="18" charset="0"/>
              </a:rPr>
              <a:t>5 и 6 </a:t>
            </a:r>
            <a:r>
              <a:rPr lang="ru-RU" sz="2000" b="1" dirty="0" smtClean="0">
                <a:latin typeface="Times New Roman" pitchFamily="18" charset="0"/>
                <a:cs typeface="Times New Roman" pitchFamily="18" charset="0"/>
              </a:rPr>
              <a:t>задания. </a:t>
            </a:r>
            <a:r>
              <a:rPr lang="ru-RU" sz="2000" dirty="0" smtClean="0">
                <a:latin typeface="Times New Roman" pitchFamily="18" charset="0"/>
                <a:cs typeface="Times New Roman" pitchFamily="18" charset="0"/>
              </a:rPr>
              <a:t>Задания </a:t>
            </a:r>
            <a:r>
              <a:rPr lang="ru-RU" sz="2000" dirty="0">
                <a:latin typeface="Times New Roman" pitchFamily="18" charset="0"/>
                <a:cs typeface="Times New Roman" pitchFamily="18" charset="0"/>
              </a:rPr>
              <a:t>с рисунком остались те же. Здесь может встретиться любой рисунок по теме «Клетка, организм</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Но обратим внимание, что в демоверсию вставили рисунок гаметогенеза (на ЕГЭ он встречается из года в год). Кажется, это прямой намёк на то, что эта важная тема обязательно появится в </a:t>
            </a:r>
            <a:r>
              <a:rPr lang="ru-RU" sz="2000" dirty="0" err="1">
                <a:latin typeface="Times New Roman" pitchFamily="18" charset="0"/>
                <a:cs typeface="Times New Roman" pitchFamily="18" charset="0"/>
              </a:rPr>
              <a:t>КИМе</a:t>
            </a:r>
            <a:r>
              <a:rPr lang="ru-RU" sz="2000" dirty="0">
                <a:latin typeface="Times New Roman" pitchFamily="18" charset="0"/>
                <a:cs typeface="Times New Roman" pitchFamily="18" charset="0"/>
              </a:rPr>
              <a:t> ЕГЭ 2023.</a:t>
            </a:r>
          </a:p>
        </p:txBody>
      </p:sp>
      <p:pic>
        <p:nvPicPr>
          <p:cNvPr id="26626" name="Picture 2" descr="https://bez-smenki.ru/wp-content/uploads/2022/08/image26-2.png"/>
          <p:cNvPicPr>
            <a:picLocks noChangeAspect="1" noChangeArrowheads="1"/>
          </p:cNvPicPr>
          <p:nvPr/>
        </p:nvPicPr>
        <p:blipFill>
          <a:blip r:embed="rId2">
            <a:lum contrast="10000"/>
          </a:blip>
          <a:srcRect t="6818"/>
          <a:stretch>
            <a:fillRect/>
          </a:stretch>
        </p:blipFill>
        <p:spPr bwMode="auto">
          <a:xfrm>
            <a:off x="3286116" y="571480"/>
            <a:ext cx="5544504" cy="58578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bez-smenki.ru/wp-content/uploads/2022/08/image2-7.png"/>
          <p:cNvPicPr>
            <a:picLocks noChangeAspect="1" noChangeArrowheads="1"/>
          </p:cNvPicPr>
          <p:nvPr/>
        </p:nvPicPr>
        <p:blipFill>
          <a:blip r:embed="rId2">
            <a:lum contrast="10000"/>
          </a:blip>
          <a:srcRect t="5619" b="3261"/>
          <a:stretch>
            <a:fillRect/>
          </a:stretch>
        </p:blipFill>
        <p:spPr bwMode="auto">
          <a:xfrm>
            <a:off x="1714480" y="285728"/>
            <a:ext cx="5643602" cy="61436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01122" cy="1631216"/>
          </a:xfrm>
          <a:prstGeom prst="rect">
            <a:avLst/>
          </a:prstGeom>
        </p:spPr>
        <p:txBody>
          <a:bodyPr wrap="square">
            <a:spAutoFit/>
          </a:bodyPr>
          <a:lstStyle/>
          <a:p>
            <a:r>
              <a:rPr lang="ru-RU" sz="2000" b="1" dirty="0">
                <a:latin typeface="Times New Roman" pitchFamily="18" charset="0"/>
                <a:cs typeface="Times New Roman" pitchFamily="18" charset="0"/>
              </a:rPr>
              <a:t>7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Классика </a:t>
            </a:r>
            <a:r>
              <a:rPr lang="ru-RU" sz="2000" dirty="0">
                <a:latin typeface="Times New Roman" pitchFamily="18" charset="0"/>
                <a:cs typeface="Times New Roman" pitchFamily="18" charset="0"/>
              </a:rPr>
              <a:t>— выбираем несколько верных ответов по рисунку или без него. Какие темы могут здесь встретиться:</a:t>
            </a:r>
          </a:p>
          <a:p>
            <a:r>
              <a:rPr lang="ru-RU" sz="2000" dirty="0">
                <a:latin typeface="Times New Roman" pitchFamily="18" charset="0"/>
                <a:cs typeface="Times New Roman" pitchFamily="18" charset="0"/>
              </a:rPr>
              <a:t>Организм как биологическая система. Селекция. Биотехнология.</a:t>
            </a:r>
          </a:p>
          <a:p>
            <a:r>
              <a:rPr lang="ru-RU" sz="2000" dirty="0">
                <a:latin typeface="Times New Roman" pitchFamily="18" charset="0"/>
                <a:cs typeface="Times New Roman" pitchFamily="18" charset="0"/>
              </a:rPr>
              <a:t>Клетка как биологическая система. Строение клетки, метаболизм. Жизненный цикл клетки. </a:t>
            </a:r>
          </a:p>
        </p:txBody>
      </p:sp>
      <p:pic>
        <p:nvPicPr>
          <p:cNvPr id="28674" name="Picture 2" descr="https://bez-smenki.ru/wp-content/uploads/2022/08/image27-2.png"/>
          <p:cNvPicPr>
            <a:picLocks noChangeAspect="1" noChangeArrowheads="1"/>
          </p:cNvPicPr>
          <p:nvPr/>
        </p:nvPicPr>
        <p:blipFill>
          <a:blip r:embed="rId2">
            <a:lum contrast="10000"/>
          </a:blip>
          <a:srcRect/>
          <a:stretch>
            <a:fillRect/>
          </a:stretch>
        </p:blipFill>
        <p:spPr bwMode="auto">
          <a:xfrm>
            <a:off x="3134462" y="1500174"/>
            <a:ext cx="5261816"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707886"/>
          </a:xfrm>
          <a:prstGeom prst="rect">
            <a:avLst/>
          </a:prstGeom>
        </p:spPr>
        <p:txBody>
          <a:bodyPr wrap="square">
            <a:spAutoFit/>
          </a:bodyPr>
          <a:lstStyle/>
          <a:p>
            <a:r>
              <a:rPr lang="ru-RU" sz="2000" b="1" dirty="0">
                <a:latin typeface="Times New Roman" pitchFamily="18" charset="0"/>
                <a:cs typeface="Times New Roman" pitchFamily="18" charset="0"/>
              </a:rPr>
              <a:t>8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И </a:t>
            </a:r>
            <a:r>
              <a:rPr lang="ru-RU" sz="2000" dirty="0">
                <a:latin typeface="Times New Roman" pitchFamily="18" charset="0"/>
                <a:cs typeface="Times New Roman" pitchFamily="18" charset="0"/>
              </a:rPr>
              <a:t>тут тоже без изменений. В демоверсии ЕГЭ 2023 по биологии </a:t>
            </a:r>
            <a:r>
              <a:rPr lang="ru-RU" sz="2000" b="1" dirty="0">
                <a:latin typeface="Times New Roman" pitchFamily="18" charset="0"/>
                <a:cs typeface="Times New Roman" pitchFamily="18" charset="0"/>
              </a:rPr>
              <a:t>8 задание</a:t>
            </a:r>
            <a:r>
              <a:rPr lang="ru-RU" sz="2000" dirty="0">
                <a:latin typeface="Times New Roman" pitchFamily="18" charset="0"/>
                <a:cs typeface="Times New Roman" pitchFamily="18" charset="0"/>
              </a:rPr>
              <a:t> по традиции на знание селекции.</a:t>
            </a:r>
          </a:p>
        </p:txBody>
      </p:sp>
      <p:pic>
        <p:nvPicPr>
          <p:cNvPr id="29698" name="Picture 2" descr="https://bez-smenki.ru/wp-content/uploads/2022/08/image4-7.png"/>
          <p:cNvPicPr>
            <a:picLocks noChangeAspect="1" noChangeArrowheads="1"/>
          </p:cNvPicPr>
          <p:nvPr/>
        </p:nvPicPr>
        <p:blipFill>
          <a:blip r:embed="rId2"/>
          <a:srcRect t="7692"/>
          <a:stretch>
            <a:fillRect/>
          </a:stretch>
        </p:blipFill>
        <p:spPr bwMode="auto">
          <a:xfrm>
            <a:off x="1785918" y="1000108"/>
            <a:ext cx="5881066" cy="51435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1015663"/>
          </a:xfrm>
          <a:prstGeom prst="rect">
            <a:avLst/>
          </a:prstGeom>
        </p:spPr>
        <p:txBody>
          <a:bodyPr wrap="square">
            <a:spAutoFit/>
          </a:bodyPr>
          <a:lstStyle/>
          <a:p>
            <a:r>
              <a:rPr lang="ru-RU" sz="2000" b="1" dirty="0">
                <a:latin typeface="Times New Roman" pitchFamily="18" charset="0"/>
                <a:cs typeface="Times New Roman" pitchFamily="18" charset="0"/>
              </a:rPr>
              <a:t>9 и 10 </a:t>
            </a:r>
            <a:r>
              <a:rPr lang="ru-RU" sz="2000" b="1" dirty="0" smtClean="0">
                <a:latin typeface="Times New Roman" pitchFamily="18" charset="0"/>
                <a:cs typeface="Times New Roman" pitchFamily="18" charset="0"/>
              </a:rPr>
              <a:t>задания. </a:t>
            </a:r>
            <a:r>
              <a:rPr lang="ru-RU" sz="2000" dirty="0" smtClean="0">
                <a:latin typeface="Times New Roman" pitchFamily="18" charset="0"/>
                <a:cs typeface="Times New Roman" pitchFamily="18" charset="0"/>
              </a:rPr>
              <a:t>А </a:t>
            </a:r>
            <a:r>
              <a:rPr lang="ru-RU" sz="2000" dirty="0">
                <a:latin typeface="Times New Roman" pitchFamily="18" charset="0"/>
                <a:cs typeface="Times New Roman" pitchFamily="18" charset="0"/>
              </a:rPr>
              <a:t>вот тут </a:t>
            </a:r>
            <a:r>
              <a:rPr lang="ru-RU" sz="2000" dirty="0" smtClean="0">
                <a:latin typeface="Times New Roman" pitchFamily="18" charset="0"/>
                <a:cs typeface="Times New Roman" pitchFamily="18" charset="0"/>
              </a:rPr>
              <a:t>изменения! </a:t>
            </a:r>
            <a:r>
              <a:rPr lang="ru-RU" sz="2000" dirty="0">
                <a:latin typeface="Times New Roman" pitchFamily="18" charset="0"/>
                <a:cs typeface="Times New Roman" pitchFamily="18" charset="0"/>
              </a:rPr>
              <a:t>Задания 9 и 10 теперь объединены, но их суть осталась прежней. В демоверсии видим задания по зоологии, но в спецификаторе пишут, что может быть и ботаника.</a:t>
            </a:r>
          </a:p>
        </p:txBody>
      </p:sp>
      <p:pic>
        <p:nvPicPr>
          <p:cNvPr id="30722" name="Picture 2" descr="https://bez-smenki.ru/wp-content/uploads/2022/08/image6-8.png"/>
          <p:cNvPicPr>
            <a:picLocks noChangeAspect="1" noChangeArrowheads="1"/>
          </p:cNvPicPr>
          <p:nvPr/>
        </p:nvPicPr>
        <p:blipFill>
          <a:blip r:embed="rId2">
            <a:lum bright="-10000" contrast="10000"/>
          </a:blip>
          <a:srcRect t="7138"/>
          <a:stretch>
            <a:fillRect/>
          </a:stretch>
        </p:blipFill>
        <p:spPr bwMode="auto">
          <a:xfrm>
            <a:off x="2928926" y="1142984"/>
            <a:ext cx="5164115" cy="550070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429684" cy="1015663"/>
          </a:xfrm>
          <a:prstGeom prst="rect">
            <a:avLst/>
          </a:prstGeom>
        </p:spPr>
        <p:txBody>
          <a:bodyPr wrap="square">
            <a:spAutoFit/>
          </a:bodyPr>
          <a:lstStyle/>
          <a:p>
            <a:r>
              <a:rPr lang="ru-RU" sz="2000" b="1" dirty="0">
                <a:latin typeface="Times New Roman" pitchFamily="18" charset="0"/>
                <a:cs typeface="Times New Roman" pitchFamily="18" charset="0"/>
              </a:rPr>
              <a:t>11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11 задании нужно выбрать три верных ответа из шести по рисунку или без него. З</a:t>
            </a:r>
            <a:r>
              <a:rPr lang="ru-RU" sz="2000" dirty="0" smtClean="0">
                <a:latin typeface="Times New Roman" pitchFamily="18" charset="0"/>
                <a:cs typeface="Times New Roman" pitchFamily="18" charset="0"/>
              </a:rPr>
              <a:t>десь </a:t>
            </a:r>
            <a:r>
              <a:rPr lang="ru-RU" sz="2000" dirty="0">
                <a:latin typeface="Times New Roman" pitchFamily="18" charset="0"/>
                <a:cs typeface="Times New Roman" pitchFamily="18" charset="0"/>
              </a:rPr>
              <a:t>может встретиться любая тема из школьной биологии.</a:t>
            </a:r>
          </a:p>
        </p:txBody>
      </p:sp>
      <p:pic>
        <p:nvPicPr>
          <p:cNvPr id="31746" name="Picture 2"/>
          <p:cNvPicPr>
            <a:picLocks noChangeAspect="1" noChangeArrowheads="1"/>
          </p:cNvPicPr>
          <p:nvPr/>
        </p:nvPicPr>
        <p:blipFill>
          <a:blip r:embed="rId2">
            <a:lum bright="-10000" contrast="10000"/>
          </a:blip>
          <a:srcRect l="41179" t="14648" r="3916" b="35547"/>
          <a:stretch>
            <a:fillRect/>
          </a:stretch>
        </p:blipFill>
        <p:spPr bwMode="auto">
          <a:xfrm>
            <a:off x="285720" y="1428736"/>
            <a:ext cx="8544555" cy="4357694"/>
          </a:xfrm>
          <a:prstGeom prst="rect">
            <a:avLst/>
          </a:prstGeom>
          <a:noFill/>
          <a:ln w="9525">
            <a:noFill/>
            <a:miter lim="800000"/>
            <a:headEnd/>
            <a:tailEnd/>
          </a:ln>
          <a:effectLst/>
        </p:spPr>
      </p:pic>
      <p:sp>
        <p:nvSpPr>
          <p:cNvPr id="4" name="TextBox 3"/>
          <p:cNvSpPr txBox="1"/>
          <p:nvPr/>
        </p:nvSpPr>
        <p:spPr>
          <a:xfrm>
            <a:off x="1928794" y="5143512"/>
            <a:ext cx="1000132" cy="46166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1  4  6</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429264"/>
            <a:ext cx="8183880" cy="676656"/>
          </a:xfrm>
        </p:spPr>
        <p:txBody>
          <a:bodyPr>
            <a:noAutofit/>
          </a:bodyPr>
          <a:lstStyle/>
          <a:p>
            <a:pPr algn="ctr"/>
            <a:r>
              <a:rPr lang="ru-RU" sz="4800" dirty="0" smtClean="0">
                <a:latin typeface="Times New Roman" pitchFamily="18" charset="0"/>
                <a:cs typeface="Times New Roman" pitchFamily="18" charset="0"/>
              </a:rPr>
              <a:t>Изменения в КИМ</a:t>
            </a:r>
            <a:endParaRPr lang="ru-RU" sz="4800" dirty="0">
              <a:latin typeface="Times New Roman" pitchFamily="18" charset="0"/>
              <a:cs typeface="Times New Roman" pitchFamily="18" charset="0"/>
            </a:endParaRPr>
          </a:p>
        </p:txBody>
      </p:sp>
      <p:sp>
        <p:nvSpPr>
          <p:cNvPr id="4" name="Прямоугольник 3"/>
          <p:cNvSpPr/>
          <p:nvPr/>
        </p:nvSpPr>
        <p:spPr>
          <a:xfrm>
            <a:off x="285720" y="571480"/>
            <a:ext cx="8501122" cy="4801314"/>
          </a:xfrm>
          <a:prstGeom prst="rect">
            <a:avLst/>
          </a:prstGeom>
        </p:spPr>
        <p:txBody>
          <a:bodyPr wrap="square">
            <a:spAutoFit/>
          </a:bodyPr>
          <a:lstStyle/>
          <a:p>
            <a:pPr algn="just"/>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2023 году экзамен по биологии претерпел значительные изменения, но большинство из них в структуре и в формате. Существенных качественных изменений не произошло. </a:t>
            </a:r>
            <a:endParaRPr lang="ru-RU" sz="2400" dirty="0" smtClean="0">
              <a:latin typeface="Times New Roman" pitchFamily="18" charset="0"/>
              <a:cs typeface="Times New Roman" pitchFamily="18" charset="0"/>
            </a:endParaRPr>
          </a:p>
          <a:p>
            <a:pPr algn="just">
              <a:buFont typeface="Wingdings" pitchFamily="2" charset="2"/>
              <a:buChar char="ü"/>
            </a:pPr>
            <a:r>
              <a:rPr lang="ru-RU" sz="2400" dirty="0" smtClean="0">
                <a:latin typeface="Times New Roman" pitchFamily="18" charset="0"/>
                <a:cs typeface="Times New Roman" pitchFamily="18" charset="0"/>
              </a:rPr>
              <a:t>Как </a:t>
            </a:r>
            <a:r>
              <a:rPr lang="ru-RU" sz="2400" dirty="0">
                <a:latin typeface="Times New Roman" pitchFamily="18" charset="0"/>
                <a:cs typeface="Times New Roman" pitchFamily="18" charset="0"/>
              </a:rPr>
              <a:t>и в прошлом году, на выполнение экзаменационной работы о биологии отводится </a:t>
            </a:r>
            <a:r>
              <a:rPr lang="ru-RU" sz="2400" b="1" dirty="0">
                <a:latin typeface="Times New Roman" pitchFamily="18" charset="0"/>
                <a:cs typeface="Times New Roman" pitchFamily="18" charset="0"/>
              </a:rPr>
              <a:t>235 минут</a:t>
            </a:r>
            <a:r>
              <a:rPr lang="ru-RU" sz="2400" dirty="0">
                <a:latin typeface="Times New Roman" pitchFamily="18" charset="0"/>
                <a:cs typeface="Times New Roman" pitchFamily="18" charset="0"/>
              </a:rPr>
              <a:t>. </a:t>
            </a:r>
          </a:p>
          <a:p>
            <a:pPr algn="just">
              <a:buFont typeface="Wingdings" pitchFamily="2" charset="2"/>
              <a:buChar char="ü"/>
            </a:pPr>
            <a:r>
              <a:rPr lang="ru-RU" sz="2400" dirty="0">
                <a:latin typeface="Times New Roman" pitchFamily="18" charset="0"/>
                <a:cs typeface="Times New Roman" pitchFamily="18" charset="0"/>
              </a:rPr>
              <a:t>Количество заданий в экзамене увеличилось: в первой части добавлено одно задание. Соответственно, </a:t>
            </a:r>
            <a:r>
              <a:rPr lang="ru-RU" sz="2400" b="1" dirty="0">
                <a:latin typeface="Times New Roman" pitchFamily="18" charset="0"/>
                <a:cs typeface="Times New Roman" pitchFamily="18" charset="0"/>
              </a:rPr>
              <a:t>общее число заданий выросло с 28 до 29</a:t>
            </a:r>
            <a:r>
              <a:rPr lang="ru-RU" sz="2400" dirty="0">
                <a:latin typeface="Times New Roman" pitchFamily="18" charset="0"/>
                <a:cs typeface="Times New Roman" pitchFamily="18" charset="0"/>
              </a:rPr>
              <a:t>. </a:t>
            </a:r>
          </a:p>
          <a:p>
            <a:pPr algn="just">
              <a:buFont typeface="Wingdings" pitchFamily="2" charset="2"/>
              <a:buChar char="ü"/>
            </a:pPr>
            <a:r>
              <a:rPr lang="ru-RU" sz="2400" dirty="0">
                <a:latin typeface="Times New Roman" pitchFamily="18" charset="0"/>
                <a:cs typeface="Times New Roman" pitchFamily="18" charset="0"/>
              </a:rPr>
              <a:t>Максимальный первичный балл за выполнение экзаменационной работы </a:t>
            </a:r>
            <a:r>
              <a:rPr lang="ru-RU" sz="2400" b="1" dirty="0">
                <a:latin typeface="Times New Roman" pitchFamily="18" charset="0"/>
                <a:cs typeface="Times New Roman" pitchFamily="18" charset="0"/>
              </a:rPr>
              <a:t>снижен с 59 до 58</a:t>
            </a:r>
            <a:r>
              <a:rPr lang="ru-RU" sz="2400" dirty="0">
                <a:latin typeface="Times New Roman" pitchFamily="18" charset="0"/>
                <a:cs typeface="Times New Roman" pitchFamily="18" charset="0"/>
              </a:rPr>
              <a:t>. Теперь каждая ошибка будет стоить дороже при переводе во вторичные баллы.</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bez-smenki.ru/wp-content/uploads/2022/08/image19-3.png"/>
          <p:cNvPicPr>
            <a:picLocks noChangeAspect="1" noChangeArrowheads="1"/>
          </p:cNvPicPr>
          <p:nvPr/>
        </p:nvPicPr>
        <p:blipFill>
          <a:blip r:embed="rId2"/>
          <a:srcRect t="7681"/>
          <a:stretch>
            <a:fillRect/>
          </a:stretch>
        </p:blipFill>
        <p:spPr bwMode="auto">
          <a:xfrm>
            <a:off x="1714480" y="214290"/>
            <a:ext cx="6261317" cy="64389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429684" cy="923330"/>
          </a:xfrm>
          <a:prstGeom prst="rect">
            <a:avLst/>
          </a:prstGeom>
        </p:spPr>
        <p:txBody>
          <a:bodyPr wrap="square">
            <a:spAutoFit/>
          </a:bodyPr>
          <a:lstStyle/>
          <a:p>
            <a:r>
              <a:rPr lang="ru-RU" dirty="0"/>
              <a:t>13 и 14 задания</a:t>
            </a:r>
            <a:endParaRPr lang="ru-RU" b="1" dirty="0"/>
          </a:p>
          <a:p>
            <a:r>
              <a:rPr lang="ru-RU" dirty="0"/>
              <a:t>Начинается блок «Человек и его здоровье». Видим задание с рисунком и задание на соответствие.</a:t>
            </a:r>
          </a:p>
        </p:txBody>
      </p:sp>
      <p:pic>
        <p:nvPicPr>
          <p:cNvPr id="33794" name="Picture 2" descr="https://bez-smenki.ru/wp-content/uploads/2022/08/image17-3.png"/>
          <p:cNvPicPr>
            <a:picLocks noChangeAspect="1" noChangeArrowheads="1"/>
          </p:cNvPicPr>
          <p:nvPr/>
        </p:nvPicPr>
        <p:blipFill>
          <a:blip r:embed="rId2">
            <a:lum contrast="10000"/>
          </a:blip>
          <a:srcRect t="9546"/>
          <a:stretch>
            <a:fillRect/>
          </a:stretch>
        </p:blipFill>
        <p:spPr bwMode="auto">
          <a:xfrm>
            <a:off x="2071670" y="1214422"/>
            <a:ext cx="5443614" cy="53101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707886"/>
          </a:xfrm>
          <a:prstGeom prst="rect">
            <a:avLst/>
          </a:prstGeom>
        </p:spPr>
        <p:txBody>
          <a:bodyPr wrap="square">
            <a:spAutoFit/>
          </a:bodyPr>
          <a:lstStyle/>
          <a:p>
            <a:r>
              <a:rPr lang="ru-RU" sz="2000" b="1" dirty="0">
                <a:latin typeface="Times New Roman" pitchFamily="18" charset="0"/>
                <a:cs typeface="Times New Roman" pitchFamily="18" charset="0"/>
              </a:rPr>
              <a:t>15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Снова </a:t>
            </a:r>
            <a:r>
              <a:rPr lang="ru-RU" sz="2000" dirty="0">
                <a:latin typeface="Times New Roman" pitchFamily="18" charset="0"/>
                <a:cs typeface="Times New Roman" pitchFamily="18" charset="0"/>
              </a:rPr>
              <a:t>множественный выбор: ищем три правильных ответа из шести по теме «Человек и его здоровье».</a:t>
            </a:r>
          </a:p>
        </p:txBody>
      </p:sp>
      <p:pic>
        <p:nvPicPr>
          <p:cNvPr id="34818" name="Picture 2" descr="https://bez-smenki.ru/wp-content/uploads/2022/08/image30-1.png"/>
          <p:cNvPicPr>
            <a:picLocks noChangeAspect="1" noChangeArrowheads="1"/>
          </p:cNvPicPr>
          <p:nvPr/>
        </p:nvPicPr>
        <p:blipFill>
          <a:blip r:embed="rId2"/>
          <a:srcRect t="10135"/>
          <a:stretch>
            <a:fillRect/>
          </a:stretch>
        </p:blipFill>
        <p:spPr bwMode="auto">
          <a:xfrm>
            <a:off x="357158" y="1214422"/>
            <a:ext cx="5353050" cy="5067296"/>
          </a:xfrm>
          <a:prstGeom prst="rect">
            <a:avLst/>
          </a:prstGeom>
          <a:noFill/>
        </p:spPr>
      </p:pic>
      <p:pic>
        <p:nvPicPr>
          <p:cNvPr id="34820" name="Picture 4" descr="https://s0.slide-share.ru/s_slide/fb36dbf5b81cdbe4b9eeb83f1ca113fc/eb0f2477-0731-46fc-bfbe-413a2637ca06.jpeg"/>
          <p:cNvPicPr>
            <a:picLocks noChangeAspect="1" noChangeArrowheads="1"/>
          </p:cNvPicPr>
          <p:nvPr/>
        </p:nvPicPr>
        <p:blipFill>
          <a:blip r:embed="rId3"/>
          <a:srcRect l="15568" t="6617" r="9755" b="5048"/>
          <a:stretch>
            <a:fillRect/>
          </a:stretch>
        </p:blipFill>
        <p:spPr bwMode="auto">
          <a:xfrm>
            <a:off x="5357818" y="1785926"/>
            <a:ext cx="3598415" cy="30718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3000396" cy="5324535"/>
          </a:xfrm>
          <a:prstGeom prst="rect">
            <a:avLst/>
          </a:prstGeom>
        </p:spPr>
        <p:txBody>
          <a:bodyPr wrap="square">
            <a:spAutoFit/>
          </a:bodyPr>
          <a:lstStyle/>
          <a:p>
            <a:r>
              <a:rPr lang="ru-RU" sz="2000" b="1" dirty="0">
                <a:latin typeface="Times New Roman" pitchFamily="18" charset="0"/>
                <a:cs typeface="Times New Roman" pitchFamily="18" charset="0"/>
              </a:rPr>
              <a:t>23 задание </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демоверсии ЕГЭ 2023 по биологии </a:t>
            </a:r>
            <a:r>
              <a:rPr lang="ru-RU" sz="2000" b="1" dirty="0" smtClean="0">
                <a:latin typeface="Times New Roman" pitchFamily="18" charset="0"/>
                <a:cs typeface="Times New Roman" pitchFamily="18" charset="0"/>
              </a:rPr>
              <a:t>22 задание</a:t>
            </a:r>
            <a:r>
              <a:rPr lang="ru-RU" sz="2000" dirty="0" smtClean="0">
                <a:latin typeface="Times New Roman" pitchFamily="18" charset="0"/>
                <a:cs typeface="Times New Roman" pitchFamily="18" charset="0"/>
              </a:rPr>
              <a:t> превратилось в смесь заданий 23 и 24. Теперь будет два задания про один и тот же эксперимент. </a:t>
            </a:r>
          </a:p>
          <a:p>
            <a:r>
              <a:rPr lang="ru-RU" sz="2000" dirty="0" smtClean="0">
                <a:latin typeface="Times New Roman" pitchFamily="18" charset="0"/>
                <a:cs typeface="Times New Roman" pitchFamily="18" charset="0"/>
              </a:rPr>
              <a:t>Определение </a:t>
            </a:r>
            <a:r>
              <a:rPr lang="ru-RU" sz="2000" dirty="0">
                <a:latin typeface="Times New Roman" pitchFamily="18" charset="0"/>
                <a:cs typeface="Times New Roman" pitchFamily="18" charset="0"/>
              </a:rPr>
              <a:t>зависимой и независимой переменных осталось. Дальше видим новый для ЕГЭ термин «отрицательный контроль». Этот термин рядом поясняется, так что ничего страшного </a:t>
            </a:r>
            <a:r>
              <a:rPr lang="ru-RU" dirty="0">
                <a:latin typeface="Times New Roman" pitchFamily="18" charset="0"/>
                <a:cs typeface="Times New Roman" pitchFamily="18" charset="0"/>
              </a:rPr>
              <a:t>нет.</a:t>
            </a:r>
          </a:p>
        </p:txBody>
      </p:sp>
      <p:pic>
        <p:nvPicPr>
          <p:cNvPr id="35842" name="Picture 2" descr="https://bez-smenki.ru/wp-content/uploads/2022/08/image9-5.png"/>
          <p:cNvPicPr>
            <a:picLocks noChangeAspect="1" noChangeArrowheads="1"/>
          </p:cNvPicPr>
          <p:nvPr/>
        </p:nvPicPr>
        <p:blipFill>
          <a:blip r:embed="rId2"/>
          <a:srcRect t="5049"/>
          <a:stretch>
            <a:fillRect/>
          </a:stretch>
        </p:blipFill>
        <p:spPr bwMode="auto">
          <a:xfrm>
            <a:off x="3357554" y="285728"/>
            <a:ext cx="5457825" cy="635795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0"/>
            <a:ext cx="8215370" cy="400110"/>
          </a:xfrm>
          <a:prstGeom prst="rect">
            <a:avLst/>
          </a:prstGeom>
        </p:spPr>
        <p:txBody>
          <a:bodyPr wrap="square">
            <a:spAutoFit/>
          </a:bodyPr>
          <a:lstStyle/>
          <a:p>
            <a:r>
              <a:rPr lang="ru-RU" sz="2000" b="1" dirty="0">
                <a:latin typeface="Times New Roman" pitchFamily="18" charset="0"/>
                <a:cs typeface="Times New Roman" pitchFamily="18" charset="0"/>
              </a:rPr>
              <a:t>24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 Продолжение </a:t>
            </a:r>
            <a:r>
              <a:rPr lang="ru-RU" sz="2000" dirty="0">
                <a:latin typeface="Times New Roman" pitchFamily="18" charset="0"/>
                <a:cs typeface="Times New Roman" pitchFamily="18" charset="0"/>
              </a:rPr>
              <a:t>задания про эксперимент с фотосинтезом.</a:t>
            </a:r>
          </a:p>
        </p:txBody>
      </p:sp>
      <p:pic>
        <p:nvPicPr>
          <p:cNvPr id="36866" name="Picture 2" descr="https://bez-smenki.ru/wp-content/uploads/2022/08/image18-2.png"/>
          <p:cNvPicPr>
            <a:picLocks noChangeAspect="1" noChangeArrowheads="1"/>
          </p:cNvPicPr>
          <p:nvPr/>
        </p:nvPicPr>
        <p:blipFill>
          <a:blip r:embed="rId2"/>
          <a:srcRect t="9430"/>
          <a:stretch>
            <a:fillRect/>
          </a:stretch>
        </p:blipFill>
        <p:spPr bwMode="auto">
          <a:xfrm>
            <a:off x="1214414" y="642918"/>
            <a:ext cx="7163378" cy="548884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501122" cy="707886"/>
          </a:xfrm>
          <a:prstGeom prst="rect">
            <a:avLst/>
          </a:prstGeom>
        </p:spPr>
        <p:txBody>
          <a:bodyPr wrap="square">
            <a:spAutoFit/>
          </a:bodyPr>
          <a:lstStyle/>
          <a:p>
            <a:r>
              <a:rPr lang="ru-RU" sz="2000" b="1" dirty="0">
                <a:latin typeface="Times New Roman" pitchFamily="18" charset="0"/>
                <a:cs typeface="Times New Roman" pitchFamily="18" charset="0"/>
              </a:rPr>
              <a:t>25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Стандартное </a:t>
            </a:r>
            <a:r>
              <a:rPr lang="ru-RU" sz="2000" dirty="0">
                <a:latin typeface="Times New Roman" pitchFamily="18" charset="0"/>
                <a:cs typeface="Times New Roman" pitchFamily="18" charset="0"/>
              </a:rPr>
              <a:t>задание второй части с картинкой. Раньше это было </a:t>
            </a:r>
            <a:r>
              <a:rPr lang="ru-RU" sz="2000" dirty="0" smtClean="0">
                <a:latin typeface="Times New Roman" pitchFamily="18" charset="0"/>
                <a:cs typeface="Times New Roman" pitchFamily="18" charset="0"/>
              </a:rPr>
              <a:t>23 </a:t>
            </a:r>
            <a:r>
              <a:rPr lang="ru-RU" sz="2000" dirty="0">
                <a:latin typeface="Times New Roman" pitchFamily="18" charset="0"/>
                <a:cs typeface="Times New Roman" pitchFamily="18" charset="0"/>
              </a:rPr>
              <a:t>задание.</a:t>
            </a:r>
          </a:p>
        </p:txBody>
      </p:sp>
      <p:pic>
        <p:nvPicPr>
          <p:cNvPr id="37890" name="Picture 2" descr="https://bez-smenki.ru/wp-content/uploads/2022/08/image1-11.png"/>
          <p:cNvPicPr>
            <a:picLocks noChangeAspect="1" noChangeArrowheads="1"/>
          </p:cNvPicPr>
          <p:nvPr/>
        </p:nvPicPr>
        <p:blipFill>
          <a:blip r:embed="rId2"/>
          <a:srcRect t="8676"/>
          <a:stretch>
            <a:fillRect/>
          </a:stretch>
        </p:blipFill>
        <p:spPr bwMode="auto">
          <a:xfrm>
            <a:off x="1714480" y="785794"/>
            <a:ext cx="5229225" cy="57150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3570" y="357166"/>
            <a:ext cx="3286148" cy="2554545"/>
          </a:xfrm>
          <a:prstGeom prst="rect">
            <a:avLst/>
          </a:prstGeom>
        </p:spPr>
        <p:txBody>
          <a:bodyPr wrap="square">
            <a:spAutoFit/>
          </a:bodyPr>
          <a:lstStyle/>
          <a:p>
            <a:r>
              <a:rPr lang="ru-RU" sz="2000" b="1" dirty="0">
                <a:latin typeface="Times New Roman" pitchFamily="18" charset="0"/>
                <a:cs typeface="Times New Roman" pitchFamily="18" charset="0"/>
              </a:rPr>
              <a:t>26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Задание </a:t>
            </a:r>
            <a:r>
              <a:rPr lang="ru-RU" sz="2000" dirty="0">
                <a:latin typeface="Times New Roman" pitchFamily="18" charset="0"/>
                <a:cs typeface="Times New Roman" pitchFamily="18" charset="0"/>
              </a:rPr>
              <a:t>на обобщение и применение знаний о человеке и многообразии организмов. Также видим, что есть вариант задания с рисунком, который необходимо проанализировать.</a:t>
            </a:r>
          </a:p>
        </p:txBody>
      </p:sp>
      <p:pic>
        <p:nvPicPr>
          <p:cNvPr id="38914" name="Picture 2" descr="https://bez-smenki.ru/wp-content/uploads/2022/08/image34-1.png"/>
          <p:cNvPicPr>
            <a:picLocks noChangeAspect="1" noChangeArrowheads="1"/>
          </p:cNvPicPr>
          <p:nvPr/>
        </p:nvPicPr>
        <p:blipFill>
          <a:blip r:embed="rId2"/>
          <a:srcRect t="8065"/>
          <a:stretch>
            <a:fillRect/>
          </a:stretch>
        </p:blipFill>
        <p:spPr bwMode="auto">
          <a:xfrm>
            <a:off x="0" y="428604"/>
            <a:ext cx="5597472" cy="59293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8236" t="16601" r="51683" b="6250"/>
          <a:stretch>
            <a:fillRect/>
          </a:stretch>
        </p:blipFill>
        <p:spPr bwMode="auto">
          <a:xfrm>
            <a:off x="1571604" y="214290"/>
            <a:ext cx="5941091" cy="6429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707886"/>
          </a:xfrm>
          <a:prstGeom prst="rect">
            <a:avLst/>
          </a:prstGeom>
        </p:spPr>
        <p:txBody>
          <a:bodyPr wrap="square">
            <a:spAutoFit/>
          </a:bodyPr>
          <a:lstStyle/>
          <a:p>
            <a:r>
              <a:rPr lang="ru-RU" sz="2000" b="1" dirty="0">
                <a:latin typeface="Times New Roman" pitchFamily="18" charset="0"/>
                <a:cs typeface="Times New Roman" pitchFamily="18" charset="0"/>
              </a:rPr>
              <a:t>27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демоверсии 2023 видим задание из </a:t>
            </a:r>
            <a:r>
              <a:rPr lang="ru-RU" sz="2000" dirty="0" err="1">
                <a:latin typeface="Times New Roman" pitchFamily="18" charset="0"/>
                <a:cs typeface="Times New Roman" pitchFamily="18" charset="0"/>
              </a:rPr>
              <a:t>КИМа</a:t>
            </a:r>
            <a:r>
              <a:rPr lang="ru-RU" sz="2000" dirty="0">
                <a:latin typeface="Times New Roman" pitchFamily="18" charset="0"/>
                <a:cs typeface="Times New Roman" pitchFamily="18" charset="0"/>
              </a:rPr>
              <a:t> ЕГЭ 2022. Применяем знания общей биологии и получаем 3 балла.</a:t>
            </a:r>
          </a:p>
        </p:txBody>
      </p:sp>
      <p:pic>
        <p:nvPicPr>
          <p:cNvPr id="40962" name="Picture 2" descr="https://bez-smenki.ru/wp-content/uploads/2022/08/image11-5.png"/>
          <p:cNvPicPr>
            <a:picLocks noChangeAspect="1" noChangeArrowheads="1"/>
          </p:cNvPicPr>
          <p:nvPr/>
        </p:nvPicPr>
        <p:blipFill>
          <a:blip r:embed="rId2"/>
          <a:srcRect t="6902" b="3374"/>
          <a:stretch>
            <a:fillRect/>
          </a:stretch>
        </p:blipFill>
        <p:spPr bwMode="auto">
          <a:xfrm>
            <a:off x="1500166" y="1000108"/>
            <a:ext cx="5295900" cy="55721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358246" cy="707886"/>
          </a:xfrm>
          <a:prstGeom prst="rect">
            <a:avLst/>
          </a:prstGeom>
        </p:spPr>
        <p:txBody>
          <a:bodyPr wrap="square">
            <a:spAutoFit/>
          </a:bodyPr>
          <a:lstStyle/>
          <a:p>
            <a:r>
              <a:rPr lang="ru-RU" sz="2000" b="1" dirty="0">
                <a:latin typeface="Times New Roman" pitchFamily="18" charset="0"/>
                <a:cs typeface="Times New Roman" pitchFamily="18" charset="0"/>
              </a:rPr>
              <a:t>28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Раньше </a:t>
            </a:r>
            <a:r>
              <a:rPr lang="ru-RU" sz="2000" dirty="0">
                <a:latin typeface="Times New Roman" pitchFamily="18" charset="0"/>
                <a:cs typeface="Times New Roman" pitchFamily="18" charset="0"/>
              </a:rPr>
              <a:t>это было 27 задание. Довольно простые задачки на знание цитологии. </a:t>
            </a:r>
          </a:p>
        </p:txBody>
      </p:sp>
      <p:pic>
        <p:nvPicPr>
          <p:cNvPr id="41986" name="Picture 2" descr="https://bez-smenki.ru/wp-content/uploads/2022/08/image15-4.png"/>
          <p:cNvPicPr>
            <a:picLocks noChangeAspect="1" noChangeArrowheads="1"/>
          </p:cNvPicPr>
          <p:nvPr/>
        </p:nvPicPr>
        <p:blipFill>
          <a:blip r:embed="rId2"/>
          <a:srcRect t="29495"/>
          <a:stretch>
            <a:fillRect/>
          </a:stretch>
        </p:blipFill>
        <p:spPr bwMode="auto">
          <a:xfrm>
            <a:off x="3571868" y="571480"/>
            <a:ext cx="4929222" cy="1112619"/>
          </a:xfrm>
          <a:prstGeom prst="rect">
            <a:avLst/>
          </a:prstGeom>
          <a:noFill/>
        </p:spPr>
      </p:pic>
      <p:pic>
        <p:nvPicPr>
          <p:cNvPr id="41987" name="Picture 3"/>
          <p:cNvPicPr>
            <a:picLocks noChangeAspect="1" noChangeArrowheads="1"/>
          </p:cNvPicPr>
          <p:nvPr/>
        </p:nvPicPr>
        <p:blipFill>
          <a:blip r:embed="rId3"/>
          <a:srcRect l="44473" t="17578" r="6661" b="16015"/>
          <a:stretch>
            <a:fillRect/>
          </a:stretch>
        </p:blipFill>
        <p:spPr bwMode="auto">
          <a:xfrm>
            <a:off x="785786" y="1571612"/>
            <a:ext cx="6357982"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358246" cy="642942"/>
          </a:xfrm>
        </p:spPr>
        <p:txBody>
          <a:bodyPr/>
          <a:lstStyle/>
          <a:p>
            <a:pPr algn="ctr"/>
            <a:r>
              <a:rPr lang="ru-RU" dirty="0" smtClean="0">
                <a:latin typeface="Times New Roman" pitchFamily="18" charset="0"/>
                <a:cs typeface="Times New Roman" pitchFamily="18" charset="0"/>
              </a:rPr>
              <a:t>Структура заданий</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643998" cy="5500726"/>
          </a:xfrm>
        </p:spPr>
        <p:txBody>
          <a:bodyPr>
            <a:normAutofit fontScale="70000" lnSpcReduction="20000"/>
          </a:bodyPr>
          <a:lstStyle/>
          <a:p>
            <a:r>
              <a:rPr lang="ru-RU" sz="3200" b="1" dirty="0" smtClean="0">
                <a:latin typeface="Times New Roman" pitchFamily="18" charset="0"/>
                <a:cs typeface="Times New Roman" pitchFamily="18" charset="0"/>
              </a:rPr>
              <a:t>Что произошло с первой частью</a:t>
            </a:r>
            <a:r>
              <a:rPr lang="ru-RU" sz="3200" b="1" dirty="0" smtClean="0">
                <a:latin typeface="Times New Roman" pitchFamily="18" charset="0"/>
                <a:cs typeface="Times New Roman" pitchFamily="18" charset="0"/>
              </a:rPr>
              <a:t>?</a:t>
            </a:r>
          </a:p>
          <a:p>
            <a:pPr>
              <a:buNone/>
            </a:pPr>
            <a:r>
              <a:rPr lang="ru-RU" sz="3200" dirty="0" smtClean="0">
                <a:latin typeface="Times New Roman" pitchFamily="18" charset="0"/>
                <a:cs typeface="Times New Roman" pitchFamily="18" charset="0"/>
              </a:rPr>
              <a:t>В первой части некоторые задания объединили в единые модули по темам:</a:t>
            </a:r>
          </a:p>
          <a:p>
            <a:r>
              <a:rPr lang="ru-RU" sz="3200" dirty="0" smtClean="0">
                <a:latin typeface="Times New Roman" pitchFamily="18" charset="0"/>
                <a:cs typeface="Times New Roman" pitchFamily="18" charset="0"/>
              </a:rPr>
              <a:t>Во-первых, блок «Система и многообразие органического мира» теперь встречается </a:t>
            </a:r>
            <a:r>
              <a:rPr lang="ru-RU" sz="3200" b="1" dirty="0" smtClean="0">
                <a:latin typeface="Times New Roman" pitchFamily="18" charset="0"/>
                <a:cs typeface="Times New Roman" pitchFamily="18" charset="0"/>
              </a:rPr>
              <a:t>в заданиях 9-12</a:t>
            </a: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линий:</a:t>
            </a:r>
            <a:r>
              <a:rPr lang="ru-RU" sz="3200" dirty="0" smtClean="0">
                <a:latin typeface="Times New Roman" pitchFamily="18" charset="0"/>
                <a:cs typeface="Times New Roman" pitchFamily="18" charset="0"/>
              </a:rPr>
              <a:t> два задания по темам из раздела «Многообразие растений и грибов» и два задания из раздела «Многообразие животных».</a:t>
            </a:r>
          </a:p>
          <a:p>
            <a:r>
              <a:rPr lang="ru-RU" sz="3200" dirty="0" smtClean="0">
                <a:latin typeface="Times New Roman" pitchFamily="18" charset="0"/>
                <a:cs typeface="Times New Roman" pitchFamily="18" charset="0"/>
              </a:rPr>
              <a:t>Во-вторых, блок «Организм человека и его здоровье» представлен </a:t>
            </a:r>
            <a:r>
              <a:rPr lang="ru-RU" sz="3200" b="1" dirty="0" smtClean="0">
                <a:latin typeface="Times New Roman" pitchFamily="18" charset="0"/>
                <a:cs typeface="Times New Roman" pitchFamily="18" charset="0"/>
              </a:rPr>
              <a:t>заданиями 13-16 линий</a:t>
            </a:r>
            <a:r>
              <a:rPr lang="ru-RU" sz="3200" dirty="0" smtClean="0">
                <a:latin typeface="Times New Roman" pitchFamily="18" charset="0"/>
                <a:cs typeface="Times New Roman" pitchFamily="18" charset="0"/>
              </a:rPr>
              <a:t>.</a:t>
            </a:r>
          </a:p>
          <a:p>
            <a:r>
              <a:rPr lang="ru-RU" sz="3200" dirty="0" smtClean="0">
                <a:latin typeface="Times New Roman" pitchFamily="18" charset="0"/>
                <a:cs typeface="Times New Roman" pitchFamily="18" charset="0"/>
              </a:rPr>
              <a:t>И в-третьих, задания, проверяющие знания о бактериях и вирусах, включены в задания блока «Клетка и организм — биологические системы» и будут встречаться </a:t>
            </a:r>
            <a:r>
              <a:rPr lang="ru-RU" sz="3200" b="1" dirty="0" smtClean="0">
                <a:latin typeface="Times New Roman" pitchFamily="18" charset="0"/>
                <a:cs typeface="Times New Roman" pitchFamily="18" charset="0"/>
              </a:rPr>
              <a:t>в линиях 5-8</a:t>
            </a:r>
            <a:r>
              <a:rPr lang="ru-RU" sz="3200" dirty="0" smtClean="0">
                <a:latin typeface="Times New Roman" pitchFamily="18" charset="0"/>
                <a:cs typeface="Times New Roman" pitchFamily="18" charset="0"/>
              </a:rPr>
              <a:t>. </a:t>
            </a:r>
          </a:p>
          <a:p>
            <a:r>
              <a:rPr lang="ru-RU" sz="3200" dirty="0" smtClean="0">
                <a:latin typeface="Times New Roman" pitchFamily="18" charset="0"/>
                <a:cs typeface="Times New Roman" pitchFamily="18" charset="0"/>
              </a:rPr>
              <a:t>А еще задания линий 9-10 и 13-14 теперь похожи на задания линий 5-6. Одна картинка и два задания к ней, одно из которых оценивается на 1 балл, а второе на 2. Особенно повезет, если вам попадется знакомый рисунок — тогда вы без проблем получите за него целых 3 первичных балла (примерно 7% от максимально возможной суммы баллов).</a:t>
            </a:r>
          </a:p>
          <a:p>
            <a:endParaRPr lang="ru-RU" sz="32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01122" cy="707886"/>
          </a:xfrm>
          <a:prstGeom prst="rect">
            <a:avLst/>
          </a:prstGeom>
        </p:spPr>
        <p:txBody>
          <a:bodyPr wrap="square">
            <a:spAutoFit/>
          </a:bodyPr>
          <a:lstStyle/>
          <a:p>
            <a:r>
              <a:rPr lang="ru-RU" sz="2000" b="1" dirty="0">
                <a:latin typeface="Times New Roman" pitchFamily="18" charset="0"/>
                <a:cs typeface="Times New Roman" pitchFamily="18" charset="0"/>
              </a:rPr>
              <a:t>29 </a:t>
            </a:r>
            <a:r>
              <a:rPr lang="ru-RU" sz="2000" b="1" dirty="0" smtClean="0">
                <a:latin typeface="Times New Roman" pitchFamily="18" charset="0"/>
                <a:cs typeface="Times New Roman" pitchFamily="18" charset="0"/>
              </a:rPr>
              <a:t>задание. </a:t>
            </a:r>
            <a:r>
              <a:rPr lang="ru-RU" sz="2000" dirty="0" smtClean="0">
                <a:latin typeface="Times New Roman" pitchFamily="18" charset="0"/>
                <a:cs typeface="Times New Roman" pitchFamily="18" charset="0"/>
              </a:rPr>
              <a:t>И </a:t>
            </a:r>
            <a:r>
              <a:rPr lang="ru-RU" sz="2000" dirty="0">
                <a:latin typeface="Times New Roman" pitchFamily="18" charset="0"/>
                <a:cs typeface="Times New Roman" pitchFamily="18" charset="0"/>
              </a:rPr>
              <a:t>заканчиваем разбор демоверсии ЕГЭ 2023 по биологии стандартной генетической задачей.</a:t>
            </a:r>
          </a:p>
        </p:txBody>
      </p:sp>
      <p:pic>
        <p:nvPicPr>
          <p:cNvPr id="43010" name="Picture 2" descr="https://bez-smenki.ru/wp-content/uploads/2022/08/image12-5.png"/>
          <p:cNvPicPr>
            <a:picLocks noChangeAspect="1" noChangeArrowheads="1"/>
          </p:cNvPicPr>
          <p:nvPr/>
        </p:nvPicPr>
        <p:blipFill>
          <a:blip r:embed="rId2"/>
          <a:srcRect t="15043"/>
          <a:stretch>
            <a:fillRect/>
          </a:stretch>
        </p:blipFill>
        <p:spPr bwMode="auto">
          <a:xfrm>
            <a:off x="1000100" y="1357298"/>
            <a:ext cx="6928270" cy="3681416"/>
          </a:xfrm>
          <a:prstGeom prst="rect">
            <a:avLst/>
          </a:prstGeom>
          <a:noFill/>
        </p:spPr>
      </p:pic>
      <p:sp>
        <p:nvSpPr>
          <p:cNvPr id="4" name="Прямоугольник 3"/>
          <p:cNvSpPr/>
          <p:nvPr/>
        </p:nvSpPr>
        <p:spPr>
          <a:xfrm>
            <a:off x="714348" y="5143512"/>
            <a:ext cx="7643866" cy="923330"/>
          </a:xfrm>
          <a:prstGeom prst="rect">
            <a:avLst/>
          </a:prstGeom>
        </p:spPr>
        <p:txBody>
          <a:bodyPr wrap="square">
            <a:spAutoFit/>
          </a:bodyPr>
          <a:lstStyle/>
          <a:p>
            <a:r>
              <a:rPr lang="en-US" dirty="0" smtClean="0">
                <a:solidFill>
                  <a:srgbClr val="C00000"/>
                </a:solidFill>
                <a:hlinkClick r:id="rId3"/>
              </a:rPr>
              <a:t>https://bio-ege.sdamgia.ru/problem?id=52489</a:t>
            </a:r>
            <a:endParaRPr lang="ru-RU" dirty="0" smtClean="0">
              <a:solidFill>
                <a:srgbClr val="C00000"/>
              </a:solidFill>
            </a:endParaRPr>
          </a:p>
          <a:p>
            <a:r>
              <a:rPr lang="ru-RU" dirty="0">
                <a:solidFill>
                  <a:srgbClr val="C00000"/>
                </a:solidFill>
                <a:hlinkClick r:id="rId4"/>
              </a:rPr>
              <a:t>Сайт СДАМ ГИА</a:t>
            </a:r>
            <a:r>
              <a:rPr lang="ru-RU" dirty="0">
                <a:solidFill>
                  <a:srgbClr val="C00000"/>
                </a:solidFill>
              </a:rPr>
              <a:t>: РЕШУ ЕГЭ</a:t>
            </a:r>
            <a:endParaRPr lang="ru-RU"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l="18118" t="16601" r="54795" b="16015"/>
          <a:stretch>
            <a:fillRect/>
          </a:stretch>
        </p:blipFill>
        <p:spPr bwMode="auto">
          <a:xfrm>
            <a:off x="2006444" y="357165"/>
            <a:ext cx="4422944" cy="61861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pdnr.ru/studopedianet/baza17/12862593850992.files/image034.jpg"/>
          <p:cNvPicPr>
            <a:picLocks noChangeAspect="1" noChangeArrowheads="1"/>
          </p:cNvPicPr>
          <p:nvPr/>
        </p:nvPicPr>
        <p:blipFill>
          <a:blip r:embed="rId2"/>
          <a:srcRect b="9929"/>
          <a:stretch>
            <a:fillRect/>
          </a:stretch>
        </p:blipFill>
        <p:spPr bwMode="auto">
          <a:xfrm>
            <a:off x="571471" y="1071546"/>
            <a:ext cx="7923581" cy="5357850"/>
          </a:xfrm>
          <a:prstGeom prst="rect">
            <a:avLst/>
          </a:prstGeom>
          <a:noFill/>
        </p:spPr>
      </p:pic>
      <p:sp>
        <p:nvSpPr>
          <p:cNvPr id="3" name="Прямоугольник 2"/>
          <p:cNvSpPr/>
          <p:nvPr/>
        </p:nvSpPr>
        <p:spPr>
          <a:xfrm>
            <a:off x="2143108" y="428604"/>
            <a:ext cx="4572000" cy="584775"/>
          </a:xfrm>
          <a:prstGeom prst="rect">
            <a:avLst/>
          </a:prstGeom>
        </p:spPr>
        <p:txBody>
          <a:bodyPr>
            <a:spAutoFit/>
          </a:bodyPr>
          <a:lstStyle/>
          <a:p>
            <a:pPr algn="ctr"/>
            <a:r>
              <a:rPr lang="ru-RU" sz="3200" b="1" dirty="0" smtClean="0">
                <a:solidFill>
                  <a:srgbClr val="C00000"/>
                </a:solidFill>
                <a:latin typeface="Times New Roman" pitchFamily="18" charset="0"/>
                <a:cs typeface="Times New Roman" pitchFamily="18" charset="0"/>
              </a:rPr>
              <a:t>***БОНУС 1</a:t>
            </a:r>
            <a:endParaRPr lang="ru-RU" sz="3200" dirty="0">
              <a:solidFill>
                <a:srgbClr val="C00000"/>
              </a:solidFill>
              <a:latin typeface="Times New Roman" pitchFamily="18" charset="0"/>
              <a:cs typeface="Times New Roman" pitchFamily="18" charset="0"/>
            </a:endParaRPr>
          </a:p>
        </p:txBody>
      </p:sp>
      <p:pic>
        <p:nvPicPr>
          <p:cNvPr id="45060" name="Picture 4" descr="https://e7.pngegg.com/pngimages/548/386/png-clipart-whip-emoticon-emoticon-smiley-wink-emoji-emoji-miscellaneous-bing.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768" y="357166"/>
            <a:ext cx="1500198" cy="150019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7290" y="1000108"/>
            <a:ext cx="184731" cy="369332"/>
          </a:xfrm>
          <a:prstGeom prst="rect">
            <a:avLst/>
          </a:prstGeom>
          <a:noFill/>
        </p:spPr>
        <p:txBody>
          <a:bodyPr wrap="none" rtlCol="0">
            <a:spAutoFit/>
          </a:bodyPr>
          <a:lstStyle/>
          <a:p>
            <a:endParaRPr lang="ru-RU" dirty="0"/>
          </a:p>
        </p:txBody>
      </p:sp>
      <p:pic>
        <p:nvPicPr>
          <p:cNvPr id="47110" name="Рисунок 1" descr="https://bio-ege.sdamgia.ru/img/briefcase--plus.png"/>
          <p:cNvPicPr>
            <a:picLocks noChangeAspect="1" noChangeArrowheads="1"/>
          </p:cNvPicPr>
          <p:nvPr/>
        </p:nvPicPr>
        <p:blipFill>
          <a:blip r:embed="rId2"/>
          <a:srcRect/>
          <a:stretch>
            <a:fillRect/>
          </a:stretch>
        </p:blipFill>
        <p:spPr bwMode="auto">
          <a:xfrm>
            <a:off x="0" y="457200"/>
            <a:ext cx="152400" cy="152400"/>
          </a:xfrm>
          <a:prstGeom prst="rect">
            <a:avLst/>
          </a:prstGeom>
          <a:noFill/>
        </p:spPr>
      </p:pic>
      <p:sp>
        <p:nvSpPr>
          <p:cNvPr id="47112" name="Rectangle 8"/>
          <p:cNvSpPr>
            <a:spLocks noChangeArrowheads="1"/>
          </p:cNvSpPr>
          <p:nvPr/>
        </p:nvSpPr>
        <p:spPr bwMode="auto">
          <a:xfrm>
            <a:off x="285720" y="1841242"/>
            <a:ext cx="8429652"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8438"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Х и Y хромосомах существуют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псевдоаутосомные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участки, которые содержат аллели одного гена, между ними может происходить кроссинговер. Один из таких генов вызывает формирование пигментной ксеродермы (повышенная чувствительность кожи к ультрафиолетовому облучению). Женщина, имеющая пигментную ксеродерму и красно-зеленый дальтонизм, родители которой не имели пигментной ксеродермы, вышла замуж за мужчину без этих заболеваний, мать которого страдала пигментной ксеродермой. Родившаяся в этом браке дочь без указанных заболеваний, вышла замуж за мужчину, страдающего ксеродермой, но имеющего нормальное цветовое зрение. Определите генотипы родителей, генотипы, фенотипы и пол всех возможных потомков в двух поколениях. Возможно ли появление в первом браке ребенка, страдающего обоими заболеваниями?</a:t>
            </a:r>
          </a:p>
          <a:p>
            <a:pPr marL="0" marR="0" lvl="0" indent="198438" algn="just" defTabSz="914400" rtl="0" eaLnBrk="1" fontAlgn="base" latinLnBrk="0" hangingPunct="1">
              <a:lnSpc>
                <a:spcPct val="100000"/>
              </a:lnSpc>
              <a:spcBef>
                <a:spcPct val="0"/>
              </a:spcBef>
              <a:spcAft>
                <a:spcPct val="0"/>
              </a:spcAft>
              <a:buClrTx/>
              <a:buSzTx/>
              <a:buFontTx/>
              <a:buNone/>
              <a:tabLst/>
            </a:pPr>
            <a:r>
              <a:rPr lang="ru-RU" sz="2000" b="1" dirty="0" smtClean="0">
                <a:solidFill>
                  <a:srgbClr val="000000"/>
                </a:solidFill>
                <a:latin typeface="Times New Roman" pitchFamily="18" charset="0"/>
                <a:ea typeface="Times New Roman" pitchFamily="18" charset="0"/>
                <a:cs typeface="Times New Roman" pitchFamily="18" charset="0"/>
              </a:rPr>
              <a:t>Решение смотрите по ссылке:</a:t>
            </a:r>
            <a:endParaRPr lang="ru-RU" sz="2000" b="1" dirty="0">
              <a:solidFill>
                <a:srgbClr val="000000"/>
              </a:solidFill>
              <a:latin typeface="Times New Roman" pitchFamily="18" charset="0"/>
              <a:ea typeface="Times New Roman" pitchFamily="18" charset="0"/>
              <a:cs typeface="Times New Roman" pitchFamily="18" charset="0"/>
              <a:hlinkClick r:id="rId3"/>
            </a:endParaRPr>
          </a:p>
          <a:p>
            <a:pPr lvl="0" indent="198438" algn="just"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hlinkClick r:id="rId3"/>
              </a:rPr>
              <a:t>https://bio-ege.sdamgia.ru/problem?id=51674</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198438" algn="just" fontAlgn="base">
              <a:spcBef>
                <a:spcPct val="0"/>
              </a:spcBef>
              <a:spcAft>
                <a:spcPct val="0"/>
              </a:spcAf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Прямоугольник 15"/>
          <p:cNvSpPr/>
          <p:nvPr/>
        </p:nvSpPr>
        <p:spPr>
          <a:xfrm>
            <a:off x="214282" y="857232"/>
            <a:ext cx="8929718" cy="954107"/>
          </a:xfrm>
          <a:prstGeom prst="rect">
            <a:avLst/>
          </a:prstGeom>
        </p:spPr>
        <p:txBody>
          <a:bodyPr wrap="square">
            <a:spAutoFit/>
          </a:bodyPr>
          <a:lstStyle/>
          <a:p>
            <a:pPr algn="ctr"/>
            <a:r>
              <a:rPr lang="ru-RU" sz="2800" b="1" i="1" dirty="0" smtClean="0">
                <a:solidFill>
                  <a:srgbClr val="C00000"/>
                </a:solidFill>
                <a:latin typeface="Times New Roman" pitchFamily="18" charset="0"/>
                <a:cs typeface="Times New Roman" pitchFamily="18" charset="0"/>
              </a:rPr>
              <a:t>задача на генетику </a:t>
            </a:r>
          </a:p>
          <a:p>
            <a:pPr algn="ctr"/>
            <a:r>
              <a:rPr lang="ru-RU" sz="2800" b="1" i="1" dirty="0" smtClean="0">
                <a:solidFill>
                  <a:srgbClr val="C00000"/>
                </a:solidFill>
                <a:latin typeface="Times New Roman" pitchFamily="18" charset="0"/>
                <a:cs typeface="Times New Roman" pitchFamily="18" charset="0"/>
              </a:rPr>
              <a:t>с </a:t>
            </a:r>
            <a:r>
              <a:rPr lang="ru-RU" sz="2800" b="1" i="1" dirty="0" err="1" smtClean="0">
                <a:solidFill>
                  <a:srgbClr val="C00000"/>
                </a:solidFill>
                <a:latin typeface="Times New Roman" pitchFamily="18" charset="0"/>
                <a:cs typeface="Times New Roman" pitchFamily="18" charset="0"/>
              </a:rPr>
              <a:t>псевдоаутосомным</a:t>
            </a:r>
            <a:r>
              <a:rPr lang="ru-RU" sz="2800" b="1" i="1" dirty="0" smtClean="0">
                <a:solidFill>
                  <a:srgbClr val="C00000"/>
                </a:solidFill>
                <a:latin typeface="Times New Roman" pitchFamily="18" charset="0"/>
                <a:cs typeface="Times New Roman" pitchFamily="18" charset="0"/>
              </a:rPr>
              <a:t> наследованием</a:t>
            </a:r>
            <a:endParaRPr lang="ru-RU" sz="2800" b="1" i="1" dirty="0">
              <a:solidFill>
                <a:srgbClr val="C00000"/>
              </a:solidFill>
              <a:latin typeface="Times New Roman" pitchFamily="18" charset="0"/>
              <a:cs typeface="Times New Roman" pitchFamily="18" charset="0"/>
            </a:endParaRPr>
          </a:p>
        </p:txBody>
      </p:sp>
      <p:sp>
        <p:nvSpPr>
          <p:cNvPr id="17" name="Прямоугольник 16"/>
          <p:cNvSpPr/>
          <p:nvPr/>
        </p:nvSpPr>
        <p:spPr>
          <a:xfrm>
            <a:off x="2143108" y="428604"/>
            <a:ext cx="4572000" cy="584775"/>
          </a:xfrm>
          <a:prstGeom prst="rect">
            <a:avLst/>
          </a:prstGeom>
        </p:spPr>
        <p:txBody>
          <a:bodyPr>
            <a:spAutoFit/>
          </a:bodyPr>
          <a:lstStyle/>
          <a:p>
            <a:pPr algn="ctr"/>
            <a:r>
              <a:rPr lang="ru-RU" sz="3200" b="1" dirty="0" smtClean="0">
                <a:solidFill>
                  <a:srgbClr val="C00000"/>
                </a:solidFill>
                <a:latin typeface="Times New Roman" pitchFamily="18" charset="0"/>
                <a:cs typeface="Times New Roman" pitchFamily="18" charset="0"/>
              </a:rPr>
              <a:t>***БОНУС 2</a:t>
            </a:r>
            <a:endParaRPr lang="ru-RU" sz="3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428604"/>
            <a:ext cx="5572164" cy="2523768"/>
          </a:xfrm>
          <a:prstGeom prst="rect">
            <a:avLst/>
          </a:prstGeom>
        </p:spPr>
        <p:txBody>
          <a:bodyPr wrap="square">
            <a:spAutoFit/>
          </a:bodyPr>
          <a:lstStyle/>
          <a:p>
            <a:r>
              <a:rPr lang="ru-RU" sz="2000" b="1" dirty="0" smtClean="0">
                <a:latin typeface="Times New Roman" pitchFamily="18" charset="0"/>
                <a:cs typeface="Times New Roman" pitchFamily="18" charset="0"/>
              </a:rPr>
              <a:t>Ссылки на сайты:</a:t>
            </a:r>
          </a:p>
          <a:p>
            <a:r>
              <a:rPr lang="en-US" sz="2000" dirty="0" smtClean="0">
                <a:solidFill>
                  <a:srgbClr val="C00000"/>
                </a:solidFill>
                <a:latin typeface="Times New Roman" pitchFamily="18" charset="0"/>
                <a:cs typeface="Times New Roman" pitchFamily="18" charset="0"/>
                <a:hlinkClick r:id="rId2"/>
              </a:rPr>
              <a:t>https://bio-ege.sdamgia.ru/problem?id=5248</a:t>
            </a:r>
            <a:endParaRPr lang="ru-RU" sz="2000" dirty="0" smtClean="0">
              <a:solidFill>
                <a:srgbClr val="C0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hlinkClick r:id="rId3"/>
              </a:rPr>
              <a:t>https://bez-smenki.ru/razbor-demoversii-ege-2023-po-biologii/</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hlinkClick r:id="rId4"/>
              </a:rPr>
              <a:t>https://spadilo.ru/ege-po-biologii/</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hlinkClick r:id="rId5"/>
              </a:rPr>
              <a:t>https://fipi.ru/ege/demoversii-specifikacii-kodifikatory#!/tab/151883967-6</a:t>
            </a:r>
            <a:endParaRPr lang="ru-RU" sz="20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 name="Рисунок 2" descr="58c09ef93bbd623991f906f72d3b7ade.jpg"/>
          <p:cNvPicPr>
            <a:picLocks noChangeAspect="1"/>
          </p:cNvPicPr>
          <p:nvPr/>
        </p:nvPicPr>
        <p:blipFill>
          <a:blip r:embed="rId6"/>
          <a:stretch>
            <a:fillRect/>
          </a:stretch>
        </p:blipFill>
        <p:spPr>
          <a:xfrm>
            <a:off x="2643174" y="3286124"/>
            <a:ext cx="5029200" cy="1190625"/>
          </a:xfrm>
          <a:prstGeom prst="rect">
            <a:avLst/>
          </a:prstGeom>
        </p:spPr>
      </p:pic>
      <p:pic>
        <p:nvPicPr>
          <p:cNvPr id="4" name="Рисунок 3" descr="ad4bcff3f04f62fdbc5151da7e76ee82.png"/>
          <p:cNvPicPr>
            <a:picLocks noChangeAspect="1"/>
          </p:cNvPicPr>
          <p:nvPr/>
        </p:nvPicPr>
        <p:blipFill>
          <a:blip r:embed="rId7">
            <a:clrChange>
              <a:clrFrom>
                <a:srgbClr val="FFFFFF"/>
              </a:clrFrom>
              <a:clrTo>
                <a:srgbClr val="FFFFFF">
                  <a:alpha val="0"/>
                </a:srgbClr>
              </a:clrTo>
            </a:clrChange>
          </a:blip>
          <a:srcRect r="66624"/>
          <a:stretch>
            <a:fillRect/>
          </a:stretch>
        </p:blipFill>
        <p:spPr>
          <a:xfrm>
            <a:off x="0" y="0"/>
            <a:ext cx="301195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358246" cy="642942"/>
          </a:xfrm>
        </p:spPr>
        <p:txBody>
          <a:bodyPr/>
          <a:lstStyle/>
          <a:p>
            <a:pPr algn="ctr"/>
            <a:r>
              <a:rPr lang="ru-RU" dirty="0" smtClean="0">
                <a:latin typeface="Times New Roman" pitchFamily="18" charset="0"/>
                <a:cs typeface="Times New Roman" pitchFamily="18" charset="0"/>
              </a:rPr>
              <a:t>Структура заданий</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572560" cy="4929222"/>
          </a:xfrm>
        </p:spPr>
        <p:txBody>
          <a:bodyPr>
            <a:normAutofit lnSpcReduction="10000"/>
          </a:bodyPr>
          <a:lstStyle/>
          <a:p>
            <a:r>
              <a:rPr lang="ru-RU" sz="2400" b="1" dirty="0" smtClean="0">
                <a:latin typeface="Times New Roman" pitchFamily="18" charset="0"/>
                <a:cs typeface="Times New Roman" pitchFamily="18" charset="0"/>
              </a:rPr>
              <a:t>Что </a:t>
            </a:r>
            <a:r>
              <a:rPr lang="ru-RU" sz="2400" b="1" dirty="0" smtClean="0">
                <a:latin typeface="Times New Roman" pitchFamily="18" charset="0"/>
                <a:cs typeface="Times New Roman" pitchFamily="18" charset="0"/>
              </a:rPr>
              <a:t>произошло со второй частью</a:t>
            </a:r>
            <a:r>
              <a:rPr lang="ru-RU" sz="2400" b="1"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Что </a:t>
            </a:r>
            <a:r>
              <a:rPr lang="ru-RU" sz="2400" dirty="0" smtClean="0">
                <a:latin typeface="Times New Roman" pitchFamily="18" charset="0"/>
                <a:cs typeface="Times New Roman" pitchFamily="18" charset="0"/>
              </a:rPr>
              <a:t>касается второй части, то здесь изменения не такие радужные. Исключено задание 24 линии на исправление ошибок. Если анализировать прошлый год, то именно это задание из второй части выпускники выполняли качественнее других.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Какое </a:t>
            </a:r>
            <a:r>
              <a:rPr lang="ru-RU" sz="2400" dirty="0" smtClean="0">
                <a:latin typeface="Times New Roman" pitchFamily="18" charset="0"/>
                <a:cs typeface="Times New Roman" pitchFamily="18" charset="0"/>
              </a:rPr>
              <a:t>же задание мы встретим вместо него? </a:t>
            </a:r>
            <a:r>
              <a:rPr lang="ru-RU" sz="2400" b="1" dirty="0" smtClean="0">
                <a:latin typeface="Times New Roman" pitchFamily="18" charset="0"/>
                <a:cs typeface="Times New Roman" pitchFamily="18" charset="0"/>
              </a:rPr>
              <a:t>Линии 23 и 24</a:t>
            </a:r>
            <a:r>
              <a:rPr lang="ru-RU" sz="2400" dirty="0" smtClean="0">
                <a:latin typeface="Times New Roman" pitchFamily="18" charset="0"/>
                <a:cs typeface="Times New Roman" pitchFamily="18" charset="0"/>
              </a:rPr>
              <a:t> теперь представляют мини-модуль из двух заданий на проверку </a:t>
            </a:r>
            <a:r>
              <a:rPr lang="ru-RU" sz="2400" dirty="0" err="1" smtClean="0">
                <a:latin typeface="Times New Roman" pitchFamily="18" charset="0"/>
                <a:cs typeface="Times New Roman" pitchFamily="18" charset="0"/>
              </a:rPr>
              <a:t>сформированности</a:t>
            </a:r>
            <a:r>
              <a:rPr lang="ru-RU" sz="2400" dirty="0" smtClean="0">
                <a:latin typeface="Times New Roman" pitchFamily="18" charset="0"/>
                <a:cs typeface="Times New Roman" pitchFamily="18" charset="0"/>
              </a:rPr>
              <a:t> методологических умений и навыков. Проще говоря, на умение проводить, планировать и анализировать биологические эксперименты.</a:t>
            </a:r>
          </a:p>
          <a:p>
            <a:r>
              <a:rPr lang="ru-RU" sz="2400" dirty="0" smtClean="0">
                <a:latin typeface="Times New Roman" pitchFamily="18" charset="0"/>
                <a:cs typeface="Times New Roman" pitchFamily="18" charset="0"/>
              </a:rPr>
              <a:t>А еще, судя по демо-версии, в </a:t>
            </a:r>
            <a:r>
              <a:rPr lang="ru-RU" sz="2400" b="1" dirty="0" smtClean="0">
                <a:latin typeface="Times New Roman" pitchFamily="18" charset="0"/>
                <a:cs typeface="Times New Roman" pitchFamily="18" charset="0"/>
              </a:rPr>
              <a:t>3 линии</a:t>
            </a:r>
            <a:r>
              <a:rPr lang="ru-RU" sz="2400" dirty="0" smtClean="0">
                <a:latin typeface="Times New Roman" pitchFamily="18" charset="0"/>
                <a:cs typeface="Times New Roman" pitchFamily="18" charset="0"/>
              </a:rPr>
              <a:t> появились новые расчетные задачи. Они не сложные, но потренироваться их решать лучше заранее.</a:t>
            </a:r>
          </a:p>
          <a:p>
            <a:endParaRPr lang="ru-RU" sz="32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87025"/>
            <a:ext cx="8501122" cy="6001643"/>
          </a:xfrm>
          <a:prstGeom prst="rect">
            <a:avLst/>
          </a:prstGeom>
        </p:spPr>
        <p:txBody>
          <a:bodyPr wrap="square">
            <a:spAutoFit/>
          </a:bodyPr>
          <a:lstStyle/>
          <a:p>
            <a:r>
              <a:rPr lang="ru-RU" sz="2400" b="1" dirty="0">
                <a:latin typeface="Times New Roman" pitchFamily="18" charset="0"/>
                <a:cs typeface="Times New Roman" pitchFamily="18" charset="0"/>
              </a:rPr>
              <a:t>Первая часть</a:t>
            </a:r>
          </a:p>
          <a:p>
            <a:r>
              <a:rPr lang="ru-RU" sz="2400" dirty="0">
                <a:latin typeface="Times New Roman" pitchFamily="18" charset="0"/>
                <a:cs typeface="Times New Roman" pitchFamily="18" charset="0"/>
              </a:rPr>
              <a:t>Первая часть включает в себя 22 задания. Из них 14 заданий базового уровня (их хватит для того, чтобы написать экзамен на порог) и 8 заданий повышенного уровня сложности. Ответ на них нужно дать в виде слова (нескольких слов), числа или последовательности цифр. </a:t>
            </a:r>
          </a:p>
          <a:p>
            <a:r>
              <a:rPr lang="ru-RU" sz="2400" dirty="0" smtClean="0">
                <a:latin typeface="Times New Roman" pitchFamily="18" charset="0"/>
                <a:cs typeface="Times New Roman" pitchFamily="18" charset="0"/>
              </a:rPr>
              <a:t>- Шесть </a:t>
            </a:r>
            <a:r>
              <a:rPr lang="ru-RU" sz="2400" dirty="0">
                <a:latin typeface="Times New Roman" pitchFamily="18" charset="0"/>
                <a:cs typeface="Times New Roman" pitchFamily="18" charset="0"/>
              </a:rPr>
              <a:t>заданий — на выбор нескольких ответов из списка</a:t>
            </a:r>
          </a:p>
          <a:p>
            <a:r>
              <a:rPr lang="ru-RU" sz="2400" dirty="0" smtClean="0">
                <a:latin typeface="Times New Roman" pitchFamily="18" charset="0"/>
                <a:cs typeface="Times New Roman" pitchFamily="18" charset="0"/>
              </a:rPr>
              <a:t>- Еще </a:t>
            </a:r>
            <a:r>
              <a:rPr lang="ru-RU" sz="2400" dirty="0">
                <a:latin typeface="Times New Roman" pitchFamily="18" charset="0"/>
                <a:cs typeface="Times New Roman" pitchFamily="18" charset="0"/>
              </a:rPr>
              <a:t>в четырех нужно установить соответствие между элементами</a:t>
            </a:r>
          </a:p>
          <a:p>
            <a:r>
              <a:rPr lang="ru-RU" sz="2400" dirty="0" smtClean="0">
                <a:latin typeface="Times New Roman" pitchFamily="18" charset="0"/>
                <a:cs typeface="Times New Roman" pitchFamily="18" charset="0"/>
              </a:rPr>
              <a:t>- Четыре </a:t>
            </a:r>
            <a:r>
              <a:rPr lang="ru-RU" sz="2400" dirty="0">
                <a:latin typeface="Times New Roman" pitchFamily="18" charset="0"/>
                <a:cs typeface="Times New Roman" pitchFamily="18" charset="0"/>
              </a:rPr>
              <a:t>задания — на установление последовательности</a:t>
            </a:r>
          </a:p>
          <a:p>
            <a:r>
              <a:rPr lang="ru-RU" sz="2400" dirty="0" smtClean="0">
                <a:latin typeface="Times New Roman" pitchFamily="18" charset="0"/>
                <a:cs typeface="Times New Roman" pitchFamily="18" charset="0"/>
              </a:rPr>
              <a:t>- Два </a:t>
            </a:r>
            <a:r>
              <a:rPr lang="ru-RU" sz="2400" dirty="0">
                <a:latin typeface="Times New Roman" pitchFamily="18" charset="0"/>
                <a:cs typeface="Times New Roman" pitchFamily="18" charset="0"/>
              </a:rPr>
              <a:t>—  на дополнение информации по таблице</a:t>
            </a:r>
          </a:p>
          <a:p>
            <a:r>
              <a:rPr lang="ru-RU" sz="2400" dirty="0" smtClean="0">
                <a:latin typeface="Times New Roman" pitchFamily="18" charset="0"/>
                <a:cs typeface="Times New Roman" pitchFamily="18" charset="0"/>
              </a:rPr>
              <a:t>- Еще </a:t>
            </a:r>
            <a:r>
              <a:rPr lang="ru-RU" sz="2400" dirty="0">
                <a:latin typeface="Times New Roman" pitchFamily="18" charset="0"/>
                <a:cs typeface="Times New Roman" pitchFamily="18" charset="0"/>
              </a:rPr>
              <a:t>в двух заданиях необходимо решить задачу по цитологии и генетике</a:t>
            </a:r>
          </a:p>
          <a:p>
            <a:r>
              <a:rPr lang="ru-RU" sz="2400" dirty="0" smtClean="0">
                <a:latin typeface="Times New Roman" pitchFamily="18" charset="0"/>
                <a:cs typeface="Times New Roman" pitchFamily="18" charset="0"/>
              </a:rPr>
              <a:t>- Три </a:t>
            </a:r>
            <a:r>
              <a:rPr lang="ru-RU" sz="2400" dirty="0">
                <a:latin typeface="Times New Roman" pitchFamily="18" charset="0"/>
                <a:cs typeface="Times New Roman" pitchFamily="18" charset="0"/>
              </a:rPr>
              <a:t>задания — на поиск ответа по изображению на рисунке</a:t>
            </a:r>
          </a:p>
          <a:p>
            <a:r>
              <a:rPr lang="ru-RU" sz="2400" dirty="0" smtClean="0">
                <a:latin typeface="Times New Roman" pitchFamily="18" charset="0"/>
                <a:cs typeface="Times New Roman" pitchFamily="18" charset="0"/>
              </a:rPr>
              <a:t>- И </a:t>
            </a:r>
            <a:r>
              <a:rPr lang="ru-RU" sz="2400" dirty="0">
                <a:latin typeface="Times New Roman" pitchFamily="18" charset="0"/>
                <a:cs typeface="Times New Roman" pitchFamily="18" charset="0"/>
              </a:rPr>
              <a:t>в одном проанализировать информацию в табличной или графической форме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00042"/>
            <a:ext cx="8929718" cy="6186309"/>
          </a:xfrm>
          <a:prstGeom prst="rect">
            <a:avLst/>
          </a:prstGeom>
        </p:spPr>
        <p:txBody>
          <a:bodyPr wrap="square">
            <a:spAutoFit/>
          </a:bodyPr>
          <a:lstStyle/>
          <a:p>
            <a:r>
              <a:rPr lang="ru-RU" sz="2200" b="1" dirty="0">
                <a:latin typeface="Times New Roman" pitchFamily="18" charset="0"/>
                <a:cs typeface="Times New Roman" pitchFamily="18" charset="0"/>
              </a:rPr>
              <a:t>Вторая </a:t>
            </a:r>
            <a:r>
              <a:rPr lang="ru-RU" sz="2200" b="1" dirty="0" smtClean="0">
                <a:latin typeface="Times New Roman" pitchFamily="18" charset="0"/>
                <a:cs typeface="Times New Roman" pitchFamily="18" charset="0"/>
              </a:rPr>
              <a:t>часть</a:t>
            </a:r>
            <a:r>
              <a:rPr lang="ru-RU" sz="2200" dirty="0" smtClean="0">
                <a:latin typeface="Times New Roman" pitchFamily="18" charset="0"/>
                <a:cs typeface="Times New Roman" pitchFamily="18" charset="0"/>
              </a:rPr>
              <a:t>—</a:t>
            </a:r>
            <a:r>
              <a:rPr lang="ru-RU" sz="2200" dirty="0">
                <a:latin typeface="Times New Roman" pitchFamily="18" charset="0"/>
                <a:cs typeface="Times New Roman" pitchFamily="18" charset="0"/>
              </a:rPr>
              <a:t> это задания с развёрнутым ответом, который нужно самостоятельно сформулировать и записать. У каждого задания свои особенности.</a:t>
            </a:r>
          </a:p>
          <a:p>
            <a:r>
              <a:rPr lang="ru-RU" sz="2200" dirty="0">
                <a:latin typeface="Times New Roman" pitchFamily="18" charset="0"/>
                <a:cs typeface="Times New Roman" pitchFamily="18" charset="0"/>
              </a:rPr>
              <a:t>23 и 24 задание (первое и второе задания второй части) — обсуждаются биологические эксперименты. Их планирование, проведение и анализ. Теперь у нас не одно такое задание, а два, но они связаны друг с другом</a:t>
            </a:r>
            <a:r>
              <a:rPr lang="ru-RU" sz="2200" dirty="0" smtClean="0">
                <a:latin typeface="Times New Roman" pitchFamily="18" charset="0"/>
                <a:cs typeface="Times New Roman" pitchFamily="18" charset="0"/>
              </a:rPr>
              <a:t>.</a:t>
            </a:r>
          </a:p>
          <a:p>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В 23 добавили термины «нулевая гипотеза» и «отрицательный контроль», они разъяснены в КИМ, но, я советую, разобрать их заранее, чтобы легко справится на экзамене.</a:t>
            </a:r>
          </a:p>
          <a:p>
            <a:r>
              <a:rPr lang="ru-RU" sz="2200" dirty="0">
                <a:latin typeface="Times New Roman" pitchFamily="18" charset="0"/>
                <a:cs typeface="Times New Roman" pitchFamily="18" charset="0"/>
              </a:rPr>
              <a:t>25 — нужно проанализировать рисунок и ответить на вопросы</a:t>
            </a:r>
          </a:p>
          <a:p>
            <a:r>
              <a:rPr lang="ru-RU" sz="2200" dirty="0">
                <a:latin typeface="Times New Roman" pitchFamily="18" charset="0"/>
                <a:cs typeface="Times New Roman" pitchFamily="18" charset="0"/>
              </a:rPr>
              <a:t>26 и 27 — развёрнутые ответы по блокам «Система и многообразие органического мира», «Организм человека и его здоровье» и «Эволюция живой природы»</a:t>
            </a:r>
          </a:p>
          <a:p>
            <a:r>
              <a:rPr lang="ru-RU" sz="2200" dirty="0">
                <a:latin typeface="Times New Roman" pitchFamily="18" charset="0"/>
                <a:cs typeface="Times New Roman" pitchFamily="18" charset="0"/>
              </a:rPr>
              <a:t>28 и 29 — прикладные задания, где нужно решать задачи по цитологии и генетике.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В </a:t>
            </a:r>
            <a:r>
              <a:rPr lang="ru-RU" sz="2200" dirty="0">
                <a:latin typeface="Times New Roman" pitchFamily="18" charset="0"/>
                <a:cs typeface="Times New Roman" pitchFamily="18" charset="0"/>
              </a:rPr>
              <a:t>29 номере советую обратить внимание на решение заданий с </a:t>
            </a:r>
            <a:r>
              <a:rPr lang="ru-RU" sz="2200" dirty="0" err="1">
                <a:latin typeface="Times New Roman" pitchFamily="18" charset="0"/>
                <a:cs typeface="Times New Roman" pitchFamily="18" charset="0"/>
              </a:rPr>
              <a:t>голандрическим</a:t>
            </a: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***типом </a:t>
            </a:r>
            <a:r>
              <a:rPr lang="ru-RU" sz="2200" dirty="0">
                <a:latin typeface="Times New Roman" pitchFamily="18" charset="0"/>
                <a:cs typeface="Times New Roman" pitchFamily="18" charset="0"/>
              </a:rPr>
              <a:t>наследования и с </a:t>
            </a:r>
            <a:r>
              <a:rPr lang="ru-RU" sz="2200" dirty="0" err="1">
                <a:latin typeface="Times New Roman" pitchFamily="18" charset="0"/>
                <a:cs typeface="Times New Roman" pitchFamily="18" charset="0"/>
              </a:rPr>
              <a:t>псевдоаутосомным</a:t>
            </a: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 наследованием</a:t>
            </a:r>
            <a:r>
              <a:rPr lang="ru-RU" sz="2200" dirty="0">
                <a:latin typeface="Times New Roman" pitchFamily="18" charset="0"/>
                <a:cs typeface="Times New Roman" pitchFamily="18" charset="0"/>
              </a:rPr>
              <a:t>, такие задачи появились на ЕГЭ 2022.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i="1" dirty="0" smtClean="0">
                <a:solidFill>
                  <a:srgbClr val="C00000"/>
                </a:solidFill>
                <a:effectLst/>
                <a:latin typeface="Times New Roman" pitchFamily="18" charset="0"/>
                <a:cs typeface="Times New Roman" pitchFamily="18" charset="0"/>
              </a:rPr>
              <a:t>Распределение заданий по уровню сложности</a:t>
            </a:r>
            <a:endParaRPr lang="ru-RU" dirty="0">
              <a:solidFill>
                <a:srgbClr val="C00000"/>
              </a:solidFill>
              <a:effectLst/>
              <a:latin typeface="Times New Roman" pitchFamily="18" charset="0"/>
              <a:cs typeface="Times New Roman" pitchFamily="18" charset="0"/>
            </a:endParaRPr>
          </a:p>
        </p:txBody>
      </p:sp>
      <p:sp>
        <p:nvSpPr>
          <p:cNvPr id="16386" name="AutoShape 2" descr="https://storage.yandexcloud.net/maximumtest-blog/uploads/2022/08/1-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Содержимое 6"/>
          <p:cNvSpPr>
            <a:spLocks noGrp="1"/>
          </p:cNvSpPr>
          <p:nvPr>
            <p:ph idx="1"/>
          </p:nvPr>
        </p:nvSpPr>
        <p:spPr/>
        <p:txBody>
          <a:bodyPr/>
          <a:lstStyle/>
          <a:p>
            <a:endParaRPr lang="ru-RU" dirty="0"/>
          </a:p>
        </p:txBody>
      </p:sp>
      <p:pic>
        <p:nvPicPr>
          <p:cNvPr id="16388" name="Picture 4"/>
          <p:cNvPicPr>
            <a:picLocks noChangeAspect="1" noChangeArrowheads="1"/>
          </p:cNvPicPr>
          <p:nvPr/>
        </p:nvPicPr>
        <p:blipFill>
          <a:blip r:embed="rId2">
            <a:lum bright="-10000" contrast="10000"/>
          </a:blip>
          <a:srcRect l="25805" t="39062" r="25329" b="32617"/>
          <a:stretch>
            <a:fillRect/>
          </a:stretch>
        </p:blipFill>
        <p:spPr bwMode="auto">
          <a:xfrm>
            <a:off x="285720" y="428604"/>
            <a:ext cx="8550389"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286808" cy="584775"/>
          </a:xfrm>
          <a:prstGeom prst="rect">
            <a:avLst/>
          </a:prstGeom>
        </p:spPr>
        <p:txBody>
          <a:bodyPr wrap="square">
            <a:spAutoFit/>
          </a:bodyPr>
          <a:lstStyle/>
          <a:p>
            <a:pPr algn="ctr">
              <a:spcBef>
                <a:spcPct val="0"/>
              </a:spcBef>
            </a:pPr>
            <a:r>
              <a:rPr lang="ru-RU" sz="3200" b="1" i="1" dirty="0">
                <a:solidFill>
                  <a:srgbClr val="C00000"/>
                </a:solidFill>
                <a:latin typeface="Times New Roman" pitchFamily="18" charset="0"/>
                <a:ea typeface="+mj-ea"/>
                <a:cs typeface="Times New Roman" pitchFamily="18" charset="0"/>
              </a:rPr>
              <a:t>Разбор демоверсии ЕГЭ 2023 по биологии </a:t>
            </a:r>
          </a:p>
        </p:txBody>
      </p:sp>
      <p:pic>
        <p:nvPicPr>
          <p:cNvPr id="20482" name="Picture 2" descr="https://bez-smenki.ru/wp-content/uploads/2022/08/image31-1.png"/>
          <p:cNvPicPr>
            <a:picLocks noChangeAspect="1" noChangeArrowheads="1"/>
          </p:cNvPicPr>
          <p:nvPr/>
        </p:nvPicPr>
        <p:blipFill>
          <a:blip r:embed="rId2"/>
          <a:srcRect t="17003"/>
          <a:stretch>
            <a:fillRect/>
          </a:stretch>
        </p:blipFill>
        <p:spPr bwMode="auto">
          <a:xfrm>
            <a:off x="357158" y="1428736"/>
            <a:ext cx="7200900" cy="3138483"/>
          </a:xfrm>
          <a:prstGeom prst="rect">
            <a:avLst/>
          </a:prstGeom>
          <a:noFill/>
        </p:spPr>
      </p:pic>
      <p:sp>
        <p:nvSpPr>
          <p:cNvPr id="5" name="Прямоугольник 4"/>
          <p:cNvSpPr/>
          <p:nvPr/>
        </p:nvSpPr>
        <p:spPr>
          <a:xfrm>
            <a:off x="500034" y="642918"/>
            <a:ext cx="8358246" cy="707886"/>
          </a:xfrm>
          <a:prstGeom prst="rect">
            <a:avLst/>
          </a:prstGeom>
        </p:spPr>
        <p:txBody>
          <a:bodyPr wrap="square">
            <a:spAutoFit/>
          </a:bodyPr>
          <a:lstStyle/>
          <a:p>
            <a:r>
              <a:rPr lang="ru-RU" sz="2000" dirty="0">
                <a:latin typeface="Times New Roman" pitchFamily="18" charset="0"/>
                <a:cs typeface="Times New Roman" pitchFamily="18" charset="0"/>
              </a:rPr>
              <a:t>1 </a:t>
            </a:r>
            <a:r>
              <a:rPr lang="ru-RU" sz="2000" dirty="0" smtClean="0">
                <a:latin typeface="Times New Roman" pitchFamily="18" charset="0"/>
                <a:cs typeface="Times New Roman" pitchFamily="18" charset="0"/>
              </a:rPr>
              <a:t>задание</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задании приведена таблица, в которую нужно вставить термин из какого-либо раздела биологии. Изменений здесь нет. </a:t>
            </a:r>
          </a:p>
        </p:txBody>
      </p:sp>
      <p:pic>
        <p:nvPicPr>
          <p:cNvPr id="7" name="Picture 4" descr="https://news2.ru/user_images/246668/n2_1614795350.jpg"/>
          <p:cNvPicPr>
            <a:picLocks noChangeAspect="1" noChangeArrowheads="1"/>
          </p:cNvPicPr>
          <p:nvPr/>
        </p:nvPicPr>
        <p:blipFill>
          <a:blip r:embed="rId3" cstate="print"/>
          <a:srcRect/>
          <a:stretch>
            <a:fillRect/>
          </a:stretch>
        </p:blipFill>
        <p:spPr bwMode="auto">
          <a:xfrm>
            <a:off x="4975005" y="4286256"/>
            <a:ext cx="3526085" cy="240502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322" y="285728"/>
            <a:ext cx="2928958" cy="3477875"/>
          </a:xfrm>
          <a:prstGeom prst="rect">
            <a:avLst/>
          </a:prstGeom>
        </p:spPr>
        <p:txBody>
          <a:bodyPr wrap="square">
            <a:spAutoFit/>
          </a:bodyPr>
          <a:lstStyle/>
          <a:p>
            <a:r>
              <a:rPr lang="ru-RU" sz="2000" dirty="0" smtClean="0">
                <a:latin typeface="Times New Roman" pitchFamily="18" charset="0"/>
                <a:cs typeface="Times New Roman" pitchFamily="18" charset="0"/>
              </a:rPr>
              <a:t>2 </a:t>
            </a:r>
            <a:r>
              <a:rPr lang="ru-RU" sz="2000" dirty="0">
                <a:latin typeface="Times New Roman" pitchFamily="18" charset="0"/>
                <a:cs typeface="Times New Roman" pitchFamily="18" charset="0"/>
              </a:rPr>
              <a:t>задание в </a:t>
            </a:r>
            <a:r>
              <a:rPr lang="ru-RU" sz="2000" dirty="0" err="1">
                <a:latin typeface="Times New Roman" pitchFamily="18" charset="0"/>
                <a:cs typeface="Times New Roman" pitchFamily="18" charset="0"/>
              </a:rPr>
              <a:t>демо</a:t>
            </a:r>
            <a:r>
              <a:rPr lang="ru-RU" sz="2000" dirty="0">
                <a:latin typeface="Times New Roman" pitchFamily="18" charset="0"/>
                <a:cs typeface="Times New Roman" pitchFamily="18" charset="0"/>
              </a:rPr>
              <a:t> ЕГЭ 2023 по биологии тоже не изменилось</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Видим здесь всё то же описание эксперимента. Необходимо предсказать результат опыта, исходя из знаний о физиологии клеток и организмов. Решаем верно — получаем 2 балла.</a:t>
            </a:r>
          </a:p>
        </p:txBody>
      </p:sp>
      <p:pic>
        <p:nvPicPr>
          <p:cNvPr id="21506" name="Picture 2" descr="https://bez-smenki.ru/wp-content/uploads/2022/08/image25-1.png"/>
          <p:cNvPicPr>
            <a:picLocks noChangeAspect="1" noChangeArrowheads="1"/>
          </p:cNvPicPr>
          <p:nvPr/>
        </p:nvPicPr>
        <p:blipFill>
          <a:blip r:embed="rId2">
            <a:clrChange>
              <a:clrFrom>
                <a:srgbClr val="FFFFFF"/>
              </a:clrFrom>
              <a:clrTo>
                <a:srgbClr val="FFFFFF">
                  <a:alpha val="0"/>
                </a:srgbClr>
              </a:clrTo>
            </a:clrChange>
            <a:lum bright="-10000" contrast="10000"/>
          </a:blip>
          <a:srcRect t="8333"/>
          <a:stretch>
            <a:fillRect/>
          </a:stretch>
        </p:blipFill>
        <p:spPr bwMode="auto">
          <a:xfrm>
            <a:off x="285720" y="357166"/>
            <a:ext cx="5588320" cy="57150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317</TotalTime>
  <Words>791</Words>
  <Application>Microsoft Office PowerPoint</Application>
  <PresentationFormat>Экран (4:3)</PresentationFormat>
  <Paragraphs>79</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Аспект</vt:lpstr>
      <vt:lpstr>Изменения в КИМ ЕГЭ 2023 года в сравнении с КИМ 2022 года. Решение заданий высокого уровня сложности (задания с изображением биологического объекта).</vt:lpstr>
      <vt:lpstr>Изменения в КИМ</vt:lpstr>
      <vt:lpstr>Структура заданий</vt:lpstr>
      <vt:lpstr>Структура заданий</vt:lpstr>
      <vt:lpstr>Слайд 5</vt:lpstr>
      <vt:lpstr>Слайд 6</vt:lpstr>
      <vt:lpstr>Распределение заданий по уровню сложности</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Викторович</dc:creator>
  <cp:lastModifiedBy>Викторович</cp:lastModifiedBy>
  <cp:revision>45</cp:revision>
  <dcterms:created xsi:type="dcterms:W3CDTF">2022-10-22T15:08:44Z</dcterms:created>
  <dcterms:modified xsi:type="dcterms:W3CDTF">2022-10-22T20:26:09Z</dcterms:modified>
</cp:coreProperties>
</file>