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09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3699804"/>
            <a:ext cx="3326904" cy="1143000"/>
          </a:xfrm>
        </p:spPr>
        <p:txBody>
          <a:bodyPr/>
          <a:lstStyle/>
          <a:p>
            <a:pPr algn="r"/>
            <a:r>
              <a:rPr lang="ru-RU" dirty="0"/>
              <a:t>Педагог ДО МБОУ ДО ЦДЮТ Муратов М.Ж.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Природа. Природоохранные территории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2537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642918"/>
            <a:ext cx="2956574" cy="22145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2857496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сова</a:t>
            </a:r>
          </a:p>
        </p:txBody>
      </p:sp>
      <p:pic>
        <p:nvPicPr>
          <p:cNvPr id="6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642918"/>
            <a:ext cx="3500462" cy="188595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572132" y="250030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кобчик</a:t>
            </a:r>
          </a:p>
        </p:txBody>
      </p:sp>
      <p:pic>
        <p:nvPicPr>
          <p:cNvPr id="8" name="Picture 6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429000"/>
            <a:ext cx="2733675" cy="224790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14414" y="564357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жаворонок</a:t>
            </a:r>
          </a:p>
        </p:txBody>
      </p:sp>
      <p:pic>
        <p:nvPicPr>
          <p:cNvPr id="10" name="Picture 8" descr="Похожее изображе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3357562"/>
            <a:ext cx="3857652" cy="242889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286248" y="5857892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Жерлянка </a:t>
            </a:r>
            <a:r>
              <a:rPr lang="ru-RU" b="1" dirty="0" err="1"/>
              <a:t>краснобрюхая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48147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571480"/>
            <a:ext cx="7286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Симферопольский район является одним из наиболее обеспеченных водными ресурсами регионов полуострова. На его территории созданы десятки прудов и несколько крупных водохранилищ.</a:t>
            </a:r>
          </a:p>
        </p:txBody>
      </p:sp>
      <p:pic>
        <p:nvPicPr>
          <p:cNvPr id="5" name="Picture 4" descr="Simferopol Reservo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7744" y="1844824"/>
            <a:ext cx="4824536" cy="352562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01153" y="5370446"/>
            <a:ext cx="4357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Симферопольское водохранилище</a:t>
            </a:r>
          </a:p>
        </p:txBody>
      </p:sp>
    </p:spTree>
    <p:extLst>
      <p:ext uri="{BB962C8B-B14F-4D97-AF65-F5344CB8AC3E}">
        <p14:creationId xmlns:p14="http://schemas.microsoft.com/office/powerpoint/2010/main" val="3045216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7030A0"/>
                </a:solidFill>
              </a:rPr>
              <a:t>Юный археолог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1600200"/>
            <a:ext cx="840108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2"/>
              <a:buNone/>
            </a:pPr>
            <a:r>
              <a:rPr lang="ru-RU" sz="4400" b="1" dirty="0"/>
              <a:t>На территории Симферопольского и района было открыто несколько уникальных стоянок первобытного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3757979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ещера Чокурч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88640"/>
            <a:ext cx="7500990" cy="36433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4260197"/>
            <a:ext cx="8143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 1947 года эта достопримечательность имеет статус памятника мирового значения. На территории Европы нет более древнего, сохранившегося жилища человека, кроме пещеры </a:t>
            </a:r>
            <a:r>
              <a:rPr lang="ru-RU" b="1" dirty="0" err="1"/>
              <a:t>Чокурча</a:t>
            </a:r>
            <a:r>
              <a:rPr lang="ru-RU" b="1" dirty="0"/>
              <a:t>. В древнейшие времена здесь делали орудия труда, укрывались от непогоды неандертальцы. Скелеты людей эпохи Палеолита были обнаружены на этой территории.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00298" y="3903416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Пещера </a:t>
            </a:r>
            <a:r>
              <a:rPr lang="ru-RU" b="1" dirty="0" err="1"/>
              <a:t>Чокурча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92692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500042"/>
            <a:ext cx="857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Горный Крым – край классического карста. Известняки легко растворяются водой, и на их поверхность, а также в недрах формируются разнообразные карстовые формы рельефа и пустоты</a:t>
            </a:r>
            <a:r>
              <a:rPr lang="ru-RU" dirty="0"/>
              <a:t>.</a:t>
            </a:r>
          </a:p>
        </p:txBody>
      </p:sp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3116"/>
            <a:ext cx="4600174" cy="35719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00694" y="2071678"/>
            <a:ext cx="33575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Мраморная пещера</a:t>
            </a:r>
          </a:p>
          <a:p>
            <a:r>
              <a:rPr lang="ru-RU" dirty="0"/>
              <a:t>- считается самой красивой пещерой Крыма. Была открыта только в 1984 году. Находится на нижнем плато </a:t>
            </a:r>
            <a:r>
              <a:rPr lang="ru-RU" dirty="0" err="1"/>
              <a:t>Чатыр-Дага</a:t>
            </a:r>
            <a:endParaRPr lang="ru-RU" dirty="0"/>
          </a:p>
        </p:txBody>
      </p:sp>
      <p:pic>
        <p:nvPicPr>
          <p:cNvPr id="7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929066"/>
            <a:ext cx="3071834" cy="2571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2998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428604"/>
            <a:ext cx="8215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/>
              <a:t>Эмине-Баир-Хосар</a:t>
            </a:r>
            <a:r>
              <a:rPr lang="ru-RU" dirty="0"/>
              <a:t> — одна из красивейших пещер Крыма. В переводе с тюркского </a:t>
            </a:r>
            <a:r>
              <a:rPr lang="ru-RU" i="1" dirty="0" err="1"/>
              <a:t>Эми</a:t>
            </a:r>
            <a:r>
              <a:rPr lang="ru-RU" dirty="0"/>
              <a:t> – "дуб", </a:t>
            </a:r>
            <a:r>
              <a:rPr lang="ru-RU" i="1" dirty="0" err="1"/>
              <a:t>Баир</a:t>
            </a:r>
            <a:r>
              <a:rPr lang="ru-RU" dirty="0"/>
              <a:t> – "склон", </a:t>
            </a:r>
            <a:r>
              <a:rPr lang="ru-RU" i="1" dirty="0" err="1"/>
              <a:t>Хосар</a:t>
            </a:r>
            <a:r>
              <a:rPr lang="ru-RU" dirty="0"/>
              <a:t> – "колодец", таким образом, цельное название переводится как "колодец на склоне возле дуба".</a:t>
            </a:r>
          </a:p>
        </p:txBody>
      </p:sp>
      <p:pic>
        <p:nvPicPr>
          <p:cNvPr id="5" name="Picture 2" descr="http://poluostrov-krym.com/images/stories/dostoprimechatelnosti/peschery/emine_049_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00174"/>
            <a:ext cx="3714776" cy="2357454"/>
          </a:xfrm>
          <a:prstGeom prst="rect">
            <a:avLst/>
          </a:prstGeom>
          <a:noFill/>
        </p:spPr>
      </p:pic>
      <p:pic>
        <p:nvPicPr>
          <p:cNvPr id="6" name="Picture 8" descr="185.  Пещера Эмине-Баир-Хосар. Зал Идолов - коп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071942"/>
            <a:ext cx="4357718" cy="2500330"/>
          </a:xfrm>
          <a:prstGeom prst="rect">
            <a:avLst/>
          </a:prstGeom>
          <a:noFill/>
        </p:spPr>
      </p:pic>
      <p:pic>
        <p:nvPicPr>
          <p:cNvPr id="7" name="Picture 10" descr="192. Шапка Мономаха - знаменитый сталагмит пещеры Эмине-Баир-Хоса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428736"/>
            <a:ext cx="3857652" cy="2500330"/>
          </a:xfrm>
          <a:prstGeom prst="rect">
            <a:avLst/>
          </a:prstGeom>
          <a:noFill/>
        </p:spPr>
      </p:pic>
      <p:pic>
        <p:nvPicPr>
          <p:cNvPr id="8" name="Picture 12" descr="193.  Скелет мамонтёнка, провалившегося в пещеру Эмине-Баир-Хосар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4071942"/>
            <a:ext cx="3429024" cy="2428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5209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8147248" cy="26250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Плачущая скала – красивейшее место, ставшее центром одноименного ландшафтного заказника в долине реки Западный </a:t>
            </a:r>
            <a:r>
              <a:rPr lang="ru-RU" dirty="0" err="1"/>
              <a:t>Булганак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Оказавшись впервые перед Плачущей скалой невозможно скрыть изумление. В первую очередь поражают ее габариты – каменно-известняковая глыба, обильна поросшая мхом и лишайниками, вздымается примерно на шесть метров в высоту. Стекая вниз, на невысокий карниз, капли образуют чистый прохладный ручеек, который в свою очередь впадает в небольшое озеро у подножия скалы.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Плачущая скала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5" t="32093" r="32183" b="43710"/>
          <a:stretch/>
        </p:blipFill>
        <p:spPr bwMode="auto">
          <a:xfrm>
            <a:off x="1763688" y="3959778"/>
            <a:ext cx="5564817" cy="288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290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6632"/>
            <a:ext cx="8424936" cy="32403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Бытует легенда, согласно которой вода - это "слезы" самой природы в память об истребленном оленьем племени, обитавшем когда-то рядом со скалой. Движимые неуемным инстинктом охоты люди перестреляли всех оленей. И только израненный вожак смог спастись. Из последних сил он поднялся на скалу и пропал там бесследно. С тех пор земля начала оплакивать гордых оленей, напоминая людям о хрупкости и уязвимости окружающего мира.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Картинки по запросу &quot;плачущая скал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090010"/>
            <a:ext cx="6091436" cy="376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160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30368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Сложенная из неоднородных геологических пластов с преобладанием водопроницаемого известняка, скала, подобно губке, способна впитывать и накапливать атмосферные осадки. Вода неспособна надолго задерживаться в камне и, проникая в нижние слои, начинает просачиваться наружу. Кстати, природной влажностью объясняется зеленый "наряд" скалы.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Картинки по запросу &quot;плачущая скал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37495"/>
            <a:ext cx="5227340" cy="392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111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Водопад живой и мертвой воды образован двумя родниками, которые бьют под каменной аркой на небольшом возвышении. Расстояние между ними составляет примерно 70 сантиметров. Согласно поверью, из одного источника вытекает живая вода, а из другого — мертвая.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/>
              </a:rPr>
              <a:t>«Водопад живой и мертвой воды»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7" t="22078" r="30810" b="57949"/>
          <a:stretch/>
        </p:blipFill>
        <p:spPr bwMode="auto">
          <a:xfrm>
            <a:off x="1331640" y="3909410"/>
            <a:ext cx="6409975" cy="2948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212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Познакомиться с особенностями природы  Симферопольского района, изучить растительный  и животный мир региона, расширить знания о природоохранных территориях  в пределах родного района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Цель занятия </a:t>
            </a:r>
          </a:p>
        </p:txBody>
      </p:sp>
    </p:spTree>
    <p:extLst>
      <p:ext uri="{BB962C8B-B14F-4D97-AF65-F5344CB8AC3E}">
        <p14:creationId xmlns:p14="http://schemas.microsoft.com/office/powerpoint/2010/main" val="3965186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6632"/>
            <a:ext cx="8373616" cy="338437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Внешний вид водопада вполне соответствует его названию: со стороны "живого" ручья камни, по которым стекает вода, покрыты мхом, а под водой "мертвого" источника – совершенно голый камень белесого цвета. Интересной особенностью воды из ручьев является тот факт, что она несколько отличается по температуре, и весьма значительно – по химическому составу. Так вода из "живого" источника  более жесткая и насыщена минеральными солями.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Картинки по запросу &quot;водопад живой и мертвой воды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07698"/>
            <a:ext cx="4804792" cy="346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55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/>
              <a:t>Назвать преобладающие типы почв региона</a:t>
            </a:r>
          </a:p>
          <a:p>
            <a:pPr marL="514350" indent="-514350">
              <a:buAutoNum type="arabicPeriod"/>
            </a:pPr>
            <a:r>
              <a:rPr lang="ru-RU" dirty="0"/>
              <a:t> Пещера </a:t>
            </a:r>
            <a:r>
              <a:rPr lang="ru-RU" dirty="0" err="1"/>
              <a:t>Чокурча</a:t>
            </a:r>
            <a:r>
              <a:rPr lang="ru-RU" dirty="0"/>
              <a:t> – это …</a:t>
            </a:r>
          </a:p>
          <a:p>
            <a:pPr marL="514350" indent="-514350">
              <a:buAutoNum type="arabicPeriod"/>
            </a:pPr>
            <a:r>
              <a:rPr lang="ru-RU" dirty="0"/>
              <a:t>Почему скалу назвали Плачущей?</a:t>
            </a:r>
          </a:p>
          <a:p>
            <a:pPr marL="514350" indent="-514350">
              <a:buAutoNum type="arabicPeriod"/>
            </a:pPr>
            <a:r>
              <a:rPr lang="ru-RU" dirty="0"/>
              <a:t>Назвать представителей флоры и фауны Симферопольского района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Закрепление знаний</a:t>
            </a:r>
          </a:p>
        </p:txBody>
      </p:sp>
    </p:spTree>
    <p:extLst>
      <p:ext uri="{BB962C8B-B14F-4D97-AF65-F5344CB8AC3E}">
        <p14:creationId xmlns:p14="http://schemas.microsoft.com/office/powerpoint/2010/main" val="3162367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/>
              <a:t>Рельеф</a:t>
            </a:r>
            <a:r>
              <a:rPr lang="ru-RU" sz="2400" dirty="0"/>
              <a:t> – Центрально-Крымская равнина и предгорье Крымских гор</a:t>
            </a:r>
          </a:p>
          <a:p>
            <a:r>
              <a:rPr lang="ru-RU" sz="2400" b="1" dirty="0"/>
              <a:t>Почвы –</a:t>
            </a:r>
            <a:r>
              <a:rPr lang="ru-RU" sz="2400" dirty="0"/>
              <a:t> черноземы южные</a:t>
            </a:r>
          </a:p>
          <a:p>
            <a:r>
              <a:rPr lang="ru-RU" sz="2400" b="1" dirty="0"/>
              <a:t>Климат</a:t>
            </a:r>
            <a:r>
              <a:rPr lang="ru-RU" sz="2400" dirty="0"/>
              <a:t> – жаркое лето и сравнительно теплая зима</a:t>
            </a:r>
          </a:p>
          <a:p>
            <a:r>
              <a:rPr lang="ru-RU" sz="2400" b="1" dirty="0"/>
              <a:t>Внутренними водами- </a:t>
            </a:r>
            <a:r>
              <a:rPr lang="ru-RU" sz="2400" dirty="0"/>
              <a:t>регион обеспечен лучше всех районов Крыма</a:t>
            </a:r>
          </a:p>
          <a:p>
            <a:r>
              <a:rPr lang="ru-RU" sz="2400" b="1" dirty="0"/>
              <a:t>Полезные ископаемые </a:t>
            </a:r>
            <a:r>
              <a:rPr lang="ru-RU" sz="2400" dirty="0"/>
              <a:t>-  глины, строительные известняки, минеральные воды, песок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>
                <a:solidFill>
                  <a:srgbClr val="7030A0"/>
                </a:solidFill>
              </a:rPr>
              <a:t>Природа региона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5248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401080" cy="4757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0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0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8806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Название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Растения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Животные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8867">
                <a:tc>
                  <a:txBody>
                    <a:bodyPr/>
                    <a:lstStyle/>
                    <a:p>
                      <a:r>
                        <a:rPr lang="ru-RU" dirty="0"/>
                        <a:t>Горная часть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Дуб пушистый</a:t>
                      </a:r>
                    </a:p>
                    <a:p>
                      <a:r>
                        <a:rPr lang="ru-RU" dirty="0"/>
                        <a:t>Дуб скальный</a:t>
                      </a:r>
                    </a:p>
                    <a:p>
                      <a:r>
                        <a:rPr lang="ru-RU" dirty="0"/>
                        <a:t>Граб</a:t>
                      </a:r>
                    </a:p>
                    <a:p>
                      <a:r>
                        <a:rPr lang="ru-RU" dirty="0"/>
                        <a:t>Ясень</a:t>
                      </a:r>
                    </a:p>
                    <a:p>
                      <a:r>
                        <a:rPr lang="ru-RU" dirty="0"/>
                        <a:t>Осока низкая</a:t>
                      </a:r>
                    </a:p>
                    <a:p>
                      <a:r>
                        <a:rPr lang="ru-RU" dirty="0"/>
                        <a:t>Ковыль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Ушан</a:t>
                      </a:r>
                    </a:p>
                    <a:p>
                      <a:r>
                        <a:rPr lang="ru-RU" dirty="0"/>
                        <a:t>Белка</a:t>
                      </a:r>
                    </a:p>
                    <a:p>
                      <a:r>
                        <a:rPr lang="ru-RU" dirty="0"/>
                        <a:t>Дятел</a:t>
                      </a:r>
                    </a:p>
                    <a:p>
                      <a:r>
                        <a:rPr lang="ru-RU" dirty="0"/>
                        <a:t>Тритон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0085">
                <a:tc>
                  <a:txBody>
                    <a:bodyPr/>
                    <a:lstStyle/>
                    <a:p>
                      <a:r>
                        <a:rPr lang="ru-RU" dirty="0"/>
                        <a:t>Степная часть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Катран </a:t>
                      </a:r>
                      <a:r>
                        <a:rPr lang="ru-RU" dirty="0" err="1"/>
                        <a:t>Стевена</a:t>
                      </a:r>
                      <a:endParaRPr lang="ru-RU" dirty="0"/>
                    </a:p>
                    <a:p>
                      <a:r>
                        <a:rPr lang="ru-RU" dirty="0"/>
                        <a:t>Живокость </a:t>
                      </a:r>
                      <a:r>
                        <a:rPr lang="ru-RU" dirty="0" err="1"/>
                        <a:t>Паласса</a:t>
                      </a:r>
                      <a:endParaRPr lang="ru-RU" dirty="0"/>
                    </a:p>
                    <a:p>
                      <a:r>
                        <a:rPr lang="ru-RU" dirty="0"/>
                        <a:t>Волчеягодник крымский</a:t>
                      </a:r>
                    </a:p>
                    <a:p>
                      <a:r>
                        <a:rPr lang="ru-RU" dirty="0"/>
                        <a:t>Астрагал щетинистый</a:t>
                      </a:r>
                    </a:p>
                    <a:p>
                      <a:r>
                        <a:rPr lang="ru-RU" dirty="0"/>
                        <a:t>Цикламен Кузнецова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Слепушонка</a:t>
                      </a:r>
                      <a:r>
                        <a:rPr lang="ru-RU" dirty="0"/>
                        <a:t> обыкновенная</a:t>
                      </a:r>
                    </a:p>
                    <a:p>
                      <a:r>
                        <a:rPr lang="ru-RU" dirty="0"/>
                        <a:t>Кобчик</a:t>
                      </a:r>
                    </a:p>
                    <a:p>
                      <a:r>
                        <a:rPr lang="ru-RU" dirty="0"/>
                        <a:t>Черепаха</a:t>
                      </a:r>
                      <a:r>
                        <a:rPr lang="ru-RU" baseline="0" dirty="0"/>
                        <a:t> болотная</a:t>
                      </a:r>
                    </a:p>
                    <a:p>
                      <a:r>
                        <a:rPr lang="ru-RU" baseline="0" dirty="0"/>
                        <a:t>Чесночница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/>
              <a:t>Растения и животные Симферопольского района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6619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b="1" dirty="0"/>
              <a:t>Приоритетными направлениями в развитии сельского хозяйства района являются: выращивание зерна, производство овощей, выращивание эфиромасличных культур и масло семян подсолнечника, развитие плодоводства и виноградарства; в животноводстве – молочное и мясное скотоводство, птицеводство, свиноводство, овцеводство.</a:t>
            </a:r>
          </a:p>
        </p:txBody>
      </p:sp>
    </p:spTree>
    <p:extLst>
      <p:ext uri="{BB962C8B-B14F-4D97-AF65-F5344CB8AC3E}">
        <p14:creationId xmlns:p14="http://schemas.microsoft.com/office/powerpoint/2010/main" val="144464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lesha.pp.ua/wp-content/uploads/2015/05/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642918"/>
            <a:ext cx="3143272" cy="268603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14810" y="857232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типчак</a:t>
            </a:r>
          </a:p>
        </p:txBody>
      </p:sp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714356"/>
            <a:ext cx="3433441" cy="25717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572132" y="3286124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ковыль</a:t>
            </a:r>
          </a:p>
        </p:txBody>
      </p:sp>
      <p:pic>
        <p:nvPicPr>
          <p:cNvPr id="8" name="Picture 4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786190"/>
            <a:ext cx="3357586" cy="184785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71538" y="5857892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Цикламен Кузнецова</a:t>
            </a:r>
          </a:p>
        </p:txBody>
      </p:sp>
      <p:pic>
        <p:nvPicPr>
          <p:cNvPr id="10" name="Picture 6" descr="Похожее изображе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643314"/>
            <a:ext cx="3786214" cy="221457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500694" y="592933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Катран </a:t>
            </a:r>
            <a:r>
              <a:rPr lang="uk-UA" b="1" dirty="0" err="1"/>
              <a:t>Стевена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69013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57166"/>
            <a:ext cx="2428892" cy="32426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2976" y="3500438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дуб</a:t>
            </a:r>
          </a:p>
        </p:txBody>
      </p:sp>
      <p:pic>
        <p:nvPicPr>
          <p:cNvPr id="6" name="Picture 8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428604"/>
            <a:ext cx="3587991" cy="235745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14876" y="2857495"/>
            <a:ext cx="1725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граб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14876" y="5676615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ясень</a:t>
            </a:r>
          </a:p>
        </p:txBody>
      </p:sp>
      <p:pic>
        <p:nvPicPr>
          <p:cNvPr id="10" name="Picture 10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29946" y="3319161"/>
            <a:ext cx="3357586" cy="2357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9473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099" y="571480"/>
            <a:ext cx="3071835" cy="26432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3286124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Астрагал щетинистій</a:t>
            </a:r>
            <a:endParaRPr lang="ru-RU" b="1" dirty="0"/>
          </a:p>
        </p:txBody>
      </p:sp>
      <p:pic>
        <p:nvPicPr>
          <p:cNvPr id="6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28604"/>
            <a:ext cx="3429024" cy="269368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57752" y="3143248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/>
              <a:t>Ят</a:t>
            </a:r>
            <a:r>
              <a:rPr lang="ru-RU" b="1" dirty="0" err="1"/>
              <a:t>ры</a:t>
            </a:r>
            <a:r>
              <a:rPr lang="uk-UA" b="1" dirty="0" err="1"/>
              <a:t>шник</a:t>
            </a:r>
            <a:r>
              <a:rPr lang="uk-UA" b="1" dirty="0"/>
              <a:t> </a:t>
            </a:r>
            <a:r>
              <a:rPr lang="uk-UA" b="1" dirty="0" err="1"/>
              <a:t>обоженный</a:t>
            </a:r>
            <a:endParaRPr lang="ru-RU" b="1" dirty="0"/>
          </a:p>
        </p:txBody>
      </p:sp>
      <p:pic>
        <p:nvPicPr>
          <p:cNvPr id="8" name="Picture 10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3929066"/>
            <a:ext cx="2571768" cy="22240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00100" y="6215082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Волчеягодник крымский</a:t>
            </a:r>
          </a:p>
        </p:txBody>
      </p:sp>
      <p:pic>
        <p:nvPicPr>
          <p:cNvPr id="10" name="Picture 12" descr="Похожее изображе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714752"/>
            <a:ext cx="3000396" cy="235745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214942" y="6143644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Живокость </a:t>
            </a:r>
            <a:r>
              <a:rPr lang="ru-RU" b="1" dirty="0" err="1"/>
              <a:t>Паласса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06186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3286148" cy="22145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285749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суслик</a:t>
            </a:r>
          </a:p>
        </p:txBody>
      </p:sp>
      <p:pic>
        <p:nvPicPr>
          <p:cNvPr id="6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7130" y="556731"/>
            <a:ext cx="3539645" cy="237220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929190" y="3000372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тушканчик</a:t>
            </a:r>
          </a:p>
        </p:txBody>
      </p:sp>
      <p:pic>
        <p:nvPicPr>
          <p:cNvPr id="8" name="Picture 6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571876"/>
            <a:ext cx="2928958" cy="228601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71538" y="5857892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барсук</a:t>
            </a:r>
          </a:p>
        </p:txBody>
      </p:sp>
      <p:pic>
        <p:nvPicPr>
          <p:cNvPr id="10" name="Picture 8" descr="Похожее изображе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3714752"/>
            <a:ext cx="3643338" cy="195739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643438" y="564357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Кутора</a:t>
            </a:r>
            <a:r>
              <a:rPr lang="ru-RU" b="1" dirty="0"/>
              <a:t> малая</a:t>
            </a:r>
          </a:p>
        </p:txBody>
      </p:sp>
    </p:spTree>
    <p:extLst>
      <p:ext uri="{BB962C8B-B14F-4D97-AF65-F5344CB8AC3E}">
        <p14:creationId xmlns:p14="http://schemas.microsoft.com/office/powerpoint/2010/main" val="31933448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</TotalTime>
  <Words>725</Words>
  <Application>Microsoft Office PowerPoint</Application>
  <PresentationFormat>Экран (4:3)</PresentationFormat>
  <Paragraphs>78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Constantia</vt:lpstr>
      <vt:lpstr>Wingdings 2</vt:lpstr>
      <vt:lpstr>Бумажная</vt:lpstr>
      <vt:lpstr>Природа. Природоохранные территории</vt:lpstr>
      <vt:lpstr>Цель занятия </vt:lpstr>
      <vt:lpstr>Природа региона</vt:lpstr>
      <vt:lpstr>Растения и животные Симферопольского района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Плачущая скала</vt:lpstr>
      <vt:lpstr>Презентация PowerPoint</vt:lpstr>
      <vt:lpstr>Презентация PowerPoint</vt:lpstr>
      <vt:lpstr>«Водопад живой и мертвой воды»</vt:lpstr>
      <vt:lpstr>Презентация PowerPoint</vt:lpstr>
      <vt:lpstr>Закрепление знаний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Природа. Природоохранные территории</dc:title>
  <dc:creator>Computer</dc:creator>
  <cp:lastModifiedBy>Елена</cp:lastModifiedBy>
  <cp:revision>5</cp:revision>
  <dcterms:created xsi:type="dcterms:W3CDTF">2020-03-24T16:16:07Z</dcterms:created>
  <dcterms:modified xsi:type="dcterms:W3CDTF">2020-03-25T11:44:57Z</dcterms:modified>
</cp:coreProperties>
</file>