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8" r:id="rId3"/>
    <p:sldId id="346" r:id="rId4"/>
    <p:sldId id="349" r:id="rId5"/>
    <p:sldId id="350" r:id="rId6"/>
    <p:sldId id="258" r:id="rId7"/>
    <p:sldId id="328" r:id="rId8"/>
    <p:sldId id="260" r:id="rId9"/>
    <p:sldId id="345" r:id="rId10"/>
    <p:sldId id="288" r:id="rId11"/>
    <p:sldId id="342" r:id="rId12"/>
    <p:sldId id="265" r:id="rId13"/>
    <p:sldId id="334" r:id="rId14"/>
    <p:sldId id="335" r:id="rId15"/>
    <p:sldId id="313" r:id="rId16"/>
    <p:sldId id="300" r:id="rId17"/>
    <p:sldId id="307" r:id="rId18"/>
    <p:sldId id="275" r:id="rId19"/>
    <p:sldId id="336" r:id="rId20"/>
    <p:sldId id="276" r:id="rId21"/>
    <p:sldId id="295" r:id="rId22"/>
    <p:sldId id="343" r:id="rId23"/>
    <p:sldId id="325" r:id="rId24"/>
    <p:sldId id="326" r:id="rId25"/>
    <p:sldId id="286" r:id="rId26"/>
    <p:sldId id="283" r:id="rId27"/>
    <p:sldId id="330" r:id="rId28"/>
    <p:sldId id="333" r:id="rId29"/>
    <p:sldId id="337" r:id="rId30"/>
    <p:sldId id="278" r:id="rId31"/>
    <p:sldId id="279" r:id="rId32"/>
    <p:sldId id="281" r:id="rId33"/>
    <p:sldId id="318" r:id="rId34"/>
    <p:sldId id="308" r:id="rId35"/>
    <p:sldId id="282" r:id="rId36"/>
    <p:sldId id="305" r:id="rId37"/>
    <p:sldId id="331" r:id="rId38"/>
    <p:sldId id="338" r:id="rId39"/>
    <p:sldId id="327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7A1DCA6-0B03-4512-88DE-C203A5957291}">
          <p14:sldIdLst>
            <p14:sldId id="256"/>
            <p14:sldId id="348"/>
            <p14:sldId id="346"/>
            <p14:sldId id="349"/>
            <p14:sldId id="350"/>
            <p14:sldId id="258"/>
            <p14:sldId id="328"/>
            <p14:sldId id="260"/>
            <p14:sldId id="345"/>
            <p14:sldId id="288"/>
            <p14:sldId id="342"/>
            <p14:sldId id="265"/>
            <p14:sldId id="334"/>
            <p14:sldId id="335"/>
            <p14:sldId id="313"/>
            <p14:sldId id="300"/>
            <p14:sldId id="307"/>
            <p14:sldId id="275"/>
            <p14:sldId id="336"/>
            <p14:sldId id="276"/>
            <p14:sldId id="295"/>
            <p14:sldId id="343"/>
            <p14:sldId id="325"/>
            <p14:sldId id="326"/>
            <p14:sldId id="286"/>
            <p14:sldId id="283"/>
            <p14:sldId id="330"/>
            <p14:sldId id="333"/>
            <p14:sldId id="337"/>
            <p14:sldId id="278"/>
            <p14:sldId id="279"/>
            <p14:sldId id="281"/>
            <p14:sldId id="318"/>
            <p14:sldId id="308"/>
            <p14:sldId id="282"/>
            <p14:sldId id="305"/>
            <p14:sldId id="331"/>
            <p14:sldId id="338"/>
            <p14:sldId id="32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800000"/>
    <a:srgbClr val="0303A5"/>
    <a:srgbClr val="4402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26" autoAdjust="0"/>
    <p:restoredTop sz="94660"/>
  </p:normalViewPr>
  <p:slideViewPr>
    <p:cSldViewPr snapToGrid="0">
      <p:cViewPr>
        <p:scale>
          <a:sx n="66" d="100"/>
          <a:sy n="66" d="100"/>
        </p:scale>
        <p:origin x="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20.04.24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452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20.04.24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07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20.04.24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64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20.04.24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648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20.04.24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34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20.04.24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17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20.04.24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798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20.04.24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536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20.04.24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91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20.04.24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774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F07D0-A76B-4B18-8B74-38323FC39AD1}" type="datetimeFigureOut">
              <a:rPr lang="ru-RU" smtClean="0"/>
              <a:pPr/>
              <a:t>20.04.24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409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F07D0-A76B-4B18-8B74-38323FC39AD1}" type="datetimeFigureOut">
              <a:rPr lang="ru-RU" smtClean="0"/>
              <a:pPr/>
              <a:t>20.04.24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C03D8-A155-48D6-A1D9-947352E56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2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partizanshkola.ru/news/2022-12-02/mezhdunarodnaya-aktciya-test-po-istorii-velikoy-otechestvennoy-v-2" TargetMode="External"/><Relationship Id="rId13" Type="http://schemas.openxmlformats.org/officeDocument/2006/relationships/hyperlink" Target="https://partizanshkola.ru/news/2023-05-10/vserossiyskiy-urok-pobedy-khranyat-derevya-pamyat-o-voyne" TargetMode="External"/><Relationship Id="rId3" Type="http://schemas.openxmlformats.org/officeDocument/2006/relationships/hyperlink" Target="https://partizanshkola.ru/news/2022-05-19/den-pionerii" TargetMode="External"/><Relationship Id="rId7" Type="http://schemas.openxmlformats.org/officeDocument/2006/relationships/hyperlink" Target="https://partizanshkola.ru/news/2023-01-27/27-yanvarya-den-osvobozhdeniya-leningrada-ot-fashistskoy-blokady" TargetMode="External"/><Relationship Id="rId12" Type="http://schemas.openxmlformats.org/officeDocument/2006/relationships/hyperlink" Target="https://partizanshkola.ru/news/2023-05-05/kruglyy-stol-v-klube-lyubiteley-istorii-otechestva" TargetMode="External"/><Relationship Id="rId2" Type="http://schemas.openxmlformats.org/officeDocument/2006/relationships/hyperlink" Target="https://partizanshkola.ru/news/2022-06-14/vserossiyskaya-aktciya-okna-rossii" TargetMode="External"/><Relationship Id="rId16" Type="http://schemas.openxmlformats.org/officeDocument/2006/relationships/hyperlink" Target="https://partizanshkola.ru/news/2022-10-01/novaya-zapis-7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rtizanshkola.ru/news/2023-01-27/mezhdunarodnyy-den-pamyati-zhertv-kholokosta" TargetMode="External"/><Relationship Id="rId11" Type="http://schemas.openxmlformats.org/officeDocument/2006/relationships/hyperlink" Target="https://partizanshkola.ru/news/2021-12-06/issledovatelskaya-rabota-sablynskie-skrepy" TargetMode="External"/><Relationship Id="rId5" Type="http://schemas.openxmlformats.org/officeDocument/2006/relationships/hyperlink" Target="https://partizanshkola.ru/news/2023-02-07/79-godovschina-beshuyskogo-boya" TargetMode="External"/><Relationship Id="rId15" Type="http://schemas.openxmlformats.org/officeDocument/2006/relationships/hyperlink" Target="https://partizanshkola.ru/news/2023-04-26/vakhta-pamyati-na-postu-1" TargetMode="External"/><Relationship Id="rId10" Type="http://schemas.openxmlformats.org/officeDocument/2006/relationships/hyperlink" Target="https://partizanshkola.ru/news/2022-11-11/pozdravlyaem-tereschenko-germana-s-prisvoeniem-zvaniya-kandidata" TargetMode="External"/><Relationship Id="rId4" Type="http://schemas.openxmlformats.org/officeDocument/2006/relationships/hyperlink" Target="https://partizanshkola.ru/news/2022-05-05/urok-muzhestva-i-pomnit-mir-spasennyy" TargetMode="External"/><Relationship Id="rId9" Type="http://schemas.openxmlformats.org/officeDocument/2006/relationships/hyperlink" Target="https://partizanshkola.ru/news/2022-11-25/vstrecha-s-boytcami-kazachego-shturmovogo-batalona-tavrida" TargetMode="External"/><Relationship Id="rId14" Type="http://schemas.openxmlformats.org/officeDocument/2006/relationships/hyperlink" Target="https://partizanshkola.ru/news/2023-05-07/pobeda-v-serdtce-kazhdogo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partizanshkola.ru/fotoalbom/razgovory-o-vazhnom" TargetMode="External"/><Relationship Id="rId13" Type="http://schemas.openxmlformats.org/officeDocument/2006/relationships/hyperlink" Target="https://partizanshkola.ru/news/2023-02-07/79-godovschina-beshuyskogo-boya" TargetMode="External"/><Relationship Id="rId3" Type="http://schemas.openxmlformats.org/officeDocument/2006/relationships/hyperlink" Target="https://partizanshkola.ru/news/2023-04-27/diktant-pobedy-2" TargetMode="External"/><Relationship Id="rId7" Type="http://schemas.openxmlformats.org/officeDocument/2006/relationships/hyperlink" Target="https://partizanshkola.ru/news/2023-03-17/den-vossoedineniya-kryma-s-rossiey-2" TargetMode="External"/><Relationship Id="rId12" Type="http://schemas.openxmlformats.org/officeDocument/2006/relationships/hyperlink" Target="https://partizanshkola.ru/news/2022-06-22/mezhdunarodnaya-aktciya-svecha-pamyati" TargetMode="External"/><Relationship Id="rId2" Type="http://schemas.openxmlformats.org/officeDocument/2006/relationships/hyperlink" Target="https://partizanshkola.ru/news/2023-05-01/vserossiyskaya-aktciya-pismo-soldatu-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rtizanshkola.ru/news/2023-02-21/urok-muzhestva-posvyaschennyy-dnyu-zaschitnika-otechestva" TargetMode="External"/><Relationship Id="rId11" Type="http://schemas.openxmlformats.org/officeDocument/2006/relationships/hyperlink" Target="https://partizanshkola.ru/news/2022-04-06/den-edinykh-deystviy-v-pamyat-o-genotcide-sovetskogo-naroda-natc-2" TargetMode="External"/><Relationship Id="rId5" Type="http://schemas.openxmlformats.org/officeDocument/2006/relationships/hyperlink" Target="https://partizanshkola.ru/news/2023-04-13/den-osvobozhdeniya-simferopolskogo-rayona-ot-nemetcko-fashistski" TargetMode="External"/><Relationship Id="rId10" Type="http://schemas.openxmlformats.org/officeDocument/2006/relationships/hyperlink" Target="https://partizanshkola.ru/news/2023-04-07/vserossiyskaya-voenno-patrioticheskoy-aktciya-verni-geroyu-imya" TargetMode="External"/><Relationship Id="rId4" Type="http://schemas.openxmlformats.org/officeDocument/2006/relationships/hyperlink" Target="https://partizanshkola.ru/news/2022-05-09/s-dnem-pobedy-4" TargetMode="External"/><Relationship Id="rId9" Type="http://schemas.openxmlformats.org/officeDocument/2006/relationships/hyperlink" Target="https://partizanshkola.ru/news/2023-03-17/my-nasledniki-pobedy-2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18364" y="1883392"/>
            <a:ext cx="11614245" cy="1310184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rgbClr val="990000"/>
                </a:solidFill>
                <a:latin typeface="Segoe Print" panose="02000600000000000000" pitchFamily="2" charset="0"/>
              </a:rPr>
              <a:t>Обобщение опыта работы по </a:t>
            </a:r>
            <a:r>
              <a:rPr lang="ru-RU" sz="26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г</a:t>
            </a:r>
            <a:r>
              <a:rPr lang="ru-RU" sz="26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ражданско-патриотическому воспитанию </a:t>
            </a:r>
            <a:r>
              <a:rPr lang="ru-RU" sz="2600" b="1" dirty="0">
                <a:solidFill>
                  <a:srgbClr val="990000"/>
                </a:solidFill>
                <a:latin typeface="Segoe Print" panose="02000600000000000000" pitchFamily="2" charset="0"/>
              </a:rPr>
              <a:t>на </a:t>
            </a:r>
            <a:r>
              <a:rPr lang="ru-RU" sz="26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уроках истории</a:t>
            </a:r>
            <a:r>
              <a:rPr lang="ru-RU" sz="2600" b="1" dirty="0">
                <a:solidFill>
                  <a:srgbClr val="990000"/>
                </a:solidFill>
                <a:latin typeface="Segoe Print" panose="02000600000000000000" pitchFamily="2" charset="0"/>
              </a:rPr>
              <a:t>, обществознания </a:t>
            </a:r>
            <a:r>
              <a:rPr lang="ru-RU" sz="26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и</a:t>
            </a:r>
            <a:br>
              <a:rPr lang="ru-RU" sz="26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</a:br>
            <a:r>
              <a:rPr lang="ru-RU" sz="26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 </a:t>
            </a:r>
            <a:r>
              <a:rPr lang="ru-RU" sz="2600" b="1" dirty="0">
                <a:solidFill>
                  <a:srgbClr val="990000"/>
                </a:solidFill>
                <a:latin typeface="Segoe Print" panose="02000600000000000000" pitchFamily="2" charset="0"/>
              </a:rPr>
              <a:t>внеклассной </a:t>
            </a:r>
            <a:r>
              <a:rPr lang="ru-RU" sz="26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работе на основе интегративного подхода</a:t>
            </a:r>
            <a:endParaRPr lang="ru-RU" sz="2600" b="1" dirty="0">
              <a:solidFill>
                <a:srgbClr val="990000"/>
              </a:solidFill>
              <a:latin typeface="Segoe Print" panose="020006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36407" y="3891362"/>
            <a:ext cx="5637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Квития</a:t>
            </a:r>
            <a:r>
              <a:rPr lang="ru-RU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Оксана </a:t>
            </a:r>
            <a:r>
              <a:rPr lang="ru-RU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Николаевна,</a:t>
            </a:r>
            <a:endParaRPr lang="ru-RU" b="1" dirty="0">
              <a:solidFill>
                <a:srgbClr val="800000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читель истории и обществознания,</a:t>
            </a:r>
          </a:p>
          <a:p>
            <a:r>
              <a:rPr lang="ru-RU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уководитель музея </a:t>
            </a:r>
            <a:endParaRPr lang="ru-RU" b="1" dirty="0">
              <a:solidFill>
                <a:srgbClr val="800000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МБОУ «Партизанская школа </a:t>
            </a:r>
          </a:p>
          <a:p>
            <a:r>
              <a:rPr lang="ru-RU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им. А.П. Богданова»</a:t>
            </a:r>
          </a:p>
          <a:p>
            <a:r>
              <a:rPr lang="ru-RU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Симферопольского района </a:t>
            </a:r>
          </a:p>
          <a:p>
            <a:r>
              <a:rPr lang="ru-RU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Республики </a:t>
            </a:r>
            <a:r>
              <a:rPr lang="ru-RU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Крым</a:t>
            </a:r>
            <a:endParaRPr lang="ru-RU" b="1" dirty="0">
              <a:solidFill>
                <a:srgbClr val="800000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88" t="12963" r="6977" b="7116"/>
          <a:stretch/>
        </p:blipFill>
        <p:spPr>
          <a:xfrm>
            <a:off x="532263" y="3486236"/>
            <a:ext cx="4369026" cy="259299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2263" y="667402"/>
            <a:ext cx="113003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99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Муниципальное бюджетное общеобразовательное учреждение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99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«Партизанская школа имени Героя Советского Союза </a:t>
            </a:r>
            <a:r>
              <a:rPr lang="ru-RU" b="1" dirty="0" smtClean="0">
                <a:solidFill>
                  <a:srgbClr val="99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Богданова </a:t>
            </a:r>
            <a:r>
              <a:rPr lang="ru-RU" b="1" dirty="0">
                <a:solidFill>
                  <a:srgbClr val="99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Александра Петровича»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99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Симферопольского района Республики Крым</a:t>
            </a:r>
          </a:p>
        </p:txBody>
      </p:sp>
    </p:spTree>
    <p:extLst>
      <p:ext uri="{BB962C8B-B14F-4D97-AF65-F5344CB8AC3E}">
        <p14:creationId xmlns:p14="http://schemas.microsoft.com/office/powerpoint/2010/main" val="1036228064"/>
      </p:ext>
    </p:extLst>
  </p:cSld>
  <p:clrMapOvr>
    <a:masterClrMapping/>
  </p:clrMapOvr>
  <p:transition advClick="0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41" y="1787856"/>
            <a:ext cx="5243640" cy="37313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75959" y="529034"/>
            <a:ext cx="6025753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Экспозиции музея</a:t>
            </a:r>
          </a:p>
          <a:p>
            <a:pPr algn="ctr"/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История создания села </a:t>
            </a:r>
            <a:r>
              <a:rPr lang="ru-RU" sz="2200" b="1" dirty="0" err="1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Саблы</a:t>
            </a:r>
            <a:endParaRPr lang="ru-RU" sz="2200" b="1" dirty="0">
              <a:solidFill>
                <a:srgbClr val="800000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err="1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Саблы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в годы Крымской войны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err="1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Саблы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во время Гражданской войны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Коллективные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хозяйства села </a:t>
            </a:r>
            <a:r>
              <a:rPr lang="ru-RU" sz="2200" b="1" dirty="0" err="1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Саблы</a:t>
            </a:r>
            <a:endParaRPr lang="ru-RU" sz="2200" b="1" dirty="0">
              <a:solidFill>
                <a:srgbClr val="800000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Партизанское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движение в Крыму в годы Великой Отечественной войны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err="1">
                <a:solidFill>
                  <a:srgbClr val="800000"/>
                </a:solidFill>
                <a:latin typeface="Segoe Print" panose="02000600000000000000" pitchFamily="2" charset="0"/>
              </a:rPr>
              <a:t>Саблы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 партизанские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Боевые действия седьмого партизанского отряда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Панорама </a:t>
            </a:r>
            <a:r>
              <a:rPr lang="ru-RU" sz="2200" b="1" dirty="0" err="1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Бешуйского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боя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Эхо Афганистана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Герои с вечно русским сердцем (посвящена участникам СВО)</a:t>
            </a:r>
            <a:endParaRPr lang="en-US" sz="2200" b="1" dirty="0">
              <a:solidFill>
                <a:srgbClr val="800000"/>
              </a:solidFill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581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745" y="160408"/>
            <a:ext cx="10515600" cy="905005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Изюминкой музея является панорама </a:t>
            </a:r>
            <a:r>
              <a:rPr lang="ru-RU" sz="2800" b="1" dirty="0" err="1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Бешуйского</a:t>
            </a:r>
            <a:r>
              <a:rPr lang="ru-RU" sz="28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боя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A9102817-BB98-41F1-82E4-2B2363443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4"/>
          <a:stretch/>
        </p:blipFill>
        <p:spPr>
          <a:xfrm>
            <a:off x="1484243" y="1065413"/>
            <a:ext cx="8587409" cy="5158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2535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88" y="841563"/>
            <a:ext cx="4605331" cy="2841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415283" y="3566175"/>
            <a:ext cx="9750415" cy="4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С 2014 года было проведено </a:t>
            </a:r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490 </a:t>
            </a:r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экскурсий </a:t>
            </a:r>
            <a:endParaRPr lang="ru-RU" sz="2400" dirty="0">
              <a:solidFill>
                <a:srgbClr val="800000"/>
              </a:solidFill>
              <a:latin typeface="Segoe Print" panose="020006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6478" y="385476"/>
            <a:ext cx="120555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Экскурсии </a:t>
            </a:r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проводят учащиеся </a:t>
            </a:r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8-11 классов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00"/>
          <a:stretch/>
        </p:blipFill>
        <p:spPr>
          <a:xfrm>
            <a:off x="865288" y="3882665"/>
            <a:ext cx="4497084" cy="2880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159" y="803348"/>
            <a:ext cx="4172243" cy="2781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341" y="3882666"/>
            <a:ext cx="3985205" cy="2880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1371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734" y="4831306"/>
            <a:ext cx="11102171" cy="1842448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На базе музея организована работа  кружка дополнительного образования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«Школьный музей».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/>
            </a:r>
            <a:b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Воспитанники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кружка ведут исследовательскую,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/>
            </a:r>
            <a:b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поисковую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, экскурсионную,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организационно-</a:t>
            </a:r>
            <a:b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массовую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и  волонтерскую деятельность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561" y="249115"/>
            <a:ext cx="8134066" cy="4582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3613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873" y="4578245"/>
            <a:ext cx="6961406" cy="1801936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Материалами фондов музея, 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регулярно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пользуются учителя-предметники, классные руководители, обучающиеся для написания рефератов, 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проектов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, участия 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/>
            </a:r>
            <a:b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научно-практических конференциях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5"/>
          <a:stretch/>
        </p:blipFill>
        <p:spPr>
          <a:xfrm>
            <a:off x="1070705" y="1565252"/>
            <a:ext cx="4309038" cy="2762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373" y="28364"/>
            <a:ext cx="4258446" cy="3193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 (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373" y="3363886"/>
            <a:ext cx="4339809" cy="3250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238233" y="996287"/>
            <a:ext cx="411632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Поисковая группа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515408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93" y="3666365"/>
            <a:ext cx="4901651" cy="3056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233" y="3735676"/>
            <a:ext cx="5045042" cy="2842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1"/>
          <a:stretch/>
        </p:blipFill>
        <p:spPr>
          <a:xfrm>
            <a:off x="300251" y="173578"/>
            <a:ext cx="5172002" cy="2450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653" y="157425"/>
            <a:ext cx="4577783" cy="2578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68493" y="2635294"/>
            <a:ext cx="113867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Экскурсии, встречи, уроки истории, </a:t>
            </a:r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обществознания,</a:t>
            </a:r>
          </a:p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занятия </a:t>
            </a:r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внеурочной деятельности и дополнительного образования </a:t>
            </a:r>
          </a:p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проходят на базе школьного музея</a:t>
            </a:r>
            <a:endParaRPr lang="ru-RU" sz="24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971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44" y="2679127"/>
            <a:ext cx="10516511" cy="1499746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811787"/>
              </p:ext>
            </p:extLst>
          </p:nvPr>
        </p:nvGraphicFramePr>
        <p:xfrm>
          <a:off x="779578" y="1315986"/>
          <a:ext cx="10784893" cy="4526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3907">
                  <a:extLst>
                    <a:ext uri="{9D8B030D-6E8A-4147-A177-3AD203B41FA5}">
                      <a16:colId xmlns:a16="http://schemas.microsoft.com/office/drawing/2014/main" val="1234188688"/>
                    </a:ext>
                  </a:extLst>
                </a:gridCol>
                <a:gridCol w="8268021">
                  <a:extLst>
                    <a:ext uri="{9D8B030D-6E8A-4147-A177-3AD203B41FA5}">
                      <a16:colId xmlns:a16="http://schemas.microsoft.com/office/drawing/2014/main" val="1102085701"/>
                    </a:ext>
                  </a:extLst>
                </a:gridCol>
                <a:gridCol w="1532965">
                  <a:extLst>
                    <a:ext uri="{9D8B030D-6E8A-4147-A177-3AD203B41FA5}">
                      <a16:colId xmlns:a16="http://schemas.microsoft.com/office/drawing/2014/main" val="2135102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Районный этап военно-спортивной игры «Победа»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2,</a:t>
                      </a:r>
                      <a:r>
                        <a:rPr lang="ru-RU" sz="1600" b="1" baseline="0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3 место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844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2016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Районном этап конкурса работ юных фотохудожников «Крым в объективе» 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Победитель</a:t>
                      </a: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1427620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2016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Районный этап конкурса работ юных фотохудожников «Крым - полуостров мечты»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1,2,3 место</a:t>
                      </a: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557659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2016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Районный этап республиканского природоведческого фотофестиваля «В объективе натуралиста»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1,2,3 место</a:t>
                      </a: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123653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2019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Муниципальный этапа республиканской акции под девизом «Гожусь своим героическим предком»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Призёр 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3384494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Муниципальный этап Республиканского конкурса «Сердце, отданное людям. Наши дни» 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Призёр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2896593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Конкурс сочинений «Сын России»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4236081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2020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Районный конкурс «Мы любим свой край»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Победитель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2925148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2021-2023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Муниципальный этап творческого конкурса «Мы – наследники Победы!»  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Призёр</a:t>
                      </a:r>
                      <a:endParaRPr lang="ru-RU" sz="1600" b="1" dirty="0">
                        <a:solidFill>
                          <a:srgbClr val="8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3989248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2021-2023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Всероссийская</a:t>
                      </a:r>
                      <a:r>
                        <a:rPr lang="ru-RU" sz="1600" b="1" baseline="0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патриотическая акция «Диктант Победы»</a:t>
                      </a:r>
                      <a:endParaRPr lang="ru-RU" sz="16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chemeClr val="bg1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206942814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31344" y="246293"/>
            <a:ext cx="10881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А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ктив музея принимает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участие 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 конкурсах  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по гражданско-патриотическому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воспитанию</a:t>
            </a:r>
          </a:p>
        </p:txBody>
      </p:sp>
    </p:spTree>
    <p:extLst>
      <p:ext uri="{BB962C8B-B14F-4D97-AF65-F5344CB8AC3E}">
        <p14:creationId xmlns:p14="http://schemas.microsoft.com/office/powerpoint/2010/main" val="368038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67" y="192505"/>
            <a:ext cx="2159199" cy="2971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526" y="171374"/>
            <a:ext cx="2174552" cy="29929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44" y="192505"/>
            <a:ext cx="2101929" cy="2971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631" y="192505"/>
            <a:ext cx="2194165" cy="30199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41" y="3332747"/>
            <a:ext cx="2421450" cy="33327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946" y="3450576"/>
            <a:ext cx="2267712" cy="31211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44" y="3450576"/>
            <a:ext cx="2319069" cy="31872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2" t="2574" r="5940" b="1822"/>
          <a:stretch/>
        </p:blipFill>
        <p:spPr>
          <a:xfrm>
            <a:off x="9450630" y="3348659"/>
            <a:ext cx="2194165" cy="322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965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158458" y="336695"/>
            <a:ext cx="9696071" cy="50886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b="1" dirty="0">
                <a:solidFill>
                  <a:srgbClr val="800000"/>
                </a:solidFill>
                <a:latin typeface="Segoe Print" panose="02000600000000000000" pitchFamily="2" charset="0"/>
              </a:rPr>
              <a:t>Проектно-исследовательская</a:t>
            </a:r>
            <a:r>
              <a:rPr lang="ru-RU" sz="3200" b="1" dirty="0">
                <a:solidFill>
                  <a:srgbClr val="800000"/>
                </a:solidFill>
                <a:latin typeface="Segoe Print" panose="02000600000000000000" pitchFamily="2" charset="0"/>
              </a:rPr>
              <a:t> деятельность</a:t>
            </a: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2190522"/>
              </p:ext>
            </p:extLst>
          </p:nvPr>
        </p:nvGraphicFramePr>
        <p:xfrm>
          <a:off x="589651" y="977489"/>
          <a:ext cx="11245298" cy="431783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132762">
                  <a:extLst>
                    <a:ext uri="{9D8B030D-6E8A-4147-A177-3AD203B41FA5}">
                      <a16:colId xmlns:a16="http://schemas.microsoft.com/office/drawing/2014/main" val="1583109846"/>
                    </a:ext>
                  </a:extLst>
                </a:gridCol>
                <a:gridCol w="8231485">
                  <a:extLst>
                    <a:ext uri="{9D8B030D-6E8A-4147-A177-3AD203B41FA5}">
                      <a16:colId xmlns:a16="http://schemas.microsoft.com/office/drawing/2014/main" val="1609981416"/>
                    </a:ext>
                  </a:extLst>
                </a:gridCol>
                <a:gridCol w="1881051">
                  <a:extLst>
                    <a:ext uri="{9D8B030D-6E8A-4147-A177-3AD203B41FA5}">
                      <a16:colId xmlns:a16="http://schemas.microsoft.com/office/drawing/2014/main" val="1525122257"/>
                    </a:ext>
                  </a:extLst>
                </a:gridCol>
              </a:tblGrid>
              <a:tr h="5331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2015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Республиканский конкурс Министерства курортов и туризма «Экскурсионная мозаика Крыма»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Победитель 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:a16="http://schemas.microsoft.com/office/drawing/2014/main" val="2657226362"/>
                  </a:ext>
                </a:extLst>
              </a:tr>
              <a:tr h="5572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2018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Республиканский конкурс творческих работ для школьников и студентов «Судьба моей семьи в судьбе моей страны»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Участие 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:a16="http://schemas.microsoft.com/office/drawing/2014/main" val="3468728392"/>
                  </a:ext>
                </a:extLst>
              </a:tr>
              <a:tr h="5563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2016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Министерство экологии и природных ресурсов Республики Крым. Конкурс фотографий «Мой любимый уголок Крыма»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 Призёр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4089284063"/>
                  </a:ext>
                </a:extLst>
              </a:tr>
              <a:tr h="5563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 2018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Всероссийский конкурс исторических исследовательских работ старшеклассников «Человек в истории. Россия – ХХ век».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Участие 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3210180192"/>
                  </a:ext>
                </a:extLst>
              </a:tr>
              <a:tr h="3970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2021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Всероссийские краеведческие чтения юных краеведов-туристов 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Призёр 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97141920"/>
                  </a:ext>
                </a:extLst>
              </a:tr>
              <a:tr h="3460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2021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Международный конкурс исследовательских работ  «Правнуки победителей»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Участие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4180648082"/>
                  </a:ext>
                </a:extLst>
              </a:tr>
              <a:tr h="3306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2021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Конкурс научно-исследовательских работ «Отечество»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Призер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2530419888"/>
                  </a:ext>
                </a:extLst>
              </a:tr>
              <a:tr h="2332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2021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МАН «Искатель»</a:t>
                      </a:r>
                      <a:r>
                        <a:rPr lang="ru-RU" sz="1800" b="1" kern="1200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 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Призер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2323572811"/>
                  </a:ext>
                </a:extLst>
              </a:tr>
              <a:tr h="2332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2022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МАН «Искатель»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Призер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2530303096"/>
                  </a:ext>
                </a:extLst>
              </a:tr>
              <a:tr h="2332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МАН «Искатель»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18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977323535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48968" y="5427251"/>
            <a:ext cx="78217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Все материалы применяются в качестве методических разработок в урочной и внеурочной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90573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3" y="222155"/>
            <a:ext cx="2243676" cy="30633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4" y="312104"/>
            <a:ext cx="2142698" cy="28429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034" y="250917"/>
            <a:ext cx="2111572" cy="2904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421" y="222155"/>
            <a:ext cx="1887993" cy="27897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77" y="3414905"/>
            <a:ext cx="2267712" cy="31211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4" y="3414906"/>
            <a:ext cx="2259998" cy="31108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1"/>
          <a:stretch/>
        </p:blipFill>
        <p:spPr>
          <a:xfrm>
            <a:off x="6622035" y="3414905"/>
            <a:ext cx="2194420" cy="311180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421" y="3404574"/>
            <a:ext cx="2267712" cy="312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99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76"/>
          <a:stretch/>
        </p:blipFill>
        <p:spPr>
          <a:xfrm>
            <a:off x="8795657" y="1347612"/>
            <a:ext cx="3163888" cy="3868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232624"/>
              </p:ext>
            </p:extLst>
          </p:nvPr>
        </p:nvGraphicFramePr>
        <p:xfrm>
          <a:off x="348344" y="1115384"/>
          <a:ext cx="8447313" cy="5242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9418">
                  <a:extLst>
                    <a:ext uri="{9D8B030D-6E8A-4147-A177-3AD203B41FA5}">
                      <a16:colId xmlns:a16="http://schemas.microsoft.com/office/drawing/2014/main" val="783378987"/>
                    </a:ext>
                  </a:extLst>
                </a:gridCol>
                <a:gridCol w="6397895">
                  <a:extLst>
                    <a:ext uri="{9D8B030D-6E8A-4147-A177-3AD203B41FA5}">
                      <a16:colId xmlns:a16="http://schemas.microsoft.com/office/drawing/2014/main" val="1574563196"/>
                    </a:ext>
                  </a:extLst>
                </a:gridCol>
              </a:tblGrid>
              <a:tr h="147733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                      </a:t>
                      </a:r>
                      <a:r>
                        <a:rPr lang="ru-RU" sz="1800" b="1" baseline="0" dirty="0" smtClean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Квития</a:t>
                      </a:r>
                      <a:r>
                        <a:rPr lang="ru-RU" sz="2000" b="1" dirty="0" smtClean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Оксана </a:t>
                      </a:r>
                      <a:r>
                        <a:rPr lang="ru-RU" sz="2000" b="1" dirty="0" smtClean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Николаевна</a:t>
                      </a:r>
                      <a:endParaRPr lang="ru-RU" sz="2000" b="1" dirty="0">
                        <a:solidFill>
                          <a:srgbClr val="8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99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013154"/>
                  </a:ext>
                </a:extLst>
              </a:tr>
              <a:tr h="1477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Образование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Высшее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0141562"/>
                  </a:ext>
                </a:extLst>
              </a:tr>
              <a:tr h="44319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Название </a:t>
                      </a:r>
                      <a:r>
                        <a:rPr lang="ru-RU" sz="1800" b="1" dirty="0" smtClean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учебного заведения</a:t>
                      </a:r>
                      <a:endParaRPr lang="ru-RU" sz="1800" b="1" dirty="0">
                        <a:solidFill>
                          <a:srgbClr val="8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Симферопольский государственный университет им. М.В. Фрунзе, </a:t>
                      </a:r>
                      <a:r>
                        <a:rPr lang="ru-RU" sz="1800" b="1" dirty="0" smtClean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1999г.</a:t>
                      </a:r>
                      <a:endParaRPr lang="ru-RU" sz="1800" b="1" dirty="0">
                        <a:solidFill>
                          <a:srgbClr val="800000"/>
                        </a:solidFill>
                        <a:latin typeface="Segoe Print" panose="02000600000000000000" pitchFamily="2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ФГАОУ ВО «КФУ им. Вернадского В.И.», 2016г.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979277"/>
                  </a:ext>
                </a:extLst>
              </a:tr>
              <a:tr h="590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Специальность по</a:t>
                      </a:r>
                      <a:r>
                        <a:rPr lang="ru-RU" sz="1800" b="1" baseline="0" dirty="0" smtClean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диплому</a:t>
                      </a: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 </a:t>
                      </a:r>
                      <a:b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</a:br>
                      <a:endParaRPr lang="ru-RU" sz="1800" b="1" dirty="0">
                        <a:solidFill>
                          <a:srgbClr val="8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Филолог</a:t>
                      </a: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, преподаватель украинского языка и литературы.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Педагогическая деятельность по проектированию и реализации образовательного процесса в ОО, учитель истории, обществознания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0471061"/>
                  </a:ext>
                </a:extLst>
              </a:tr>
              <a:tr h="590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Место работы </a:t>
                      </a:r>
                      <a:b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</a:br>
                      <a:endParaRPr lang="ru-RU" sz="1800" b="1" dirty="0">
                        <a:solidFill>
                          <a:srgbClr val="8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Муниципальное бюджетное общеобразовательное учреждение «Партизанская школа имени Героя Советского Союза Богданова Александра Петровича» Симферопольского района </a:t>
                      </a:r>
                      <a:r>
                        <a:rPr lang="ru-RU" sz="1800" b="1" dirty="0" smtClean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Республики </a:t>
                      </a: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Крым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178099"/>
                  </a:ext>
                </a:extLst>
              </a:tr>
              <a:tr h="29546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Занимаемая должность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Учитель истории и обществознания, руководитель </a:t>
                      </a:r>
                      <a:r>
                        <a:rPr lang="ru-RU" sz="1800" b="1" dirty="0" smtClean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музея, высшая категория</a:t>
                      </a:r>
                      <a:endParaRPr lang="ru-RU" sz="1800" b="1" dirty="0">
                        <a:solidFill>
                          <a:srgbClr val="8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3604668"/>
                  </a:ext>
                </a:extLst>
              </a:tr>
              <a:tr h="29546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Педагогический стаж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25 </a:t>
                      </a:r>
                      <a:r>
                        <a:rPr lang="ru-RU" sz="1800" b="1" dirty="0" smtClean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лет, стаж в занимаемой должности 10 лет</a:t>
                      </a:r>
                      <a:endParaRPr lang="ru-RU" sz="1800" b="1" dirty="0">
                        <a:solidFill>
                          <a:srgbClr val="8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086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653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282324"/>
              </p:ext>
            </p:extLst>
          </p:nvPr>
        </p:nvGraphicFramePr>
        <p:xfrm>
          <a:off x="631111" y="830997"/>
          <a:ext cx="11225207" cy="584394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18903">
                  <a:extLst>
                    <a:ext uri="{9D8B030D-6E8A-4147-A177-3AD203B41FA5}">
                      <a16:colId xmlns:a16="http://schemas.microsoft.com/office/drawing/2014/main" val="3460023030"/>
                    </a:ext>
                  </a:extLst>
                </a:gridCol>
                <a:gridCol w="8464731">
                  <a:extLst>
                    <a:ext uri="{9D8B030D-6E8A-4147-A177-3AD203B41FA5}">
                      <a16:colId xmlns:a16="http://schemas.microsoft.com/office/drawing/2014/main" val="3817476589"/>
                    </a:ext>
                  </a:extLst>
                </a:gridCol>
                <a:gridCol w="1741573">
                  <a:extLst>
                    <a:ext uri="{9D8B030D-6E8A-4147-A177-3AD203B41FA5}">
                      <a16:colId xmlns:a16="http://schemas.microsoft.com/office/drawing/2014/main" val="1850891291"/>
                    </a:ext>
                  </a:extLst>
                </a:gridCol>
              </a:tblGrid>
              <a:tr h="5996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2015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Республиканский конкурс музеев военно-патриотической направленности ОУ Республики Крым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Лауреат 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:a16="http://schemas.microsoft.com/office/drawing/2014/main" val="2928754742"/>
                  </a:ext>
                </a:extLst>
              </a:tr>
              <a:tr h="3202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2015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Районный смотр-конкурс</a:t>
                      </a:r>
                      <a:r>
                        <a:rPr lang="ru-RU" sz="1700" b="1" baseline="0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 </a:t>
                      </a: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музеев «Салют Победе!»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Победитель 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:a16="http://schemas.microsoft.com/office/drawing/2014/main" val="492115622"/>
                  </a:ext>
                </a:extLst>
              </a:tr>
              <a:tr h="8646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2018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Конференция педагогических работников Симферопольского района, секция «Воспитание семейных ценностей» (опыт работы музея «Связь поколений через семейное воспитание и музейную педагогику»)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Участник 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1070948287"/>
                  </a:ext>
                </a:extLst>
              </a:tr>
              <a:tr h="9044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 2018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Региональный семинар-практикум для специалистов, курирующих воспитательную работу (опыт работы школьного музея по гражданско-патриотическому воспитанию учащихся)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Участник 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2530116038"/>
                  </a:ext>
                </a:extLst>
              </a:tr>
              <a:tr h="9044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2019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Всероссийская конференция по музейной педагогике «Музей как дополнительное пространство в образовательном учреждении» ФБОУ «Всероссийский детский центр «Орлёнок»</a:t>
                      </a: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Участник, статья в журнале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extLst>
                  <a:ext uri="{0D108BD9-81ED-4DB2-BD59-A6C34878D82A}">
                    <a16:rowId xmlns:a16="http://schemas.microsoft.com/office/drawing/2014/main" val="3108832354"/>
                  </a:ext>
                </a:extLst>
              </a:tr>
              <a:tr h="5747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2019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Крымская республиканская общественная организация «Союз Советских офицеров» наградил музей за активную военно-патриотическую работу 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Медаль</a:t>
                      </a:r>
                      <a:endParaRPr lang="ru-RU" sz="1700" b="1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1443042137"/>
                  </a:ext>
                </a:extLst>
              </a:tr>
              <a:tr h="3202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2021</a:t>
                      </a:r>
                      <a:endParaRPr lang="ru-RU" sz="1700" b="1" i="0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latin typeface="Segoe Print" panose="02000600000000000000" pitchFamily="2" charset="0"/>
                        </a:rPr>
                        <a:t>Муниципальный этап Всероссийского конкурса школьных музеев </a:t>
                      </a:r>
                      <a:endParaRPr lang="ru-RU" sz="1700" b="1" i="0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</a:rPr>
                        <a:t>Призер </a:t>
                      </a:r>
                      <a:endParaRPr lang="ru-RU" sz="1700" b="1" i="0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416645008"/>
                  </a:ext>
                </a:extLst>
              </a:tr>
              <a:tr h="1152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i="0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25753" marR="25753" marT="0" marB="0"/>
                </a:tc>
                <a:tc>
                  <a:txBody>
                    <a:bodyPr/>
                    <a:lstStyle/>
                    <a:p>
                      <a:r>
                        <a:rPr lang="ru-RU" sz="1700" b="1" kern="1200" dirty="0">
                          <a:solidFill>
                            <a:srgbClr val="800000"/>
                          </a:solidFill>
                          <a:effectLst/>
                          <a:latin typeface="Segoe Print" panose="02000600000000000000" pitchFamily="2" charset="0"/>
                          <a:ea typeface="+mn-ea"/>
                          <a:cs typeface="+mn-cs"/>
                        </a:rPr>
                        <a:t>Всероссийский, региональный этап открытого конкурса дополнительных общеобразовательных программ «Образовательный ОЛИМП» в 2022 году (Программа работы кружка дополнительного образования «Музейное дело»)</a:t>
                      </a:r>
                    </a:p>
                  </a:txBody>
                  <a:tcPr marL="60522" marR="60522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1" dirty="0" smtClean="0">
                        <a:solidFill>
                          <a:schemeClr val="bg1"/>
                        </a:solidFill>
                        <a:effectLst/>
                        <a:latin typeface="Segoe Print" panose="02000600000000000000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solidFill>
                            <a:schemeClr val="bg1"/>
                          </a:solidFill>
                          <a:effectLst/>
                          <a:latin typeface="Segoe Print" panose="02000600000000000000" pitchFamily="2" charset="0"/>
                        </a:rPr>
                        <a:t>Призер </a:t>
                      </a:r>
                      <a:endParaRPr lang="ru-RU" sz="1700" b="1" i="0" dirty="0">
                        <a:solidFill>
                          <a:schemeClr val="bg1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>
                          <a:solidFill>
                            <a:schemeClr val="bg1"/>
                          </a:solidFill>
                          <a:effectLst/>
                          <a:latin typeface="Segoe Print" panose="02000600000000000000" pitchFamily="2" charset="0"/>
                        </a:rPr>
                        <a:t>Призер </a:t>
                      </a:r>
                      <a:endParaRPr lang="ru-RU" sz="1700" b="1" i="0" dirty="0">
                        <a:solidFill>
                          <a:schemeClr val="bg1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i="0" dirty="0">
                        <a:solidFill>
                          <a:srgbClr val="800000"/>
                        </a:solidFill>
                        <a:effectLst/>
                        <a:latin typeface="Segoe Print" panose="020006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2" marR="60522" marT="0" marB="0"/>
                </a:tc>
                <a:extLst>
                  <a:ext uri="{0D108BD9-81ED-4DB2-BD59-A6C34878D82A}">
                    <a16:rowId xmlns:a16="http://schemas.microsoft.com/office/drawing/2014/main" val="208192423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1111" y="0"/>
            <a:ext cx="11103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Обобщение опыта работы </a:t>
            </a:r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по </a:t>
            </a:r>
          </a:p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гражданско-патриотическому воспитанию </a:t>
            </a:r>
            <a:endParaRPr lang="ru-RU" sz="2400" b="1" dirty="0">
              <a:solidFill>
                <a:srgbClr val="80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60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19" y="376448"/>
            <a:ext cx="3490824" cy="4806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9" t="-2968" r="-2681" b="-2640"/>
          <a:stretch/>
        </p:blipFill>
        <p:spPr>
          <a:xfrm>
            <a:off x="8649268" y="0"/>
            <a:ext cx="3333466" cy="4913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421" y="542052"/>
            <a:ext cx="3328777" cy="4768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07719" y="5412840"/>
            <a:ext cx="72163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990000"/>
                </a:solidFill>
                <a:latin typeface="Segoe Print" panose="02000600000000000000" pitchFamily="2" charset="0"/>
              </a:rPr>
              <a:t>Обобщение опыта работы </a:t>
            </a:r>
          </a:p>
          <a:p>
            <a:pPr algn="ctr"/>
            <a:r>
              <a:rPr lang="ru-RU" sz="2800" b="1" dirty="0">
                <a:solidFill>
                  <a:srgbClr val="990000"/>
                </a:solidFill>
                <a:latin typeface="Segoe Print" panose="02000600000000000000" pitchFamily="2" charset="0"/>
              </a:rPr>
              <a:t>по </a:t>
            </a:r>
            <a:r>
              <a:rPr lang="ru-RU" sz="28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гражданско-патриотическому </a:t>
            </a:r>
            <a:r>
              <a:rPr lang="ru-RU" sz="2800" b="1" dirty="0">
                <a:solidFill>
                  <a:srgbClr val="990000"/>
                </a:solidFill>
                <a:latin typeface="Segoe Print" panose="02000600000000000000" pitchFamily="2" charset="0"/>
              </a:rPr>
              <a:t>воспитанию </a:t>
            </a:r>
          </a:p>
        </p:txBody>
      </p:sp>
    </p:spTree>
    <p:extLst>
      <p:ext uri="{BB962C8B-B14F-4D97-AF65-F5344CB8AC3E}">
        <p14:creationId xmlns:p14="http://schemas.microsoft.com/office/powerpoint/2010/main" val="9800540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729" y="146760"/>
            <a:ext cx="10821537" cy="2489947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 </a:t>
            </a:r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2022 </a:t>
            </a:r>
            <a:r>
              <a:rPr 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году приняли участие в </a:t>
            </a:r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Конкурсе дополнительных общеобразовательных программ «Образовательный ОЛИМП» </a:t>
            </a:r>
            <a:r>
              <a:rPr 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представив </a:t>
            </a:r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программу работы кружка </a:t>
            </a:r>
            <a:r>
              <a:rPr 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и </a:t>
            </a:r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систему работы по </a:t>
            </a:r>
            <a:r>
              <a:rPr 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гражданско-патриотическому </a:t>
            </a:r>
            <a: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воспитанию в школе</a:t>
            </a:r>
            <a:br>
              <a:rPr 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000" b="1" u="sng" dirty="0">
                <a:solidFill>
                  <a:srgbClr val="800000"/>
                </a:solidFill>
                <a:latin typeface="Segoe Print" panose="02000600000000000000" pitchFamily="2" charset="0"/>
              </a:rPr>
              <a:t>Победитель муниципального </a:t>
            </a:r>
            <a:r>
              <a:rPr lang="ru-RU" sz="2000" b="1" u="sng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этапа </a:t>
            </a:r>
            <a:r>
              <a:rPr lang="ru-RU" sz="2000" b="1" u="sng" dirty="0">
                <a:solidFill>
                  <a:srgbClr val="800000"/>
                </a:solidFill>
                <a:latin typeface="Segoe Print" panose="02000600000000000000" pitchFamily="2" charset="0"/>
              </a:rPr>
              <a:t>- 1 место</a:t>
            </a:r>
            <a:br>
              <a:rPr lang="ru-RU" sz="2000" b="1" u="sng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000" b="1" u="sng" dirty="0">
                <a:solidFill>
                  <a:srgbClr val="800000"/>
                </a:solidFill>
                <a:latin typeface="Segoe Print" panose="02000600000000000000" pitchFamily="2" charset="0"/>
              </a:rPr>
              <a:t>Призер регионального </a:t>
            </a:r>
            <a:r>
              <a:rPr lang="ru-RU" sz="2000" b="1" u="sng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этапа </a:t>
            </a:r>
            <a:r>
              <a:rPr lang="ru-RU" sz="2000" b="1" u="sng" dirty="0">
                <a:solidFill>
                  <a:srgbClr val="800000"/>
                </a:solidFill>
                <a:latin typeface="Segoe Print" panose="02000600000000000000" pitchFamily="2" charset="0"/>
              </a:rPr>
              <a:t>– 2 место</a:t>
            </a:r>
            <a:br>
              <a:rPr lang="ru-RU" sz="2000" b="1" u="sng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000" b="1" u="sng" dirty="0">
                <a:solidFill>
                  <a:srgbClr val="800000"/>
                </a:solidFill>
                <a:latin typeface="Segoe Print" panose="02000600000000000000" pitchFamily="2" charset="0"/>
              </a:rPr>
              <a:t>Призер Всероссийского </a:t>
            </a:r>
            <a:r>
              <a:rPr lang="ru-RU" sz="2000" b="1" u="sng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этапа </a:t>
            </a:r>
            <a:r>
              <a:rPr lang="ru-RU" sz="2000" b="1" u="sng" dirty="0">
                <a:solidFill>
                  <a:srgbClr val="800000"/>
                </a:solidFill>
                <a:latin typeface="Segoe Print" panose="02000600000000000000" pitchFamily="2" charset="0"/>
              </a:rPr>
              <a:t>– 3 место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59" y="2811439"/>
            <a:ext cx="2858068" cy="393086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078" y="2636707"/>
            <a:ext cx="2893848" cy="39800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102" y="2715772"/>
            <a:ext cx="2778874" cy="382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7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9" y="309489"/>
            <a:ext cx="4554163" cy="6405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472752" y="1071518"/>
            <a:ext cx="6232544" cy="3517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 Всероссийской конференции по музейной педагогике «Музей как дополнительное пространство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образовательном учреждении»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базе ФБОУ «Всероссийский детский центр «Орлёнок»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600" b="1" dirty="0">
                <a:solidFill>
                  <a:srgbClr val="800000"/>
                </a:solidFill>
                <a:effectLst/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23-24 апреля 2019 года</a:t>
            </a:r>
          </a:p>
        </p:txBody>
      </p:sp>
    </p:spTree>
    <p:extLst>
      <p:ext uri="{BB962C8B-B14F-4D97-AF65-F5344CB8AC3E}">
        <p14:creationId xmlns:p14="http://schemas.microsoft.com/office/powerpoint/2010/main" val="17617830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369" y="3629702"/>
            <a:ext cx="4535793" cy="322829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40558" y="305330"/>
            <a:ext cx="4535794" cy="32318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24169" y="210319"/>
            <a:ext cx="627114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Общероссийская общественная патриотическая организация "Военно-спортивный союз имени </a:t>
            </a:r>
            <a:b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М. Т. Калашникова" в рамках реализации Президентского гранта </a:t>
            </a:r>
            <a:b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«С чего начинается Родина?» </a:t>
            </a:r>
          </a:p>
          <a:p>
            <a:pPr algn="ctr"/>
            <a: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наградил Медалью третьей степени </a:t>
            </a:r>
          </a:p>
          <a:p>
            <a:pPr algn="ctr"/>
            <a: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имени М.Т. Калашникова за активное участие </a:t>
            </a:r>
            <a:r>
              <a:rPr lang="ru-RU" altLang="ru-RU" sz="20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 </a:t>
            </a:r>
            <a:r>
              <a:rPr lang="ru-RU" altLang="ru-RU" sz="2000" b="1" dirty="0">
                <a:solidFill>
                  <a:srgbClr val="800000"/>
                </a:solidFill>
                <a:latin typeface="Segoe Print" panose="02000600000000000000" pitchFamily="2" charset="0"/>
              </a:rPr>
              <a:t>патриотическом воспитании молодёжи России</a:t>
            </a: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366" y="3565231"/>
            <a:ext cx="4682502" cy="3102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340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76" y="333212"/>
            <a:ext cx="5092523" cy="3728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760" y="2737836"/>
            <a:ext cx="5026445" cy="3837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7055894" y="366637"/>
            <a:ext cx="48858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Крымская республиканская общественная организация «Союз Советских офицеров» наградил музей медалью </a:t>
            </a:r>
          </a:p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«За активную военно-патриотическую работу»</a:t>
            </a:r>
            <a:endParaRPr lang="ru-RU" sz="2400" b="1" dirty="0">
              <a:solidFill>
                <a:srgbClr val="800000"/>
              </a:solidFill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09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4938"/>
            <a:ext cx="10515600" cy="52015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Сотрудничество с военно-историческим клубом «Отечество»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96" y="655093"/>
            <a:ext cx="4573092" cy="2559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002" y="617876"/>
            <a:ext cx="4682134" cy="263370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12960" y="3313301"/>
            <a:ext cx="10877990" cy="6127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Уроки мужества под открытым небом, </a:t>
            </a:r>
          </a:p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организованные ВИК «Отечество»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864" y="3780920"/>
            <a:ext cx="5706351" cy="29568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3565" y="3780920"/>
            <a:ext cx="4314192" cy="307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8738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9869" y="163773"/>
            <a:ext cx="8693055" cy="818866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Сотрудничество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с 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Крымским республиканским</a:t>
            </a:r>
            <a:b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 Союзом ветеранов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35"/>
          <a:stretch/>
        </p:blipFill>
        <p:spPr>
          <a:xfrm>
            <a:off x="6998916" y="872509"/>
            <a:ext cx="4535690" cy="2790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5288" b="7792"/>
          <a:stretch/>
        </p:blipFill>
        <p:spPr>
          <a:xfrm>
            <a:off x="7097522" y="3792978"/>
            <a:ext cx="4437084" cy="2895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14698"/>
          <a:stretch/>
        </p:blipFill>
        <p:spPr>
          <a:xfrm>
            <a:off x="454966" y="914399"/>
            <a:ext cx="4656545" cy="2878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8644" y="3960616"/>
            <a:ext cx="4929187" cy="2560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66344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02" y="432101"/>
            <a:ext cx="4403785" cy="5871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" t="3940" r="12662" b="7809"/>
          <a:stretch/>
        </p:blipFill>
        <p:spPr>
          <a:xfrm>
            <a:off x="235420" y="294317"/>
            <a:ext cx="4333166" cy="3371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44"/>
          <a:stretch/>
        </p:blipFill>
        <p:spPr>
          <a:xfrm>
            <a:off x="1637732" y="3665785"/>
            <a:ext cx="5349921" cy="3068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312692" y="696035"/>
            <a:ext cx="35757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990000"/>
                </a:solidFill>
                <a:latin typeface="Segoe Print" panose="02000600000000000000" pitchFamily="2" charset="0"/>
              </a:rPr>
              <a:t>Волонтерская деятельность.</a:t>
            </a:r>
          </a:p>
          <a:p>
            <a:pPr algn="ctr"/>
            <a:r>
              <a:rPr lang="ru-RU" sz="3000" b="1" dirty="0">
                <a:solidFill>
                  <a:srgbClr val="990000"/>
                </a:solidFill>
                <a:latin typeface="Segoe Print" panose="02000600000000000000" pitchFamily="2" charset="0"/>
              </a:rPr>
              <a:t>Акция «Письмо и подарок солдату»</a:t>
            </a:r>
          </a:p>
          <a:p>
            <a:pPr algn="ctr"/>
            <a:endParaRPr lang="ru-RU" sz="3000" b="1" dirty="0">
              <a:solidFill>
                <a:srgbClr val="99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63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9282" y="1675642"/>
            <a:ext cx="5902116" cy="4841025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Центр детских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инициатив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рамках проекта «Успех каждого ребенка»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2023 году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создали дополнительную  музейную комнату с экспозицией, посвященной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участникам специальной военной операции и Герою Советского Союза Богданову А.П., имя которого носит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школа. Все материалы для музея учащиеся собирают совместно с родителями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/>
            </a:r>
            <a:b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" r="2988"/>
          <a:stretch/>
        </p:blipFill>
        <p:spPr>
          <a:xfrm>
            <a:off x="6660108" y="214294"/>
            <a:ext cx="5227092" cy="3401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0677"/>
          <a:stretch/>
        </p:blipFill>
        <p:spPr>
          <a:xfrm>
            <a:off x="6837528" y="3457702"/>
            <a:ext cx="5049672" cy="3179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8881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5909" y="395785"/>
            <a:ext cx="111911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990000"/>
                </a:solidFill>
                <a:latin typeface="Segoe Print" panose="02000600000000000000" pitchFamily="2" charset="0"/>
              </a:rPr>
              <a:t>Новизна опыта </a:t>
            </a:r>
            <a:r>
              <a:rPr lang="ru-RU" b="1" dirty="0">
                <a:solidFill>
                  <a:srgbClr val="990000"/>
                </a:solidFill>
                <a:latin typeface="Segoe Print" panose="02000600000000000000" pitchFamily="2" charset="0"/>
              </a:rPr>
              <a:t> - в интегративном подходе, который реализуется в многоступенчатой системе работы: </a:t>
            </a:r>
            <a:r>
              <a:rPr lang="ru-RU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на </a:t>
            </a:r>
            <a:r>
              <a:rPr lang="ru-RU" b="1" dirty="0">
                <a:solidFill>
                  <a:srgbClr val="990000"/>
                </a:solidFill>
                <a:latin typeface="Segoe Print" panose="02000600000000000000" pitchFamily="2" charset="0"/>
              </a:rPr>
              <a:t>основе урочной и внеурочной деятельности, в ходе которой формируется личность школьника через ценностное отношение к культурному наследию России, Крыма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501" b="59082"/>
          <a:stretch/>
        </p:blipFill>
        <p:spPr>
          <a:xfrm>
            <a:off x="1269243" y="1596114"/>
            <a:ext cx="8918612" cy="504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1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7" t="3625" r="14875" b="8470"/>
          <a:stretch/>
        </p:blipFill>
        <p:spPr>
          <a:xfrm>
            <a:off x="1670708" y="1363826"/>
            <a:ext cx="3993113" cy="2686007"/>
          </a:xfrm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77"/>
          <a:stretch/>
        </p:blipFill>
        <p:spPr>
          <a:xfrm>
            <a:off x="6278537" y="3941371"/>
            <a:ext cx="4926276" cy="2795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20" y="4056595"/>
            <a:ext cx="4462817" cy="2680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50774" y="106497"/>
            <a:ext cx="1159548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В рамках реализации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исследовательского проекта </a:t>
            </a:r>
            <a:endParaRPr lang="ru-RU" sz="2600" b="1" dirty="0" smtClean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«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Пока мы помним – они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живы»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приняли участие в создании</a:t>
            </a:r>
          </a:p>
          <a:p>
            <a:pPr algn="ctr"/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Книги памяти, </a:t>
            </a:r>
            <a:r>
              <a:rPr lang="ru-RU" sz="2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Стены </a:t>
            </a:r>
            <a:r>
              <a:rPr lang="ru-RU" sz="2600" b="1" dirty="0">
                <a:solidFill>
                  <a:srgbClr val="800000"/>
                </a:solidFill>
                <a:latin typeface="Segoe Print" panose="02000600000000000000" pitchFamily="2" charset="0"/>
              </a:rPr>
              <a:t>Памяти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576" y="1267356"/>
            <a:ext cx="4271749" cy="2674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20074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" t="15612" r="1128" b="18420"/>
          <a:stretch/>
        </p:blipFill>
        <p:spPr>
          <a:xfrm>
            <a:off x="5092129" y="420695"/>
            <a:ext cx="6978640" cy="3151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725" t="34213" r="3665" b="6162"/>
          <a:stretch/>
        </p:blipFill>
        <p:spPr>
          <a:xfrm>
            <a:off x="257175" y="3741406"/>
            <a:ext cx="8324274" cy="2902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7175" y="539120"/>
            <a:ext cx="497205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99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В рамках реализации проекта  «Пока мы помним-они живы» учащиеся школы  и актив музея </a:t>
            </a:r>
            <a:r>
              <a:rPr lang="ru-RU" sz="2800" b="1" dirty="0" smtClean="0">
                <a:solidFill>
                  <a:srgbClr val="99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приняли участие в создании Полотна </a:t>
            </a:r>
            <a:r>
              <a:rPr lang="ru-RU" sz="2800" b="1" dirty="0">
                <a:solidFill>
                  <a:srgbClr val="990000"/>
                </a:solidFill>
                <a:latin typeface="Segoe Print" panose="02000600000000000000" pitchFamily="2" charset="0"/>
                <a:ea typeface="Times New Roman" panose="02020603050405020304" pitchFamily="18" charset="0"/>
              </a:rPr>
              <a:t>Победы</a:t>
            </a:r>
            <a:endParaRPr lang="ru-RU" sz="2800" dirty="0">
              <a:solidFill>
                <a:srgbClr val="990000"/>
              </a:solidFill>
              <a:latin typeface="Segoe Print" panose="02000600000000000000" pitchFamily="2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0739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0613" y="32467"/>
            <a:ext cx="9955212" cy="806799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Учащиеся школы участники </a:t>
            </a:r>
            <a:r>
              <a:rPr lang="ru-RU" alt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внеклассных тематических мероприятий </a:t>
            </a:r>
            <a:r>
              <a:rPr lang="ru-RU" alt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гражданско-патриотической </a:t>
            </a:r>
            <a:r>
              <a:rPr lang="ru-RU" alt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направленности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0"/>
          <a:stretch/>
        </p:blipFill>
        <p:spPr>
          <a:xfrm>
            <a:off x="6068219" y="3877934"/>
            <a:ext cx="4277363" cy="2845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795" y="916218"/>
            <a:ext cx="4143406" cy="2769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6" y="3877934"/>
            <a:ext cx="4470099" cy="2980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t="11278"/>
          <a:stretch/>
        </p:blipFill>
        <p:spPr>
          <a:xfrm>
            <a:off x="2239436" y="839266"/>
            <a:ext cx="4484537" cy="298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45774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5"/>
          <a:stretch/>
        </p:blipFill>
        <p:spPr>
          <a:xfrm>
            <a:off x="578775" y="3659745"/>
            <a:ext cx="4299448" cy="3009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6"/>
          <a:stretch/>
        </p:blipFill>
        <p:spPr>
          <a:xfrm>
            <a:off x="7086896" y="240210"/>
            <a:ext cx="5013082" cy="2867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03" y="118811"/>
            <a:ext cx="4483492" cy="2988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76"/>
          <a:stretch/>
        </p:blipFill>
        <p:spPr>
          <a:xfrm>
            <a:off x="7658507" y="3659745"/>
            <a:ext cx="4441471" cy="2835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578775" y="2990544"/>
            <a:ext cx="11235397" cy="806799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Актив музея – организатор тематических </a:t>
            </a:r>
            <a:r>
              <a:rPr lang="ru-RU" alt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мероприятий патриотической направленности </a:t>
            </a:r>
          </a:p>
        </p:txBody>
      </p:sp>
    </p:spTree>
    <p:extLst>
      <p:ext uri="{BB962C8B-B14F-4D97-AF65-F5344CB8AC3E}">
        <p14:creationId xmlns:p14="http://schemas.microsoft.com/office/powerpoint/2010/main" val="12106662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2" y="120838"/>
            <a:ext cx="5452350" cy="308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931" y="120838"/>
            <a:ext cx="4070673" cy="3418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0" b="8408"/>
          <a:stretch/>
        </p:blipFill>
        <p:spPr>
          <a:xfrm>
            <a:off x="661732" y="3572752"/>
            <a:ext cx="5452350" cy="326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832" y="3623651"/>
            <a:ext cx="4070673" cy="3053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46373" y="3018540"/>
            <a:ext cx="7622459" cy="74391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800000"/>
                </a:solidFill>
                <a:latin typeface="Segoe Print" panose="02000600000000000000" pitchFamily="2" charset="0"/>
              </a:rPr>
              <a:t>Военно-патриотические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34845155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027" y="1503336"/>
            <a:ext cx="3426903" cy="184429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800000"/>
                </a:solidFill>
                <a:latin typeface="Segoe Print" panose="02000600000000000000" pitchFamily="2" charset="0"/>
              </a:rPr>
              <a:t>Военно-патриотические мероприятия</a:t>
            </a:r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76" y="224125"/>
            <a:ext cx="4296128" cy="3123509"/>
          </a:xfrm>
          <a:effectLst>
            <a:softEdge rad="112500"/>
          </a:effectLst>
        </p:spPr>
      </p:pic>
      <p:pic>
        <p:nvPicPr>
          <p:cNvPr id="7" name="Рисунок 6" descr="image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50930" y="224125"/>
            <a:ext cx="4318316" cy="3238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5" y="3520371"/>
            <a:ext cx="4657837" cy="3222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629" y="3611098"/>
            <a:ext cx="4697168" cy="3131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655127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5719" y="3329416"/>
            <a:ext cx="7672350" cy="5372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800000"/>
                </a:solidFill>
                <a:latin typeface="Segoe Print" panose="02000600000000000000" pitchFamily="2" charset="0"/>
              </a:rPr>
              <a:t>Участники Вахты Памяти – Пост №1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3" y="182636"/>
            <a:ext cx="4492731" cy="3081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1"/>
          <a:stretch/>
        </p:blipFill>
        <p:spPr>
          <a:xfrm>
            <a:off x="714937" y="3932169"/>
            <a:ext cx="4692217" cy="2769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2"/>
          <a:stretch/>
        </p:blipFill>
        <p:spPr>
          <a:xfrm>
            <a:off x="6352386" y="313878"/>
            <a:ext cx="5011994" cy="2818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02"/>
          <a:stretch/>
        </p:blipFill>
        <p:spPr>
          <a:xfrm>
            <a:off x="6515904" y="3875838"/>
            <a:ext cx="4848476" cy="2753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24002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899" y="928153"/>
            <a:ext cx="11878101" cy="524063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Всероссийская акция «Окна России»: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2"/>
              </a:rPr>
              <a:t>https://partizanshkola.ru/news/2022-06-14/vserossiyskaya-aktciya-okna-rossii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День пионерии: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3"/>
              </a:rPr>
              <a:t>https://partizanshkola.ru/news/2022-05-19/den-pionerii</a:t>
            </a: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Урок мужества в музее «И помнит мир спасенный»: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4"/>
              </a:rPr>
              <a:t>https://partizanshkola.ru/news/2022-05-05/urok-muzhestva-i-pomnit-mir-spasennyy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Годовщина </a:t>
            </a:r>
            <a:r>
              <a:rPr lang="ru-RU" sz="1500" b="1" dirty="0" err="1">
                <a:solidFill>
                  <a:srgbClr val="800000"/>
                </a:solidFill>
                <a:latin typeface="Segoe Print" panose="02000600000000000000" pitchFamily="2" charset="0"/>
              </a:rPr>
              <a:t>Бешуйского</a:t>
            </a: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 боя: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5"/>
              </a:rPr>
              <a:t>https://partizanshkola.ru/news/2023-02-07/79-godovschina-beshuyskogo-boya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Международный день памяти жертв Холокоста: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6"/>
              </a:rPr>
              <a:t>https://partizanshkola.ru/news/2023-01-27/mezhdunarodnyy-den-pamyati-zhertv-kholokosta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День освобождения Ленинграда от фашистской блокады: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7"/>
              </a:rPr>
              <a:t>https://partizanshkola.ru/news/2023-01-27/27-yanvarya-den-osvobozhdeniya-leningrada-ot-fashistskoy-blokady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Международная акция Тест по истории ВОВ: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8"/>
              </a:rPr>
              <a:t>https://partizanshkola.ru/news/2022-12-02/mezhdunarodnaya-aktciya-test-po-istorii-velikoy-otechestvennoy-v-2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Встреча с бойцами казачьего штурмового батальона «Таврида»: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9"/>
              </a:rPr>
              <a:t>https://partizanshkola.ru/news/2022-11-25/vstrecha-s-boytcami-kazachego-shturmovogo-batalona-tavrida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Защита «МАН»: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10"/>
              </a:rPr>
              <a:t>https://partizanshkola.ru/news/2022-11-11/pozdravlyaem-tereschenko-germana-s-prisvoeniem-zvaniya-kandidata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11"/>
              </a:rPr>
              <a:t>https://partizanshkola.ru/news/2021-12-06/issledovatelskaya-rabota-sablynskie-skrepy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Круглый стол Клуба любителей истории 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12"/>
              </a:rPr>
              <a:t>https://partizanshkola.ru/news/2023-05-05/kruglyy-stol-v-klube-lyubiteley-istorii-otechestva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Всероссийский урок Победы «Хранят деревья память о войне»: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13"/>
              </a:rPr>
              <a:t>https://partizanshkola.ru/news/2023-05-10/vserossiyskiy-urok-pobedy-khranyat-derevya-pamyat-o-voyne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Внеклассное мероприятие «Победа в сердце каждого»: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14"/>
              </a:rPr>
              <a:t>https://partizanshkola.ru/news/2023-05-07/pobeda-v-serdtce-kazhdogo</a:t>
            </a:r>
            <a:endParaRPr lang="ru-RU" sz="15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Вахта памяти: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15"/>
              </a:rPr>
              <a:t>https://partizanshkola.ru/news/2023-04-26/vakhta-pamyati-na-postu-1</a:t>
            </a: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  <a:r>
              <a:rPr lang="en-US" sz="1500" b="1" dirty="0">
                <a:solidFill>
                  <a:srgbClr val="800000"/>
                </a:solidFill>
                <a:latin typeface="Segoe Print" panose="02000600000000000000" pitchFamily="2" charset="0"/>
                <a:hlinkClick r:id="rId16"/>
              </a:rPr>
              <a:t>https://partizanshkola.ru/news/2022-10-01/novaya-zapis-74</a:t>
            </a:r>
            <a:r>
              <a:rPr lang="ru-RU" sz="1500" b="1" dirty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73538"/>
            <a:ext cx="12091916" cy="85461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Ссылки с официального сайта школы </a:t>
            </a:r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на </a:t>
            </a:r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мероприятия </a:t>
            </a:r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гражданско-патриотической направленности</a:t>
            </a:r>
            <a:endParaRPr lang="ru-RU" sz="2400" b="1" dirty="0">
              <a:solidFill>
                <a:srgbClr val="80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3830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603" y="764275"/>
            <a:ext cx="11709779" cy="58821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Всероссийская акция «Письмо солдату»: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2"/>
              </a:rPr>
              <a:t>https://partizanshkola.ru/news/2023-05-01/vserossiyskaya-aktciya-pismo-soldatu-2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Всероссийская акция «Диктант Победы»: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3"/>
              </a:rPr>
              <a:t>https://partizanshkola.ru/news/2023-04-27/diktant-pobedy-2</a:t>
            </a: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4"/>
              </a:rPr>
              <a:t>https://partizanshkola.ru/news/2022-05-09/s-dnem-pobedy-4</a:t>
            </a: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День освобождения Симферопольского района от немецко-фашистских захватчиков: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5"/>
              </a:rPr>
              <a:t>https://partizanshkola.ru/news/2023-04-13/den-osvobozhdeniya-simferopolskogo-rayona-ot-nemetcko-fashistski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Урок мужества, посвященный Дню защитника Отечества: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6"/>
              </a:rPr>
              <a:t>https://partizanshkola.ru/news/2023-02-21/urok-muzhestva-posvyaschennyy-dnyu-zaschitnika-otechestva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День воссоединения Крыма с Россией: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7"/>
              </a:rPr>
              <a:t>https://partizanshkola.ru/news/2023-03-17/den-vossoedineniya-kryma-s-rossiey-2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Фотоальбом занятий «Разговор о важном»: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8"/>
              </a:rPr>
              <a:t>https://partizanshkola.ru/fotoalbom/razgovory-o-vazhnom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Участие в конкурсе «Мы – наследники Победы»: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9"/>
              </a:rPr>
              <a:t>https://partizanshkola.ru/news/2023-03-17/my-nasledniki-pobedy-2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Всероссийская</a:t>
            </a: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, военно-патриотическая акция «Верни имя герою»: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10"/>
              </a:rPr>
              <a:t>https://partizanshkola.ru/news/2023-04-07/vserossiyskaya-voenno-patrioticheskoy-aktciya-verni-geroyu-imya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Без срока давности: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11"/>
              </a:rPr>
              <a:t>https://partizanshkola.ru/news/2022-04-06/den-edinykh-deystviy-v-pamyat-o-genotcide-sovetskogo-naroda-natc-2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Всероссийская акция «Свеча памяти»: </a:t>
            </a:r>
            <a:r>
              <a:rPr lang="en-US" sz="1600" b="1" dirty="0">
                <a:solidFill>
                  <a:srgbClr val="800000"/>
                </a:solidFill>
                <a:latin typeface="Segoe Print" panose="02000600000000000000" pitchFamily="2" charset="0"/>
                <a:hlinkClick r:id="rId12"/>
              </a:rPr>
              <a:t>https://partizanshkola.ru/news/2022-06-22/mezhdunarodnaya-aktciya-svecha-pamyati</a:t>
            </a: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  <a:hlinkClick r:id="rId13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solidFill>
                <a:srgbClr val="800000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120034"/>
            <a:ext cx="10515600" cy="64424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Ссылки с официального сайта школы на мероприятия </a:t>
            </a:r>
            <a:r>
              <a:rPr lang="ru-RU" sz="24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гражданско-патриотической </a:t>
            </a:r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направленности </a:t>
            </a:r>
          </a:p>
        </p:txBody>
      </p:sp>
    </p:spTree>
    <p:extLst>
      <p:ext uri="{BB962C8B-B14F-4D97-AF65-F5344CB8AC3E}">
        <p14:creationId xmlns:p14="http://schemas.microsoft.com/office/powerpoint/2010/main" val="23977035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6" b="12092"/>
          <a:stretch/>
        </p:blipFill>
        <p:spPr>
          <a:xfrm>
            <a:off x="445800" y="209732"/>
            <a:ext cx="5328709" cy="2750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767" y="3279650"/>
            <a:ext cx="4621535" cy="316067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2"/>
          <a:stretch/>
        </p:blipFill>
        <p:spPr>
          <a:xfrm>
            <a:off x="6933062" y="98702"/>
            <a:ext cx="4585275" cy="2972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00" b="12873"/>
          <a:stretch/>
        </p:blipFill>
        <p:spPr>
          <a:xfrm>
            <a:off x="6813033" y="3146414"/>
            <a:ext cx="4705304" cy="3427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540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430" y="316139"/>
            <a:ext cx="11364684" cy="5417003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6000" b="1" dirty="0">
                <a:solidFill>
                  <a:srgbClr val="990000"/>
                </a:solidFill>
                <a:latin typeface="Segoe Print" panose="02000600000000000000" pitchFamily="2" charset="0"/>
              </a:rPr>
              <a:t>П</a:t>
            </a:r>
            <a:r>
              <a:rPr lang="ru-RU" sz="6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рименяю традиционные </a:t>
            </a:r>
            <a:r>
              <a:rPr lang="ru-RU" sz="6000" b="1" dirty="0">
                <a:solidFill>
                  <a:srgbClr val="990000"/>
                </a:solidFill>
                <a:latin typeface="Segoe Print" panose="02000600000000000000" pitchFamily="2" charset="0"/>
              </a:rPr>
              <a:t>методы </a:t>
            </a:r>
            <a:r>
              <a:rPr lang="ru-RU" sz="6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и инновационные обучения</a:t>
            </a:r>
          </a:p>
          <a:p>
            <a:pPr marL="0" indent="0">
              <a:buNone/>
            </a:pPr>
            <a:endParaRPr lang="ru-RU" sz="4200" b="1" dirty="0">
              <a:solidFill>
                <a:srgbClr val="990000"/>
              </a:solidFill>
              <a:latin typeface="Segoe Print" panose="02000600000000000000" pitchFamily="2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5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технологию </a:t>
            </a: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организации самостоятельной работы обучающегося, особенно на старшей ступени образования,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исследовательские технологии, направленные на творческий поиск и применение знаний,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проектные </a:t>
            </a:r>
            <a:r>
              <a:rPr lang="ru-RU" sz="5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технологии (деятельность </a:t>
            </a: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ученика в социальной среде с целю расширения и обогащения его жизненного </a:t>
            </a:r>
            <a:r>
              <a:rPr lang="ru-RU" sz="5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опыта),</a:t>
            </a:r>
            <a:endParaRPr lang="ru-RU" sz="5000" b="1" dirty="0">
              <a:solidFill>
                <a:srgbClr val="990000"/>
              </a:solidFill>
              <a:latin typeface="Segoe Print" panose="02000600000000000000" pitchFamily="2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технология игрового </a:t>
            </a:r>
            <a:r>
              <a:rPr lang="ru-RU" sz="5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обучения (накопление </a:t>
            </a: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учащимися </a:t>
            </a:r>
            <a:r>
              <a:rPr lang="ru-RU" sz="5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жизненного опыта, приобретение навыков, необходимых </a:t>
            </a: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им для успешной </a:t>
            </a:r>
            <a:r>
              <a:rPr lang="ru-RU" sz="5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деятельности),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5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технология </a:t>
            </a: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развития критического </a:t>
            </a:r>
            <a:r>
              <a:rPr lang="ru-RU" sz="5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мышления (активизация учебного процесса, повышение самостоятельности учащихся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5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Технология интегративного обучения (развитие творческого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  мышления учащихся, интенсификация, </a:t>
            </a: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систематизации, </a:t>
            </a:r>
            <a:endParaRPr lang="ru-RU" sz="5000" b="1" dirty="0" smtClean="0">
              <a:solidFill>
                <a:srgbClr val="990000"/>
              </a:solidFill>
              <a:latin typeface="Segoe Print" panose="02000600000000000000" pitchFamily="2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 </a:t>
            </a:r>
            <a:r>
              <a:rPr lang="ru-RU" sz="5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 оптимизации </a:t>
            </a: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учебно-познавательной деятельности, </a:t>
            </a:r>
            <a:endParaRPr lang="ru-RU" sz="5000" b="1" dirty="0" smtClean="0">
              <a:solidFill>
                <a:srgbClr val="990000"/>
              </a:solidFill>
              <a:latin typeface="Segoe Print" panose="02000600000000000000" pitchFamily="2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 </a:t>
            </a:r>
            <a:r>
              <a:rPr lang="ru-RU" sz="5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 овладение </a:t>
            </a: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грамотой культуры </a:t>
            </a:r>
            <a:endParaRPr lang="ru-RU" sz="5000" b="1" dirty="0" smtClean="0">
              <a:solidFill>
                <a:srgbClr val="990000"/>
              </a:solidFill>
              <a:latin typeface="Segoe Print" panose="02000600000000000000" pitchFamily="2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 </a:t>
            </a:r>
            <a:r>
              <a:rPr lang="ru-RU" sz="5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 (</a:t>
            </a:r>
            <a:r>
              <a:rPr lang="ru-RU" sz="5000" b="1" dirty="0">
                <a:solidFill>
                  <a:srgbClr val="990000"/>
                </a:solidFill>
                <a:latin typeface="Segoe Print" panose="02000600000000000000" pitchFamily="2" charset="0"/>
              </a:rPr>
              <a:t>языковой, этической, исторической). </a:t>
            </a:r>
            <a:endParaRPr lang="ru-RU" sz="5000" b="1" dirty="0">
              <a:solidFill>
                <a:srgbClr val="99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579"/>
          <a:stretch/>
        </p:blipFill>
        <p:spPr>
          <a:xfrm>
            <a:off x="8911771" y="3340923"/>
            <a:ext cx="3607839" cy="351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7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8686" y="882196"/>
            <a:ext cx="8911771" cy="12368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990000"/>
                </a:solidFill>
                <a:latin typeface="Segoe Print" panose="02000600000000000000" pitchFamily="2" charset="0"/>
              </a:rPr>
              <a:t>Музейная педагогика </a:t>
            </a:r>
            <a:r>
              <a:rPr lang="ru-RU" sz="2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– закономерный результат интеграционных </a:t>
            </a:r>
            <a:r>
              <a:rPr lang="ru-RU" sz="2000" b="1" dirty="0">
                <a:solidFill>
                  <a:srgbClr val="990000"/>
                </a:solidFill>
                <a:latin typeface="Segoe Print" panose="02000600000000000000" pitchFamily="2" charset="0"/>
              </a:rPr>
              <a:t>процессов, охвативших сферы образования, науки и </a:t>
            </a:r>
            <a:r>
              <a:rPr lang="ru-RU" sz="2000" b="1" dirty="0" smtClean="0">
                <a:solidFill>
                  <a:srgbClr val="990000"/>
                </a:solidFill>
                <a:latin typeface="Segoe Print" panose="02000600000000000000" pitchFamily="2" charset="0"/>
              </a:rPr>
              <a:t>культуры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6931" r="1746" b="11111"/>
          <a:stretch/>
        </p:blipFill>
        <p:spPr>
          <a:xfrm>
            <a:off x="195755" y="2119086"/>
            <a:ext cx="6364702" cy="349596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05600" y="2282017"/>
            <a:ext cx="493485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990000"/>
                </a:solidFill>
                <a:latin typeface="Segoe Print" panose="02000600000000000000" pitchFamily="2" charset="0"/>
              </a:rPr>
              <a:t>Цель музейной педагогики - создание особого образовательного пространства для всестороннего развития личности ребенка, формирование его общекультурной компетенции. Русский просветитель XX века М.В. Новорусский назвал музей «могучим образовательным орудием»</a:t>
            </a:r>
            <a:endParaRPr lang="ru-RU" sz="2000" b="1" dirty="0">
              <a:solidFill>
                <a:srgbClr val="99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25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4" t="10940" b="18421"/>
          <a:stretch/>
        </p:blipFill>
        <p:spPr>
          <a:xfrm>
            <a:off x="567575" y="1355495"/>
            <a:ext cx="5505679" cy="3067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943868" y="235131"/>
            <a:ext cx="635985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В 1986 году в стенах школы был создан Музей истории боевой, трудовой и партизанской славы села Партизанского.</a:t>
            </a:r>
          </a:p>
          <a:p>
            <a:pPr algn="ctr"/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Направленность музея – </a:t>
            </a:r>
          </a:p>
          <a:p>
            <a:pPr algn="ctr"/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историко-краеведческая</a:t>
            </a: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02" t="13134" r="10951" b="13035"/>
          <a:stretch/>
        </p:blipFill>
        <p:spPr>
          <a:xfrm>
            <a:off x="6963215" y="2648895"/>
            <a:ext cx="5072240" cy="3570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141358" y="4805555"/>
            <a:ext cx="5926865" cy="1585361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В 2023 году школа является  участником Федерального проекта «Успех каждого ребенка» </a:t>
            </a:r>
            <a:b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по туристско-краеведческому направлению</a:t>
            </a:r>
          </a:p>
        </p:txBody>
      </p:sp>
    </p:spTree>
    <p:extLst>
      <p:ext uri="{BB962C8B-B14F-4D97-AF65-F5344CB8AC3E}">
        <p14:creationId xmlns:p14="http://schemas.microsoft.com/office/powerpoint/2010/main" val="254914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247" y="1538415"/>
            <a:ext cx="5580671" cy="2343499"/>
          </a:xfrm>
        </p:spPr>
        <p:txBody>
          <a:bodyPr>
            <a:noAutofit/>
          </a:bodyPr>
          <a:lstStyle/>
          <a:p>
            <a:r>
              <a:rPr lang="ru-RU" sz="2200" b="1" u="sng" dirty="0">
                <a:solidFill>
                  <a:srgbClr val="800000"/>
                </a:solidFill>
                <a:latin typeface="Segoe Print" panose="02000600000000000000" pitchFamily="2" charset="0"/>
              </a:rPr>
              <a:t>Приоритетным направлением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воспитательной работы школы является 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гражданско-патриотическое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воспитание, 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/>
            </a:r>
            <a:b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а </a:t>
            </a:r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музей является центром гражданско-патриотического воспитания </a:t>
            </a:r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школьников</a:t>
            </a:r>
            <a:endParaRPr lang="ru-RU" sz="2200" b="1" u="sng" dirty="0">
              <a:solidFill>
                <a:srgbClr val="800000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8704" y="4841871"/>
            <a:ext cx="116300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800000"/>
                </a:solidFill>
                <a:latin typeface="Segoe Print" panose="02000600000000000000" pitchFamily="2" charset="0"/>
              </a:rPr>
              <a:t>Работа музея организована по направлениям: исследовательская, поисковая, экскурсионная, организационно-массовая работа, </a:t>
            </a:r>
            <a:endParaRPr lang="ru-RU" sz="2200" b="1" dirty="0" smtClean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22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волонтерская деятельность</a:t>
            </a:r>
            <a:endParaRPr lang="ru-RU" sz="2200" b="1" dirty="0">
              <a:solidFill>
                <a:srgbClr val="800000"/>
              </a:solidFill>
              <a:latin typeface="Segoe Print" panose="02000600000000000000" pitchFamily="2" charset="0"/>
            </a:endParaRPr>
          </a:p>
          <a:p>
            <a:endParaRPr lang="ru-RU" sz="1400" b="1" dirty="0">
              <a:solidFill>
                <a:srgbClr val="800000"/>
              </a:solidFill>
              <a:latin typeface="Segoe Print" panose="020006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" t="7127" r="5360" b="8917"/>
          <a:stretch/>
        </p:blipFill>
        <p:spPr>
          <a:xfrm>
            <a:off x="5895833" y="581816"/>
            <a:ext cx="5773003" cy="4051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229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8013" y="2555543"/>
            <a:ext cx="4264252" cy="293352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95222" y="829999"/>
            <a:ext cx="41270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Segoe Print" panose="02000600000000000000" pitchFamily="2" charset="0"/>
              </a:rPr>
              <a:t>В 2020 году Музею присвоен статус «Партнёра Музея Победы»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5" t="3625" r="7039" b="4549"/>
          <a:stretch/>
        </p:blipFill>
        <p:spPr>
          <a:xfrm>
            <a:off x="8343997" y="537636"/>
            <a:ext cx="3635466" cy="5393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3DB1A3-3A5D-45DD-8AAD-3B263D6471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0" t="8068" r="3117" b="8841"/>
          <a:stretch/>
        </p:blipFill>
        <p:spPr>
          <a:xfrm rot="5400000">
            <a:off x="-661838" y="1488374"/>
            <a:ext cx="5514988" cy="3881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241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4DC76-C8A5-407D-8E90-E0AE5B228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273" y="126587"/>
            <a:ext cx="10541727" cy="1329219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rgbClr val="800000"/>
                </a:solidFill>
                <a:latin typeface="Segoe Print" panose="02000600000000000000" pitchFamily="2" charset="0"/>
              </a:rPr>
              <a:t>Основной фонд – 380 </a:t>
            </a:r>
            <a:r>
              <a:rPr lang="ru-RU" sz="18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экспонатов, из них  80 оригинальных.</a:t>
            </a:r>
            <a:br>
              <a:rPr lang="ru-RU" sz="18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</a:br>
            <a:r>
              <a:rPr lang="ru-RU" sz="18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 </a:t>
            </a:r>
            <a:r>
              <a:rPr lang="ru-RU" sz="1800" b="1" dirty="0">
                <a:solidFill>
                  <a:srgbClr val="800000"/>
                </a:solidFill>
                <a:latin typeface="Segoe Print" panose="02000600000000000000" pitchFamily="2" charset="0"/>
              </a:rPr>
              <a:t>Вспомогательный фонд – 70 экспонатов. </a:t>
            </a:r>
            <a:r>
              <a:rPr lang="ru-RU" sz="1800" b="1" dirty="0">
                <a:solidFill>
                  <a:srgbClr val="800000"/>
                </a:solidFill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 музее представлены экспонаты: </a:t>
            </a:r>
            <a:r>
              <a:rPr lang="ru-RU" sz="1800" b="1" dirty="0">
                <a:solidFill>
                  <a:srgbClr val="800000"/>
                </a:solidFill>
                <a:latin typeface="Segoe Print" panose="02000600000000000000" pitchFamily="2" charset="0"/>
              </a:rPr>
              <a:t>личные вещи военнослужащих, жителей села, одежда, предметы крестьянского быта, фотографии, письма, </a:t>
            </a:r>
            <a:r>
              <a:rPr lang="ru-RU" sz="18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удостоверения, газеты</a:t>
            </a:r>
            <a:r>
              <a:rPr lang="ru-RU" sz="1800" b="1" dirty="0">
                <a:solidFill>
                  <a:srgbClr val="800000"/>
                </a:solidFill>
                <a:latin typeface="Segoe Print" panose="02000600000000000000" pitchFamily="2" charset="0"/>
              </a:rPr>
              <a:t>, </a:t>
            </a:r>
            <a:r>
              <a:rPr lang="ru-RU" sz="1800" b="1" dirty="0" smtClean="0">
                <a:solidFill>
                  <a:srgbClr val="800000"/>
                </a:solidFill>
                <a:latin typeface="Segoe Print" panose="02000600000000000000" pitchFamily="2" charset="0"/>
              </a:rPr>
              <a:t>медали</a:t>
            </a:r>
            <a:endParaRPr lang="ru-RU" sz="1800" b="1" dirty="0">
              <a:solidFill>
                <a:srgbClr val="800000"/>
              </a:solidFill>
              <a:latin typeface="Segoe Print" panose="02000600000000000000" pitchFamily="2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0B0014B-8597-4589-B7A5-CF3267BF15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6" y="1455806"/>
            <a:ext cx="4205585" cy="1909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206D02-CE01-41DC-8422-C452B21C0E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8" r="4740" b="11150"/>
          <a:stretch/>
        </p:blipFill>
        <p:spPr>
          <a:xfrm>
            <a:off x="7828678" y="1492388"/>
            <a:ext cx="4205586" cy="2231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3B0DCB-299B-44C7-AB42-E097B0577C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358" y="1455806"/>
            <a:ext cx="3265281" cy="3010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04315C8-96BF-4B4D-A94A-11D16CDF99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28" y="3760951"/>
            <a:ext cx="3665686" cy="3054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FAE8B19-8E37-4128-9950-7C82BACCB2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2" t="9124" b="7186"/>
          <a:stretch/>
        </p:blipFill>
        <p:spPr>
          <a:xfrm>
            <a:off x="251411" y="4368144"/>
            <a:ext cx="5844588" cy="2410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46861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4624</TotalTime>
  <Words>1597</Words>
  <Application>Microsoft Office PowerPoint</Application>
  <PresentationFormat>Широкоэкранный</PresentationFormat>
  <Paragraphs>223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Segoe Print</vt:lpstr>
      <vt:lpstr>Times New Roman</vt:lpstr>
      <vt:lpstr>Wingdings</vt:lpstr>
      <vt:lpstr>Тема Office</vt:lpstr>
      <vt:lpstr>Обобщение опыта работы по гражданско-патриотическому воспитанию на уроках истории, обществознания и  внеклассной работе на основе интегративного подхода</vt:lpstr>
      <vt:lpstr>Презентация PowerPoint</vt:lpstr>
      <vt:lpstr>Презентация PowerPoint</vt:lpstr>
      <vt:lpstr>Презентация PowerPoint</vt:lpstr>
      <vt:lpstr>Презентация PowerPoint</vt:lpstr>
      <vt:lpstr>В 2023 году школа является  участником Федерального проекта «Успех каждого ребенка»  по туристско-краеведческому направлению</vt:lpstr>
      <vt:lpstr>Приоритетным направлением воспитательной работы школы является гражданско-патриотическое воспитание,  а музей является центром гражданско-патриотического воспитания школьников</vt:lpstr>
      <vt:lpstr>Презентация PowerPoint</vt:lpstr>
      <vt:lpstr>Основной фонд – 380 экспонатов, из них  80 оригинальных.  Вспомогательный фонд – 70 экспонатов. В музее представлены экспонаты: личные вещи военнослужащих, жителей села, одежда, предметы крестьянского быта, фотографии, письма, удостоверения, газеты, медали</vt:lpstr>
      <vt:lpstr>Презентация PowerPoint</vt:lpstr>
      <vt:lpstr>Изюминкой музея является панорама Бешуйского боя</vt:lpstr>
      <vt:lpstr>С 2014 года было проведено 490 экскурсий </vt:lpstr>
      <vt:lpstr>На базе музея организована работа  кружка дополнительного образования «Школьный музей».  Воспитанники кружка ведут исследовательскую,  поисковую, экскурсионную, организационно- массовую и  волонтерскую деятельность</vt:lpstr>
      <vt:lpstr>Материалами фондов музея, регулярно пользуются учителя-предметники, классные руководители, обучающиеся для написания рефератов, проектов, участия  в научно-практических конференциях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2022 году приняли участие в Конкурсе дополнительных общеобразовательных программ «Образовательный ОЛИМП» представив программу работы кружка и систему работы по гражданско-патриотическому воспитанию в школе Победитель муниципального этапа - 1 место Призер регионального этапа – 2 место Призер Всероссийского этапа – 3 место </vt:lpstr>
      <vt:lpstr>Презентация PowerPoint</vt:lpstr>
      <vt:lpstr>Презентация PowerPoint</vt:lpstr>
      <vt:lpstr>Презентация PowerPoint</vt:lpstr>
      <vt:lpstr>Сотрудничество с военно-историческим клубом «Отечество» </vt:lpstr>
      <vt:lpstr>Сотрудничество с  Крымским республиканским  Союзом ветеранов </vt:lpstr>
      <vt:lpstr>Презентация PowerPoint</vt:lpstr>
      <vt:lpstr>Центр детских инициатив в рамках проекта «Успех каждого ребенка» в 2023 году создали дополнительную  музейную комнату с экспозицией, посвященной участникам специальной военной операции и Герою Советского Союза Богданову А.П., имя которого носит школа. Все материалы для музея учащиеся собирают совместно с родителями  </vt:lpstr>
      <vt:lpstr>Презентация PowerPoint</vt:lpstr>
      <vt:lpstr>Презентация PowerPoint</vt:lpstr>
      <vt:lpstr>Учащиеся школы участники внеклассных тематических мероприятий гражданско-патриотической направленности </vt:lpstr>
      <vt:lpstr>Актив музея – организатор тематических мероприятий патриотической направленности </vt:lpstr>
      <vt:lpstr>Военно-патриотические мероприятия</vt:lpstr>
      <vt:lpstr>Военно-патриотические мероприятия</vt:lpstr>
      <vt:lpstr>Участники Вахты Памяти – Пост №1</vt:lpstr>
      <vt:lpstr>Ссылки с официального сайта школы на мероприятия гражданско-патриотической направленности</vt:lpstr>
      <vt:lpstr>Ссылки с официального сайта школы на мероприятия гражданско-патриотической направленности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истории боевой, трудовой и партизанской славы сел</dc:title>
  <dc:creator>User</dc:creator>
  <cp:lastModifiedBy>User</cp:lastModifiedBy>
  <cp:revision>401</cp:revision>
  <dcterms:created xsi:type="dcterms:W3CDTF">2016-09-26T18:25:00Z</dcterms:created>
  <dcterms:modified xsi:type="dcterms:W3CDTF">2024-04-20T11:53:52Z</dcterms:modified>
</cp:coreProperties>
</file>