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4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556169_2-p-foni-dlya-prezentatsii-strogie-delovi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85794"/>
            <a:ext cx="7772400" cy="200026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Современные </a:t>
            </a:r>
            <a:r>
              <a:rPr lang="ru-RU" sz="3200" b="1" i="1" dirty="0" smtClean="0">
                <a:solidFill>
                  <a:srgbClr val="C00000"/>
                </a:solidFill>
              </a:rPr>
              <a:t>факторы повышения качества развития профессионально-методической компетенции преподавателя иностранного языка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3643314"/>
            <a:ext cx="7215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УЧИТЕЛЬ АНГЛИЙСКОГО ЯЗЫКА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МБОУ «ГВАРДЕЙСКАЯ ШКОЛА-ГИМНАЗИЯ №3»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МАЛЬМИНА ОЛЬГА ГЕННАДЬЕВНА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atherineasquithgallery.com/uploads/posts/2021-02/1613504315_4-p-fon-dlya-prezentatsii-po-angliiskomu-yazik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42918"/>
            <a:ext cx="7358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Самообразование осуществляется посредством следующих видов деятельности: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2" name="Picture 4" descr="https://im0-tub-ru.yandex.net/i?id=cf299ea728794fe287a827ecf7c9d561-l&amp;ref=rim&amp;n=13&amp;w=1080&amp;h=1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929066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1571612"/>
            <a:ext cx="67866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систематическое повышение квалификации;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современных психологических и педагогических методик;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в семинарах, мастер-классах, конференциях, посещение уроков коллег;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просмотр телепередач, чтение прессы.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знакомство с педагогической и методической литературой.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интернет – ресурсов;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демонстрация собственного педагогического опыта;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внимание к собственному здоровью.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freeimageslive.com/galleries/presentation/travel/bigben01958_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s://pickimage.ru/wp-content/uploads/images/detskie/dayoftheteacher/denuchitel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166"/>
            <a:ext cx="4396184" cy="564360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3929058" y="214291"/>
            <a:ext cx="500066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Особую роль в процессе профессионального самосовершенствования педагога играет его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инновационная деятельность.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В связи с этим становление готовности педагога к ней является важнейшим условием его профессионального развития.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Но не один из перечисленных способов не будет эффективным, если педагог сам не осознает необходимости повышения собственной профессиональной компетентности. Отсюда вытекает необходимость мотивации и создания благоприятных условий для педагогического роста.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kartinkin.net/uploads/posts/2021-01/1611317074_60-p-krasivie-shkolnie-foni-dlya-prezentatsii-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cddzh.ru/wp-content/uploads/2020/08/%D0%B0%D0%BD%D0%B3%D0%BB%D0%B8%D0%B9%D1%81%D0%BA%D0%B8%D0%B9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0640" y="3714752"/>
            <a:ext cx="3693360" cy="27146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596" y="928670"/>
            <a:ext cx="52864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Воспитать человека с современным мышлением, способного успешно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самореализоваться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в жизни, могут только педагоги, обладающие высоким профессионализмом. При этом в понятие «профессионализм» входят не только профессиональная, коммуникативная, информационная и правовая составляющие компетентности работников образования, но и личностный потенциал педагога, система его личных ценностей, его убеждения, установки, в целостности, дающие качественные образовательные результаты.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s://catherineasquithgallery.com/uploads/posts/2021-02/1613581888_71-p-fon-dlya-prezentatsii-sovremennii-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00364" y="0"/>
            <a:ext cx="557216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В современных условиях требования к профессиональной компетентности учителя предъявляет не только новый образовательный стандарт, но и ВРЕМЯ, в котором мы живем. И перед каждым учителем поставлена сложная, но разрешимая задача – </a:t>
            </a:r>
            <a:r>
              <a:rPr lang="ru-RU" sz="2300" i="1" u="sng" dirty="0" smtClean="0">
                <a:latin typeface="Times New Roman" pitchFamily="18" charset="0"/>
                <a:cs typeface="Times New Roman" pitchFamily="18" charset="0"/>
              </a:rPr>
              <a:t>«оказаться во времени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». Чтобы это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произошло,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каждый, выбравший профессию учителя, периодически должен вспоминать очень важные и правильные слова русского педагога, 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Константина Дмитриевича Ушинского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300" i="1" u="sng" dirty="0" smtClean="0">
                <a:latin typeface="Times New Roman" pitchFamily="18" charset="0"/>
                <a:cs typeface="Times New Roman" pitchFamily="18" charset="0"/>
              </a:rPr>
              <a:t>«В деле обучения и воспитания, во всем школьном деле ничего нельзя улучшить, минуя голову учителя. Учитель живет до тех пор, пока он учится. Как только он перестает учиться, в нем умирает учитель».</a:t>
            </a:r>
            <a:endParaRPr lang="ru-RU" sz="2300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6" name="Picture 6" descr="https://cv2.litres.ru/pub/c/elektronnaya-kniga/cover_max1500/175529-author-leontevich_peskovskiyi_matveyi-kniga_konstantin_ushinskiyi_ego_jizn_i_pedag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35303"/>
            <a:ext cx="2857488" cy="332269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honoteka.org/uploads/posts/2021-04/1618526017_11-phonoteka_org-p-fon-dlya-prezentatsii-delovoi-stil-shkol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5162" y="1071546"/>
            <a:ext cx="77829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6628" name="Picture 4" descr="https://i.pinimg.com/originals/17/84/49/17844908466b614e00320707a3fec4c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238617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gray">
          <a:xfrm>
            <a:off x="1378052" y="1610466"/>
            <a:ext cx="6945565" cy="147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человек, способный создавать условия для развития творческих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способностей, </a:t>
            </a:r>
            <a:r>
              <a:rPr lang="ru-RU" b="1" dirty="0">
                <a:solidFill>
                  <a:srgbClr val="FF0000"/>
                </a:solidFill>
              </a:rPr>
              <a:t>развивать у учеников стремление к творческому восприятию знаний, учить их самостоятельно мыслить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4" descr="https://catherineasquithgallery.com/uploads/posts/2021-02/1613556197_23-p-foni-dlya-prezentatsii-strogie-delovie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8358246" cy="1200329"/>
          </a:xfrm>
          <a:prstGeom prst="rect">
            <a:avLst/>
          </a:prstGeom>
          <a:noFill/>
          <a:ln w="28575" cap="rnd" cmpd="sng">
            <a:solidFill>
              <a:srgbClr val="00B050"/>
            </a:solidFill>
            <a:prstDash val="solid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Изменения, происходящие в стране, в обществе, реализация приоритетного национального проекта «Образование», предъявляют новые требования к современному учителю. </a:t>
            </a:r>
            <a:endParaRPr lang="ru-RU" b="1" dirty="0" smtClean="0"/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Итак, какой </a:t>
            </a:r>
            <a:r>
              <a:rPr lang="ru-RU" b="1" dirty="0" smtClean="0">
                <a:solidFill>
                  <a:srgbClr val="C00000"/>
                </a:solidFill>
              </a:rPr>
              <a:t>он, современный учитель?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571612"/>
            <a:ext cx="8358246" cy="928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человек, способный создавать условия для развития творческих способностей, </a:t>
            </a:r>
            <a:r>
              <a:rPr lang="ru-RU" b="1" dirty="0" smtClean="0">
                <a:solidFill>
                  <a:schemeClr val="tx1"/>
                </a:solidFill>
              </a:rPr>
              <a:t>развивать у учеников стремление к творческому восприятию знаний, учить их самостоятельно мыслить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2786058"/>
            <a:ext cx="8358246" cy="85725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Современный учитель находится в постоянном творческом поиске, а также в поиске ответа на актуальный проблемный вопрос «чему учить школьников?».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3786190"/>
            <a:ext cx="8286808" cy="928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Современный учитель соединяет в себе любовь к делу и к ученикам, умеет не только учить детей, но и сам способен учиться у своих учеников.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4929198"/>
            <a:ext cx="8215370" cy="928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Современный педагог должен выявлять самые лучшие качества, заложенные в душе каждого ребенка, поощрять детей, чтобы они получали радость от приобретенных знаний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0034" y="6000768"/>
            <a:ext cx="8215370" cy="6429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Современный учитель – это профессионал.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kartinkin.net/uploads/posts/2020-07/1595725620_36-p-fon-dlya-prezentatsii-v-delovom-stile-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1857364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профессиональной компетентностью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учителя понимается совокупность профессиональных и личностных качеств, необходимых для успешной педагогической деятельности, способность учителя оптимально, эффективно, системно, с учётом не только достижений современной науки, практики, но и собственных интересов, склонностей, способностей прогнозировать, проектировать, осуществлять педагогические действия в среде школы, где формируется и развивается личность ученика. Профессионально компетентным можно назвать учителя, который на достаточно высоком уровне осуществляет педагогическую деятельность, педагогическое общение, достигает стабильно высоких результатов в обучении и воспитании обучающихся.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642918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же такое профессиональная компетентность?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1/1611319128_36-p-fon-dlya-shkolnogo-bannera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071810"/>
            <a:ext cx="8072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u="sng" kern="50" smtClean="0">
                <a:solidFill>
                  <a:srgbClr val="C00000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Развитие профессиональной компетентности </a:t>
            </a:r>
            <a:r>
              <a:rPr lang="x-none" sz="2400" b="1" kern="50" smtClean="0">
                <a:latin typeface="Times New Roman" pitchFamily="18" charset="0"/>
                <a:ea typeface="DejaVu Sans"/>
                <a:cs typeface="Times New Roman" pitchFamily="18" charset="0"/>
              </a:rPr>
              <a:t>– это развитие творческой индивидуальности, формирование восприимчивости к педагогическим инновациям, способностей адаптироваться в меняющейся педагогической среде. От профессионального уровня педагога напрямую зависит социально-экономическое и духовное развитие общества.</a:t>
            </a:r>
            <a:endParaRPr lang="ru-RU" sz="2400" b="1" kern="50" dirty="0" smtClean="0"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4.infourok.ru/uploads/ex/0986/00028e0d-aa59c947/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00364" y="428604"/>
            <a:ext cx="585791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Основная цель современного образования </a:t>
            </a:r>
            <a:r>
              <a:rPr lang="ru-RU" sz="23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соответствие актуальным и перспективным потребностям личности, общества и государства, подготовка разносторонне развитой личности гражданина своей страны, способной к социальной адаптации в обществе, началу трудовой деятельности, самообразованию и самосовершенствованию</a:t>
            </a:r>
            <a:endParaRPr lang="ru-RU" sz="2300" b="1" dirty="0"/>
          </a:p>
        </p:txBody>
      </p:sp>
      <p:pic>
        <p:nvPicPr>
          <p:cNvPr id="17414" name="Picture 6" descr="https://wmpics.pics/di-SXC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500306"/>
            <a:ext cx="3948106" cy="39481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0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Пути развития профессиональной компетенции педагога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85720" y="571480"/>
            <a:ext cx="6357982" cy="61436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9705" algn="l"/>
              </a:tabLst>
            </a:pPr>
            <a:r>
              <a:rPr lang="x-none" sz="2000" b="1" i="1" kern="5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Работа в методических объединениях, творческих группах; </a:t>
            </a:r>
            <a:endParaRPr lang="ru-RU" sz="2000" b="1" kern="50" dirty="0" smtClean="0">
              <a:solidFill>
                <a:schemeClr val="bg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9705" algn="l"/>
              </a:tabLst>
            </a:pPr>
            <a:r>
              <a:rPr lang="x-none" sz="2000" b="1" i="1" kern="5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Исследовательская, экспериментальная деятельность; </a:t>
            </a:r>
            <a:endParaRPr lang="ru-RU" sz="2000" b="1" kern="50" dirty="0" smtClean="0">
              <a:solidFill>
                <a:schemeClr val="bg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9705" algn="l"/>
              </a:tabLst>
            </a:pPr>
            <a:r>
              <a:rPr lang="x-none" sz="2000" b="1" i="1" kern="5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Инновационная деятельность, освоение новых педагогических технологий; </a:t>
            </a:r>
            <a:endParaRPr lang="ru-RU" sz="2000" b="1" kern="50" dirty="0" smtClean="0">
              <a:solidFill>
                <a:schemeClr val="bg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9705" algn="l"/>
              </a:tabLst>
            </a:pPr>
            <a:r>
              <a:rPr lang="x-none" sz="2000" b="1" i="1" kern="5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Различные формы педагогической поддержки; </a:t>
            </a:r>
            <a:endParaRPr lang="ru-RU" sz="2000" b="1" kern="50" dirty="0" smtClean="0">
              <a:solidFill>
                <a:schemeClr val="bg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9705" algn="l"/>
              </a:tabLst>
            </a:pPr>
            <a:r>
              <a:rPr lang="x-none" sz="2000" b="1" i="1" kern="5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Активное участие в педагогических конкурсах, мастер-классах, форумах и фестивалях; </a:t>
            </a:r>
            <a:endParaRPr lang="ru-RU" sz="2000" b="1" kern="50" dirty="0" smtClean="0">
              <a:solidFill>
                <a:schemeClr val="bg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79705" algn="l"/>
              </a:tabLst>
            </a:pPr>
            <a:r>
              <a:rPr lang="x-none" sz="2000" b="1" i="1" kern="5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Обобщение собственного педагогического опыта; </a:t>
            </a:r>
            <a:endParaRPr lang="ru-RU" sz="2000" b="1" kern="50" dirty="0" smtClean="0">
              <a:solidFill>
                <a:schemeClr val="bg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marL="342900" lvl="0" indent="-342900" algn="just"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179705" algn="l"/>
              </a:tabLst>
            </a:pPr>
            <a:r>
              <a:rPr lang="x-none" sz="2000" b="1" i="1" kern="5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Использование ИКТ. </a:t>
            </a:r>
            <a:endParaRPr lang="ru-RU" sz="2000" b="1" kern="50" dirty="0" smtClean="0">
              <a:solidFill>
                <a:schemeClr val="bg1"/>
              </a:solidFill>
              <a:latin typeface="Times New Roman" pitchFamily="18" charset="0"/>
              <a:ea typeface="DejaVu Sans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8436" name="Picture 4" descr="https://clipart-best.com/img/teacher/teacher-clip-art-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428868"/>
            <a:ext cx="2857520" cy="442913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3/1614853062_143-p-foni-dlya-prezentatsii-shkolnie-1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9" y="0"/>
            <a:ext cx="914032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85918" y="285728"/>
            <a:ext cx="714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 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профессиональной компетентности учителя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иностранного языка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может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быть раскрыта через его педагогические умения. Модель профессиональной компетентности учителя выступает как единство его теоретической и практической готовности.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Педагогические умения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объединены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четыре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группы: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928670"/>
            <a:ext cx="8286808" cy="1571636"/>
          </a:xfrm>
          <a:prstGeom prst="roundRect">
            <a:avLst/>
          </a:prstGeom>
          <a:solidFill>
            <a:srgbClr val="FED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"переводить" содержание объективного процесса воспитания в конкретные педагогические задачи: изучение личности и коллектива для определения уровня их подготовленности к активному овладению новыми знаниями и проектирование на этой основе развития коллектива и отдельных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571744"/>
            <a:ext cx="8215370" cy="1500198"/>
          </a:xfrm>
          <a:prstGeom prst="roundRect">
            <a:avLst/>
          </a:prstGeom>
          <a:solidFill>
            <a:srgbClr val="FED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построить и привести в движение логически завершенную педагогическую систему: комплексное планирование образовательно-воспитательных задач; обоснованный отбор содержания образовательного процесса; оптимальный выбор форм, методов и средств его организации.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4143380"/>
            <a:ext cx="8143932" cy="1000132"/>
          </a:xfrm>
          <a:prstGeom prst="roundRect">
            <a:avLst/>
          </a:prstGeom>
          <a:solidFill>
            <a:srgbClr val="FED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dirty="0" smtClean="0">
                <a:solidFill>
                  <a:schemeClr val="tx1"/>
                </a:solidFill>
              </a:rPr>
              <a:t>Умение </a:t>
            </a:r>
            <a:r>
              <a:rPr lang="ru-RU" dirty="0" smtClean="0">
                <a:solidFill>
                  <a:schemeClr val="tx1"/>
                </a:solidFill>
              </a:rPr>
              <a:t>выделять и устанавливать взаимосвязи между компонентами и факторами воспитания, приводить их в действие: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5286388"/>
            <a:ext cx="8143932" cy="1000132"/>
          </a:xfrm>
          <a:prstGeom prst="roundRect">
            <a:avLst/>
          </a:prstGeom>
          <a:solidFill>
            <a:srgbClr val="FED4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4. </a:t>
            </a:r>
            <a:r>
              <a:rPr lang="ru-RU" dirty="0" smtClean="0">
                <a:solidFill>
                  <a:schemeClr val="tx1"/>
                </a:solidFill>
              </a:rPr>
              <a:t>Умение </a:t>
            </a:r>
            <a:r>
              <a:rPr lang="ru-RU" dirty="0" smtClean="0">
                <a:solidFill>
                  <a:schemeClr val="tx1"/>
                </a:solidFill>
              </a:rPr>
              <a:t>учета и оценки результатов педагогической деятельности: самоанализ и анализ образовательного процесса и результатов деятельности учителя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atherineasquithgallery.com/uploads/posts/2021-02/1613504312_7-p-fon-dlya-prezentatsii-po-angliiskomu-yazik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428604"/>
            <a:ext cx="6786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Процесс самообразования педагогов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стал особенно актуальным на этапе введения ФГОС в связи с тем, что главной идеей стандартов является формирование у ребенка универсальных учебных действий. Научить учиться может только тот педагог, который сам совершенствуется всю свою жизнь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767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Современные факторы повышения качества развития профессионально-методической компетенции преподавателя иностранного языка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факторы повышения качества развития профессионально-методической компетенции преподавателя иностранного языка</dc:title>
  <dc:creator>Илья</dc:creator>
  <cp:lastModifiedBy>Илья</cp:lastModifiedBy>
  <cp:revision>11</cp:revision>
  <dcterms:created xsi:type="dcterms:W3CDTF">2022-01-26T11:29:12Z</dcterms:created>
  <dcterms:modified xsi:type="dcterms:W3CDTF">2022-01-26T13:08:54Z</dcterms:modified>
</cp:coreProperties>
</file>