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8F4"/>
    <a:srgbClr val="E7E6E6"/>
    <a:srgbClr val="1C3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>
        <p:scale>
          <a:sx n="81" d="100"/>
          <a:sy n="81" d="100"/>
        </p:scale>
        <p:origin x="-258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95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95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01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76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6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66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2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6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33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CF3E1-F48C-4F60-80A5-621A9271465F}" type="datetimeFigureOut">
              <a:rPr lang="ru-RU" smtClean="0"/>
              <a:t>02.02.2020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ABA86-B438-4E06-8544-99D1CF36DC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53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921306" y="2469707"/>
            <a:ext cx="4498061" cy="1225956"/>
          </a:xfrm>
          <a:prstGeom prst="rect">
            <a:avLst/>
          </a:prstGeom>
          <a:solidFill>
            <a:srgbClr val="E7E6E6">
              <a:alpha val="60000"/>
            </a:srgb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70808" y="0"/>
            <a:ext cx="6166338" cy="23876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Математика </a:t>
            </a:r>
            <a:endParaRPr lang="ru-RU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21306" y="2706576"/>
            <a:ext cx="4815840" cy="88555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  <a:latin typeface="Century Schoolbook" panose="02040604050505020304" pitchFamily="18" charset="0"/>
              </a:rPr>
              <a:t>ОГЭ-2020</a:t>
            </a:r>
            <a:endParaRPr lang="ru-RU" sz="5400" b="1" dirty="0">
              <a:solidFill>
                <a:srgbClr val="00B0F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10706" y="3777770"/>
            <a:ext cx="7487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Century Schoolbook" panose="02040604050505020304" pitchFamily="18" charset="0"/>
              </a:rPr>
              <a:t>Решение практических задач</a:t>
            </a:r>
            <a:endParaRPr lang="ru-RU" sz="4000" dirty="0">
              <a:latin typeface="Century Schoolbook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52" y="809736"/>
            <a:ext cx="3497547" cy="3989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157" y="4671294"/>
            <a:ext cx="1925989" cy="191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20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899" y="232011"/>
            <a:ext cx="1176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4793" y="232011"/>
            <a:ext cx="88664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площадь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которую суммарно занимают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коровник и курятник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Ответ дайте в квадратных метрах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3" r="16661" b="3527"/>
          <a:stretch/>
        </p:blipFill>
        <p:spPr bwMode="auto">
          <a:xfrm>
            <a:off x="182447" y="1213413"/>
            <a:ext cx="7841599" cy="552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10508777" y="232011"/>
            <a:ext cx="1323832" cy="484632"/>
          </a:xfrm>
          <a:prstGeom prst="left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таблица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899" y="5090615"/>
            <a:ext cx="2565779" cy="1228298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3379" y="4230806"/>
            <a:ext cx="764275" cy="1692322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068703" y="1314676"/>
            <a:ext cx="1079011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147714" y="1213413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на участок 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от ворот 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коровник,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 слева — курятник. </a:t>
            </a:r>
          </a:p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Площадь, занятая </a:t>
            </a:r>
          </a:p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курятником, равна </a:t>
            </a:r>
          </a:p>
          <a:p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72 кв. 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879678" y="5076967"/>
            <a:ext cx="0" cy="12282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979994" y="5065594"/>
            <a:ext cx="0" cy="12282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34510" y="4773206"/>
            <a:ext cx="686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C34AA"/>
                </a:solidFill>
              </a:rPr>
              <a:t>8м</a:t>
            </a:r>
            <a:endParaRPr lang="ru-RU" sz="3200" b="1" dirty="0">
              <a:solidFill>
                <a:srgbClr val="1C34AA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62313" y="3737181"/>
            <a:ext cx="686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C34AA"/>
                </a:solidFill>
              </a:rPr>
              <a:t>4м</a:t>
            </a:r>
            <a:endParaRPr lang="ru-RU" sz="3200" b="1" dirty="0">
              <a:solidFill>
                <a:srgbClr val="1C34A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00316" y="4780138"/>
            <a:ext cx="886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4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8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ru-RU" sz="2800" b="1" dirty="0">
              <a:solidFill>
                <a:srgbClr val="1C34A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62313" y="3716596"/>
            <a:ext cx="686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1C34AA"/>
                </a:solidFill>
              </a:rPr>
              <a:t>4м</a:t>
            </a:r>
            <a:endParaRPr lang="ru-RU" sz="3200" b="1" dirty="0">
              <a:solidFill>
                <a:srgbClr val="1C34A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59113" y="4555623"/>
            <a:ext cx="327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20" name="TextBox 19"/>
          <p:cNvSpPr txBox="1"/>
          <p:nvPr/>
        </p:nvSpPr>
        <p:spPr>
          <a:xfrm>
            <a:off x="10827239" y="4798227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=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107180" y="6997143"/>
            <a:ext cx="2308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 щелчку на слайде 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8105889" y="5589508"/>
            <a:ext cx="144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4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и к </a:t>
            </a:r>
            <a:r>
              <a:rPr lang="en-US" sz="2800" b="1" dirty="0" smtClean="0">
                <a:solidFill>
                  <a:srgbClr val="1C34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endParaRPr lang="ru-RU" sz="2800" b="1" dirty="0">
              <a:solidFill>
                <a:srgbClr val="1C34A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346528" y="5547097"/>
            <a:ext cx="2499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72 + 32 = 104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7883393" y="6131872"/>
            <a:ext cx="1946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Century Schoolbook" panose="02040604050505020304" pitchFamily="18" charset="0"/>
              </a:rPr>
              <a:t>Ответ___</a:t>
            </a:r>
            <a:endParaRPr lang="ru-RU" sz="3200" u="sng" dirty="0">
              <a:latin typeface="Century Schoolbook" panose="02040604050505020304" pitchFamily="18" charset="0"/>
            </a:endParaRPr>
          </a:p>
        </p:txBody>
      </p:sp>
      <p:sp>
        <p:nvSpPr>
          <p:cNvPr id="26" name="Стрелка вправо 25">
            <a:hlinkClick r:id="" action="ppaction://hlinkshowjump?jump=nextslide"/>
          </p:cNvPr>
          <p:cNvSpPr/>
          <p:nvPr/>
        </p:nvSpPr>
        <p:spPr>
          <a:xfrm>
            <a:off x="11035966" y="6283119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7.40741E-7 L 0.23958 0.1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0.24453 2.5925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1486" y="1641014"/>
            <a:ext cx="983548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расстояние </a:t>
            </a:r>
          </a:p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теплица</a:t>
            </a:r>
          </a:p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компостной ямы</a:t>
            </a:r>
          </a:p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</a:t>
            </a:r>
          </a:p>
          <a:p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двумя</a:t>
            </a:r>
          </a:p>
          <a:p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ближайшими точками</a:t>
            </a:r>
          </a:p>
          <a:p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объектов по прямой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 дайте в метрах.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899" y="232011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82" t="5367" r="27888" b="45501"/>
          <a:stretch/>
        </p:blipFill>
        <p:spPr bwMode="auto">
          <a:xfrm>
            <a:off x="0" y="1641014"/>
            <a:ext cx="8311486" cy="393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58764" y="130399"/>
            <a:ext cx="105512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домом находится огород (его границы отмечены на плане пунктирной линией), на котором есть теплица, а также (в самом углу и огорода, и всего домохозяйства) — компостная яма.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597920"/>
              </p:ext>
            </p:extLst>
          </p:nvPr>
        </p:nvGraphicFramePr>
        <p:xfrm>
          <a:off x="8816454" y="5180444"/>
          <a:ext cx="2947916" cy="1357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991"/>
                <a:gridCol w="1007098"/>
                <a:gridCol w="971827"/>
              </a:tblGrid>
              <a:tr h="43029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1C34A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1800" dirty="0">
                        <a:solidFill>
                          <a:srgbClr val="1C34A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Яма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теплица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743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1C34A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цифра</a:t>
                      </a:r>
                      <a:endParaRPr lang="ru-RU" sz="1800" dirty="0">
                        <a:solidFill>
                          <a:srgbClr val="1C34A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Schoolbook" panose="02040604050505020304" pitchFamily="18" charset="0"/>
                        </a:rPr>
                        <a:t>1</a:t>
                      </a:r>
                      <a:endParaRPr lang="ru-RU" sz="1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Century Schoolbook" panose="02040604050505020304" pitchFamily="18" charset="0"/>
                        </a:rPr>
                        <a:t>3</a:t>
                      </a:r>
                      <a:endParaRPr lang="ru-RU" sz="1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3330052" y="1919728"/>
            <a:ext cx="51861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91063" y="1960672"/>
            <a:ext cx="6238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2м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3955" y="5909481"/>
            <a:ext cx="1623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3899" y="391500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8764" y="286107"/>
            <a:ext cx="10088467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Владельцы домохозяйства планируют обновить всю тротуарную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плитку 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дорожки, и площадку между коровником и курятником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таблице представлены условия трех поставщиков. Выбрать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дешевый вариант.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690080"/>
              </p:ext>
            </p:extLst>
          </p:nvPr>
        </p:nvGraphicFramePr>
        <p:xfrm>
          <a:off x="546090" y="3211032"/>
          <a:ext cx="10813313" cy="2295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910"/>
                <a:gridCol w="2828260"/>
                <a:gridCol w="1616149"/>
                <a:gridCol w="462899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поставщик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плитки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руб. за 1 м²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доставка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 по демонтажу старой плитке и укладки новой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</a:t>
                      </a:r>
                      <a:r>
                        <a:rPr lang="ru-RU" sz="24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№1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827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34" y="1734533"/>
            <a:ext cx="1564014" cy="159593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1938955" y="2270889"/>
            <a:ext cx="6163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Сколько плиток необходимо купить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010" y="1979379"/>
            <a:ext cx="933941" cy="9339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58764" y="7028121"/>
            <a:ext cx="7835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знак вопроса Вспомним сколько плиток надо.    На листок проверим ответ.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47082">
            <a:off x="4055080" y="4039101"/>
            <a:ext cx="820440" cy="404291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0912" y="5798947"/>
            <a:ext cx="1193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3931" y="5825727"/>
            <a:ext cx="707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11035966" y="6283119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1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27105">
            <a:off x="-305947" y="-1230208"/>
            <a:ext cx="11063991" cy="1349807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744379" y="1575023"/>
            <a:ext cx="5742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255  ·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+1200 + 8000=  34700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3079" y="915804"/>
            <a:ext cx="72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53079" y="2418539"/>
            <a:ext cx="72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2473" y="3067125"/>
            <a:ext cx="5742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260  ·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+1300 + 6000=  33300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76203" y="4559227"/>
            <a:ext cx="5126724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  ·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+0 + 4000=  32000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53079" y="3777266"/>
            <a:ext cx="724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верх 9">
            <a:hlinkClick r:id="rId3" action="ppaction://hlinksldjump"/>
          </p:cNvPr>
          <p:cNvSpPr/>
          <p:nvPr/>
        </p:nvSpPr>
        <p:spPr>
          <a:xfrm>
            <a:off x="11291777" y="5635256"/>
            <a:ext cx="484632" cy="978408"/>
          </a:xfrm>
          <a:prstGeom prst="upArrow">
            <a:avLst/>
          </a:prstGeom>
          <a:solidFill>
            <a:srgbClr val="9AD8F4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26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4461" y="236025"/>
            <a:ext cx="109352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внимательно текст и выполните задания 1–5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6719" y="759245"/>
            <a:ext cx="117652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 изображено домохозяйство, находящееся по адресу: с. Малые </a:t>
            </a:r>
            <a:r>
              <a:rPr lang="ru-RU" sz="2600" b="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Всегодичи</a:t>
            </a:r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д. 26. </a:t>
            </a:r>
            <a:r>
              <a:rPr lang="ru-RU" sz="26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каждой клетки на плане равна 2 м. </a:t>
            </a:r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имеет форму прямоугольника. Выезд и въезд осуществляются через единственные ворота. При входе на участок справа от ворот находится коровник, а слева — курятник. Площадь, занятая курятником, равна 72 кв. м. Рядом с курятником расположен пруд площадью 24 кв. м. Жилой дом расположен в глубине территории. Перед домом имеется фонтан, а между фонтаном и воротами — небольшая берёзовая рощица. Между жилым домом и коровником построена баня. За домом находится огород (его границы отмечены на плане пунктирной линией), на котором есть теплица, а также (в самом углу и огорода, и всего домохозяйства) — компостная яма.</a:t>
            </a:r>
          </a:p>
          <a:p>
            <a:r>
              <a:rPr lang="ru-RU" sz="26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дорожки внутри участка имеют ширину 1 м и вымощены тротуарной плиткой размером 1 м х 1 м. Между коровником и курятником имеется площадка площадью 56 кв. м, вымощенная такой же плиткой.</a:t>
            </a:r>
            <a:endParaRPr lang="ru-RU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" r="2933" b="3527"/>
          <a:stretch/>
        </p:blipFill>
        <p:spPr bwMode="auto">
          <a:xfrm>
            <a:off x="662010" y="1478222"/>
            <a:ext cx="8622666" cy="52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641" y="191701"/>
            <a:ext cx="118441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Сопоставьте объекты, указанные в таблице, с цифрами, которыми эти объекты обозначены на плане. Заполните таблицу, а в бланк ответов перенесите последовательность из пяти цифр.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>
            <a:hlinkClick r:id="" action="ppaction://hlinkshowjump?jump=nextslide"/>
          </p:cNvPr>
          <p:cNvSpPr/>
          <p:nvPr/>
        </p:nvSpPr>
        <p:spPr>
          <a:xfrm>
            <a:off x="10255348" y="5894363"/>
            <a:ext cx="1484844" cy="484632"/>
          </a:xfrm>
          <a:prstGeom prst="rightArrow">
            <a:avLst/>
          </a:prstGeom>
          <a:solidFill>
            <a:srgbClr val="9AD8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слайд4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1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018" y="239377"/>
            <a:ext cx="109774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на участок </a:t>
            </a:r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от ворот находится коровник</a:t>
            </a:r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слева — курятник.</a:t>
            </a:r>
            <a:r>
              <a:rPr lang="ru-RU" sz="2800" b="0" i="0" dirty="0" smtClean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Площадь, занятая курятником, равна 72 кв. м. </a:t>
            </a:r>
            <a:endParaRPr lang="ru-RU" sz="28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3" r="2933" b="3527"/>
          <a:stretch/>
        </p:blipFill>
        <p:spPr bwMode="auto">
          <a:xfrm>
            <a:off x="169641" y="1193484"/>
            <a:ext cx="8622666" cy="52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верх 6"/>
          <p:cNvSpPr/>
          <p:nvPr/>
        </p:nvSpPr>
        <p:spPr>
          <a:xfrm>
            <a:off x="4094816" y="5937836"/>
            <a:ext cx="484632" cy="68804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030485"/>
              </p:ext>
            </p:extLst>
          </p:nvPr>
        </p:nvGraphicFramePr>
        <p:xfrm>
          <a:off x="6682557" y="4233428"/>
          <a:ext cx="5345318" cy="129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043"/>
                <a:gridCol w="1941342"/>
                <a:gridCol w="1856933"/>
              </a:tblGrid>
              <a:tr h="71314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коровник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курятник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86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10663310" y="614125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1692" y="4871602"/>
            <a:ext cx="2268000" cy="111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824025" y="4110466"/>
            <a:ext cx="815926" cy="152227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11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3" r="2933" b="3527"/>
          <a:stretch/>
        </p:blipFill>
        <p:spPr bwMode="auto">
          <a:xfrm>
            <a:off x="141504" y="1777086"/>
            <a:ext cx="8021557" cy="4855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1504" y="130016"/>
            <a:ext cx="118441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Рядом с курятником расположен пруд площадью 24 кв. м. Жилой дом расположен в глубине территории. Перед домом имеется фонтан, а между фонтаном и воротами — небольшая берёзовая рощица. </a:t>
            </a:r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Между жилым домом и коровником построена баня.</a:t>
            </a:r>
            <a:endParaRPr lang="ru-RU" sz="2800" b="1" dirty="0">
              <a:solidFill>
                <a:srgbClr val="1C34AA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498621"/>
              </p:ext>
            </p:extLst>
          </p:nvPr>
        </p:nvGraphicFramePr>
        <p:xfrm>
          <a:off x="6401203" y="4697663"/>
          <a:ext cx="5345318" cy="129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043"/>
                <a:gridCol w="1941342"/>
                <a:gridCol w="1856933"/>
              </a:tblGrid>
              <a:tr h="71314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баня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86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10789919" y="614807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01995" y="2940148"/>
            <a:ext cx="759654" cy="11068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83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03" r="2933" b="3527"/>
          <a:stretch/>
        </p:blipFill>
        <p:spPr bwMode="auto">
          <a:xfrm>
            <a:off x="151712" y="1444496"/>
            <a:ext cx="8622666" cy="52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1712" y="190379"/>
            <a:ext cx="118072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домом </a:t>
            </a:r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(его границы отмечены на плане пунктирной линией), на котором </a:t>
            </a:r>
            <a:r>
              <a:rPr lang="ru-RU" sz="2800" b="0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теплица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(в самом углу и огорода, и всего домохозяйства) — компостная яма.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763901"/>
              </p:ext>
            </p:extLst>
          </p:nvPr>
        </p:nvGraphicFramePr>
        <p:xfrm>
          <a:off x="6401203" y="4697663"/>
          <a:ext cx="5345318" cy="1292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043"/>
                <a:gridCol w="1941342"/>
                <a:gridCol w="1856933"/>
              </a:tblGrid>
              <a:tr h="71314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огород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теплица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86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цифра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13076" y="1575373"/>
            <a:ext cx="1999817" cy="125411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10902868" y="6179352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58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753" y="416424"/>
            <a:ext cx="10363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таблицу, а в бланк ответов перенесите последовательность из пяти цифр.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232432"/>
              </p:ext>
            </p:extLst>
          </p:nvPr>
        </p:nvGraphicFramePr>
        <p:xfrm>
          <a:off x="286869" y="1775011"/>
          <a:ext cx="11205884" cy="1864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707"/>
                <a:gridCol w="2185002"/>
                <a:gridCol w="1881949"/>
                <a:gridCol w="2072708"/>
                <a:gridCol w="1972236"/>
                <a:gridCol w="1452282"/>
              </a:tblGrid>
              <a:tr h="94994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1C34A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</a:t>
                      </a:r>
                      <a:endParaRPr lang="ru-RU" sz="2800" dirty="0">
                        <a:solidFill>
                          <a:srgbClr val="1C34A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курятник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теплица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коровник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огород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Century Schoolbook" panose="02040604050505020304" pitchFamily="18" charset="0"/>
                          <a:ea typeface="+mn-ea"/>
                          <a:cs typeface="+mn-cs"/>
                        </a:rPr>
                        <a:t>баня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4715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1C34AA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цифра</a:t>
                      </a:r>
                      <a:endParaRPr lang="ru-RU" sz="2800" dirty="0">
                        <a:solidFill>
                          <a:srgbClr val="1C34AA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entury Schoolbook" panose="02040604050505020304" pitchFamily="18" charset="0"/>
                        </a:rPr>
                        <a:t>8</a:t>
                      </a:r>
                      <a:endParaRPr lang="ru-RU" sz="2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entury Schoolbook" panose="02040604050505020304" pitchFamily="18" charset="0"/>
                        </a:rPr>
                        <a:t>3</a:t>
                      </a:r>
                      <a:endParaRPr lang="ru-RU" sz="2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entury Schoolbook" panose="02040604050505020304" pitchFamily="18" charset="0"/>
                        </a:rPr>
                        <a:t>7</a:t>
                      </a:r>
                      <a:endParaRPr lang="ru-RU" sz="2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entury Schoolbook" panose="02040604050505020304" pitchFamily="18" charset="0"/>
                        </a:rPr>
                        <a:t>2</a:t>
                      </a:r>
                      <a:endParaRPr lang="ru-RU" sz="2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Century Schoolbook" panose="02040604050505020304" pitchFamily="18" charset="0"/>
                        </a:rPr>
                        <a:t>6</a:t>
                      </a:r>
                      <a:endParaRPr lang="ru-RU" sz="2800" b="1" dirty="0">
                        <a:latin typeface="Century Schoolbook" panose="020406040505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0259" y="5504329"/>
            <a:ext cx="3084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Century Schoolbook" panose="02040604050505020304" pitchFamily="18" charset="0"/>
              </a:rPr>
              <a:t>Ответ___</a:t>
            </a:r>
            <a:r>
              <a:rPr lang="ru-RU" sz="3200" u="sng" dirty="0" smtClean="0">
                <a:latin typeface="Century Schoolbook" panose="02040604050505020304" pitchFamily="18" charset="0"/>
              </a:rPr>
              <a:t>83726</a:t>
            </a:r>
            <a:endParaRPr lang="ru-RU" sz="3200" u="sng" dirty="0">
              <a:latin typeface="Century Schoolbook" panose="02040604050505020304" pitchFamily="18" charset="0"/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10902868" y="6179352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>
            <a:off x="10165889" y="416424"/>
            <a:ext cx="1715387" cy="484632"/>
          </a:xfrm>
          <a:prstGeom prst="rightArrow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Слайд 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45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453" y="56111"/>
            <a:ext cx="119423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дорожки внутри участка имеют ширину 1 м и вымощены тротуарной </a:t>
            </a:r>
            <a:r>
              <a:rPr lang="ru-RU" sz="2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плиткой размером </a:t>
            </a:r>
            <a:r>
              <a:rPr lang="ru-RU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м х 1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м. Между коровником и курятником имеется площадка площадью 56 кв. м, вымощенная такой же плиткой.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ÐÐ°ÑÐ¸Ð°Ð½Ñ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2" t="15163" r="29780" b="7426"/>
          <a:stretch/>
        </p:blipFill>
        <p:spPr bwMode="auto">
          <a:xfrm>
            <a:off x="3801" y="1358913"/>
            <a:ext cx="7184659" cy="537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22124" y="1050221"/>
            <a:ext cx="419166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каждой клетки </a:t>
            </a:r>
          </a:p>
          <a:p>
            <a:r>
              <a:rPr lang="ru-RU" sz="2800" b="1" i="0" dirty="0" smtClean="0">
                <a:solidFill>
                  <a:srgbClr val="1C34A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 равна 2 м</a:t>
            </a:r>
            <a:endParaRPr lang="ru-RU" sz="2800" dirty="0">
              <a:solidFill>
                <a:srgbClr val="1C34A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88460" y="1937423"/>
            <a:ext cx="46589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Тротуарная плитка продаётся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упаковках по 20 штук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упаковок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понадобилось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купить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владельцам домохозяйства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выложить все дорожки и площадку между коровником и курятником?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4315" y="5595846"/>
            <a:ext cx="954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0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82217" y="5801300"/>
            <a:ext cx="2303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ru-RU" sz="3200" dirty="0" smtClean="0"/>
              <a:t> +27 =  83 </a:t>
            </a:r>
            <a:endParaRPr lang="ru-RU" sz="3200" dirty="0"/>
          </a:p>
        </p:txBody>
      </p:sp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11035966" y="6283119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09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050" y="290353"/>
            <a:ext cx="109409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Тротуарная плитка продаётся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упаковках по 20 штук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упаковок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понадобилось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купить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владельцам домохозяйства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выложить все дорожки и площадку между коровником и курятником?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9683" y="2456597"/>
            <a:ext cx="4272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Потребовалось   83 плитки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5479" y="2456597"/>
            <a:ext cx="4036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упаковках по 20 штук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9683" y="3068569"/>
            <a:ext cx="6690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упаковок </a:t>
            </a:r>
            <a:r>
              <a:rPr lang="ru-RU" sz="2800" b="0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понадобилось </a:t>
            </a:r>
            <a:r>
              <a:rPr lang="ru-RU" sz="2800" b="1" i="0" dirty="0" smtClean="0">
                <a:solidFill>
                  <a:srgbClr val="2525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купить</a:t>
            </a:r>
            <a:endParaRPr lang="ru-RU" sz="2800" dirty="0"/>
          </a:p>
        </p:txBody>
      </p:sp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174" y="3091510"/>
            <a:ext cx="873582" cy="8735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1947" y="5022376"/>
            <a:ext cx="1174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6283" y="4991598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>
            <a:off x="11035966" y="6283119"/>
            <a:ext cx="978408" cy="48463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09683" y="7049386"/>
            <a:ext cx="8068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Знак вопроса на слайд 12 ответ на вопрос сколько плиток потребовалось купить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58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774</Words>
  <Application>Microsoft Office PowerPoint</Application>
  <PresentationFormat>Произвольный</PresentationFormat>
  <Paragraphs>127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Математика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</dc:title>
  <dc:creator>Марина</dc:creator>
  <cp:lastModifiedBy>Certified Windows</cp:lastModifiedBy>
  <cp:revision>25</cp:revision>
  <dcterms:created xsi:type="dcterms:W3CDTF">2019-11-03T15:52:56Z</dcterms:created>
  <dcterms:modified xsi:type="dcterms:W3CDTF">2020-02-02T17:11:43Z</dcterms:modified>
</cp:coreProperties>
</file>