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8F4"/>
    <a:srgbClr val="E7E6E6"/>
    <a:srgbClr val="1C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81" d="100"/>
          <a:sy n="81" d="100"/>
        </p:scale>
        <p:origin x="-258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5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5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7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6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2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F3E1-F48C-4F60-80A5-621A9271465F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BA86-B438-4E06-8544-99D1CF36D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21306" y="2469707"/>
            <a:ext cx="4498061" cy="1225956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0808" y="0"/>
            <a:ext cx="6166338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Математика 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1306" y="2706576"/>
            <a:ext cx="4815840" cy="88555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ОГЭ-2020</a:t>
            </a:r>
            <a:endParaRPr lang="ru-RU" sz="5400" b="1" dirty="0">
              <a:solidFill>
                <a:srgbClr val="00B0F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706" y="3777770"/>
            <a:ext cx="748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entury Schoolbook" panose="02040604050505020304" pitchFamily="18" charset="0"/>
              </a:rPr>
              <a:t>Решение практических задач</a:t>
            </a:r>
            <a:endParaRPr lang="ru-RU" sz="4000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2" y="809736"/>
            <a:ext cx="3497547" cy="3989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57" y="4671294"/>
            <a:ext cx="1925989" cy="19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232011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4793" y="232011"/>
            <a:ext cx="8866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суммарно занимают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коровник и курятник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Ответ дайте в квадратных метрах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Ð°ÑÐ¸Ð°Ð½Ñ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3" r="16661" b="3527"/>
          <a:stretch/>
        </p:blipFill>
        <p:spPr bwMode="auto">
          <a:xfrm>
            <a:off x="182447" y="1213413"/>
            <a:ext cx="7841599" cy="55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0508777" y="232011"/>
            <a:ext cx="1323832" cy="484632"/>
          </a:xfrm>
          <a:prstGeom prst="lef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таблица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899" y="5090615"/>
            <a:ext cx="2565779" cy="122829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3379" y="4230806"/>
            <a:ext cx="764275" cy="169232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68703" y="1314676"/>
            <a:ext cx="1079011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47714" y="121341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на участок 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от ворот 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коровник,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слева — курятник. 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занятая </a:t>
            </a:r>
          </a:p>
          <a:p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курятником, равна </a:t>
            </a:r>
          </a:p>
          <a:p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 кв. 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879678" y="5076967"/>
            <a:ext cx="0" cy="1228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979994" y="5065594"/>
            <a:ext cx="0" cy="1228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34510" y="4773206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C34AA"/>
                </a:solidFill>
              </a:rPr>
              <a:t>8м</a:t>
            </a:r>
            <a:endParaRPr lang="ru-RU" sz="3200" b="1" dirty="0">
              <a:solidFill>
                <a:srgbClr val="1C34A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2313" y="3737181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C34AA"/>
                </a:solidFill>
              </a:rPr>
              <a:t>4м</a:t>
            </a:r>
            <a:endParaRPr lang="ru-RU" sz="3200" b="1" dirty="0">
              <a:solidFill>
                <a:srgbClr val="1C34A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0316" y="4780138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C3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 smtClean="0">
                <a:solidFill>
                  <a:srgbClr val="1C3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800" b="1" dirty="0" smtClean="0">
                <a:solidFill>
                  <a:srgbClr val="1C3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ru-RU" sz="2800" b="1" dirty="0">
              <a:solidFill>
                <a:srgbClr val="1C34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2313" y="3716596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C34AA"/>
                </a:solidFill>
              </a:rPr>
              <a:t>4м</a:t>
            </a:r>
            <a:endParaRPr lang="ru-RU" sz="3200" b="1" dirty="0">
              <a:solidFill>
                <a:srgbClr val="1C34A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9113" y="4555623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827239" y="479822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180" y="6997143"/>
            <a:ext cx="23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щелчку на слайде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105889" y="5589508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C3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 smtClean="0">
                <a:solidFill>
                  <a:srgbClr val="1C3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 к </a:t>
            </a:r>
            <a:r>
              <a:rPr lang="en-US" sz="2800" b="1" dirty="0" smtClean="0">
                <a:solidFill>
                  <a:srgbClr val="1C3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ru-RU" sz="2800" b="1" dirty="0">
              <a:solidFill>
                <a:srgbClr val="1C34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46528" y="5547097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 + 32 = 104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883393" y="6131872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 Schoolbook" panose="02040604050505020304" pitchFamily="18" charset="0"/>
              </a:rPr>
              <a:t>Ответ___</a:t>
            </a:r>
            <a:endParaRPr lang="ru-RU" sz="3200" u="sng" dirty="0">
              <a:latin typeface="Century Schoolbook" panose="02040604050505020304" pitchFamily="18" charset="0"/>
            </a:endParaRP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11035966" y="6283119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23958 0.1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4453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1486" y="1641014"/>
            <a:ext cx="98354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расстояние </a:t>
            </a:r>
          </a:p>
          <a:p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теплица</a:t>
            </a:r>
          </a:p>
          <a:p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компостной ямы</a:t>
            </a:r>
          </a:p>
          <a:p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</a:t>
            </a:r>
          </a:p>
          <a:p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двумя</a:t>
            </a:r>
          </a:p>
          <a:p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ближайшими точками</a:t>
            </a:r>
          </a:p>
          <a:p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по прямой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метрах.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9" y="232011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Ð°ÑÐ¸Ð°Ð½Ñ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2" t="5367" r="27888" b="45501"/>
          <a:stretch/>
        </p:blipFill>
        <p:spPr bwMode="auto">
          <a:xfrm>
            <a:off x="0" y="1641014"/>
            <a:ext cx="8311486" cy="39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8764" y="130399"/>
            <a:ext cx="10551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домом находится огород (его границы отмечены на плане пунктирной линией), на котором есть теплица, а также (в самом углу и огорода, и всего домохозяйства) — компостная яма.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97920"/>
              </p:ext>
            </p:extLst>
          </p:nvPr>
        </p:nvGraphicFramePr>
        <p:xfrm>
          <a:off x="8816454" y="5180444"/>
          <a:ext cx="2947916" cy="135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991"/>
                <a:gridCol w="1007098"/>
                <a:gridCol w="971827"/>
              </a:tblGrid>
              <a:tr h="4302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1C34A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800" dirty="0">
                        <a:solidFill>
                          <a:srgbClr val="1C34A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Яма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теплица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4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1C34A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цифра</a:t>
                      </a:r>
                      <a:endParaRPr lang="ru-RU" sz="1800" dirty="0">
                        <a:solidFill>
                          <a:srgbClr val="1C34A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 Schoolbook" panose="02040604050505020304" pitchFamily="18" charset="0"/>
                        </a:rPr>
                        <a:t>1</a:t>
                      </a:r>
                      <a:endParaRPr lang="ru-RU" sz="18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18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330052" y="1919728"/>
            <a:ext cx="5186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91063" y="19606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955" y="5909481"/>
            <a:ext cx="162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899" y="3915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8764" y="286107"/>
            <a:ext cx="100884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Владельцы домохозяйства планируют обновить всю тротуарную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плитку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дорожки, и площадку между коровником и курятником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представлены условия трех поставщиков. Выбрать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дешевый вариант.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90080"/>
              </p:ext>
            </p:extLst>
          </p:nvPr>
        </p:nvGraphicFramePr>
        <p:xfrm>
          <a:off x="546090" y="3211032"/>
          <a:ext cx="10813313" cy="229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10"/>
                <a:gridCol w="2828260"/>
                <a:gridCol w="1616149"/>
                <a:gridCol w="46289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плитки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руб. за 1 м²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доставка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демонтажу старой плитке и укладки новой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2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4" y="1734533"/>
            <a:ext cx="1564014" cy="15959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938955" y="2270889"/>
            <a:ext cx="616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плиток необходимо купить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10" y="1979379"/>
            <a:ext cx="933941" cy="933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8764" y="7028121"/>
            <a:ext cx="783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знак вопроса Вспомним сколько плиток надо.    На листок проверим ответ.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7082">
            <a:off x="4055080" y="4039101"/>
            <a:ext cx="820440" cy="40429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0912" y="5798947"/>
            <a:ext cx="119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3931" y="5825727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1035966" y="6283119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7105">
            <a:off x="-305947" y="-1230208"/>
            <a:ext cx="11063991" cy="134980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44379" y="1575023"/>
            <a:ext cx="5742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  ·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+1200 + 8000=  34700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3079" y="915804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3079" y="2418539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2473" y="3067125"/>
            <a:ext cx="5742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 ·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+1300 + 6000=  33300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6203" y="4559227"/>
            <a:ext cx="5126724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 ·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+0 + 4000=  32000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3079" y="377726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11291777" y="5635256"/>
            <a:ext cx="484632" cy="978408"/>
          </a:xfrm>
          <a:prstGeom prst="upArrow">
            <a:avLst/>
          </a:prstGeom>
          <a:solidFill>
            <a:srgbClr val="9AD8F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461" y="236025"/>
            <a:ext cx="10935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внимательно текст и выполните задания 1–5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19" y="759245"/>
            <a:ext cx="117652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 изображено домохозяйство, находящееся по адресу: с. Малые </a:t>
            </a:r>
            <a:r>
              <a:rPr lang="ru-RU" sz="2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Всегодичи</a:t>
            </a:r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д. 26. </a:t>
            </a:r>
            <a:r>
              <a:rPr lang="ru-RU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каждой клетки на плане равна 2 м. </a:t>
            </a:r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имеет форму прямоугольника. Выезд и въезд осуществляются через единственные ворота. При входе на участок справа от ворот находится коровник, а слева — курятник. Площадь, занятая курятником, равна 72 кв. м. Рядом с курятником расположен пруд площадью 24 кв. м. Жилой дом расположен в глубине территории. Перед домом имеется фонтан, а между фонтаном и воротами — небольшая берёзовая рощица. Между жилым домом и коровником построена баня. За домом находится огород (его границы отмечены на плане пунктирной линией), на котором есть теплица, а также (в самом углу и огорода, и всего домохозяйства) — компостная яма.</a:t>
            </a:r>
          </a:p>
          <a:p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дорожки внутри участка имеют ширину 1 м и вымощены тротуарной плиткой размером 1 м х 1 м. Между коровником и курятником имеется площадка площадью 56 кв. м, вымощенная такой же плиткой.</a:t>
            </a:r>
            <a:endParaRPr lang="ru-RU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Ð°ÑÐ¸Ð°Ð½Ñ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" r="2933" b="3527"/>
          <a:stretch/>
        </p:blipFill>
        <p:spPr bwMode="auto">
          <a:xfrm>
            <a:off x="662010" y="1478222"/>
            <a:ext cx="8622666" cy="52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641" y="191701"/>
            <a:ext cx="1184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объекты, указанные в таблице, с цифрами, которыми эти объекты обозначены на плане. Заполните таблицу, а в бланк ответов перенесите последовательность из пяти цифр.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0255348" y="5894363"/>
            <a:ext cx="1484844" cy="484632"/>
          </a:xfrm>
          <a:prstGeom prst="rightArrow">
            <a:avLst/>
          </a:prstGeom>
          <a:solidFill>
            <a:srgbClr val="9AD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слайд4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8" y="239377"/>
            <a:ext cx="10977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на участок </a:t>
            </a:r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от ворот находится коровник</a:t>
            </a:r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слева — курятник.</a:t>
            </a:r>
            <a:r>
              <a:rPr lang="ru-RU" sz="28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занятая курятником, равна 72 кв. м. </a:t>
            </a:r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Ð°ÑÐ¸Ð°Ð½Ñ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3" r="2933" b="3527"/>
          <a:stretch/>
        </p:blipFill>
        <p:spPr bwMode="auto">
          <a:xfrm>
            <a:off x="169641" y="1193484"/>
            <a:ext cx="8622666" cy="52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верх 6"/>
          <p:cNvSpPr/>
          <p:nvPr/>
        </p:nvSpPr>
        <p:spPr>
          <a:xfrm>
            <a:off x="4094816" y="5937836"/>
            <a:ext cx="484632" cy="6880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30485"/>
              </p:ext>
            </p:extLst>
          </p:nvPr>
        </p:nvGraphicFramePr>
        <p:xfrm>
          <a:off x="6682557" y="4233428"/>
          <a:ext cx="5345318" cy="129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043"/>
                <a:gridCol w="1941342"/>
                <a:gridCol w="1856933"/>
              </a:tblGrid>
              <a:tr h="7131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коровник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курятник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6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0663310" y="6141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1692" y="4871602"/>
            <a:ext cx="2268000" cy="111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24025" y="4110466"/>
            <a:ext cx="815926" cy="1522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Ð°ÑÐ¸Ð°Ð½Ñ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3" r="2933" b="3527"/>
          <a:stretch/>
        </p:blipFill>
        <p:spPr bwMode="auto">
          <a:xfrm>
            <a:off x="141504" y="1777086"/>
            <a:ext cx="8021557" cy="48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504" y="130016"/>
            <a:ext cx="118441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курятником расположен пруд площадью 24 кв. м. Жилой дом расположен в глубине территории. Перед домом имеется фонтан, а между фонтаном и воротами — небольшая берёзовая рощица. </a:t>
            </a:r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жилым домом и коровником построена баня.</a:t>
            </a:r>
            <a:endParaRPr lang="ru-RU" sz="2800" b="1" dirty="0">
              <a:solidFill>
                <a:srgbClr val="1C34AA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98621"/>
              </p:ext>
            </p:extLst>
          </p:nvPr>
        </p:nvGraphicFramePr>
        <p:xfrm>
          <a:off x="6401203" y="4697663"/>
          <a:ext cx="5345318" cy="129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043"/>
                <a:gridCol w="1941342"/>
                <a:gridCol w="1856933"/>
              </a:tblGrid>
              <a:tr h="7131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6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0789919" y="61480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01995" y="2940148"/>
            <a:ext cx="759654" cy="11068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Ð°ÑÐ¸Ð°Ð½Ñ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3" r="2933" b="3527"/>
          <a:stretch/>
        </p:blipFill>
        <p:spPr bwMode="auto">
          <a:xfrm>
            <a:off x="151712" y="1444496"/>
            <a:ext cx="8622666" cy="52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712" y="190379"/>
            <a:ext cx="11807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домом </a:t>
            </a:r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(его границы отмечены на плане пунктирной линией), на котором </a:t>
            </a:r>
            <a:r>
              <a:rPr lang="ru-RU" sz="2800" b="0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теплица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(в самом углу и огорода, и всего домохозяйства) — компостная яма.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63901"/>
              </p:ext>
            </p:extLst>
          </p:nvPr>
        </p:nvGraphicFramePr>
        <p:xfrm>
          <a:off x="6401203" y="4697663"/>
          <a:ext cx="5345318" cy="129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043"/>
                <a:gridCol w="1941342"/>
                <a:gridCol w="1856933"/>
              </a:tblGrid>
              <a:tr h="7131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огород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теплица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6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3076" y="1575373"/>
            <a:ext cx="1999817" cy="125411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0902868" y="6179352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753" y="416424"/>
            <a:ext cx="1036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таблицу, а в бланк ответов перенесите последовательность из пяти цифр.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32432"/>
              </p:ext>
            </p:extLst>
          </p:nvPr>
        </p:nvGraphicFramePr>
        <p:xfrm>
          <a:off x="286869" y="1775011"/>
          <a:ext cx="11205884" cy="1864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07"/>
                <a:gridCol w="2185002"/>
                <a:gridCol w="1881949"/>
                <a:gridCol w="2072708"/>
                <a:gridCol w="1972236"/>
                <a:gridCol w="1452282"/>
              </a:tblGrid>
              <a:tr h="94994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1C34A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2800" dirty="0">
                        <a:solidFill>
                          <a:srgbClr val="1C34A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курятник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теплица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коровник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огород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баня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71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1C34A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цифра</a:t>
                      </a:r>
                      <a:endParaRPr lang="ru-RU" sz="2800" dirty="0">
                        <a:solidFill>
                          <a:srgbClr val="1C34A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entury Schoolbook" panose="02040604050505020304" pitchFamily="18" charset="0"/>
                        </a:rPr>
                        <a:t>8</a:t>
                      </a:r>
                      <a:endParaRPr lang="ru-RU" sz="28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entury Schoolbook" panose="02040604050505020304" pitchFamily="18" charset="0"/>
                        </a:rPr>
                        <a:t>3</a:t>
                      </a:r>
                      <a:endParaRPr lang="ru-RU" sz="28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entury Schoolbook" panose="02040604050505020304" pitchFamily="18" charset="0"/>
                        </a:rPr>
                        <a:t>7</a:t>
                      </a:r>
                      <a:endParaRPr lang="ru-RU" sz="28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entury Schoolbook" panose="02040604050505020304" pitchFamily="18" charset="0"/>
                        </a:rPr>
                        <a:t>2</a:t>
                      </a:r>
                      <a:endParaRPr lang="ru-RU" sz="28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entury Schoolbook" panose="02040604050505020304" pitchFamily="18" charset="0"/>
                        </a:rPr>
                        <a:t>6</a:t>
                      </a:r>
                      <a:endParaRPr lang="ru-RU" sz="28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0259" y="5504329"/>
            <a:ext cx="30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 Schoolbook" panose="02040604050505020304" pitchFamily="18" charset="0"/>
              </a:rPr>
              <a:t>Ответ___</a:t>
            </a:r>
            <a:r>
              <a:rPr lang="ru-RU" sz="3200" u="sng" dirty="0" smtClean="0">
                <a:latin typeface="Century Schoolbook" panose="02040604050505020304" pitchFamily="18" charset="0"/>
              </a:rPr>
              <a:t>83726</a:t>
            </a:r>
            <a:endParaRPr lang="ru-RU" sz="3200" u="sng" dirty="0">
              <a:latin typeface="Century Schoolbook" panose="02040604050505020304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0902868" y="6179352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2" action="ppaction://hlinksldjump"/>
          </p:cNvPr>
          <p:cNvSpPr/>
          <p:nvPr/>
        </p:nvSpPr>
        <p:spPr>
          <a:xfrm>
            <a:off x="10165889" y="416424"/>
            <a:ext cx="1715387" cy="484632"/>
          </a:xfrm>
          <a:prstGeom prst="righ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Слайд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5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53" y="56111"/>
            <a:ext cx="11942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дорожки внутри участка имеют ширину 1 м и вымощены тротуарной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плиткой размером </a:t>
            </a:r>
            <a:r>
              <a:rPr lang="ru-RU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м х 1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Между коровником и курятником имеется площадка площадью 56 кв. м, вымощенная такой же плиткой.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ÐÐ°ÑÐ¸Ð°Ð½Ñ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2" t="15163" r="29780" b="7426"/>
          <a:stretch/>
        </p:blipFill>
        <p:spPr bwMode="auto">
          <a:xfrm>
            <a:off x="3801" y="1358913"/>
            <a:ext cx="7184659" cy="53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22124" y="1050221"/>
            <a:ext cx="41916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каждой клетки </a:t>
            </a:r>
          </a:p>
          <a:p>
            <a:r>
              <a:rPr lang="ru-RU" sz="2800" b="1" i="0" dirty="0" smtClean="0">
                <a:solidFill>
                  <a:srgbClr val="1C34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 равна 2 м</a:t>
            </a:r>
            <a:endParaRPr lang="ru-RU" sz="2800" dirty="0">
              <a:solidFill>
                <a:srgbClr val="1C34A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8460" y="1937423"/>
            <a:ext cx="46589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Тротуарная плитка продаётся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упаковках по 20 штук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упаковок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понадобилось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владельцам домохозяйства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выложить все дорожки и площадку между коровником и курятником?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4315" y="559584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2217" y="5801300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3200" dirty="0" smtClean="0"/>
              <a:t> +27 =  83 </a:t>
            </a:r>
            <a:endParaRPr lang="ru-RU" sz="3200" dirty="0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1035966" y="6283119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050" y="290353"/>
            <a:ext cx="10940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Тротуарная плитка продаётся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упаковках по 20 штук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упаковок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понадобилось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владельцам домохозяйства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выложить все дорожки и площадку между коровником и курятником?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83" y="2456597"/>
            <a:ext cx="4272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Потребовалось   83 плитки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5479" y="2456597"/>
            <a:ext cx="4036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упаковках по 20 штук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683" y="3068569"/>
            <a:ext cx="6690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упаковок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понадобилось </a:t>
            </a:r>
            <a:r>
              <a:rPr lang="ru-RU" sz="28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купить</a:t>
            </a:r>
            <a:endParaRPr lang="ru-RU" sz="2800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74" y="3091510"/>
            <a:ext cx="873582" cy="87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1947" y="5022376"/>
            <a:ext cx="117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6283" y="499159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1035966" y="6283119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9683" y="7049386"/>
            <a:ext cx="80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 вопроса на слайд 12 ответ на вопрос сколько плиток потребовалось 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774</Words>
  <Application>Microsoft Office PowerPoint</Application>
  <PresentationFormat>Произвольный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Марина</dc:creator>
  <cp:lastModifiedBy>Certified Windows</cp:lastModifiedBy>
  <cp:revision>25</cp:revision>
  <dcterms:created xsi:type="dcterms:W3CDTF">2019-11-03T15:52:56Z</dcterms:created>
  <dcterms:modified xsi:type="dcterms:W3CDTF">2020-02-02T17:11:43Z</dcterms:modified>
</cp:coreProperties>
</file>