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8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9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0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1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3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4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5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113" r:id="rId2"/>
    <p:sldMasterId id="2147484127" r:id="rId3"/>
    <p:sldMasterId id="2147484141" r:id="rId4"/>
    <p:sldMasterId id="2147484155" r:id="rId5"/>
    <p:sldMasterId id="2147484169" r:id="rId6"/>
    <p:sldMasterId id="2147484183" r:id="rId7"/>
    <p:sldMasterId id="2147484197" r:id="rId8"/>
    <p:sldMasterId id="2147484211" r:id="rId9"/>
    <p:sldMasterId id="2147484225" r:id="rId10"/>
    <p:sldMasterId id="2147484239" r:id="rId11"/>
    <p:sldMasterId id="2147484253" r:id="rId12"/>
    <p:sldMasterId id="2147484267" r:id="rId13"/>
    <p:sldMasterId id="2147484281" r:id="rId14"/>
    <p:sldMasterId id="2147484295" r:id="rId15"/>
    <p:sldMasterId id="2147484309" r:id="rId16"/>
  </p:sldMasterIdLst>
  <p:notesMasterIdLst>
    <p:notesMasterId r:id="rId65"/>
  </p:notesMasterIdLst>
  <p:sldIdLst>
    <p:sldId id="256" r:id="rId17"/>
    <p:sldId id="257" r:id="rId18"/>
    <p:sldId id="260" r:id="rId19"/>
    <p:sldId id="261" r:id="rId20"/>
    <p:sldId id="262" r:id="rId21"/>
    <p:sldId id="263" r:id="rId22"/>
    <p:sldId id="265" r:id="rId23"/>
    <p:sldId id="271" r:id="rId24"/>
    <p:sldId id="272" r:id="rId25"/>
    <p:sldId id="273" r:id="rId26"/>
    <p:sldId id="274" r:id="rId27"/>
    <p:sldId id="276" r:id="rId28"/>
    <p:sldId id="275" r:id="rId29"/>
    <p:sldId id="258" r:id="rId30"/>
    <p:sldId id="277" r:id="rId31"/>
    <p:sldId id="264" r:id="rId32"/>
    <p:sldId id="291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290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95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slide" Target="slides/slide47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61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viewProps" Target="viewProps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1219C-7EC0-4B2C-8162-74A3A9DC3333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986CC-B9F0-47A6-A34D-2D88753D01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3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3447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4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746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0563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3987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556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94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C4103-93CA-4215-81FF-688FD067B6D7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95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103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43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11" y="1009652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31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40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71" y="5357831"/>
            <a:ext cx="1618428" cy="365125"/>
          </a:xfrm>
        </p:spPr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400" y="5357831"/>
            <a:ext cx="671312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303" y="5357831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63946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0139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42815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11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70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19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9781233"/>
      </p:ext>
    </p:extLst>
  </p:cSld>
  <p:clrMapOvr>
    <a:masterClrMapping/>
  </p:clrMapOvr>
  <p:hf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1706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459405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161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091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7682594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9843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42298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361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80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5667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31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2478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58697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29515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85007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095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60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09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335016"/>
      </p:ext>
    </p:extLst>
  </p:cSld>
  <p:clrMapOvr>
    <a:masterClrMapping/>
  </p:clrMapOvr>
  <p:hf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7550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8978650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14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032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65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906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55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9602719"/>
      </p:ext>
    </p:extLst>
  </p:cSld>
  <p:clrMapOvr>
    <a:masterClrMapping/>
  </p:clrMapOvr>
  <p:hf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8731384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284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799554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26185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7093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9622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2501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240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0476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077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48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797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134241"/>
      </p:ext>
    </p:extLst>
  </p:cSld>
  <p:clrMapOvr>
    <a:masterClrMapping/>
  </p:clrMapOvr>
  <p:hf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13264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5720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2243584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12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47963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7899449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543669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233271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7531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5912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65676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24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9576652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4150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4181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057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34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783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3740400"/>
      </p:ext>
    </p:extLst>
  </p:cSld>
  <p:clrMapOvr>
    <a:masterClrMapping/>
  </p:clrMapOvr>
  <p:hf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730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209244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101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32730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6857173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05453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5935913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955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231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32710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23537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8824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26191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97945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33896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035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20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769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5739484"/>
      </p:ext>
    </p:extLst>
  </p:cSld>
  <p:clrMapOvr>
    <a:masterClrMapping/>
  </p:clrMapOvr>
  <p:hf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62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608914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077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02615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91164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4959386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22999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1911749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62866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455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96089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66598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4838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21676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011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04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753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9692065"/>
      </p:ext>
    </p:extLst>
  </p:cSld>
  <p:clrMapOvr>
    <a:masterClrMapping/>
  </p:clrMapOvr>
  <p:hf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533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0303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753338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051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01803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5350173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14914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3931579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75541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0391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2169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8486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072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937865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71508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45" y="1279985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786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735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6976966"/>
      </p:ext>
    </p:extLst>
  </p:cSld>
  <p:clrMapOvr>
    <a:masterClrMapping/>
  </p:clrMapOvr>
  <p:hf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3421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8512700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02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82600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567399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54674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8022610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91231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64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80706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2266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10600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4903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73171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26" y="1279957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768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717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619983"/>
      </p:ext>
    </p:extLst>
  </p:cSld>
  <p:clrMapOvr>
    <a:masterClrMapping/>
  </p:clrMapOvr>
  <p:hf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31143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1618835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60440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3262045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57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0069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6943441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5175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5910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8808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9098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64038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2847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3" y="880585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5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5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06" y="1279927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8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748" y="476090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697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0216206"/>
      </p:ext>
    </p:extLst>
  </p:cSld>
  <p:clrMapOvr>
    <a:masterClrMapping/>
  </p:clrMapOvr>
  <p:hf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78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56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65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15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65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906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55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4421282"/>
      </p:ext>
    </p:extLst>
  </p:cSld>
  <p:clrMapOvr>
    <a:masterClrMapping/>
  </p:clrMapOvr>
  <p:hf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2253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200964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227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603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48188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40" y="2239669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6" y="3725336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7688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510407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726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651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3064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5813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5614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20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61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904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53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377850"/>
      </p:ext>
    </p:extLst>
  </p:cSld>
  <p:clrMapOvr>
    <a:masterClrMapping/>
  </p:clrMapOvr>
  <p:hf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203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30716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221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4404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57765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514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47521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310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464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771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9081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68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3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703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55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900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49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1459869"/>
      </p:ext>
    </p:extLst>
  </p:cSld>
  <p:clrMapOvr>
    <a:masterClrMapping/>
  </p:clrMapOvr>
  <p:hf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233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085155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21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8667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182670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6924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933532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6790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273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3286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7014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544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9786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47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94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43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4178520"/>
      </p:ext>
    </p:extLst>
  </p:cSld>
  <p:clrMapOvr>
    <a:masterClrMapping/>
  </p:clrMapOvr>
  <p:hf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3000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98463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20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2748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66836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134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581353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1643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1166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4630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2962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135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0522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37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88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37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8076126"/>
      </p:ext>
    </p:extLst>
  </p:cSld>
  <p:clrMapOvr>
    <a:masterClrMapping/>
  </p:clrMapOvr>
  <p:hf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4379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95164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535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911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3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7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2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9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5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9" y="5885911"/>
            <a:ext cx="1618428" cy="365125"/>
          </a:xfrm>
        </p:spPr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7" y="5829500"/>
            <a:ext cx="469680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577" y="5897200"/>
            <a:ext cx="738697" cy="365125"/>
          </a:xfrm>
        </p:spPr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191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5595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073158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3686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444895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6282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691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681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8035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433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763"/>
              </a:lnSpc>
              <a:spcBef>
                <a:spcPct val="0"/>
              </a:spcBef>
              <a:spcAft>
                <a:spcPct val="0"/>
              </a:spcAft>
              <a:defRPr sz="700" smtClean="0">
                <a:solidFill>
                  <a:srgbClr val="A6A6A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</a:lstStyle>
          <a:p>
            <a:r>
              <a:rPr lang="ru-RU"/>
              <a:t>© АО «Издательство "Просвещение"», 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C32C1-A74C-48B7-B2A0-7F29AE8CE8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1973C5-4477-4DDD-B964-AA9B12728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3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5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535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51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512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51" y="5888976"/>
            <a:ext cx="1618428" cy="365125"/>
          </a:xfrm>
        </p:spPr>
        <p:txBody>
          <a:bodyPr/>
          <a:lstStyle/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8" y="5831276"/>
            <a:ext cx="442539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945" y="5900265"/>
            <a:ext cx="738697" cy="365125"/>
          </a:xfrm>
        </p:spPr>
        <p:txBody>
          <a:bodyPr/>
          <a:lstStyle/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44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8" y="880588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80" y="880588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7" name="Линия"/>
          <p:cNvSpPr/>
          <p:nvPr/>
        </p:nvSpPr>
        <p:spPr bwMode="auto">
          <a:xfrm>
            <a:off x="5776356" y="1280125"/>
            <a:ext cx="639391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3200">
              <a:solidFill>
                <a:srgbClr val="294891"/>
              </a:solidFill>
            </a:endParaRPr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7" y="6546820"/>
            <a:ext cx="12194779" cy="317470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 cstate="print"/>
          <a:srcRect l="39743" r="39743" b="36077"/>
          <a:stretch/>
        </p:blipFill>
        <p:spPr bwMode="auto">
          <a:xfrm>
            <a:off x="11386880" y="476093"/>
            <a:ext cx="523745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1829" y="6500813"/>
            <a:ext cx="259687" cy="256802"/>
          </a:xfrm>
          <a:prstGeom prst="rect">
            <a:avLst/>
          </a:prstGeom>
        </p:spPr>
        <p:txBody>
          <a:bodyPr lIns="35719" tIns="35719" rIns="35719" bIns="35719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5610395"/>
      </p:ext>
    </p:extLst>
  </p:cSld>
  <p:clrMapOvr>
    <a:masterClrMapping/>
  </p:clrMapOvr>
  <p:hf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7982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370436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7177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1111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104801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99282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180783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6935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4361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05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3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91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8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3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9" y="5809391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F9AEEA1-7B15-4B13-B6F9-F02A5F0E2D5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3" y="5809391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7096" y="5809391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5CBC2D2-5D12-4AFD-BAD4-820A6F00EC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1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820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6" r:id="rId1"/>
    <p:sldLayoutId id="2147484227" r:id="rId2"/>
    <p:sldLayoutId id="2147484228" r:id="rId3"/>
    <p:sldLayoutId id="2147484229" r:id="rId4"/>
    <p:sldLayoutId id="2147484230" r:id="rId5"/>
    <p:sldLayoutId id="2147484231" r:id="rId6"/>
    <p:sldLayoutId id="2147484232" r:id="rId7"/>
    <p:sldLayoutId id="2147484233" r:id="rId8"/>
    <p:sldLayoutId id="2147484234" r:id="rId9"/>
    <p:sldLayoutId id="2147484235" r:id="rId10"/>
    <p:sldLayoutId id="2147484236" r:id="rId11"/>
    <p:sldLayoutId id="2147484237" r:id="rId12"/>
    <p:sldLayoutId id="2147484238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8350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  <p:sldLayoutId id="2147484252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8314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  <p:sldLayoutId id="2147484265" r:id="rId12"/>
    <p:sldLayoutId id="2147484266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2857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9" r:id="rId2"/>
    <p:sldLayoutId id="2147484270" r:id="rId3"/>
    <p:sldLayoutId id="2147484271" r:id="rId4"/>
    <p:sldLayoutId id="2147484272" r:id="rId5"/>
    <p:sldLayoutId id="2147484273" r:id="rId6"/>
    <p:sldLayoutId id="2147484274" r:id="rId7"/>
    <p:sldLayoutId id="2147484275" r:id="rId8"/>
    <p:sldLayoutId id="2147484276" r:id="rId9"/>
    <p:sldLayoutId id="2147484277" r:id="rId10"/>
    <p:sldLayoutId id="2147484278" r:id="rId11"/>
    <p:sldLayoutId id="2147484279" r:id="rId12"/>
    <p:sldLayoutId id="2147484280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2016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5" r:id="rId4"/>
    <p:sldLayoutId id="2147484286" r:id="rId5"/>
    <p:sldLayoutId id="2147484287" r:id="rId6"/>
    <p:sldLayoutId id="2147484288" r:id="rId7"/>
    <p:sldLayoutId id="2147484289" r:id="rId8"/>
    <p:sldLayoutId id="2147484290" r:id="rId9"/>
    <p:sldLayoutId id="2147484291" r:id="rId10"/>
    <p:sldLayoutId id="2147484292" r:id="rId11"/>
    <p:sldLayoutId id="2147484293" r:id="rId12"/>
    <p:sldLayoutId id="2147484294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164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6" r:id="rId1"/>
    <p:sldLayoutId id="2147484297" r:id="rId2"/>
    <p:sldLayoutId id="2147484298" r:id="rId3"/>
    <p:sldLayoutId id="2147484299" r:id="rId4"/>
    <p:sldLayoutId id="2147484300" r:id="rId5"/>
    <p:sldLayoutId id="2147484301" r:id="rId6"/>
    <p:sldLayoutId id="2147484302" r:id="rId7"/>
    <p:sldLayoutId id="2147484303" r:id="rId8"/>
    <p:sldLayoutId id="2147484304" r:id="rId9"/>
    <p:sldLayoutId id="2147484305" r:id="rId10"/>
    <p:sldLayoutId id="2147484306" r:id="rId11"/>
    <p:sldLayoutId id="2147484307" r:id="rId12"/>
    <p:sldLayoutId id="2147484308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7441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0" r:id="rId1"/>
    <p:sldLayoutId id="2147484311" r:id="rId2"/>
    <p:sldLayoutId id="2147484312" r:id="rId3"/>
    <p:sldLayoutId id="2147484313" r:id="rId4"/>
    <p:sldLayoutId id="2147484314" r:id="rId5"/>
    <p:sldLayoutId id="2147484315" r:id="rId6"/>
    <p:sldLayoutId id="2147484316" r:id="rId7"/>
    <p:sldLayoutId id="2147484317" r:id="rId8"/>
    <p:sldLayoutId id="2147484318" r:id="rId9"/>
    <p:sldLayoutId id="2147484319" r:id="rId10"/>
    <p:sldLayoutId id="2147484320" r:id="rId11"/>
    <p:sldLayoutId id="2147484321" r:id="rId12"/>
    <p:sldLayoutId id="2147484322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975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  <p:sldLayoutId id="2147484126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9087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140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2071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  <p:sldLayoutId id="2147484154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6661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  <p:sldLayoutId id="2147484167" r:id="rId12"/>
    <p:sldLayoutId id="2147484168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3681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  <p:sldLayoutId id="2147484181" r:id="rId12"/>
    <p:sldLayoutId id="2147484182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65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4" r:id="rId1"/>
    <p:sldLayoutId id="2147484185" r:id="rId2"/>
    <p:sldLayoutId id="2147484186" r:id="rId3"/>
    <p:sldLayoutId id="2147484187" r:id="rId4"/>
    <p:sldLayoutId id="2147484188" r:id="rId5"/>
    <p:sldLayoutId id="2147484189" r:id="rId6"/>
    <p:sldLayoutId id="2147484190" r:id="rId7"/>
    <p:sldLayoutId id="2147484191" r:id="rId8"/>
    <p:sldLayoutId id="2147484192" r:id="rId9"/>
    <p:sldLayoutId id="2147484193" r:id="rId10"/>
    <p:sldLayoutId id="2147484194" r:id="rId11"/>
    <p:sldLayoutId id="2147484195" r:id="rId12"/>
    <p:sldLayoutId id="2147484196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2413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444D26"/>
                </a:solidFill>
              </a:rPr>
              <a:pPr/>
              <a:t>19.08.2021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44D26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444D26"/>
                </a:solidFill>
              </a:rPr>
              <a:pPr/>
              <a:t>‹#›</a:t>
            </a:fld>
            <a:endParaRPr lang="ru-RU">
              <a:solidFill>
                <a:srgbClr val="444D26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96332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  <p:sldLayoutId id="2147484223" r:id="rId12"/>
    <p:sldLayoutId id="2147484224" r:id="rId13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v.ru/assistance/umk/history-vigasin.html" TargetMode="External"/><Relationship Id="rId2" Type="http://schemas.openxmlformats.org/officeDocument/2006/relationships/hyperlink" Target="https://krippo.ru/index.php/istoriy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strao.ru/primer?fbclid=IwAR2P__jjVMFg7ViBawY5kSIy0c9zovTNuWes-G7RIk47FboJt1UZ_kwXt9s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rippo.ru/index.php/v-pomoshch-uchitelyu/v-pomosh-ychitel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pku.mil.ru/upload/site123/document_file/gjsPwIV0bs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&#1084;&#1074;&#1076;.&#1088;&#1092;/upload/site143/folder_page/017/376/996/Prikaz_Minobrnauki_Rossii_ot_17.05.2012_N_413.pdf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80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jpeg"/><Relationship Id="rId19" Type="http://schemas.openxmlformats.org/officeDocument/2006/relationships/image" Target="../media/image53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Relationship Id="rId1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trao.ru/index.php/content-page/447-uchebnye-predmety/3623-istoriy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ap-samara.ru/downloads/news/sanpin_gdip.pdf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d6b617ec2750a10a922b3734371db82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ublication.pravo.gov.ru/Document/View/000120210302004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5373" y="1809616"/>
            <a:ext cx="7829523" cy="305685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Инструктивно-методический семинар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«Об особенностях преподавания учебных предметов «История» и «Обществознание» </a:t>
            </a:r>
            <a:r>
              <a:rPr lang="ru-RU" sz="2800" b="1" dirty="0" smtClean="0"/>
              <a:t>в </a:t>
            </a:r>
            <a:r>
              <a:rPr lang="ru-RU" sz="2800" b="1" dirty="0"/>
              <a:t>2021/2022 учебном году»     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                          </a:t>
            </a:r>
            <a:br>
              <a:rPr lang="ru-RU" sz="2400" b="1" dirty="0"/>
            </a:br>
            <a:r>
              <a:rPr lang="ru-RU" sz="2400" b="1" dirty="0"/>
              <a:t>   </a:t>
            </a:r>
            <a:r>
              <a:rPr lang="ru-RU" sz="2000" b="1" dirty="0" smtClean="0"/>
              <a:t>20</a:t>
            </a:r>
            <a:r>
              <a:rPr lang="ru-RU" sz="2000" b="1" dirty="0" smtClean="0"/>
              <a:t>.08.2021 </a:t>
            </a:r>
            <a:r>
              <a:rPr lang="ru-RU" sz="1600" b="1" dirty="0"/>
              <a:t>г.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0909" y="4985935"/>
            <a:ext cx="5010552" cy="90342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Шарипова У.И., методист МБОУ «ЦДЮТ»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cdyt.krymschool.ru/upload/rksccdyt_new/images/thumb/ce/88/ce88839cab06c81fc381b8bf879b83f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375" y="476116"/>
            <a:ext cx="13335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640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13962"/>
              </p:ext>
            </p:extLst>
          </p:nvPr>
        </p:nvGraphicFramePr>
        <p:xfrm>
          <a:off x="-48125" y="108288"/>
          <a:ext cx="12240125" cy="674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95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16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155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15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393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024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38749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Порядковый номер учебника в Федеральном перечне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линии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издания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Примечание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687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 Среднее общее образование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687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 История (История России)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07537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1.1.3.3.1.2.1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(в 3-х частях)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(базовый и углубленный уровни)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Горинов</a:t>
                      </a:r>
                      <a:r>
                        <a:rPr lang="ru-RU" sz="1400" dirty="0">
                          <a:effectLst/>
                        </a:rPr>
                        <a:t> М.М., Данилов А.А., </a:t>
                      </a:r>
                      <a:r>
                        <a:rPr lang="ru-RU" sz="1400" dirty="0" err="1">
                          <a:effectLst/>
                        </a:rPr>
                        <a:t>Моруков</a:t>
                      </a:r>
                      <a:r>
                        <a:rPr lang="ru-RU" sz="1400" dirty="0">
                          <a:effectLst/>
                        </a:rPr>
                        <a:t> М.Ю. и др.; под ред. </a:t>
                      </a:r>
                      <a:r>
                        <a:rPr lang="ru-RU" sz="1400" dirty="0" err="1">
                          <a:effectLst/>
                        </a:rPr>
                        <a:t>Торкунова</a:t>
                      </a:r>
                      <a:r>
                        <a:rPr lang="ru-RU" sz="1400" dirty="0">
                          <a:effectLst/>
                        </a:rPr>
                        <a:t> А.В.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baseline="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ред. Приказа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08.05.2019 №233. данный учебник предназначен для базового и углубленного изучения предмета.</a:t>
                      </a: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8436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1.1.3.3.1.4.1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История России 1914 г. – начало XXI в.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(в 2 частях)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(углубленный уровень)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Никонов В.А., Девятов С.В.;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Карпова С.П.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«Русское слово-учебник»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9062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1.1.3.3.1.10.1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России: начало XX – начало XXI века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Волобуев О.В.,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Карпачев</a:t>
                      </a:r>
                      <a:r>
                        <a:rPr lang="ru-RU" sz="1400" dirty="0">
                          <a:effectLst/>
                        </a:rPr>
                        <a:t> С.П.,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Клоков В.А.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«ДРОФА»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Правообладатель 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3874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1.1.3.3.1.11.1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 (базовый, углубленный уровни)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(в 2 частях)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Измозик В.С., Журавлева О.Н., Рудник С.Н.;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общ. ред. Тишкова В.А.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Издательский центр «ВЕНТАНА-ГРАФ»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Учебник.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Правообладатель АО «Издательство «Просвещение»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6781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1.1.3.3.1.11.2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(в 2 частях)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(углубленный уровень)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Ч. 1 Журавлева О.Н.,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Пашкова Т.Н.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общ. ред. Тишкова В.А.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Ч. 2 Рудник С.Н.,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Журавлева О.Н.,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Кузин Д.В.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общ. ред. Тишкова В.А.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ООО Издательский центр «ВЕНТАНА-ГРАФ»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Охватывает период с древнейших времен до 1914 г. Может быть использован для изучения на углубленном уровне курса «История. Россия до 1914г.»</a:t>
                      </a: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992" y="1541721"/>
            <a:ext cx="907231" cy="117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94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677392"/>
              </p:ext>
            </p:extLst>
          </p:nvPr>
        </p:nvGraphicFramePr>
        <p:xfrm>
          <a:off x="7" y="0"/>
          <a:ext cx="12192001" cy="69889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10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97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04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181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31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6411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4530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0012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Порядковый номер учебника в Федеральном перечне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линии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2" marR="229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издания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Примечание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025">
                <a:tc gridSpan="7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 Среднее общее образование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025">
                <a:tc gridSpan="7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 История (История России)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012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1.1.3.3.1.13.1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России: начало XX - начало XXI в. Углубленный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уровень: 10 класс.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2 ч.: учебник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Волобуев О.В.,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Карпачев С.П.,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Клоков В.А. и др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«ДРОФА»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Правообладатель АО «Издательство «Просвещение»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1.1.3.3.1.13.2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России. Углубленный уровень: 11 класс.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2 ч.: учебник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Волобуев О.В.,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Андреев И.Л.,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Ляшенко Л.М. и др.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«ДРОФА»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Охватывает период с древнейших времен до 1914 г. Может быть использован для изучения на углубленном уровне курса «История. Россия до 1914 г.»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1.1.3.3.1.14.1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России. Начало XX - начало XXI в.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Шубин А.В., Мягков М.Ю., Никифоров Ю.А. и др.;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общей ред. Мединского В.Р.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АО «Издательство «Просвещение»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1.1.3.3.1.15.1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История России. 1914–1945гг. (в 2 частях)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Горинов</a:t>
                      </a:r>
                      <a:r>
                        <a:rPr lang="ru-RU" sz="1400" dirty="0">
                          <a:effectLst/>
                        </a:rPr>
                        <a:t> М.М. и др.;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</a:t>
                      </a:r>
                      <a:r>
                        <a:rPr lang="ru-RU" sz="1400" dirty="0" err="1">
                          <a:effectLst/>
                        </a:rPr>
                        <a:t>Торкунова</a:t>
                      </a:r>
                      <a:r>
                        <a:rPr lang="ru-RU" sz="1400" dirty="0">
                          <a:effectLst/>
                        </a:rPr>
                        <a:t> А.В.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Соответствует Концепции преподавания учебного курса «История России»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1.1.3.3.1.15.2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История России. 1946–начало </a:t>
                      </a:r>
                      <a:r>
                        <a:rPr lang="en-US" sz="1400" dirty="0">
                          <a:effectLst/>
                        </a:rPr>
                        <a:t>XXI</a:t>
                      </a:r>
                      <a:r>
                        <a:rPr lang="ru-RU" sz="1400" dirty="0">
                          <a:effectLst/>
                        </a:rPr>
                        <a:t> века. (в 2 частях)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Данилов А.А. и др.;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</a:t>
                      </a:r>
                      <a:r>
                        <a:rPr lang="ru-RU" sz="1400" dirty="0" err="1">
                          <a:effectLst/>
                        </a:rPr>
                        <a:t>Торкунова</a:t>
                      </a:r>
                      <a:r>
                        <a:rPr lang="ru-RU" sz="1400" dirty="0">
                          <a:effectLst/>
                        </a:rPr>
                        <a:t> А.В.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Соответствует Концепции преподавания учебного курса «История России»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53553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1.1.3.3.1.17.1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История России с древнейших времен до 1914 года.</a:t>
                      </a:r>
                      <a:r>
                        <a:rPr lang="ru-RU" sz="1400" baseline="0" dirty="0">
                          <a:effectLst/>
                        </a:rPr>
                        <a:t> В</a:t>
                      </a:r>
                      <a:r>
                        <a:rPr lang="ru-RU" sz="1400" dirty="0">
                          <a:effectLst/>
                        </a:rPr>
                        <a:t> 2-х ч. углублен. уровень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Борисов Н.С., </a:t>
                      </a:r>
                      <a:r>
                        <a:rPr lang="ru-RU" sz="1400" dirty="0" err="1">
                          <a:effectLst/>
                        </a:rPr>
                        <a:t>Левандовский</a:t>
                      </a:r>
                      <a:r>
                        <a:rPr lang="ru-RU" sz="1400" dirty="0">
                          <a:effectLst/>
                        </a:rPr>
                        <a:t> А.А.;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Карпова С.П.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Учебник.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Может быть использован для изучения на углубленном уровне курса «История. Россия до 1914 г.»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03" marR="22903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431" y="6057660"/>
            <a:ext cx="771996" cy="10144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801" y="5938873"/>
            <a:ext cx="824355" cy="1090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2800" t="12535" r="19864" b="12395"/>
          <a:stretch/>
        </p:blipFill>
        <p:spPr>
          <a:xfrm>
            <a:off x="5342981" y="4385250"/>
            <a:ext cx="696471" cy="9491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831" y="4783054"/>
            <a:ext cx="635928" cy="85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29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622525"/>
              </p:ext>
            </p:extLst>
          </p:nvPr>
        </p:nvGraphicFramePr>
        <p:xfrm>
          <a:off x="-4" y="0"/>
          <a:ext cx="12192003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10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97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85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3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103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4990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0390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Порядковый номер учебника в Федеральном перечне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линии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издания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Примечание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7818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 Среднее общее образование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7818">
                <a:tc gridSpan="6">
                  <a:txBody>
                    <a:bodyPr/>
                    <a:lstStyle/>
                    <a:p>
                      <a:pPr marL="39370" marR="3937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 История (Всеобщая история)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Всеобщая история. Новейшее время (базовый уровень)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Белоусов Л.С., Смирнов В.П., Мейер М.С.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Линия УМК «Сферы 1–11»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46909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1.1.3.3.1.3.1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Всеобщая история. Новейшая история. 1914 г. – начало XXI в. (углубленный уровень)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Загладин</a:t>
                      </a:r>
                      <a:r>
                        <a:rPr lang="ru-RU" sz="1400" dirty="0">
                          <a:effectLst/>
                        </a:rPr>
                        <a:t> Н.В., Белоусов Л.С.;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Карпова С.П.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10–11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«Русское слово-учебник»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5472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1.1.3.3.1.4.1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История. Всеобщая история. Новейшая история. 1914 г. – начало XXI в.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(в 2 частях)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(углубленный уровень)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Никонов В.А., Девятов С.В.;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Карпова С.П.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ООО «Русское слово-учебник»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4690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1.1.3.3.1.6.1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История. Всеобщая история. Новейшая история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(базовый и углубленный уровни)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Сороко</a:t>
                      </a:r>
                      <a:r>
                        <a:rPr lang="ru-RU" sz="1400" dirty="0">
                          <a:effectLst/>
                        </a:rPr>
                        <a:t>-Цюпа О.С.,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Сороко</a:t>
                      </a:r>
                      <a:r>
                        <a:rPr lang="ru-RU" sz="1400" dirty="0">
                          <a:effectLst/>
                        </a:rPr>
                        <a:t>-Цюпа А.О.;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Искендерова</a:t>
                      </a:r>
                      <a:r>
                        <a:rPr lang="ru-RU" sz="1400" dirty="0">
                          <a:effectLst/>
                        </a:rPr>
                        <a:t> А.А.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 1914 по начало </a:t>
                      </a:r>
                      <a:r>
                        <a:rPr lang="en-US" sz="1400" dirty="0">
                          <a:effectLst/>
                        </a:rPr>
                        <a:t>XXI</a:t>
                      </a:r>
                      <a:r>
                        <a:rPr lang="ru-RU" sz="1400" dirty="0">
                          <a:effectLst/>
                        </a:rPr>
                        <a:t> в.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1.1.3.3.1.8.1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Всеобщая история. Новейшая история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(углубленный уровень)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Хейфец В.Л., Федоров О.Д., Хейфец Л.С., Северинов К.М.;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общей ред. Мясникова В.С.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Издательский центр «ВЕНТАНА-ГРАФ»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 1914 по начало </a:t>
                      </a:r>
                      <a:r>
                        <a:rPr lang="en-US" sz="1400" dirty="0">
                          <a:effectLst/>
                        </a:rPr>
                        <a:t>XXI</a:t>
                      </a:r>
                      <a:r>
                        <a:rPr lang="ru-RU" sz="1400" dirty="0">
                          <a:effectLst/>
                        </a:rPr>
                        <a:t> в.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Правообладатель АО «Издательство «Просвещение»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351" y="4623036"/>
            <a:ext cx="1048423" cy="136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06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683678"/>
              </p:ext>
            </p:extLst>
          </p:nvPr>
        </p:nvGraphicFramePr>
        <p:xfrm>
          <a:off x="-3" y="0"/>
          <a:ext cx="12192003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6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0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89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51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470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1340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07156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Порядковый номер учебника в Федеральном перечне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линии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издания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Примечание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313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 Среднее общее образование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4313">
                <a:tc gridSpan="6">
                  <a:txBody>
                    <a:bodyPr/>
                    <a:lstStyle/>
                    <a:p>
                      <a:pPr marL="39370" marR="3937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 История (Всеобщая история)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1.1.3.3.1.9.1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Всеобщая история. Новейшая история (углубленный уровень)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Шубин А.В.;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общей ред. Мединского В.Р.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 1914 по начало </a:t>
                      </a:r>
                      <a:r>
                        <a:rPr lang="en-US" sz="1400">
                          <a:effectLst/>
                        </a:rPr>
                        <a:t>XXI</a:t>
                      </a:r>
                      <a:r>
                        <a:rPr lang="ru-RU" sz="1400">
                          <a:effectLst/>
                        </a:rPr>
                        <a:t> в.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71563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1.1.3.3.1.19.1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Всеобщая история. 1914–1945гг.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Сороко</a:t>
                      </a:r>
                      <a:r>
                        <a:rPr lang="ru-RU" sz="1400" dirty="0">
                          <a:effectLst/>
                        </a:rPr>
                        <a:t>-Цюпа О.С.,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Сороко</a:t>
                      </a:r>
                      <a:r>
                        <a:rPr lang="ru-RU" sz="1400" dirty="0">
                          <a:effectLst/>
                        </a:rPr>
                        <a:t>-Цюпа А.О.;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</a:t>
                      </a:r>
                      <a:r>
                        <a:rPr lang="ru-RU" sz="1400" dirty="0" err="1">
                          <a:effectLst/>
                        </a:rPr>
                        <a:t>Чубарьяна</a:t>
                      </a:r>
                      <a:r>
                        <a:rPr lang="ru-RU" sz="1400" dirty="0">
                          <a:effectLst/>
                        </a:rPr>
                        <a:t> А.О.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Соответствует синхронизации курсов «История России» и «Всеобщая история» Концепции преподавания учебного курса «История России»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71563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1.1.3.3.1.19.2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История. Всеобщая история. 1946–начало </a:t>
                      </a:r>
                      <a:r>
                        <a:rPr lang="en-US" sz="1400">
                          <a:effectLst/>
                        </a:rPr>
                        <a:t>XXI</a:t>
                      </a:r>
                      <a:r>
                        <a:rPr lang="ru-RU" sz="1400">
                          <a:effectLst/>
                        </a:rPr>
                        <a:t> века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Сороко</a:t>
                      </a:r>
                      <a:r>
                        <a:rPr lang="ru-RU" sz="1400" dirty="0">
                          <a:effectLst/>
                        </a:rPr>
                        <a:t>-Цюпа О.С.,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Сороко</a:t>
                      </a:r>
                      <a:r>
                        <a:rPr lang="ru-RU" sz="1400" dirty="0">
                          <a:effectLst/>
                        </a:rPr>
                        <a:t>-Цюпа А.О.;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ред.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Чубарьяна</a:t>
                      </a:r>
                      <a:r>
                        <a:rPr lang="ru-RU" sz="1400" dirty="0">
                          <a:effectLst/>
                        </a:rPr>
                        <a:t> А.О.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Соответствует синхронизации курсов «История России» и «Всеобщая история» Концепции преподавания учебного курса «История России»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4313">
                <a:tc gridSpan="6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2.1.2.1.4 История России (Учебный предмет)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4312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2.1.2.1.4.1.1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Общественно-научные предметы. Рассказы по истории Отечества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Володихин</a:t>
                      </a:r>
                      <a:r>
                        <a:rPr lang="ru-RU" sz="1400" dirty="0">
                          <a:effectLst/>
                        </a:rPr>
                        <a:t> Д.М., Рудник С.Н.; под ред. Васильевой О.Ю.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Учебник, используемый для реализации ООП, формируемой участниками образовательных отношений.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Может быть использован в качестве дополнительного материала при изучении тем «Народы и государства нашей страны в древности» и во внеурочной деятельности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704" marR="27704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621" y="5229724"/>
            <a:ext cx="943475" cy="1395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821" y="2317978"/>
            <a:ext cx="938865" cy="12680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154" y="3170944"/>
            <a:ext cx="951497" cy="12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34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116" y="160422"/>
            <a:ext cx="9671623" cy="5042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Рабочие программы по истории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420" y="664628"/>
            <a:ext cx="11850765" cy="619337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/>
              <a:t>Рекомендованы к использованию:</a:t>
            </a:r>
          </a:p>
          <a:p>
            <a:pPr marL="0" indent="0">
              <a:buNone/>
            </a:pPr>
            <a:r>
              <a:rPr lang="ru-RU" sz="2000" dirty="0"/>
              <a:t>– Рабочая программа по истории 10–11 классы (базовый уровень) для общеобразовательных организаций Республики Крым (авторы-составители: Кваша Е.А., </a:t>
            </a:r>
            <a:r>
              <a:rPr lang="ru-RU" sz="2000" dirty="0" err="1"/>
              <a:t>Крыжко</a:t>
            </a:r>
            <a:r>
              <a:rPr lang="ru-RU" sz="2000" dirty="0"/>
              <a:t> Е.Е.) (решение коллегии Министерства образования, науки и молодежи Республики Крым от 25.08.2020 №4/3);</a:t>
            </a:r>
          </a:p>
          <a:p>
            <a:pPr marL="0" indent="0">
              <a:buNone/>
            </a:pPr>
            <a:r>
              <a:rPr lang="ru-RU" sz="2000" dirty="0"/>
              <a:t>– Рабочая программа по истории 10–11 классы (углубленный уровень) для общеобразовательных организаций Республики Крым (авторы-составители: Кваша Е.А., </a:t>
            </a:r>
            <a:r>
              <a:rPr lang="ru-RU" sz="2000" dirty="0" err="1"/>
              <a:t>Крыжко</a:t>
            </a:r>
            <a:r>
              <a:rPr lang="ru-RU" sz="2000" dirty="0"/>
              <a:t> Е.Е.) (решение коллегии Министерства образования, науки и молодежи Республики Крым от 25.08.2020 №4/4).</a:t>
            </a:r>
          </a:p>
          <a:p>
            <a:pPr marL="0" indent="0" algn="ctr">
              <a:buNone/>
            </a:pPr>
            <a:r>
              <a:rPr lang="ru-RU" sz="2000" dirty="0"/>
              <a:t>   Программы размещены на сайте ГБОУ ДПО РК КРИППО. Режим доступа:                                                          </a:t>
            </a:r>
            <a:r>
              <a:rPr lang="ru-RU" sz="2000" dirty="0">
                <a:hlinkClick r:id="rId2"/>
              </a:rPr>
              <a:t>https://krippo.ru/index.php/istoriya</a:t>
            </a:r>
            <a:r>
              <a:rPr lang="ru-RU" sz="2000" dirty="0"/>
              <a:t> </a:t>
            </a:r>
          </a:p>
          <a:p>
            <a:pPr marL="0" indent="0" algn="ctr">
              <a:buNone/>
            </a:pPr>
            <a:r>
              <a:rPr lang="ru-RU" sz="2000" dirty="0"/>
              <a:t>Ссылка на программы АО издательства «Просвещение» по всеобщей истории. Режим доступа: </a:t>
            </a:r>
            <a:r>
              <a:rPr lang="ru-RU" sz="2000" u="sng" dirty="0">
                <a:hlinkClick r:id="rId3"/>
              </a:rPr>
              <a:t>https://prosv.ru/assistance/umk/history-vigasin.html</a:t>
            </a:r>
            <a:endParaRPr lang="ru-RU" sz="2000" dirty="0"/>
          </a:p>
          <a:p>
            <a:r>
              <a:rPr lang="ru-RU" sz="2000" dirty="0"/>
              <a:t>Примерная рабочая программа по истории. Проект (размещена для обсуждения на сайте ИСРО РАО). Режим доступа: </a:t>
            </a:r>
            <a:r>
              <a:rPr lang="ru-RU" sz="2000" dirty="0">
                <a:hlinkClick r:id="rId4"/>
              </a:rPr>
              <a:t>http://www.instrao.ru/primer?fbclid=IwAR2P__jjVMFg7ViBawY5kSIy0c9zovTNuWes-G7RIk47FboJt1UZ_kwXt9s</a:t>
            </a:r>
            <a:r>
              <a:rPr lang="ru-RU" sz="2000" dirty="0"/>
              <a:t>.  </a:t>
            </a:r>
          </a:p>
          <a:p>
            <a:r>
              <a:rPr lang="ru-RU" sz="2000" dirty="0" smtClean="0"/>
              <a:t>Рабочие программы по истории (базовый и углубленный уровни) размещены на сайте ЦДЮТ в рубрике «В помощь учителю» – «История, обществознание» – «Рабочие программы»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03369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912" y="160422"/>
            <a:ext cx="9671623" cy="5042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Заполнение страниц классных журналов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444" y="808039"/>
            <a:ext cx="11213432" cy="551551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ru-RU" sz="2600" dirty="0"/>
              <a:t>В классных журналах 5–9-х классов (в соответствии с ФГОС ООО) фиксируется название учебного предмета «История России. Всеобщая история». </a:t>
            </a:r>
          </a:p>
          <a:p>
            <a:pPr algn="just"/>
            <a:r>
              <a:rPr lang="ru-RU" sz="2600" dirty="0"/>
              <a:t>В 10–11-х классах (в соответствии с ФГОС СОО) записывается название учебного предмета «История».</a:t>
            </a:r>
          </a:p>
          <a:p>
            <a:pPr algn="just"/>
            <a:r>
              <a:rPr lang="ru-RU" sz="2600" dirty="0"/>
              <a:t>В классных журналах 5–11-х классов на изучение истории отводится общая страница без разделения на курсы «Всеобщей истории» и «Истории России», выставляется общая отметка по предмету.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26320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0468" y="260649"/>
            <a:ext cx="7272808" cy="307754"/>
          </a:xfrm>
          <a:prstGeom prst="rect">
            <a:avLst/>
          </a:prstGeom>
        </p:spPr>
        <p:txBody>
          <a:bodyPr wrap="square" lIns="91418" tIns="45709" rIns="91418" bIns="45709">
            <a:spAutoFit/>
          </a:bodyPr>
          <a:lstStyle/>
          <a:p>
            <a:pPr algn="l"/>
            <a:endParaRPr lang="ru-RU" altLang="ru-RU" sz="14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13304" y="1351875"/>
            <a:ext cx="9082007" cy="4985958"/>
          </a:xfrm>
          <a:prstGeom prst="rect">
            <a:avLst/>
          </a:prstGeom>
        </p:spPr>
        <p:txBody>
          <a:bodyPr wrap="square" lIns="91418" tIns="45709" rIns="91418" bIns="45709">
            <a:spAutoFit/>
          </a:bodyPr>
          <a:lstStyle/>
          <a:p>
            <a:pPr indent="540253" algn="ctr"/>
            <a:r>
              <a:rPr lang="ru-RU" sz="2400" b="1" dirty="0">
                <a:solidFill>
                  <a:srgbClr val="105A5B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Индивидуальный проект</a:t>
            </a:r>
          </a:p>
          <a:p>
            <a:pPr indent="540253" algn="just"/>
            <a:r>
              <a:rPr lang="ru-RU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«Методические рекомендации по преподаванию учебного курса «Индивидуальный проект» на уровне среднего общего образования (ФГОС) в общеобразовательных организациях Республики Крым», Шостак Е.Н., методист центра подготовки руководящих кадров, школоведения и аттестации ГБОУ ДПО РК КРИППО. Режим доступа: </a:t>
            </a:r>
            <a:r>
              <a:rPr lang="ru-RU" sz="2400" b="1" dirty="0">
                <a:solidFill>
                  <a:srgbClr val="105A5B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3"/>
              </a:rPr>
              <a:t>https://krippo.ru/index.php/v-pomoshch-uchitelyu/v-pomosh-ychitelu</a:t>
            </a:r>
            <a:r>
              <a:rPr lang="ru-RU" sz="2400" b="1" dirty="0">
                <a:solidFill>
                  <a:srgbClr val="105A5B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indent="540253" algn="just"/>
            <a:endParaRPr lang="ru-RU" b="1" dirty="0">
              <a:solidFill>
                <a:srgbClr val="105A5B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540253" algn="just"/>
            <a:endParaRPr lang="ru-RU" b="1" dirty="0">
              <a:solidFill>
                <a:srgbClr val="105A5B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540253" algn="just"/>
            <a:endParaRPr lang="ru-RU" b="1" dirty="0">
              <a:solidFill>
                <a:srgbClr val="105A5B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540253" algn="just"/>
            <a:endParaRPr lang="ru-RU" b="1" dirty="0">
              <a:solidFill>
                <a:srgbClr val="105A5B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540253" algn="just"/>
            <a:endParaRPr lang="ru-RU" b="1" dirty="0">
              <a:solidFill>
                <a:srgbClr val="105A5B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540253" algn="just"/>
            <a:endParaRPr lang="ru-RU" b="1" dirty="0">
              <a:solidFill>
                <a:srgbClr val="105A5B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540253" algn="just"/>
            <a:endParaRPr lang="ru-RU" b="1" dirty="0">
              <a:solidFill>
                <a:srgbClr val="105A5B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490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6291" y="2218457"/>
            <a:ext cx="8832312" cy="159412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cs typeface="Times New Roman" pitchFamily="18" charset="0"/>
              </a:rPr>
              <a:t>Актуальные вопросы преподавания обществознания в </a:t>
            </a:r>
            <a:r>
              <a:rPr lang="ru-RU" sz="4000" b="1" dirty="0" err="1" smtClean="0">
                <a:solidFill>
                  <a:srgbClr val="C00000"/>
                </a:solidFill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cs typeface="Times New Roman" pitchFamily="18" charset="0"/>
              </a:rPr>
              <a:t>2021/2022 учебном году </a:t>
            </a:r>
            <a:endParaRPr lang="ru-RU" sz="4000" dirty="0">
              <a:solidFill>
                <a:srgbClr val="C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75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947" y="1643050"/>
            <a:ext cx="10972800" cy="507209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Приказ Министерства образования и науки Российской Федерации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от 17.12.2010 г. № 1897 (в ред. от 11.12.2020 г.) «Об утверждении федерального государственного образовательного стандарта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основного общего образования»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от 17.05.2012 г. № 413 (в ред. от 11.12.2020 г.) «Об утверждении федерального государственного образовательного стандарта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среднего общего образования»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Концепция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преподавания обществознания в РФ (2018 г.);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России от 23.12.2020 г. № 766 «О внесении изменений в федеральный перечень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утверждённый приказом Министерства просвещения Российской Федерации от 20.05.2020 г. № 254».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709" y="1"/>
            <a:ext cx="10972800" cy="1596326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/>
            <a:r>
              <a:rPr 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Нормативные и методические документы, обеспечивающие организацию образовательной деятельности по предмету «Обществознанию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17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53" y="1595826"/>
            <a:ext cx="11391941" cy="509944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Системно-</a:t>
            </a:r>
            <a:r>
              <a:rPr lang="ru-RU" b="1" dirty="0" err="1">
                <a:solidFill>
                  <a:srgbClr val="FF0000"/>
                </a:solidFill>
              </a:rPr>
              <a:t>деятельностный</a:t>
            </a:r>
            <a:r>
              <a:rPr lang="ru-RU" dirty="0"/>
              <a:t> подход характеризуется показателями полноты, самостоятельности, обобщенности;</a:t>
            </a:r>
          </a:p>
          <a:p>
            <a:r>
              <a:rPr lang="ru-RU" b="1" dirty="0">
                <a:solidFill>
                  <a:srgbClr val="FF0000"/>
                </a:solidFill>
              </a:rPr>
              <a:t>Интегральный характер </a:t>
            </a:r>
            <a:r>
              <a:rPr lang="ru-RU" dirty="0"/>
              <a:t>преподавания обществознания: </a:t>
            </a:r>
            <a:r>
              <a:rPr lang="ru-RU" sz="2200" b="1" i="1" u="sng" dirty="0">
                <a:solidFill>
                  <a:srgbClr val="FF0000"/>
                </a:solidFill>
              </a:rPr>
              <a:t>«личность–общество–государство»;</a:t>
            </a:r>
          </a:p>
          <a:p>
            <a:r>
              <a:rPr lang="ru-RU" dirty="0"/>
              <a:t>Курс обществознания на уровне основного общего и среднего общего образования представляет собой два самостоятельных концентра: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9067" y="352633"/>
            <a:ext cx="9286993" cy="120248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Особенности преподавания обществознания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481836"/>
              </p:ext>
            </p:extLst>
          </p:nvPr>
        </p:nvGraphicFramePr>
        <p:xfrm>
          <a:off x="542881" y="4182703"/>
          <a:ext cx="11239579" cy="16814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8517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18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960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6-9 классы </a:t>
                      </a:r>
                      <a:endParaRPr lang="ru-RU" dirty="0"/>
                    </a:p>
                  </a:txBody>
                  <a:tcPr marL="121920" marR="12192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10-11 классы</a:t>
                      </a:r>
                      <a:endParaRPr lang="ru-RU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just"/>
                      <a:r>
                        <a:rPr kumimoji="0"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Преемственность содержания учебного предмета «Обществознание»  достигается путем углубленного изучения тем, освоенных ранее в основной школе, раскрытия ряда вопросов на более высоком теоретическом уровне, введения нового содержания, расширения понятийного аппарата.</a:t>
                      </a:r>
                      <a:endParaRPr lang="ru-RU" sz="2000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0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504" y="243115"/>
            <a:ext cx="10595751" cy="645539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Цель: </a:t>
            </a:r>
            <a:r>
              <a:rPr lang="ru-RU" dirty="0"/>
              <a:t>совершенствование качества преподавания социально-гуманитарных дисциплин в 2021/2022 учебном году в общеобразовательных организациях </a:t>
            </a:r>
            <a:r>
              <a:rPr lang="ru-RU" dirty="0" smtClean="0"/>
              <a:t>Симферопольского района </a:t>
            </a:r>
            <a:endParaRPr lang="ru-RU" dirty="0"/>
          </a:p>
          <a:p>
            <a:pPr algn="just"/>
            <a:r>
              <a:rPr lang="ru-RU" b="1" dirty="0"/>
              <a:t>Задачи:</a:t>
            </a:r>
          </a:p>
          <a:p>
            <a:pPr algn="just"/>
            <a:r>
              <a:rPr lang="ru-RU" dirty="0"/>
              <a:t>1)	Ознакомить </a:t>
            </a:r>
            <a:r>
              <a:rPr lang="ru-RU" dirty="0" smtClean="0"/>
              <a:t>учителей истории и </a:t>
            </a:r>
            <a:r>
              <a:rPr lang="ru-RU" dirty="0"/>
              <a:t>обществознания </a:t>
            </a:r>
            <a:r>
              <a:rPr lang="ru-RU" dirty="0" smtClean="0"/>
              <a:t>Симферопольского района с </a:t>
            </a:r>
            <a:r>
              <a:rPr lang="ru-RU" dirty="0"/>
              <a:t>изменениями в преподавании </a:t>
            </a:r>
            <a:r>
              <a:rPr lang="ru-RU" dirty="0" smtClean="0"/>
              <a:t>истории и </a:t>
            </a:r>
            <a:r>
              <a:rPr lang="ru-RU" dirty="0"/>
              <a:t>обществознания в 2021/2022 </a:t>
            </a:r>
            <a:r>
              <a:rPr lang="ru-RU" dirty="0" smtClean="0"/>
              <a:t>уч.г.</a:t>
            </a:r>
            <a:endParaRPr lang="ru-RU" dirty="0"/>
          </a:p>
          <a:p>
            <a:pPr algn="just"/>
            <a:r>
              <a:rPr lang="ru-RU" dirty="0"/>
              <a:t>2)	Ознакомить с Концепцией преподавания учебного курса «История России» </a:t>
            </a:r>
            <a:r>
              <a:rPr lang="ru-RU" dirty="0" smtClean="0"/>
              <a:t>образовательных </a:t>
            </a:r>
            <a:r>
              <a:rPr lang="ru-RU" dirty="0"/>
              <a:t>организациях Российской Федерации, реализующих основные общеобразовательные программы, обозначить способы ее реализации</a:t>
            </a:r>
          </a:p>
          <a:p>
            <a:pPr algn="just"/>
            <a:r>
              <a:rPr lang="ru-RU" dirty="0"/>
              <a:t>3)	</a:t>
            </a:r>
            <a:r>
              <a:rPr lang="ru-RU" dirty="0" smtClean="0"/>
              <a:t>Ознакомить </a:t>
            </a:r>
            <a:r>
              <a:rPr lang="ru-RU" dirty="0"/>
              <a:t>с результатами ЕГЭ–2021 по </a:t>
            </a:r>
            <a:r>
              <a:rPr lang="ru-RU" dirty="0" smtClean="0"/>
              <a:t>истории, типичными </a:t>
            </a:r>
            <a:r>
              <a:rPr lang="ru-RU" dirty="0"/>
              <a:t>ошибками участников ЕГЭ и методическими рекомендациями по их преодолению</a:t>
            </a:r>
          </a:p>
          <a:p>
            <a:pPr algn="just"/>
            <a:r>
              <a:rPr lang="ru-RU" dirty="0" smtClean="0"/>
              <a:t>4)</a:t>
            </a:r>
            <a:r>
              <a:rPr lang="ru-RU" dirty="0"/>
              <a:t>	Ознакомить с </a:t>
            </a:r>
            <a:r>
              <a:rPr lang="ru-RU" dirty="0" smtClean="0"/>
              <a:t>годовым планом работы РМО на 2021-2022 уч.г.</a:t>
            </a:r>
            <a:endParaRPr lang="ru-RU" dirty="0"/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389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904227" y="1514823"/>
            <a:ext cx="8261873" cy="76342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dirty="0"/>
              <a:t>Задания различного уровня сложности и разных типов: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9067" y="259646"/>
            <a:ext cx="9286993" cy="120248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Особенности преподавания обществознания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560568"/>
              </p:ext>
            </p:extLst>
          </p:nvPr>
        </p:nvGraphicFramePr>
        <p:xfrm>
          <a:off x="1146879" y="2447758"/>
          <a:ext cx="9918916" cy="344159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718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00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41598">
                <a:tc>
                  <a:txBody>
                    <a:bodyPr/>
                    <a:lstStyle/>
                    <a:p>
                      <a:r>
                        <a:rPr kumimoji="0" lang="ru-RU" sz="2000" b="0" kern="1200" dirty="0"/>
                        <a:t>Задания на формирование понятий, определений, сравнение и классификацию, на анализ и обсуждение отрывков из документов, научной и научно-популярной литературы, высказываний ученых и писателей, а также на умение давать собственные оценки и работать с различной информацией, включая электронные ресурсы и Интернет</a:t>
                      </a:r>
                      <a:endParaRPr lang="ru-RU" sz="2000" b="0" dirty="0"/>
                    </a:p>
                  </a:txBody>
                  <a:tcPr marL="121920" marR="12192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kern="1200" dirty="0"/>
                        <a:t>Задания с творческой составляющей: дайте рекомендации, составьте график, предложите способы решения проблемы и т.д.</a:t>
                      </a:r>
                    </a:p>
                    <a:p>
                      <a:endParaRPr lang="ru-RU" sz="2000" b="0" dirty="0"/>
                    </a:p>
                  </a:txBody>
                  <a:tcPr marL="121920" marR="12192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1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04815" y="214290"/>
            <a:ext cx="9174996" cy="12192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40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Освоение обучающимися </a:t>
            </a:r>
            <a:br>
              <a:rPr lang="ru-RU" sz="40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ФГОС ООО</a:t>
            </a:r>
            <a:r>
              <a:rPr lang="ru-RU" sz="1200" dirty="0"/>
              <a:t/>
            </a:r>
            <a:br>
              <a:rPr lang="ru-RU" sz="1200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45466"/>
              </p:ext>
            </p:extLst>
          </p:nvPr>
        </p:nvGraphicFramePr>
        <p:xfrm>
          <a:off x="666714" y="1214422"/>
          <a:ext cx="10953828" cy="21031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6512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2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512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Класс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Учебный предмет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Количество часов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Обществознание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2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Обществознание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Обществознание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Обществознание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61963" y="3929066"/>
            <a:ext cx="10858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37" y="3515555"/>
            <a:ext cx="10953827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5-м классе обществознание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изучается!!!</a:t>
            </a:r>
          </a:p>
          <a:p>
            <a:pPr lvl="0" algn="just"/>
            <a:endParaRPr lang="ru-RU" sz="2000" dirty="0"/>
          </a:p>
          <a:p>
            <a:pPr lvl="0" algn="just"/>
            <a:r>
              <a:rPr lang="ru-RU" sz="2000" dirty="0"/>
              <a:t>Примерные образовательные программы по обществознанию,  разработанные в соответствии с ФГОС ОО  включают вопросы </a:t>
            </a:r>
            <a:r>
              <a:rPr lang="ru-RU" sz="2000" b="1" i="1" dirty="0">
                <a:solidFill>
                  <a:srgbClr val="C00000"/>
                </a:solidFill>
              </a:rPr>
              <a:t>финансовой грамотности</a:t>
            </a:r>
            <a:r>
              <a:rPr lang="ru-RU" sz="2000" dirty="0"/>
              <a:t>. </a:t>
            </a:r>
          </a:p>
          <a:p>
            <a:pPr lvl="0" algn="just"/>
            <a:r>
              <a:rPr lang="ru-RU" sz="2400" dirty="0"/>
              <a:t>В курс обществознания для учащихся 7-9 классов: «Карманные деньги: за и против», «Бюджет моей семьи», «Бюджет государства и семьи», «Государственный бюджет Российской Федерации», «Банковская система России», «Пенсионные программы</a:t>
            </a:r>
            <a:r>
              <a:rPr lang="ru-RU" sz="2400" dirty="0" smtClean="0"/>
              <a:t>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68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09" y="3786190"/>
            <a:ext cx="11353803" cy="2857520"/>
          </a:xfrm>
        </p:spPr>
        <p:txBody>
          <a:bodyPr/>
          <a:lstStyle/>
          <a:p>
            <a:pPr>
              <a:buNone/>
            </a:pPr>
            <a:r>
              <a:rPr lang="ru-RU" sz="2000" dirty="0"/>
              <a:t>Реализация профильного обучения на уровне СОО:</a:t>
            </a:r>
          </a:p>
          <a:p>
            <a:pPr lvl="1" algn="just"/>
            <a:r>
              <a:rPr lang="ru-RU" sz="2000" dirty="0">
                <a:solidFill>
                  <a:schemeClr val="tx1"/>
                </a:solidFill>
              </a:rPr>
              <a:t>ФГОС СОО обеспечивает реализацию учебных планов одного или нескольких профилей обучения.</a:t>
            </a:r>
          </a:p>
          <a:p>
            <a:pPr lvl="1" algn="just"/>
            <a:r>
              <a:rPr lang="ru-RU" sz="2000" dirty="0">
                <a:solidFill>
                  <a:schemeClr val="tx1"/>
                </a:solidFill>
              </a:rPr>
              <a:t>В рамках гуманитарного, социально-экономического, универсального профилей из предметов могут быть выбраны: Обществознание (базовый уровень), Экономика (базовый или углубленный уровень), Право (базовый или углубленный уровень).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Освоение обучающимися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ФГОС СОО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56371"/>
              </p:ext>
            </p:extLst>
          </p:nvPr>
        </p:nvGraphicFramePr>
        <p:xfrm>
          <a:off x="431371" y="1357298"/>
          <a:ext cx="11189168" cy="2243328"/>
        </p:xfrm>
        <a:graphic>
          <a:graphicData uri="http://schemas.openxmlformats.org/drawingml/2006/table">
            <a:tbl>
              <a:tblPr/>
              <a:tblGrid>
                <a:gridCol w="30458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408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262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192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3570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2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 класс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5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Базовый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Углубленный уровень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Базовый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Углубленный уровень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2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2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Экономика 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2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Право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21" marR="83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96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" y="152400"/>
            <a:ext cx="116205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sz="3600" b="1" dirty="0">
                <a:solidFill>
                  <a:srgbClr val="C00000"/>
                </a:solidFill>
              </a:rPr>
              <a:t>Фрагмент  Учебного  плана 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(социально-экономический профиль)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52465" y="1500175"/>
          <a:ext cx="10096571" cy="2585691"/>
        </p:xfrm>
        <a:graphic>
          <a:graphicData uri="http://schemas.openxmlformats.org/drawingml/2006/table">
            <a:tbl>
              <a:tblPr/>
              <a:tblGrid>
                <a:gridCol w="26670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46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674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674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33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Общественные </a:t>
                      </a:r>
                    </a:p>
                    <a:p>
                      <a:pPr marR="2012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науки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864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Предмет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Уровень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914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Кол-во часов</a:t>
                      </a:r>
                    </a:p>
                    <a:p>
                      <a:pPr marR="2914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за 10-11 класс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8273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8645" indent="-5670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84020" algn="r"/>
                        </a:tabLs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История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8645" marR="291465" indent="-4768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140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88645" indent="-5670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География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8645" marR="291465" indent="-4768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70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8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88645" indent="-5670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Экономика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8645" marR="291465" indent="-4768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140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8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88645" indent="-5670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Право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8645" marR="291465" indent="-4768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140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8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Обществознание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6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j-lt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8645" marR="291465" indent="-4768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j-lt"/>
                          <a:ea typeface="Calibri"/>
                          <a:cs typeface="Times New Roman"/>
                        </a:rPr>
                        <a:t>140</a:t>
                      </a:r>
                    </a:p>
                  </a:txBody>
                  <a:tcPr marL="90553" marR="905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614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211" y="214291"/>
            <a:ext cx="11334829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В предметные результаты ФГОС СОО включены позиции по </a:t>
            </a:r>
            <a:r>
              <a:rPr lang="ru-RU" sz="2200" b="1" u="sng" dirty="0">
                <a:solidFill>
                  <a:srgbClr val="002060"/>
                </a:solidFill>
              </a:rPr>
              <a:t>финансовой грамотности</a:t>
            </a:r>
            <a:r>
              <a:rPr lang="ru-RU" sz="2200" dirty="0">
                <a:solidFill>
                  <a:srgbClr val="002060"/>
                </a:solidFill>
              </a:rPr>
              <a:t>: </a:t>
            </a:r>
            <a:r>
              <a:rPr lang="ru-RU" sz="2200" dirty="0">
                <a:solidFill>
                  <a:srgbClr val="C00000"/>
                </a:solidFill>
              </a:rPr>
              <a:t>«</a:t>
            </a:r>
            <a:r>
              <a:rPr lang="ru-RU" sz="2200" i="1" dirty="0">
                <a:solidFill>
                  <a:srgbClr val="C00000"/>
                </a:solidFill>
              </a:rPr>
              <a:t>умение применять полученные знания и сформированные навыки для эффективного исполнения основных социально-экономических ролей (потребителя, производителя, покупателя, продавца, заёмщика, акционера, наёмного работника, работодателя, налогоплательщика)</a:t>
            </a:r>
            <a:r>
              <a:rPr lang="ru-RU" sz="2200" dirty="0">
                <a:solidFill>
                  <a:srgbClr val="C00000"/>
                </a:solidFill>
              </a:rPr>
              <a:t>»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</a:p>
          <a:p>
            <a:r>
              <a:rPr lang="ru-RU" sz="2200" dirty="0">
                <a:solidFill>
                  <a:srgbClr val="002060"/>
                </a:solidFill>
              </a:rPr>
              <a:t>Рекомендуемые темы в курс обществознания для учащихся 10-11 классов: </a:t>
            </a:r>
          </a:p>
          <a:p>
            <a:endParaRPr lang="ru-RU" sz="22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  </a:t>
            </a:r>
          </a:p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 </a:t>
            </a:r>
          </a:p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 </a:t>
            </a:r>
            <a:endParaRPr lang="ru-RU" sz="2200" dirty="0">
              <a:solidFill>
                <a:prstClr val="black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11" y="3071810"/>
          <a:ext cx="11620580" cy="25603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7147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482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575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«Электронные деньги», «Бюджетная система Российской Федерации. </a:t>
                      </a:r>
                    </a:p>
                    <a:p>
                      <a:r>
                        <a:rPr kumimoji="0" lang="ru-RU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и расходы: навыки планирования», «Формирование государственного бюджета в Российской Федерации и его исполнение»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курс экономики для учащихся 10-11 классов в раздел «Муниципальные органы власти: формирование местного бюджета и расходные статьи. Возможности участия граждан в этом процессе» тему: «Кредитование: его роль в современной экономике домохозяйств, фирм и государств. Плюсы и минусы (риски) кредитования граждан»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раздел «Семейная экономика» курса экономики для учащихся 10-11 классов: «Потребительское кредитование. Ипотечный кредит»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260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61" y="1928802"/>
            <a:ext cx="10972800" cy="4929198"/>
          </a:xfrm>
        </p:spPr>
        <p:txBody>
          <a:bodyPr>
            <a:normAutofit/>
          </a:bodyPr>
          <a:lstStyle/>
          <a:p>
            <a:pPr algn="just"/>
            <a:r>
              <a:rPr lang="ru-RU" sz="2200" dirty="0"/>
              <a:t>Приказ Министерства просвещения России </a:t>
            </a:r>
            <a:r>
              <a:rPr lang="ru-RU" sz="2200" b="1" dirty="0">
                <a:solidFill>
                  <a:srgbClr val="FF0000"/>
                </a:solidFill>
              </a:rPr>
              <a:t>от 20.05.2020 г. № 254</a:t>
            </a:r>
            <a:r>
              <a:rPr lang="ru-RU" sz="2200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«Об утверждении федерального перечня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деятельность»;</a:t>
            </a:r>
          </a:p>
          <a:p>
            <a:pPr algn="just"/>
            <a:r>
              <a:rPr lang="ru-RU" sz="2200" dirty="0"/>
              <a:t>Приказ Министерства просвещения России </a:t>
            </a:r>
            <a:r>
              <a:rPr lang="ru-RU" sz="2200" b="1" dirty="0">
                <a:solidFill>
                  <a:srgbClr val="FF0000"/>
                </a:solidFill>
              </a:rPr>
              <a:t>от 23.12.2020 г. № 766</a:t>
            </a:r>
            <a:r>
              <a:rPr lang="ru-RU" sz="2200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«О внесении изменений в федеральный перечень учебников, </a:t>
            </a:r>
            <a:r>
              <a:rPr lang="ru-RU" sz="2200" b="1" u="sng" dirty="0"/>
              <a:t>допущенных</a:t>
            </a:r>
            <a:r>
              <a:rPr lang="ru-RU" sz="2200" dirty="0"/>
              <a:t>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утверждённый приказом Министерства просвещения Российской Федерации от 20.05.2020 г. № 254».</a:t>
            </a:r>
          </a:p>
          <a:p>
            <a:pPr algn="just"/>
            <a:r>
              <a:rPr lang="ru-RU" sz="2200" dirty="0"/>
              <a:t>Приказ Министерства образования и науки Российской Федерации от </a:t>
            </a:r>
            <a:r>
              <a:rPr lang="ru-RU" sz="2200" b="1" dirty="0">
                <a:solidFill>
                  <a:srgbClr val="FF0000"/>
                </a:solidFill>
              </a:rPr>
              <a:t>08.12.2014 № 1559</a:t>
            </a:r>
            <a:r>
              <a:rPr lang="ru-RU" sz="2200" dirty="0">
                <a:solidFill>
                  <a:srgbClr val="FF0000"/>
                </a:solidFill>
              </a:rPr>
              <a:t>. </a:t>
            </a:r>
            <a:r>
              <a:rPr lang="ru-RU" sz="2200" dirty="0"/>
              <a:t>Использование электронных форм учебников (учебных изданий)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12" y="714356"/>
            <a:ext cx="11620581" cy="12192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Учебно-методические комплекты, обеспечивающие преподавание учебного предмета «Обществознание»</a:t>
            </a:r>
            <a:endParaRPr lang="ru-RU" sz="3000" dirty="0">
              <a:solidFill>
                <a:srgbClr val="C00000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57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sz="2400" dirty="0"/>
              <a:t>При разработке или редактировании рабочей программы 6-9 необходимо учитывать темы, введенные в новые учебники и КИМ ГИА по обществознанию, для обеспечения выполнения ФГОС и успешного прохождения итоговой аттестации.</a:t>
            </a:r>
          </a:p>
          <a:p>
            <a:pPr lvl="0" algn="just"/>
            <a:r>
              <a:rPr lang="ru-RU" sz="2400" dirty="0"/>
              <a:t>При использовании новых учебников (ФПУ-2020 г.) в 8-х, 9-х классах в 2021/2022 учебном году необходимо внести соответствующие изменения в рабочие программы по обществознанию, разработанные для 5-9 классов.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  <a:cs typeface="Times New Roman" pitchFamily="18" charset="0"/>
              </a:rPr>
              <a:t>Учебно-методические комплекты, обеспечивающие преподавание учебного предмета «Обществознание»</a:t>
            </a:r>
            <a:endParaRPr lang="ru-RU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40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2"/>
          <p:cNvSpPr/>
          <p:nvPr/>
        </p:nvSpPr>
        <p:spPr bwMode="auto">
          <a:xfrm>
            <a:off x="148460" y="245646"/>
            <a:ext cx="11821867" cy="784830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</a:rPr>
              <a:t>УМК по обществознанию </a:t>
            </a:r>
            <a:r>
              <a:rPr lang="ru-RU" b="1" dirty="0">
                <a:solidFill>
                  <a:srgbClr val="FF0000"/>
                </a:solidFill>
              </a:rPr>
              <a:t>  </a:t>
            </a:r>
            <a:r>
              <a:rPr lang="ru-RU" sz="2400" b="1" dirty="0">
                <a:solidFill>
                  <a:srgbClr val="FF0000"/>
                </a:solidFill>
              </a:rPr>
              <a:t>Л.Н. Боголюбова и др. </a:t>
            </a:r>
            <a:endParaRPr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</a:rPr>
              <a:t>для 6-11 классов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33"/>
          <p:cNvSpPr/>
          <p:nvPr/>
        </p:nvSpPr>
        <p:spPr bwMode="auto">
          <a:xfrm>
            <a:off x="148460" y="5223437"/>
            <a:ext cx="9966200" cy="1523494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A5B592">
                    <a:lumMod val="75000"/>
                  </a:srgbClr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Электронная форма учебника</a:t>
            </a:r>
          </a:p>
          <a:p>
            <a:pPr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Бесплатное электронное приложение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Методические  </a:t>
            </a:r>
            <a:r>
              <a:rPr lang="ru-RU" sz="1600" b="1" dirty="0" err="1">
                <a:solidFill>
                  <a:prstClr val="black"/>
                </a:solidFill>
                <a:cs typeface="Times New Roman" pitchFamily="18" charset="0"/>
              </a:rPr>
              <a:t>вебинары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для учителей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Бесплатные методические материалы </a:t>
            </a:r>
          </a:p>
          <a:p>
            <a:pPr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для скачивания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600" b="1" dirty="0">
              <a:solidFill>
                <a:srgbClr val="A5B592">
                  <a:lumMod val="75000"/>
                </a:srgbClr>
              </a:solidFill>
            </a:endParaRPr>
          </a:p>
        </p:txBody>
      </p:sp>
      <p:sp>
        <p:nvSpPr>
          <p:cNvPr id="8" name="TextBox 30"/>
          <p:cNvSpPr>
            <a:spLocks/>
          </p:cNvSpPr>
          <p:nvPr/>
        </p:nvSpPr>
        <p:spPr bwMode="auto">
          <a:xfrm>
            <a:off x="5626445" y="1561890"/>
            <a:ext cx="6343883" cy="44425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19050" rtlCol="0" anchor="ctr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Особенности </a:t>
            </a:r>
            <a:r>
              <a:rPr lang="ru-RU" sz="1600" b="1" dirty="0" err="1">
                <a:solidFill>
                  <a:prstClr val="black"/>
                </a:solidFill>
                <a:cs typeface="Times New Roman" pitchFamily="18" charset="0"/>
              </a:rPr>
              <a:t>УМК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: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 marL="257175" indent="-257175" algn="just">
              <a:buFont typeface="+mj-lt"/>
              <a:buAutoNum type="arabicPeriod"/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Учебники переработаны под новую структуру курса «Обществознание», который, согласно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ПООП,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изучается с 6 по 11 класс и прошли содержательное обновление согласно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Концепции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преподавания учебного предмета «Обществознание».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 marL="257175" indent="-257175" algn="just">
              <a:buFont typeface="+mj-lt"/>
              <a:buAutoNum type="arabicPeriod"/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Структурная и содержательная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преемственност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ь учебников с 6 по 11 класс.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 marL="257175" indent="-257175" algn="just">
              <a:buFont typeface="+mj-lt"/>
              <a:buAutoNum type="arabicPeriod"/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В учебники 7, 8 и 11 классов включены модули по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Основам финансовой грамотности.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Модули сделаны совместно с Центробанком РФ.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 marL="257175" indent="-257175" algn="just">
              <a:buFont typeface="+mj-lt"/>
              <a:buAutoNum type="arabicPeriod"/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Самый распространённая линия учебников по обществознанию в РФ - основа структуры и содержания </a:t>
            </a:r>
            <a:r>
              <a:rPr lang="ru-RU" sz="1600" b="1" dirty="0" err="1">
                <a:solidFill>
                  <a:srgbClr val="FF0000"/>
                </a:solidFill>
                <a:cs typeface="Times New Roman" pitchFamily="18" charset="0"/>
              </a:rPr>
              <a:t>КИМов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sz="1600" dirty="0">
              <a:solidFill>
                <a:srgbClr val="FF0000"/>
              </a:solidFill>
              <a:cs typeface="Times New Roman" pitchFamily="18" charset="0"/>
            </a:endParaRPr>
          </a:p>
          <a:p>
            <a:pPr marL="257175" indent="-257175" algn="just">
              <a:buFont typeface="+mj-lt"/>
              <a:buAutoNum type="arabicPeriod"/>
              <a:defRPr/>
            </a:pP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В учебниках 8-11 классов появилась новая рубрика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«Готовимся к экзамену», 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где представлены задания, идентичные формату </a:t>
            </a:r>
            <a:r>
              <a:rPr lang="ru-RU" sz="1600" b="1" dirty="0" err="1">
                <a:solidFill>
                  <a:prstClr val="black"/>
                </a:solidFill>
                <a:cs typeface="Times New Roman" pitchFamily="18" charset="0"/>
              </a:rPr>
              <a:t>ГИА</a:t>
            </a:r>
            <a:r>
              <a:rPr lang="ru-RU" sz="1600" b="1" dirty="0">
                <a:solidFill>
                  <a:prstClr val="black"/>
                </a:solidFill>
                <a:cs typeface="Times New Roman" pitchFamily="18" charset="0"/>
              </a:rPr>
              <a:t> в 9 и 11 классах. </a:t>
            </a:r>
            <a:endParaRPr sz="1600" dirty="0">
              <a:solidFill>
                <a:prstClr val="black"/>
              </a:solidFill>
              <a:cs typeface="Times New Roman" pitchFamily="18" charset="0"/>
            </a:endParaRPr>
          </a:p>
          <a:p>
            <a:pPr marL="257175" indent="-257175" algn="just">
              <a:buFont typeface="+mj-lt"/>
              <a:buAutoNum type="arabicPeriod"/>
              <a:defRPr/>
            </a:pPr>
            <a:endParaRPr lang="ru-RU" sz="1200" b="1" dirty="0">
              <a:solidFill>
                <a:srgbClr val="A5B592">
                  <a:lumMod val="50000"/>
                </a:srgbClr>
              </a:solidFill>
            </a:endParaRPr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857815" y="5871690"/>
            <a:ext cx="274961" cy="206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24.png"/>
          <p:cNvPicPr>
            <a:picLocks noChangeAspect="1"/>
          </p:cNvPicPr>
          <p:nvPr/>
        </p:nvPicPr>
        <p:blipFill>
          <a:blip r:embed="rId4" cstate="print"/>
          <a:stretch/>
        </p:blipFill>
        <p:spPr bwMode="auto">
          <a:xfrm>
            <a:off x="793585" y="5181224"/>
            <a:ext cx="286259" cy="24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59.png"/>
          <p:cNvPicPr>
            <a:picLocks noChangeAspect="1"/>
          </p:cNvPicPr>
          <p:nvPr/>
        </p:nvPicPr>
        <p:blipFill>
          <a:blip r:embed="rId5" cstate="print"/>
          <a:stretch/>
        </p:blipFill>
        <p:spPr bwMode="auto">
          <a:xfrm>
            <a:off x="878691" y="5590827"/>
            <a:ext cx="205921" cy="14570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Пятиугольник 6"/>
          <p:cNvSpPr/>
          <p:nvPr/>
        </p:nvSpPr>
        <p:spPr bwMode="auto">
          <a:xfrm>
            <a:off x="89543" y="1240729"/>
            <a:ext cx="2719137" cy="318357"/>
          </a:xfrm>
          <a:prstGeom prst="homePlate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35719" tIns="35719" rIns="35719" bIns="35719" numCol="1" spcCol="19050" rtlCol="0" anchor="ctr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FFFF"/>
                </a:solidFill>
              </a:rPr>
              <a:t>Переработанный </a:t>
            </a:r>
            <a:r>
              <a:rPr lang="ru-RU" sz="1600" b="1" dirty="0" err="1">
                <a:solidFill>
                  <a:srgbClr val="FFFFFF"/>
                </a:solidFill>
              </a:rPr>
              <a:t>УМК</a:t>
            </a:r>
            <a:endParaRPr dirty="0">
              <a:solidFill>
                <a:prstClr val="white"/>
              </a:solidFill>
            </a:endParaRPr>
          </a:p>
        </p:txBody>
      </p:sp>
      <p:pic>
        <p:nvPicPr>
          <p:cNvPr id="13" name="Рисунок 1"/>
          <p:cNvPicPr>
            <a:picLocks noChangeAspect="1"/>
          </p:cNvPicPr>
          <p:nvPr/>
        </p:nvPicPr>
        <p:blipFill>
          <a:blip r:embed="rId6" cstate="print"/>
          <a:stretch/>
        </p:blipFill>
        <p:spPr bwMode="auto">
          <a:xfrm>
            <a:off x="89539" y="1736630"/>
            <a:ext cx="1270033" cy="1643592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3"/>
          <p:cNvPicPr>
            <a:picLocks noChangeAspect="1"/>
          </p:cNvPicPr>
          <p:nvPr/>
        </p:nvPicPr>
        <p:blipFill>
          <a:blip r:embed="rId7" cstate="print"/>
          <a:srcRect b="3423"/>
          <a:stretch/>
        </p:blipFill>
        <p:spPr bwMode="auto">
          <a:xfrm>
            <a:off x="1479568" y="1736630"/>
            <a:ext cx="1239695" cy="1643592"/>
          </a:xfrm>
          <a:prstGeom prst="rect">
            <a:avLst/>
          </a:prstGeom>
          <a:ln>
            <a:noFill/>
          </a:ln>
        </p:spPr>
      </p:pic>
      <p:pic>
        <p:nvPicPr>
          <p:cNvPr id="15" name="Рисунок 4"/>
          <p:cNvPicPr>
            <a:picLocks noChangeAspect="1"/>
          </p:cNvPicPr>
          <p:nvPr/>
        </p:nvPicPr>
        <p:blipFill>
          <a:blip r:embed="rId8" cstate="print"/>
          <a:stretch/>
        </p:blipFill>
        <p:spPr bwMode="auto">
          <a:xfrm>
            <a:off x="2917668" y="1760076"/>
            <a:ext cx="1205431" cy="1596700"/>
          </a:xfrm>
          <a:prstGeom prst="rect">
            <a:avLst/>
          </a:prstGeom>
          <a:ln>
            <a:noFill/>
          </a:ln>
        </p:spPr>
      </p:pic>
      <p:pic>
        <p:nvPicPr>
          <p:cNvPr id="16" name="Рисунок 5"/>
          <p:cNvPicPr>
            <a:picLocks noChangeAspect="1"/>
          </p:cNvPicPr>
          <p:nvPr/>
        </p:nvPicPr>
        <p:blipFill>
          <a:blip r:embed="rId9" cstate="print"/>
          <a:stretch/>
        </p:blipFill>
        <p:spPr bwMode="auto">
          <a:xfrm>
            <a:off x="4271931" y="1776047"/>
            <a:ext cx="1207479" cy="1629508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10" cstate="print"/>
          <a:stretch/>
        </p:blipFill>
        <p:spPr bwMode="auto">
          <a:xfrm>
            <a:off x="326597" y="3460086"/>
            <a:ext cx="1310035" cy="1721138"/>
          </a:xfrm>
          <a:prstGeom prst="rect">
            <a:avLst/>
          </a:prstGeom>
          <a:ln>
            <a:noFill/>
          </a:ln>
        </p:spPr>
      </p:pic>
      <p:pic>
        <p:nvPicPr>
          <p:cNvPr id="18" name="Рисунок 11"/>
          <p:cNvPicPr>
            <a:picLocks noChangeAspect="1"/>
          </p:cNvPicPr>
          <p:nvPr/>
        </p:nvPicPr>
        <p:blipFill>
          <a:blip r:embed="rId11" cstate="print"/>
          <a:stretch/>
        </p:blipFill>
        <p:spPr bwMode="auto">
          <a:xfrm>
            <a:off x="1839080" y="3460086"/>
            <a:ext cx="1188615" cy="169984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15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02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44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0" y="3175"/>
            <a:ext cx="1244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42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797360" y="173026"/>
            <a:ext cx="10563367" cy="633573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ru-RU" sz="2000" b="1" dirty="0"/>
              <a:t>2021/2022 учебный год</a:t>
            </a:r>
          </a:p>
          <a:p>
            <a:pPr marL="0" indent="0" algn="ctr">
              <a:lnSpc>
                <a:spcPct val="80000"/>
              </a:lnSpc>
              <a:buNone/>
            </a:pPr>
            <a:endParaRPr lang="ru-RU" altLang="ru-RU" sz="2000" b="1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ru-RU" altLang="ru-RU" sz="2100" dirty="0"/>
              <a:t>«История России. Всеобщая история» в 5–9-х классах – на основе Федерального государственного образовательного стандарта основного общего образования (ФГОС ООО: Приказ </a:t>
            </a:r>
            <a:r>
              <a:rPr lang="ru-RU" altLang="ru-RU" sz="2100" dirty="0" err="1"/>
              <a:t>Минобрнауки</a:t>
            </a:r>
            <a:r>
              <a:rPr lang="ru-RU" altLang="ru-RU" sz="2100" dirty="0"/>
              <a:t> России от 17.12.2010 N1897                                   «Об утверждении федерального государственного образовательного стандарта основного общего образования» (редакция от 11.12.2020). Режим доступа: </a:t>
            </a:r>
            <a:r>
              <a:rPr lang="en-US" sz="2100" u="sng" dirty="0">
                <a:hlinkClick r:id="rId3"/>
              </a:rPr>
              <a:t>https</a:t>
            </a:r>
            <a:r>
              <a:rPr lang="ru-RU" sz="2100" u="sng" dirty="0">
                <a:hlinkClick r:id="rId3"/>
              </a:rPr>
              <a:t>://</a:t>
            </a:r>
            <a:r>
              <a:rPr lang="en-US" sz="2100" u="sng" dirty="0" err="1">
                <a:hlinkClick r:id="rId3"/>
              </a:rPr>
              <a:t>tpku</a:t>
            </a:r>
            <a:r>
              <a:rPr lang="ru-RU" sz="2100" u="sng" dirty="0">
                <a:hlinkClick r:id="rId3"/>
              </a:rPr>
              <a:t>.</a:t>
            </a:r>
            <a:r>
              <a:rPr lang="en-US" sz="2100" u="sng" dirty="0">
                <a:hlinkClick r:id="rId3"/>
              </a:rPr>
              <a:t>mil</a:t>
            </a:r>
            <a:r>
              <a:rPr lang="ru-RU" sz="2100" u="sng" dirty="0">
                <a:hlinkClick r:id="rId3"/>
              </a:rPr>
              <a:t>.</a:t>
            </a:r>
            <a:r>
              <a:rPr lang="en-US" sz="2100" u="sng" dirty="0" err="1">
                <a:hlinkClick r:id="rId3"/>
              </a:rPr>
              <a:t>ru</a:t>
            </a:r>
            <a:r>
              <a:rPr lang="ru-RU" sz="2100" u="sng" dirty="0">
                <a:hlinkClick r:id="rId3"/>
              </a:rPr>
              <a:t>/</a:t>
            </a:r>
            <a:r>
              <a:rPr lang="en-US" sz="2100" u="sng" dirty="0">
                <a:hlinkClick r:id="rId3"/>
              </a:rPr>
              <a:t>upload</a:t>
            </a:r>
            <a:r>
              <a:rPr lang="ru-RU" sz="2100" u="sng" dirty="0">
                <a:hlinkClick r:id="rId3"/>
              </a:rPr>
              <a:t>/</a:t>
            </a:r>
            <a:r>
              <a:rPr lang="en-US" sz="2100" u="sng" dirty="0">
                <a:hlinkClick r:id="rId3"/>
              </a:rPr>
              <a:t>site</a:t>
            </a:r>
            <a:r>
              <a:rPr lang="ru-RU" sz="2100" u="sng" dirty="0">
                <a:hlinkClick r:id="rId3"/>
              </a:rPr>
              <a:t>123/</a:t>
            </a:r>
            <a:r>
              <a:rPr lang="en-US" sz="2100" u="sng" dirty="0">
                <a:hlinkClick r:id="rId3"/>
              </a:rPr>
              <a:t>document</a:t>
            </a:r>
            <a:r>
              <a:rPr lang="ru-RU" sz="2100" u="sng" dirty="0">
                <a:hlinkClick r:id="rId3"/>
              </a:rPr>
              <a:t>_</a:t>
            </a:r>
            <a:r>
              <a:rPr lang="en-US" sz="2100" u="sng" dirty="0">
                <a:hlinkClick r:id="rId3"/>
              </a:rPr>
              <a:t>file</a:t>
            </a:r>
            <a:r>
              <a:rPr lang="ru-RU" sz="2100" u="sng" dirty="0">
                <a:hlinkClick r:id="rId3"/>
              </a:rPr>
              <a:t>/</a:t>
            </a:r>
            <a:r>
              <a:rPr lang="en-US" sz="2100" u="sng" dirty="0" err="1">
                <a:hlinkClick r:id="rId3"/>
              </a:rPr>
              <a:t>gjsPwIV</a:t>
            </a:r>
            <a:r>
              <a:rPr lang="ru-RU" sz="2100" u="sng" dirty="0">
                <a:hlinkClick r:id="rId3"/>
              </a:rPr>
              <a:t>0</a:t>
            </a:r>
            <a:r>
              <a:rPr lang="en-US" sz="2100" u="sng" dirty="0" err="1">
                <a:hlinkClick r:id="rId3"/>
              </a:rPr>
              <a:t>bs</a:t>
            </a:r>
            <a:r>
              <a:rPr lang="ru-RU" sz="2100" u="sng" dirty="0">
                <a:hlinkClick r:id="rId3"/>
              </a:rPr>
              <a:t>.</a:t>
            </a:r>
            <a:r>
              <a:rPr lang="en-US" sz="2100" u="sng" dirty="0">
                <a:hlinkClick r:id="rId3"/>
              </a:rPr>
              <a:t>pdf</a:t>
            </a:r>
            <a:r>
              <a:rPr lang="ru-RU" sz="2100" u="sng" dirty="0"/>
              <a:t>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sz="2100" u="sng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ru-RU" altLang="ru-RU" sz="2100" i="1" dirty="0">
                <a:solidFill>
                  <a:srgbClr val="C00000"/>
                </a:solidFill>
              </a:rPr>
              <a:t>Приказ </a:t>
            </a:r>
            <a:r>
              <a:rPr lang="ru-RU" altLang="ru-RU" sz="2100" i="1" dirty="0" err="1">
                <a:solidFill>
                  <a:srgbClr val="C00000"/>
                </a:solidFill>
              </a:rPr>
              <a:t>Минпросвещения</a:t>
            </a:r>
            <a:r>
              <a:rPr lang="ru-RU" altLang="ru-RU" sz="2100" i="1" dirty="0">
                <a:solidFill>
                  <a:srgbClr val="C00000"/>
                </a:solidFill>
              </a:rPr>
              <a:t> России от 31.05.2021 N287 «Об утверждении федерального государственного образовательного стандарта основного общего образования» вступает в силу 01.09.2022 года!!!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altLang="ru-RU" sz="2100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ru-RU" altLang="ru-RU" sz="2100" dirty="0"/>
              <a:t>«История» в 10–11-х классах – на основе Федерального государственного образовательного стандарта среднего общего образования (ФГОС СОО: Приказ </a:t>
            </a:r>
            <a:r>
              <a:rPr lang="ru-RU" altLang="ru-RU" sz="2100" dirty="0" err="1"/>
              <a:t>Минобрнауки</a:t>
            </a:r>
            <a:r>
              <a:rPr lang="ru-RU" altLang="ru-RU" sz="2100" dirty="0"/>
              <a:t> России от 17.05.2012 </a:t>
            </a:r>
            <a:r>
              <a:rPr lang="ru-RU" altLang="ru-RU" sz="2100" i="1" dirty="0"/>
              <a:t>N</a:t>
            </a:r>
            <a:r>
              <a:rPr lang="ru-RU" altLang="ru-RU" sz="2100" dirty="0"/>
              <a:t>413 «Об утверждении федерального государственного образовательного стандарта среднего общего образования» (редакция 29.06.2017). Режим доступа: </a:t>
            </a:r>
            <a:r>
              <a:rPr lang="en-US" altLang="ru-RU" sz="2100" dirty="0">
                <a:hlinkClick r:id="rId4"/>
              </a:rPr>
              <a:t>https://xn--b1aew.xn--p1ai/upload/site143/folder_page/017/376/996/Prikaz_Minobrnauki_Rossii_ot_17.05.2012_N_413.pdf</a:t>
            </a:r>
            <a:r>
              <a:rPr lang="en-US" altLang="ru-RU" sz="2100" dirty="0"/>
              <a:t>.</a:t>
            </a:r>
            <a:r>
              <a:rPr lang="ru-RU" alt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9698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4" y="0"/>
            <a:ext cx="12225867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518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96945"/>
            <a:ext cx="12192001" cy="572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328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32" y="980728"/>
            <a:ext cx="12122221" cy="493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292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5" y="1181100"/>
            <a:ext cx="11851217" cy="423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9646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object 2"/>
          <p:cNvGrpSpPr>
            <a:grpSpLocks/>
          </p:cNvGrpSpPr>
          <p:nvPr/>
        </p:nvGrpSpPr>
        <p:grpSpPr bwMode="auto">
          <a:xfrm>
            <a:off x="23813" y="1162050"/>
            <a:ext cx="12168187" cy="5695950"/>
            <a:chOff x="23406" y="1162811"/>
            <a:chExt cx="12169140" cy="5695315"/>
          </a:xfrm>
        </p:grpSpPr>
        <p:pic>
          <p:nvPicPr>
            <p:cNvPr id="36873" name="object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406" y="1260220"/>
              <a:ext cx="10987366" cy="28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4" name="object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39527" y="1162811"/>
              <a:ext cx="2252472" cy="2993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5" name="object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34092" y="1357375"/>
              <a:ext cx="1819148" cy="2405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6" name="object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302496" y="1760219"/>
              <a:ext cx="2350007" cy="2993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7" name="object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497568" y="1955418"/>
              <a:ext cx="1762252" cy="240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8" name="object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53856" y="2368295"/>
              <a:ext cx="2162555" cy="2994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9" name="object 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948547" y="2564129"/>
              <a:ext cx="1574292" cy="2405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0" name="object 1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356092" y="2983991"/>
              <a:ext cx="2136648" cy="2999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1" name="object 1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551545" y="3179191"/>
              <a:ext cx="1547876" cy="2411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2" name="object 1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725156" y="3550919"/>
              <a:ext cx="2403348" cy="2993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3" name="object 1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920989" y="3746156"/>
              <a:ext cx="1814702" cy="2405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4" name="object 1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261859" y="4133087"/>
              <a:ext cx="2394204" cy="2724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5" name="object 1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457439" y="4328886"/>
              <a:ext cx="1806067" cy="2405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6" name="object 1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7959" y="1510601"/>
              <a:ext cx="1072984" cy="749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6867" name="object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39728" y="314328"/>
            <a:ext cx="939641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868" name="object 18"/>
          <p:cNvGrpSpPr>
            <a:grpSpLocks/>
          </p:cNvGrpSpPr>
          <p:nvPr/>
        </p:nvGrpSpPr>
        <p:grpSpPr bwMode="auto">
          <a:xfrm>
            <a:off x="309567" y="801690"/>
            <a:ext cx="7286625" cy="384175"/>
            <a:chOff x="309511" y="802258"/>
            <a:chExt cx="7286625" cy="384175"/>
          </a:xfrm>
        </p:grpSpPr>
        <p:pic>
          <p:nvPicPr>
            <p:cNvPr id="36870" name="object 1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09511" y="802258"/>
              <a:ext cx="6612623" cy="383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1" name="object 2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954138" y="966773"/>
              <a:ext cx="109674" cy="55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2" name="object 21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094474" y="804036"/>
              <a:ext cx="501396" cy="381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6869" name="object 22"/>
          <p:cNvSpPr txBox="1">
            <a:spLocks noChangeArrowheads="1"/>
          </p:cNvSpPr>
          <p:nvPr/>
        </p:nvSpPr>
        <p:spPr bwMode="auto">
          <a:xfrm>
            <a:off x="339725" y="2356346"/>
            <a:ext cx="6921973" cy="309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12700" rIns="0" bIns="0">
            <a:spAutoFit/>
          </a:bodyPr>
          <a:lstStyle/>
          <a:p>
            <a:pPr indent="-342900" algn="just">
              <a:spcBef>
                <a:spcPts val="600"/>
              </a:spcBef>
              <a:buFontTx/>
              <a:buAutoNum type="arabicPeriod"/>
              <a:tabLst>
                <a:tab pos="355600" algn="l"/>
              </a:tabLst>
            </a:pPr>
            <a:r>
              <a:rPr lang="ru-RU" sz="1900" dirty="0">
                <a:solidFill>
                  <a:prstClr val="black"/>
                </a:solidFill>
                <a:cs typeface="Times New Roman" pitchFamily="18" charset="0"/>
              </a:rPr>
              <a:t>Комплекс методической поддержки для учителей состоит из рабочей  программы, календарно-тематического планирования, поурочных  разработок и методических рекомендаций, полностью соответствующие  Федеральным государственным образовательным стандартам.</a:t>
            </a:r>
          </a:p>
          <a:p>
            <a:pPr indent="-342900" algn="just">
              <a:spcBef>
                <a:spcPts val="600"/>
              </a:spcBef>
              <a:buFontTx/>
              <a:buAutoNum type="arabicPeriod"/>
              <a:tabLst>
                <a:tab pos="355600" algn="l"/>
              </a:tabLst>
            </a:pPr>
            <a:r>
              <a:rPr lang="ru-RU" sz="1900" dirty="0">
                <a:solidFill>
                  <a:prstClr val="black"/>
                </a:solidFill>
                <a:cs typeface="Times New Roman" pitchFamily="18" charset="0"/>
              </a:rPr>
              <a:t>Рабочая программа и поурочные разработки помогают сократить время подготовки учителя к урокам.</a:t>
            </a:r>
          </a:p>
          <a:p>
            <a:pPr indent="-342900" algn="just">
              <a:spcBef>
                <a:spcPts val="600"/>
              </a:spcBef>
              <a:buFontTx/>
              <a:buAutoNum type="arabicPeriod" startAt="3"/>
              <a:tabLst>
                <a:tab pos="355600" algn="l"/>
              </a:tabLst>
            </a:pPr>
            <a:r>
              <a:rPr lang="ru-RU" sz="1900" dirty="0">
                <a:solidFill>
                  <a:prstClr val="black"/>
                </a:solidFill>
                <a:cs typeface="Times New Roman" pitchFamily="18" charset="0"/>
              </a:rPr>
              <a:t>Методический комплекс разработан с учетом оптимального выбора  методических приемов и средств, а также уровня подготовки учеников</a:t>
            </a:r>
            <a:r>
              <a:rPr lang="ru-RU" b="1" i="1" dirty="0">
                <a:solidFill>
                  <a:prstClr val="black"/>
                </a:solidFill>
                <a:cs typeface="Times New Roman" pitchFamily="18" charset="0"/>
              </a:rPr>
              <a:t>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5C441334-F71A-4718-87B2-68921DCD70CF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915968" y="223710"/>
            <a:ext cx="867461" cy="495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61708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66712" y="1785926"/>
            <a:ext cx="10972800" cy="4572000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rgbClr val="002060"/>
                </a:solidFill>
              </a:rPr>
              <a:t>В 2022 году на ОГЭ по обществознанию -  6 блоков: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человек и общество;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духовная культура;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экономика;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социальная сфера;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политика и социальное управление;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право.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6210" y="1142984"/>
            <a:ext cx="11525331" cy="1219200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b="1" dirty="0">
                <a:solidFill>
                  <a:srgbClr val="C00000"/>
                </a:solidFill>
              </a:rPr>
              <a:t>Рекомендации по изучению преподавания предмета «Обществознание» на основе анализа результата оценочных процедур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403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71461" y="285728"/>
            <a:ext cx="10972800" cy="12192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Нововведения в </a:t>
            </a:r>
            <a:r>
              <a:rPr lang="ru-RU" b="1" dirty="0" err="1">
                <a:solidFill>
                  <a:srgbClr val="C00000"/>
                </a:solidFill>
              </a:rPr>
              <a:t>КИМах</a:t>
            </a:r>
            <a:r>
              <a:rPr lang="ru-RU" b="1" dirty="0">
                <a:solidFill>
                  <a:srgbClr val="C00000"/>
                </a:solidFill>
              </a:rPr>
              <a:t> ОГЭ по обществознанию на 2022 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963" y="1643050"/>
            <a:ext cx="4000528" cy="11430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Изменение  структуры </a:t>
            </a:r>
            <a:r>
              <a:rPr lang="ru-RU" sz="2400" dirty="0" smtClean="0">
                <a:solidFill>
                  <a:srgbClr val="002060"/>
                </a:solidFill>
                <a:ea typeface="Calibri"/>
                <a:cs typeface="Times New Roman"/>
              </a:rPr>
              <a:t>КИМ</a:t>
            </a:r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05499" y="1643050"/>
            <a:ext cx="5429288" cy="12858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40385" algn="l"/>
              </a:tabLst>
            </a:pPr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tabLst>
                <a:tab pos="540385" algn="l"/>
              </a:tabLst>
            </a:pP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Уменьшение количества вопросов </a:t>
            </a:r>
          </a:p>
          <a:p>
            <a:pPr algn="ctr">
              <a:tabLst>
                <a:tab pos="540385" algn="l"/>
              </a:tabLst>
            </a:pP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(было 31, стало 24)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1962" y="3286124"/>
            <a:ext cx="4095779" cy="31432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Добавлены задания на работу с табличными  данными и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3 новых вопроса с развернутым ответом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997" y="3286124"/>
            <a:ext cx="5238787" cy="12858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Снижено до 4-х  число заданий на работу  с текстом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24497" y="5000636"/>
            <a:ext cx="5524539" cy="14287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/>
            <a:r>
              <a:rPr lang="ru-RU" sz="2200" dirty="0">
                <a:solidFill>
                  <a:srgbClr val="002060"/>
                </a:solidFill>
                <a:ea typeface="Calibri"/>
                <a:cs typeface="Times New Roman"/>
              </a:rPr>
              <a:t>Изъяты многие задания с готовыми вариантами ответа, чем усилена аналитическая часть работы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975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135663"/>
            <a:ext cx="9286993" cy="70124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ЕГЭ по истории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465" y="960894"/>
            <a:ext cx="11623728" cy="5897105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542925">
              <a:buNone/>
            </a:pPr>
            <a:r>
              <a:rPr lang="ru-RU" dirty="0"/>
              <a:t>В написании  ЕГЭ по истории  приняли участие  16 выпускников из 7 образовательных учреждений района.</a:t>
            </a:r>
          </a:p>
          <a:p>
            <a:pPr marL="0" indent="542925">
              <a:buNone/>
            </a:pPr>
            <a:r>
              <a:rPr lang="ru-RU" dirty="0"/>
              <a:t>Максимальный первичный балл экзаменационной работы в 2021 году составил </a:t>
            </a:r>
            <a:r>
              <a:rPr lang="ru-RU" b="1" dirty="0"/>
              <a:t>56</a:t>
            </a:r>
            <a:r>
              <a:rPr lang="ru-RU" dirty="0"/>
              <a:t> баллов, что в переводе во вторичные баллы равен 100 баллам. Минимальный порог для поступления в ВУЗы составил </a:t>
            </a:r>
            <a:r>
              <a:rPr lang="ru-RU" b="1" dirty="0"/>
              <a:t>32</a:t>
            </a:r>
            <a:r>
              <a:rPr lang="ru-RU" dirty="0"/>
              <a:t> балла.</a:t>
            </a:r>
          </a:p>
          <a:p>
            <a:pPr marL="0" indent="542925">
              <a:buNone/>
            </a:pPr>
            <a:r>
              <a:rPr lang="ru-RU" dirty="0"/>
              <a:t>Для определения качества и успешности выполнения экзаменационной работы вторичные тестовые баллы переведены в пятибалльную систему: 0-31 – «2», 32-49 – «3», 50-67 – «4», 68-100 – «5».</a:t>
            </a:r>
          </a:p>
          <a:p>
            <a:pPr marL="0" indent="542925">
              <a:buNone/>
            </a:pPr>
            <a:r>
              <a:rPr lang="ru-RU" dirty="0"/>
              <a:t>Результаты оказались следующими:  «2» - 31%, «3» - 50%, «4» - 19%, «5» - 0%. </a:t>
            </a:r>
          </a:p>
          <a:p>
            <a:pPr marL="0" indent="542925">
              <a:buNone/>
            </a:pPr>
            <a:r>
              <a:rPr lang="ru-RU" dirty="0"/>
              <a:t>Качество знаний составило </a:t>
            </a:r>
            <a:r>
              <a:rPr lang="ru-RU" b="1" dirty="0"/>
              <a:t>19%</a:t>
            </a:r>
            <a:r>
              <a:rPr lang="ru-RU" dirty="0"/>
              <a:t>, успешность – </a:t>
            </a:r>
            <a:r>
              <a:rPr lang="ru-RU" b="1" dirty="0"/>
              <a:t>69%</a:t>
            </a:r>
            <a:r>
              <a:rPr lang="ru-RU" dirty="0"/>
              <a:t>.</a:t>
            </a:r>
          </a:p>
          <a:p>
            <a:pPr marL="0" indent="542925">
              <a:buNone/>
            </a:pPr>
            <a:r>
              <a:rPr lang="ru-RU" dirty="0"/>
              <a:t>Средний первичный балл – 36,2 (из максимальных 56 баллов).</a:t>
            </a:r>
          </a:p>
          <a:p>
            <a:pPr marL="0" indent="542925">
              <a:buNone/>
            </a:pPr>
            <a:r>
              <a:rPr lang="ru-RU" dirty="0"/>
              <a:t>Показатель качества выше среднего по району в 3 образовательных учреждениях: МБОУ «Донская школа» (33%), МБОУ «Мирновская школа №2» (33%), МБОУ «Пожарская школа» (33%).</a:t>
            </a:r>
          </a:p>
          <a:p>
            <a:pPr marL="0" indent="542925">
              <a:buNone/>
            </a:pPr>
            <a:r>
              <a:rPr lang="ru-RU" dirty="0"/>
              <a:t>Показатель качества знаний «0» в 3 образовательных учреждениях района: МБОУ «Кольчугинская школа №2» (2 участника), МБОУ «Родниковская школа-гимназия» (2 участника), МБОУ «</a:t>
            </a:r>
            <a:r>
              <a:rPr lang="ru-RU" dirty="0" err="1"/>
              <a:t>Широковская</a:t>
            </a:r>
            <a:r>
              <a:rPr lang="ru-RU" dirty="0"/>
              <a:t> школа» (2 участника).</a:t>
            </a:r>
          </a:p>
          <a:p>
            <a:pPr marL="0" indent="542925">
              <a:buNone/>
            </a:pPr>
            <a:r>
              <a:rPr lang="ru-RU" dirty="0"/>
              <a:t>Максимальный показатель успешности (100%) в 2 МБОУ: «Донская школа» (3 участника), «Кольчугинская школа №2» (2 участника). 5 участников (31%) ЕГЭ по истории не преодолели минимальный порог (32 балла), определенный для поступления в ВУЗы.</a:t>
            </a:r>
          </a:p>
          <a:p>
            <a:pPr marL="0" indent="542925">
              <a:buNone/>
            </a:pPr>
            <a:r>
              <a:rPr lang="ru-RU" dirty="0"/>
              <a:t>Наибольшие трудности у участников ЕГЭ по истории вызвали задания связанные с анализом иллюстративного материала, по карте,  требующие развернутого ответа. </a:t>
            </a:r>
          </a:p>
          <a:p>
            <a:pPr marL="0" indent="542925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3853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540" y="0"/>
            <a:ext cx="9286993" cy="60825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ЕГЭ по обществознанию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485" y="604434"/>
            <a:ext cx="11763213" cy="6075335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написании  ЕГЭ по обществознанию  приняли участие  268 выпускников из 32 образовательных учреждений района.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Максимальный первичный балл экзаменационной работы в 2021 году составил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64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балла, что в переводе во вторичные баллы равен 100 баллам. Минимальный порог для поступления в ВУЗы составил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балла.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определения качества и успешности выполнения экзаменационной работы вторичные тестовые баллы переведены в пятибалльную систему: 0-41 – «2», 42-57 – «3», 58-69 – «4», 70-100 – «5».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Результаты оказались следующими:  «2» - 41%, «3» - 40%, «4» - 12%, «5» - 7%. 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Качество знаний составило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19%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(28% - показатель пробного ЕГЭ в весенний период), успешность –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59%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(75% - показатель пробного ЕГЭ в весенний период).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Средний первичный балл – 24,5 (из максимальных 64 баллов).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Показатель качества выше среднего по району в 13 образовательных учреждениях.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Наибольший процент качества знаний в МБОУ: «Гвардейская школа-гимназия №3» (50%, 6 участников), «Гвардейская школа-гимназия №2»  (45%, 20 участников), «Партизанская школа» (42%, 7 участников).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Показатель качества знаний «0» в 14 образовательных учреждениях района: «Винницкая школа» (2 участника), «Константиновская школа» (8 участников), «Мазанская школа» (8 участников), «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Маленская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школа» (3 участника), «Мирновская школа №1» (6 участников), «Новоандреевская школа» (2 участника), «Новоселовская школа» (5 участников), «Перовская школа-гимназия» (6 участников), «Тепловская школа» (4 участника), «Трудовская школа» (1 участник), «Украинская школа» (4 участника),  «Укромновская школа» (5 участников), «Чайкинская школа» (4 участника), «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Широковская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школа» (5 участников).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Максимальный показатель успешности (100%) в МБОУ: «Новоандреевская школа», «Скворцовская школа».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Показатель успешности ниже среднего по району (59%) в 18 ОУ. 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Показатель успешности «0» в 3 МБОУ: «Винницкая школа» (2 участника), «Перовская школа-гимназия» (6 участников), «Трудовская школа» (1 участник).</a:t>
            </a:r>
            <a:endParaRPr lang="ru-RU" sz="2000" dirty="0">
              <a:latin typeface="Cambria"/>
              <a:ea typeface="Times New Roman"/>
              <a:cs typeface="Times New Roman"/>
            </a:endParaRP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 итогам написания экзаменационной работы 18 выпускников выполнили работу на отметку «5» по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пятибальной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системе, набрав 70 и более вторичных баллов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357188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Лучший показатель у Лукьяненко Максима (МБОУ «Гвардейская школа-гимназия №2») – 95 баллов из 100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5840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047" y="340964"/>
            <a:ext cx="9286993" cy="836908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План работы РМО на 2021-2022 уч.г.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70" y="1704813"/>
            <a:ext cx="9608950" cy="4529700"/>
          </a:xfrm>
          <a:solidFill>
            <a:schemeClr val="bg1"/>
          </a:solidFill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838200" algn="l"/>
              </a:tabLst>
            </a:pPr>
            <a:r>
              <a:rPr lang="ru-RU" b="1" dirty="0">
                <a:latin typeface="Times New Roman"/>
                <a:ea typeface="Calibri"/>
              </a:rPr>
              <a:t>Методическая проблема района:</a:t>
            </a:r>
            <a:endParaRPr lang="ru-RU" sz="2000" dirty="0"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</a:rPr>
              <a:t>"Создание условий для повышения качества образования в сфере реализации Национального проекта "Образование" (2019-2024гг)</a:t>
            </a:r>
            <a:endParaRPr lang="ru-RU" sz="2000" dirty="0"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838200" algn="l"/>
              </a:tabLst>
            </a:pPr>
            <a:r>
              <a:rPr lang="ru-RU" b="1" dirty="0">
                <a:latin typeface="Times New Roman"/>
                <a:ea typeface="Calibri"/>
              </a:rPr>
              <a:t> </a:t>
            </a:r>
            <a:endParaRPr lang="ru-RU" sz="2000" dirty="0"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838200" algn="l"/>
              </a:tabLst>
            </a:pPr>
            <a:r>
              <a:rPr lang="ru-RU" b="1" dirty="0">
                <a:solidFill>
                  <a:srgbClr val="833C0B"/>
                </a:solidFill>
                <a:latin typeface="Times New Roman"/>
                <a:ea typeface="Calibri"/>
              </a:rPr>
              <a:t>Методическая проблема РМО:</a:t>
            </a:r>
            <a:endParaRPr lang="ru-RU" sz="2000" dirty="0"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838200" algn="l"/>
              </a:tabLst>
            </a:pPr>
            <a:r>
              <a:rPr lang="ru-RU" dirty="0">
                <a:solidFill>
                  <a:srgbClr val="800000"/>
                </a:solidFill>
                <a:latin typeface="Times New Roman"/>
                <a:ea typeface="Calibri"/>
              </a:rPr>
              <a:t>«Обеспечение качества преподавания предметов социально-гуманитарного цикла на основе способностей и возможностей обучающихся через повышение профессионального мастерства педагогов».</a:t>
            </a:r>
            <a:endParaRPr lang="ru-RU" sz="2000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68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650929" y="743919"/>
            <a:ext cx="10768083" cy="5579390"/>
          </a:xfrm>
          <a:solidFill>
            <a:schemeClr val="bg1"/>
          </a:solidFill>
        </p:spPr>
        <p:txBody>
          <a:bodyPr>
            <a:normAutofit fontScale="55000" lnSpcReduction="20000"/>
          </a:bodyPr>
          <a:lstStyle/>
          <a:p>
            <a:pPr lvl="0" algn="just">
              <a:lnSpc>
                <a:spcPct val="120000"/>
              </a:lnSpc>
            </a:pPr>
            <a:endParaRPr lang="ru-RU" sz="3800" dirty="0"/>
          </a:p>
          <a:p>
            <a:pPr lvl="0" algn="just">
              <a:lnSpc>
                <a:spcPct val="120000"/>
              </a:lnSpc>
            </a:pPr>
            <a:r>
              <a:rPr lang="ru-RU" sz="3800" dirty="0"/>
              <a:t>«Концепция преподавания учебного курса «История России»                                     в образовательных организациях Российской Федерации, реализующих основные общеобразовательные программы», утвержденная решением Коллегии Министерства просвещения Российской Федерации                          (протокол от 23.10.2020 №ПК-1вн). Режим доступа: </a:t>
            </a:r>
            <a:r>
              <a:rPr lang="ru-RU" sz="3800" u="sng" dirty="0">
                <a:hlinkClick r:id="rId3"/>
              </a:rPr>
              <a:t>http://</a:t>
            </a:r>
            <a:r>
              <a:rPr lang="ru-RU" sz="3800" u="sng" dirty="0" smtClean="0">
                <a:hlinkClick r:id="rId3"/>
              </a:rPr>
              <a:t>www.instrao.ru/index.php/content-page/447-uchebnye-predmety/3623-istoriya</a:t>
            </a:r>
            <a:r>
              <a:rPr lang="ru-RU" sz="3800" dirty="0" smtClean="0"/>
              <a:t>.</a:t>
            </a:r>
            <a:endParaRPr lang="ru-RU" sz="3800" dirty="0"/>
          </a:p>
          <a:p>
            <a:pPr lvl="0" algn="just">
              <a:lnSpc>
                <a:spcPct val="120000"/>
              </a:lnSpc>
            </a:pPr>
            <a:r>
              <a:rPr lang="ru-RU" sz="3800" dirty="0"/>
              <a:t>Постановление Главного государственного санитарного врача Российской Федерации от 28.09.2020 №28 «Об утверждении санитарных правил СП2.4. 3648-20 «Санитарно-эпидемиологические требования к организациям воспитания и обучения, отдыха и оздоровления детей и молодежи». Режим доступа: </a:t>
            </a:r>
            <a:r>
              <a:rPr lang="ru-RU" sz="3800" u="sng" dirty="0">
                <a:hlinkClick r:id="rId4"/>
              </a:rPr>
              <a:t>https://lap-samara.ru/downloads/news/sanpin_gdip.pdf</a:t>
            </a:r>
            <a:r>
              <a:rPr lang="ru-RU" sz="3800" u="sng" dirty="0"/>
              <a:t>. </a:t>
            </a:r>
          </a:p>
          <a:p>
            <a:pPr lvl="0" algn="just">
              <a:lnSpc>
                <a:spcPct val="120000"/>
              </a:lnSpc>
            </a:pPr>
            <a:r>
              <a:rPr lang="ru-RU" sz="3800" dirty="0"/>
              <a:t>Письмо Министерства образования, науки и молодёжи Республики Крым от 20.04.2021 №1503/01-14 «О  формировании  учебных  планов общеобразовательных  организаций  Республики  Крым,  реализующих  основные образовательные  программы,  на  2021/2022  учебный  год» 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ru-RU" sz="2400" dirty="0"/>
              <a:t>.</a:t>
            </a:r>
            <a:r>
              <a:rPr lang="ru-RU" alt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19555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alt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проведения районных методических объединений (РМО)</a:t>
            </a:r>
            <a:r>
              <a:rPr lang="ru-RU" altLang="ru-RU" sz="36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600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512726"/>
              </p:ext>
            </p:extLst>
          </p:nvPr>
        </p:nvGraphicFramePr>
        <p:xfrm>
          <a:off x="1146875" y="2163247"/>
          <a:ext cx="9862152" cy="38552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18573"/>
                <a:gridCol w="3055765"/>
                <a:gridCol w="1962166"/>
                <a:gridCol w="1500248"/>
                <a:gridCol w="2425400"/>
              </a:tblGrid>
              <a:tr h="4262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Тематика заседаний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Форма проведения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Дата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70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«Особенности преподавания истории и обществознания в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2021/2022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учебном году в условиях введения ФГОС СОО в 10 классе»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РМО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август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ЦДЮТ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63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«Педагогическая мастерская» (творческий отчет аттестуемых учителей).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Круглый стол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февраль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МБОУ «Мирновская школа №2»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5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«Организованное окончание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2021/2022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учебного года. ГИА в 2021 году.».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РМО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апрель</a:t>
                      </a: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МБОУ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«Перовская школа-гимназия»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464" marR="594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79267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533" y="306144"/>
            <a:ext cx="9286993" cy="120248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lvl="0"/>
            <a:r>
              <a:rPr lang="ru-RU" alt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проведения семинаров-практикумов (СП)</a:t>
            </a:r>
            <a:r>
              <a:rPr lang="ru-RU" altLang="ru-RU" sz="36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600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206505"/>
              </p:ext>
            </p:extLst>
          </p:nvPr>
        </p:nvGraphicFramePr>
        <p:xfrm>
          <a:off x="635431" y="1679916"/>
          <a:ext cx="10879809" cy="48780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60761"/>
                <a:gridCol w="4003212"/>
                <a:gridCol w="1292867"/>
                <a:gridCol w="2737347"/>
                <a:gridCol w="2285622"/>
              </a:tblGrid>
              <a:tr h="3805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Тематика заседаний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   Дата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6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Использование краеведческого материала для  повышения качества преподавания на уроках истории и во внеурочное время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октябрь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«Мазанская школа»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Карабицына М.И.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834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Особенности преподавания социально-гуманитарных дисциплин на базовом и профильном уровне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март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«Гвардейская школа-гимназия №3»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Цимбал С.В.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Изучение истории Великой Отечественной войны в контексте регионального компонента (экскурсия «Николаевка-</a:t>
                      </a:r>
                      <a:r>
                        <a:rPr lang="ru-RU" sz="1800" dirty="0" err="1" smtClean="0">
                          <a:effectLst/>
                          <a:latin typeface="Times New Roman"/>
                          <a:ea typeface="Calibri"/>
                        </a:rPr>
                        <a:t>Верхнесадовое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» с посещением диорамы «Героическая гибель пяти матросов Черноморского флота в ноябре 1941 года»)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май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«Николаевская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школа»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</a:t>
                      </a:r>
                      <a:r>
                        <a:rPr lang="ru-RU" sz="1800" dirty="0" err="1" smtClean="0">
                          <a:effectLst/>
                          <a:latin typeface="Times New Roman"/>
                          <a:ea typeface="Calibri"/>
                        </a:rPr>
                        <a:t>Сколдина</a:t>
                      </a:r>
                      <a:r>
                        <a:rPr lang="ru-RU" sz="1800" baseline="0" dirty="0" smtClean="0">
                          <a:effectLst/>
                          <a:latin typeface="Times New Roman"/>
                          <a:ea typeface="Calibri"/>
                        </a:rPr>
                        <a:t> Е.В.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1695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alt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Мастер-класс</a:t>
            </a:r>
            <a:r>
              <a:rPr lang="ru-RU" altLang="ru-RU" sz="36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600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261519"/>
              </p:ext>
            </p:extLst>
          </p:nvPr>
        </p:nvGraphicFramePr>
        <p:xfrm>
          <a:off x="1580826" y="1798756"/>
          <a:ext cx="9004516" cy="30677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63620"/>
                <a:gridCol w="3520930"/>
                <a:gridCol w="1068899"/>
                <a:gridCol w="2006442"/>
                <a:gridCol w="1944625"/>
              </a:tblGrid>
              <a:tr h="9888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Тематика заседаний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   Дата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8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</a:rPr>
                        <a:t>Использование ИКТ на уроках истории как одно из средств оптимизации образовательного процесса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декабрь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«Константиновская школа»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37235" algn="ctr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</a:rPr>
                        <a:t>Шурхаленко В.А.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1313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536" y="368137"/>
            <a:ext cx="9286993" cy="1202485"/>
          </a:xfrm>
        </p:spPr>
        <p:txBody>
          <a:bodyPr/>
          <a:lstStyle/>
          <a:p>
            <a:r>
              <a:rPr lang="ru-RU" dirty="0" smtClean="0"/>
              <a:t>Школа молодого учителя (ШМУ)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148048"/>
              </p:ext>
            </p:extLst>
          </p:nvPr>
        </p:nvGraphicFramePr>
        <p:xfrm>
          <a:off x="1053887" y="1600916"/>
          <a:ext cx="10166886" cy="492387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0235"/>
                <a:gridCol w="2519830"/>
                <a:gridCol w="3320534"/>
                <a:gridCol w="1724965"/>
                <a:gridCol w="2071322"/>
              </a:tblGrid>
              <a:tr h="6125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Тема заседания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Дата проведения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014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МБОУ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«Перевальненская школа»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Применение интерактивных технологий преподавания истории и обществознания в условиях реализации ФГОС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сентябрь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Караулов А.А.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464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МБОУ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«Пожарская школа»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Особенности гражданско-патриотического воспитания  учащихся на уроках и во внеурочное время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ноябрь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/>
                          <a:ea typeface="Calibri"/>
                        </a:rPr>
                        <a:t>Муслядинова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 Т.В.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34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МБОУ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«Чайкинская школа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Повышение эффективности уроков истории и обществознания на основе применения современных методов преподавания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январь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Беспалова О.Н.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8442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966" y="-1"/>
            <a:ext cx="11236272" cy="6648773"/>
          </a:xfrm>
          <a:solidFill>
            <a:schemeClr val="bg1"/>
          </a:solidFill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sz="3500" b="1" dirty="0" smtClean="0"/>
              <a:t>Руководитель РМО, ШМУ </a:t>
            </a:r>
            <a:r>
              <a:rPr lang="ru-RU" sz="3500" dirty="0" smtClean="0"/>
              <a:t>– </a:t>
            </a:r>
            <a:r>
              <a:rPr lang="ru-RU" sz="3500" dirty="0" err="1" smtClean="0"/>
              <a:t>Александренко</a:t>
            </a:r>
            <a:r>
              <a:rPr lang="ru-RU" sz="3500" dirty="0" smtClean="0"/>
              <a:t> Валерия Владимировна (МБОУ «Скворцовская школа»</a:t>
            </a:r>
          </a:p>
          <a:p>
            <a:pPr algn="just">
              <a:spcAft>
                <a:spcPts val="0"/>
              </a:spcAft>
            </a:pPr>
            <a:r>
              <a:rPr lang="ru-RU" sz="3500" b="1" dirty="0" smtClean="0">
                <a:ea typeface="Calibri"/>
              </a:rPr>
              <a:t>Экспертная группа:</a:t>
            </a:r>
            <a:endParaRPr lang="ru-RU" sz="3500" dirty="0">
              <a:ea typeface="Calibri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838200" algn="l"/>
              </a:tabLst>
            </a:pPr>
            <a:r>
              <a:rPr lang="uk-UA" sz="3500" dirty="0" err="1">
                <a:ea typeface="Calibri"/>
                <a:cs typeface="Times New Roman"/>
              </a:rPr>
              <a:t>Медведева</a:t>
            </a:r>
            <a:r>
              <a:rPr lang="uk-UA" sz="3500" dirty="0">
                <a:ea typeface="Calibri"/>
                <a:cs typeface="Times New Roman"/>
              </a:rPr>
              <a:t> Анна </a:t>
            </a:r>
            <a:r>
              <a:rPr lang="uk-UA" sz="3500" dirty="0" err="1">
                <a:ea typeface="Calibri"/>
                <a:cs typeface="Times New Roman"/>
              </a:rPr>
              <a:t>Алексеевна</a:t>
            </a:r>
            <a:r>
              <a:rPr lang="uk-UA" sz="3500" dirty="0">
                <a:ea typeface="Calibri"/>
                <a:cs typeface="Times New Roman"/>
              </a:rPr>
              <a:t> (МБОУ «</a:t>
            </a:r>
            <a:r>
              <a:rPr lang="uk-UA" sz="3500" dirty="0" err="1">
                <a:ea typeface="Calibri"/>
                <a:cs typeface="Times New Roman"/>
              </a:rPr>
              <a:t>Первомайская</a:t>
            </a:r>
            <a:r>
              <a:rPr lang="uk-UA" sz="3500" dirty="0">
                <a:ea typeface="Calibri"/>
                <a:cs typeface="Times New Roman"/>
              </a:rPr>
              <a:t> школа»). </a:t>
            </a:r>
            <a:endParaRPr lang="ru-RU" sz="35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838200" algn="l"/>
              </a:tabLst>
            </a:pPr>
            <a:r>
              <a:rPr lang="uk-UA" sz="3500" dirty="0" err="1">
                <a:ea typeface="Calibri"/>
                <a:cs typeface="Times New Roman"/>
              </a:rPr>
              <a:t>Фомишина</a:t>
            </a:r>
            <a:r>
              <a:rPr lang="uk-UA" sz="3500" dirty="0">
                <a:ea typeface="Calibri"/>
                <a:cs typeface="Times New Roman"/>
              </a:rPr>
              <a:t> </a:t>
            </a:r>
            <a:r>
              <a:rPr lang="uk-UA" sz="3500" dirty="0" err="1">
                <a:ea typeface="Calibri"/>
                <a:cs typeface="Times New Roman"/>
              </a:rPr>
              <a:t>Наталья</a:t>
            </a:r>
            <a:r>
              <a:rPr lang="uk-UA" sz="3500" dirty="0">
                <a:ea typeface="Calibri"/>
                <a:cs typeface="Times New Roman"/>
              </a:rPr>
              <a:t> </a:t>
            </a:r>
            <a:r>
              <a:rPr lang="uk-UA" sz="3500" dirty="0" err="1">
                <a:ea typeface="Calibri"/>
                <a:cs typeface="Times New Roman"/>
              </a:rPr>
              <a:t>Николаевна</a:t>
            </a:r>
            <a:r>
              <a:rPr lang="uk-UA" sz="3500" dirty="0">
                <a:ea typeface="Calibri"/>
                <a:cs typeface="Times New Roman"/>
              </a:rPr>
              <a:t> (МБОУ «</a:t>
            </a:r>
            <a:r>
              <a:rPr lang="uk-UA" sz="3500" dirty="0" err="1">
                <a:ea typeface="Calibri"/>
                <a:cs typeface="Times New Roman"/>
              </a:rPr>
              <a:t>Гвардейская</a:t>
            </a:r>
            <a:r>
              <a:rPr lang="uk-UA" sz="3500" dirty="0">
                <a:ea typeface="Calibri"/>
                <a:cs typeface="Times New Roman"/>
              </a:rPr>
              <a:t> школа-</a:t>
            </a:r>
            <a:r>
              <a:rPr lang="uk-UA" sz="3500" dirty="0" err="1">
                <a:ea typeface="Calibri"/>
                <a:cs typeface="Times New Roman"/>
              </a:rPr>
              <a:t>гимназия</a:t>
            </a:r>
            <a:r>
              <a:rPr lang="uk-UA" sz="3500" dirty="0">
                <a:ea typeface="Calibri"/>
                <a:cs typeface="Times New Roman"/>
              </a:rPr>
              <a:t> № 2»).</a:t>
            </a:r>
            <a:endParaRPr lang="ru-RU" sz="35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500" dirty="0">
                <a:ea typeface="Calibri"/>
                <a:cs typeface="Times New Roman"/>
              </a:rPr>
              <a:t>Бельчу Елена Владимировна (МБОУ «Родниковская школа – гимназия»).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838200" algn="l"/>
              </a:tabLst>
            </a:pPr>
            <a:r>
              <a:rPr lang="ru-RU" sz="3500" dirty="0">
                <a:ea typeface="Calibri"/>
                <a:cs typeface="Times New Roman"/>
              </a:rPr>
              <a:t>Шурхаленко Валентина Андреевна</a:t>
            </a:r>
            <a:r>
              <a:rPr lang="uk-UA" sz="3500" dirty="0">
                <a:ea typeface="Calibri"/>
                <a:cs typeface="Times New Roman"/>
              </a:rPr>
              <a:t> (МБОУ «</a:t>
            </a:r>
            <a:r>
              <a:rPr lang="ru-RU" sz="3500" dirty="0">
                <a:ea typeface="Calibri"/>
                <a:cs typeface="Times New Roman"/>
              </a:rPr>
              <a:t>Константиновская</a:t>
            </a:r>
            <a:r>
              <a:rPr lang="uk-UA" sz="3500" dirty="0">
                <a:ea typeface="Calibri"/>
                <a:cs typeface="Times New Roman"/>
              </a:rPr>
              <a:t> школа»)</a:t>
            </a:r>
            <a:r>
              <a:rPr lang="ru-RU" sz="3500" dirty="0">
                <a:ea typeface="Calibri"/>
                <a:cs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3500" b="1" dirty="0" smtClean="0">
                <a:ea typeface="Calibri"/>
              </a:rPr>
              <a:t>Творческая группа:</a:t>
            </a:r>
            <a:endParaRPr lang="ru-RU" sz="3500" dirty="0">
              <a:ea typeface="Calibri"/>
            </a:endParaRPr>
          </a:p>
          <a:p>
            <a:pPr marL="357188" indent="-357188" algn="just">
              <a:spcAft>
                <a:spcPts val="0"/>
              </a:spcAft>
              <a:buFont typeface="+mj-lt"/>
              <a:buAutoNum type="arabicPeriod"/>
            </a:pPr>
            <a:r>
              <a:rPr lang="ru-RU" sz="3500" dirty="0" err="1" smtClean="0">
                <a:ea typeface="Calibri"/>
                <a:cs typeface="Times New Roman"/>
              </a:rPr>
              <a:t>Александренко</a:t>
            </a:r>
            <a:r>
              <a:rPr lang="ru-RU" sz="3500" dirty="0" smtClean="0">
                <a:ea typeface="Calibri"/>
                <a:cs typeface="Times New Roman"/>
              </a:rPr>
              <a:t> </a:t>
            </a:r>
            <a:r>
              <a:rPr lang="ru-RU" sz="3500" dirty="0">
                <a:ea typeface="Calibri"/>
                <a:cs typeface="Times New Roman"/>
              </a:rPr>
              <a:t>Валерия Владимировна МБОУ «Скворцовская школа» - специалист первой </a:t>
            </a:r>
            <a:r>
              <a:rPr lang="ru-RU" sz="3500" dirty="0" smtClean="0">
                <a:ea typeface="Calibri"/>
                <a:cs typeface="Times New Roman"/>
              </a:rPr>
              <a:t>     категории</a:t>
            </a:r>
            <a:r>
              <a:rPr lang="ru-RU" sz="3500" dirty="0">
                <a:ea typeface="Calibri"/>
                <a:cs typeface="Times New Roman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sz="3500" dirty="0" smtClean="0">
                <a:ea typeface="Calibri"/>
                <a:cs typeface="Times New Roman"/>
              </a:rPr>
              <a:t>Банкетова Светлана Александровна МБОУ «Кольчугинская школа №1» – специалист первой категории;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sz="3500" dirty="0" smtClean="0">
                <a:ea typeface="Calibri"/>
                <a:cs typeface="Times New Roman"/>
              </a:rPr>
              <a:t>Данилевич Татьяна Владимировна МБОУ «Мирновская школа №2» – специалист высшей категории;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sz="3500" dirty="0" err="1" smtClean="0">
                <a:ea typeface="Calibri"/>
                <a:cs typeface="Times New Roman"/>
              </a:rPr>
              <a:t>Чиглазова</a:t>
            </a:r>
            <a:r>
              <a:rPr lang="ru-RU" sz="3500" dirty="0" smtClean="0">
                <a:ea typeface="Calibri"/>
                <a:cs typeface="Times New Roman"/>
              </a:rPr>
              <a:t> Татьяна Николаевна МБОУ «Родниковская школа-гимназия» </a:t>
            </a:r>
            <a:r>
              <a:rPr lang="ru-RU" sz="3500" dirty="0">
                <a:ea typeface="Calibri"/>
                <a:cs typeface="Times New Roman"/>
              </a:rPr>
              <a:t>- специалист </a:t>
            </a:r>
            <a:r>
              <a:rPr lang="ru-RU" sz="3500" dirty="0" smtClean="0">
                <a:ea typeface="Calibri"/>
                <a:cs typeface="Times New Roman"/>
              </a:rPr>
              <a:t>первой </a:t>
            </a:r>
            <a:r>
              <a:rPr lang="ru-RU" sz="3500" dirty="0">
                <a:ea typeface="Calibri"/>
                <a:cs typeface="Times New Roman"/>
              </a:rPr>
              <a:t>категории;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/>
              <a:buAutoNum type="arabicPeriod"/>
            </a:pPr>
            <a:r>
              <a:rPr lang="ru-RU" sz="3500" dirty="0" smtClean="0">
                <a:ea typeface="Calibri"/>
                <a:cs typeface="Times New Roman"/>
              </a:rPr>
              <a:t>Слюсарева </a:t>
            </a:r>
            <a:r>
              <a:rPr lang="ru-RU" sz="3500" dirty="0">
                <a:ea typeface="Calibri"/>
                <a:cs typeface="Times New Roman"/>
              </a:rPr>
              <a:t>Татьяна Николаевна МБОУ «Гвардейская школа №1» - специалист высшей </a:t>
            </a:r>
            <a:r>
              <a:rPr lang="ru-RU" sz="3500" dirty="0" smtClean="0">
                <a:ea typeface="Calibri"/>
                <a:cs typeface="Times New Roman"/>
              </a:rPr>
              <a:t>категории;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/>
              <a:buAutoNum type="arabicPeriod"/>
            </a:pPr>
            <a:r>
              <a:rPr lang="ru-RU" sz="3500" dirty="0" err="1" smtClean="0">
                <a:ea typeface="Calibri"/>
                <a:cs typeface="Times New Roman"/>
              </a:rPr>
              <a:t>Любовицкий</a:t>
            </a:r>
            <a:r>
              <a:rPr lang="ru-RU" sz="3500" dirty="0" smtClean="0">
                <a:ea typeface="Calibri"/>
                <a:cs typeface="Times New Roman"/>
              </a:rPr>
              <a:t> Глеб Борисович МБОУ «Кубанская школа» – СЗД;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/>
              <a:buAutoNum type="arabicPeriod"/>
            </a:pPr>
            <a:r>
              <a:rPr lang="ru-RU" sz="3500" dirty="0" err="1" smtClean="0">
                <a:ea typeface="Calibri"/>
                <a:cs typeface="Times New Roman"/>
              </a:rPr>
              <a:t>Новокшонова</a:t>
            </a:r>
            <a:r>
              <a:rPr lang="ru-RU" sz="3500" dirty="0" smtClean="0">
                <a:ea typeface="Calibri"/>
                <a:cs typeface="Times New Roman"/>
              </a:rPr>
              <a:t> Наталья Сергеевна МБОУ «Партизанская школа» – СЗД.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6062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Обобщение передового педагогического опыта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Мельник Людмила Николаевна, МБОУ «Новоандреевская школа»</a:t>
            </a:r>
          </a:p>
          <a:p>
            <a:pPr>
              <a:spcBef>
                <a:spcPts val="0"/>
              </a:spcBef>
            </a:pP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“Активные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методы обучения как способ повышения качества образования по истории и обществознанию”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747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048" y="0"/>
            <a:ext cx="9286993" cy="836908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Конкурсы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5585466"/>
              </p:ext>
            </p:extLst>
          </p:nvPr>
        </p:nvGraphicFramePr>
        <p:xfrm>
          <a:off x="821410" y="864712"/>
          <a:ext cx="10337370" cy="539660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82957"/>
                <a:gridCol w="5332510"/>
                <a:gridCol w="4021903"/>
              </a:tblGrid>
              <a:tr h="2348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Мероприятие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Сроки проведения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8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Олимпиада школьников по Основам православной культуры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сентябрь 2020 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8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Всероссийский конкурс исследовательских краеведческих работ «Отечество»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сентябрь-октябрь 2020 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8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МАН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 сентябрь-октябрь 2020 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3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Всероссийский конкурс «Хочу написать закон»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октябрь-ноябрь 2020г.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3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Республиканский конкурс на знание Конституции РФ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октябрь-ноябрь 2020г.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579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Республиканская патриотическая конференция «Крым – наш общий дом»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- районный этап;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- республиканский этап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январь- март 2021г.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март – апрель 2021 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8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Всероссийский конкурс музеев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февраль – апрель 2021 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8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Республиканская конференция по православию «Православие: история, традиции, современность».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Январь-февраль 2021 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3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Районный конкурс «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История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</a:rPr>
                        <a:t> ислама и крымских ханов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»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октябрь, апрель.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8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11760" algn="l"/>
                        </a:tabLst>
                      </a:pPr>
                      <a:r>
                        <a:rPr lang="uk-UA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Республиканский конкурс «Судьба моей семьи в судьбе моей страны»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Февраль – март 2021 г.</a:t>
                      </a:r>
                    </a:p>
                  </a:txBody>
                  <a:tcPr marL="48311" marR="48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083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924" y="1189358"/>
            <a:ext cx="10616339" cy="421954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4000" dirty="0" smtClean="0"/>
              <a:t>Районный конкурс эссе от прокуратуры</a:t>
            </a:r>
          </a:p>
          <a:p>
            <a:pPr marL="0" indent="0">
              <a:buNone/>
            </a:pPr>
            <a:r>
              <a:rPr lang="ru-RU" sz="4000" dirty="0" smtClean="0"/>
              <a:t>«Напишем закон вместе. Современный взгляд на актуальные проблемы»</a:t>
            </a:r>
          </a:p>
          <a:p>
            <a:r>
              <a:rPr lang="ru-RU" sz="4000" dirty="0" smtClean="0"/>
              <a:t>Участники: учащиеся 9-11 классов</a:t>
            </a:r>
          </a:p>
          <a:p>
            <a:r>
              <a:rPr lang="ru-RU" sz="4000" dirty="0" smtClean="0"/>
              <a:t>Срок: до 05.10.2021г.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27874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1028" y="631609"/>
            <a:ext cx="9286993" cy="1202485"/>
          </a:xfrm>
        </p:spPr>
        <p:txBody>
          <a:bodyPr/>
          <a:lstStyle/>
          <a:p>
            <a:r>
              <a:rPr lang="ru-RU" dirty="0" smtClean="0"/>
              <a:t>Олимпиады (</a:t>
            </a:r>
            <a:r>
              <a:rPr lang="ru-RU" dirty="0" err="1" smtClean="0"/>
              <a:t>ВсОШ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5224" y="1902281"/>
            <a:ext cx="8261873" cy="3603812"/>
          </a:xfrm>
        </p:spPr>
        <p:txBody>
          <a:bodyPr/>
          <a:lstStyle/>
          <a:p>
            <a:r>
              <a:rPr lang="ru-RU" dirty="0" smtClean="0"/>
              <a:t>Школьный этап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Муниципальный этап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343600"/>
              </p:ext>
            </p:extLst>
          </p:nvPr>
        </p:nvGraphicFramePr>
        <p:xfrm>
          <a:off x="1966034" y="2468546"/>
          <a:ext cx="8743294" cy="1018572"/>
        </p:xfrm>
        <a:graphic>
          <a:graphicData uri="http://schemas.openxmlformats.org/drawingml/2006/table">
            <a:tbl>
              <a:tblPr/>
              <a:tblGrid>
                <a:gridCol w="4787225"/>
                <a:gridCol w="3956069"/>
              </a:tblGrid>
              <a:tr h="343486">
                <a:tc>
                  <a:txBody>
                    <a:bodyPr/>
                    <a:lstStyle/>
                    <a:p>
                      <a:pPr marL="36957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Право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10.10.2021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97">
                <a:tc>
                  <a:txBody>
                    <a:bodyPr/>
                    <a:lstStyle/>
                    <a:p>
                      <a:pPr marL="36957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Обществознание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21.10.2021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2789">
                <a:tc>
                  <a:txBody>
                    <a:bodyPr/>
                    <a:lstStyle/>
                    <a:p>
                      <a:pPr marL="36957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История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05.11.2021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693823"/>
              </p:ext>
            </p:extLst>
          </p:nvPr>
        </p:nvGraphicFramePr>
        <p:xfrm>
          <a:off x="1642821" y="4247144"/>
          <a:ext cx="9267986" cy="1595716"/>
        </p:xfrm>
        <a:graphic>
          <a:graphicData uri="http://schemas.openxmlformats.org/drawingml/2006/table">
            <a:tbl>
              <a:tblPr/>
              <a:tblGrid>
                <a:gridCol w="2949073"/>
                <a:gridCol w="1962960"/>
                <a:gridCol w="4355953"/>
              </a:tblGrid>
              <a:tr h="58560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Право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10.11.2021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«Мирновская  школа №2»</a:t>
                      </a:r>
                      <a:endParaRPr lang="ru-RU" sz="1800" b="0">
                        <a:solidFill>
                          <a:srgbClr val="00000A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560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21.11.2021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«Молодежненская школа № 2»</a:t>
                      </a:r>
                      <a:endParaRPr lang="ru-RU" sz="1800" b="0" dirty="0">
                        <a:solidFill>
                          <a:srgbClr val="00000A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49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05.12.2021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МБОУ «Гвардейская школа-гимназия № 2»</a:t>
                      </a:r>
                      <a:endParaRPr lang="ru-RU" sz="1800" b="0" dirty="0">
                        <a:solidFill>
                          <a:srgbClr val="00000A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0" marR="60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59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991896" y="2642572"/>
            <a:ext cx="10213381" cy="2691133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ru-RU" sz="2400" b="1" dirty="0">
                <a:solidFill>
                  <a:srgbClr val="C00000"/>
                </a:solidFill>
              </a:rPr>
              <a:t>Преподавание истории на уровне среднего общего образования 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2400" b="1" dirty="0">
                <a:solidFill>
                  <a:schemeClr val="bg1">
                    <a:lumMod val="50000"/>
                  </a:schemeClr>
                </a:solidFill>
              </a:rPr>
              <a:t>«История» 10</a:t>
            </a:r>
            <a:r>
              <a:rPr lang="ru-RU" sz="2400" i="1" dirty="0"/>
              <a:t>–</a:t>
            </a:r>
            <a:r>
              <a:rPr lang="ru-RU" altLang="ru-RU" sz="2400" b="1" dirty="0">
                <a:solidFill>
                  <a:schemeClr val="bg1">
                    <a:lumMod val="50000"/>
                  </a:schemeClr>
                </a:solidFill>
              </a:rPr>
              <a:t>11 классы(базовый и углубленный уровни)</a:t>
            </a:r>
          </a:p>
          <a:p>
            <a:r>
              <a:rPr lang="ru-RU" sz="2400" dirty="0">
                <a:solidFill>
                  <a:srgbClr val="105A5B"/>
                </a:solidFill>
              </a:rPr>
              <a:t>Базовый уровень: 140 часов за два года (70/70)</a:t>
            </a:r>
          </a:p>
          <a:p>
            <a:r>
              <a:rPr lang="ru-RU" sz="2400" dirty="0">
                <a:solidFill>
                  <a:srgbClr val="105A5B"/>
                </a:solidFill>
              </a:rPr>
              <a:t>Углубленный уровень «История»: 280 часов (140/140)</a:t>
            </a:r>
          </a:p>
          <a:p>
            <a:pPr marL="0" indent="0" algn="just">
              <a:buNone/>
            </a:pPr>
            <a:r>
              <a:rPr lang="ru-RU" sz="1900" dirty="0"/>
              <a:t>Учебный план профиля обучения (кроме универсального) должен содержать не менее 3 (4) учебных предметов на углубленном уровне изучения из соответствующей профилю обучения предметной области и (или) смежной с ней предметной области</a:t>
            </a:r>
          </a:p>
          <a:p>
            <a:endParaRPr lang="ru-RU" sz="2400" dirty="0">
              <a:solidFill>
                <a:srgbClr val="105A5B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1896" y="5333819"/>
            <a:ext cx="10213383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i="1" dirty="0"/>
              <a:t>«Россия в мире»: в Концепция преподавания истории России прописано о необходимости исключить данный учебный предмет из обязательной части учебных планов 10–11 классов и рекомендовать его в качестве курса по выбору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1896" y="639301"/>
            <a:ext cx="10213383" cy="20128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400" b="1" dirty="0">
                <a:solidFill>
                  <a:srgbClr val="C00000"/>
                </a:solidFill>
              </a:rPr>
              <a:t>Преподавание истории на уровне основного общего образования </a:t>
            </a:r>
          </a:p>
          <a:p>
            <a:pPr>
              <a:lnSpc>
                <a:spcPct val="80000"/>
              </a:lnSpc>
            </a:pPr>
            <a:endParaRPr lang="ru-RU" alt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altLang="ru-RU" sz="2400" b="1" dirty="0">
                <a:solidFill>
                  <a:schemeClr val="bg1">
                    <a:lumMod val="50000"/>
                  </a:schemeClr>
                </a:solidFill>
              </a:rPr>
              <a:t>«История России. Всеобщая история» 5</a:t>
            </a:r>
            <a:r>
              <a:rPr lang="ru-RU" sz="2400" i="1" dirty="0"/>
              <a:t>–</a:t>
            </a:r>
            <a:r>
              <a:rPr lang="ru-RU" altLang="ru-RU" sz="2400" b="1" dirty="0">
                <a:solidFill>
                  <a:schemeClr val="bg1">
                    <a:lumMod val="50000"/>
                  </a:schemeClr>
                </a:solidFill>
              </a:rPr>
              <a:t>9 классы</a:t>
            </a:r>
          </a:p>
          <a:p>
            <a:r>
              <a:rPr lang="ru-RU" sz="2400" dirty="0">
                <a:solidFill>
                  <a:srgbClr val="105A5B"/>
                </a:solidFill>
              </a:rPr>
              <a:t>340 часов (68 ч. для каждой параллели классов</a:t>
            </a:r>
            <a:r>
              <a:rPr lang="ru-RU" sz="2400" dirty="0" smtClean="0">
                <a:solidFill>
                  <a:srgbClr val="105A5B"/>
                </a:solidFill>
              </a:rPr>
              <a:t>)</a:t>
            </a:r>
          </a:p>
          <a:p>
            <a:endParaRPr lang="ru-RU" alt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15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300" y="0"/>
            <a:ext cx="11068335" cy="6863395"/>
          </a:xfrm>
          <a:prstGeom prst="rect">
            <a:avLst/>
          </a:prstGeom>
          <a:solidFill>
            <a:schemeClr val="bg1"/>
          </a:solidFill>
        </p:spPr>
        <p:txBody>
          <a:bodyPr wrap="square" lIns="91418" tIns="45709" rIns="91418" bIns="45709">
            <a:spAutoFit/>
          </a:bodyPr>
          <a:lstStyle/>
          <a:p>
            <a:pPr algn="ctr"/>
            <a:r>
              <a:rPr lang="ru-RU" altLang="ru-RU" sz="2000" b="1" u="sng" dirty="0">
                <a:solidFill>
                  <a:schemeClr val="accent1">
                    <a:lumMod val="75000"/>
                  </a:schemeClr>
                </a:solidFill>
              </a:rPr>
              <a:t>Место учебного предмета «История»</a:t>
            </a:r>
          </a:p>
          <a:p>
            <a:pPr algn="just"/>
            <a:r>
              <a:rPr lang="ru-RU" altLang="ru-RU" sz="2000" dirty="0">
                <a:solidFill>
                  <a:srgbClr val="105A5B"/>
                </a:solidFill>
              </a:rPr>
              <a:t>                   </a:t>
            </a:r>
            <a:r>
              <a:rPr lang="ru-RU" altLang="ru-RU" sz="2000" b="1" dirty="0">
                <a:solidFill>
                  <a:srgbClr val="105A5B"/>
                </a:solidFill>
              </a:rPr>
              <a:t>«История» 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изучается на уровне среднего общего образования в качестве обязательного учебного предмета в </a:t>
            </a:r>
            <a:r>
              <a:rPr lang="ru-RU" altLang="ru-RU" sz="2000" u="sng" dirty="0">
                <a:solidFill>
                  <a:schemeClr val="accent1">
                    <a:lumMod val="75000"/>
                  </a:schemeClr>
                </a:solidFill>
              </a:rPr>
              <a:t>10–11-х классах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Структурно предмет «История» </a:t>
            </a:r>
            <a:r>
              <a:rPr lang="ru-RU" altLang="ru-RU" sz="2000" dirty="0">
                <a:solidFill>
                  <a:srgbClr val="C00000"/>
                </a:solidFill>
              </a:rPr>
              <a:t>на базовом уровне 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включает учебные курсы по   «Всеобщая (Новейшая) история» и «История России». периода 1914–2020 гг.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Предмет «История» </a:t>
            </a:r>
            <a:r>
              <a:rPr lang="ru-RU" altLang="ru-RU" sz="2000" dirty="0">
                <a:solidFill>
                  <a:srgbClr val="C00000"/>
                </a:solidFill>
              </a:rPr>
              <a:t>на углубленном уровне 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включает в себя расширенное содержание «Истории» на базовом уровне, а также повторительно-обобщающий курс «История России до 1914 года», направленный на подготовку к итоговой аттестации и вступительным испытаниям в вузы</a:t>
            </a:r>
            <a:endParaRPr lang="ru-RU" altLang="ru-RU" sz="20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altLang="ru-RU" sz="2000" u="sng" dirty="0">
              <a:solidFill>
                <a:schemeClr val="accent1">
                  <a:lumMod val="75000"/>
                </a:schemeClr>
              </a:solidFill>
            </a:endParaRPr>
          </a:p>
          <a:p>
            <a:pPr indent="540253" algn="ctr"/>
            <a:r>
              <a:rPr lang="ru-RU" sz="2000" b="1" dirty="0">
                <a:solidFill>
                  <a:srgbClr val="105A5B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Хронологические рамки исторических периодов, изучаемых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10-11-х классах, 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соответствии с Концепцией преподавания учебного курса «История России»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письмом Министерства образования, науки и молодежи Республики Крым от 24.06.2019г. №01–14/1721.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История. Базовый уровень: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– в 10 классе: «История России», «Новейшая история» в хронологических рамках 1914–1945 гг.;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– в 11 классе: «История России», «Новейшая история» 1945–2020 гг. </a:t>
            </a:r>
          </a:p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История. Углубленный уровень: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– в 10 классе: «История России», «Новейшая история» в хронологических рамках 1914–1945 гг.;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– в 11 классе: в первом полугодии изучается период 1945–2020 гг., во втором полугодии – повторительно-обобщающий курс «История. Россия до 1914 года»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Рекомендовано запланировать уроки повторения исторического периода 1914–1941 гг. </a:t>
            </a:r>
          </a:p>
          <a:p>
            <a:pPr algn="just"/>
            <a:endParaRPr lang="ru-RU" altLang="ru-RU" sz="20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055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01859" y="445581"/>
            <a:ext cx="9525000" cy="7159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altLang="ru-RU" sz="2400" b="1" dirty="0">
                <a:solidFill>
                  <a:srgbClr val="247274"/>
                </a:solidFill>
              </a:rPr>
              <a:t>Учебно-методическое обеспечение преподавания истории</a:t>
            </a:r>
            <a:endParaRPr lang="en-US" altLang="ru-RU" sz="2400" b="1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976392" y="1073717"/>
            <a:ext cx="10269131" cy="55429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indent="0" algn="ctr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Федеральный перечень учебников</a:t>
            </a:r>
          </a:p>
          <a:p>
            <a:pPr lvl="0"/>
            <a:r>
              <a:rPr lang="ru-RU" sz="2000" dirty="0"/>
              <a:t>Приказ Министерства просвещения Российской Федерации от 20.05.2020 №254 «Об утверждении федерального перечня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 образования организациями, осуществляющими образовательную деятельность». Режим доступа: </a:t>
            </a:r>
            <a:r>
              <a:rPr lang="ru-RU" sz="2000" u="sng" dirty="0">
                <a:hlinkClick r:id="rId3"/>
              </a:rPr>
              <a:t>https://docs.edu.gov.ru/document/d6b617ec2750a10a922b3734371db82a/</a:t>
            </a:r>
            <a:r>
              <a:rPr lang="ru-RU" sz="2000" b="1" dirty="0"/>
              <a:t>.</a:t>
            </a:r>
            <a:endParaRPr lang="ru-RU" sz="2000" dirty="0"/>
          </a:p>
          <a:p>
            <a:pPr lvl="0"/>
            <a:r>
              <a:rPr lang="ru-RU" sz="2000" dirty="0"/>
              <a:t>Приказ Министерства просвещения Российской Федерации от 23.12.2020 №766 «О внесении изменений в федеральный перечень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деятельность, утвержденный приказом Министерства просвещения Российской Федерации от 20.05.2020 № 254». Режим доступа: </a:t>
            </a:r>
            <a:r>
              <a:rPr lang="ru-RU" sz="2000" u="sng" dirty="0">
                <a:hlinkClick r:id="rId4"/>
              </a:rPr>
              <a:t>http://publication.pravo.gov.ru/Document/View/0001202103020043</a:t>
            </a:r>
            <a:r>
              <a:rPr lang="ru-RU" sz="2000" b="1" dirty="0"/>
              <a:t>. </a:t>
            </a:r>
            <a:endParaRPr lang="ru-RU" sz="2000" dirty="0"/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/>
            </a:endParaRPr>
          </a:p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369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8176387"/>
              </p:ext>
            </p:extLst>
          </p:nvPr>
        </p:nvGraphicFramePr>
        <p:xfrm>
          <a:off x="7" y="1"/>
          <a:ext cx="12192001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67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41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88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04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297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74205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245849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Порядковый номер учебника в Федеральном перечне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линии УМК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издания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Примечание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9171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1.1.2.3. Основное общее образование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9171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1.1.2.3.1 История России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6261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1.1.2.3.1.1.1–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1.1.2.3.1.1.4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Арсентьев Н.М., Данилов А.А. и др.; под ред. </a:t>
                      </a:r>
                      <a:r>
                        <a:rPr lang="ru-RU" sz="1400" dirty="0" err="1">
                          <a:effectLst/>
                        </a:rPr>
                        <a:t>Торкунова</a:t>
                      </a:r>
                      <a:r>
                        <a:rPr lang="ru-RU" sz="1400" dirty="0">
                          <a:effectLst/>
                        </a:rPr>
                        <a:t> А.В.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6–9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АО «Издательство «Просвещение»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Данный учебник для каждой параллели классов в 2-х частях.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ред. Приказа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23.12.2020 №766 данная линия учебников указана под номерами 1.1.2.3.1.6.1–1.1.2.3.1.6.4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7509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1.1.2.3.1.2.1–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1.1.2.3.1.2.4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Пчелов Е.В., Лукин П.В. и др.;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ред. Петрова Ю.А.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6–9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«Русское слово-учебник»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45849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1.1.2.3.1.3.1–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1.1.2.3.1.3.4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Вдовина В.Г., Баранов П.А., Александров С.В. и др.;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ред. Тишкова В.А.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6–9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Издательский центр «ВЕНТАНА–ГРАФ»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Правообладатель АО «Издательство «Просвещение»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47509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1.1.2.3.1.4.1–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1.1.2.3.1.4.4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Андреев И.Н.–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Волобуев О.В.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6–9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ООО «</a:t>
                      </a:r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ДРОФА</a:t>
                      </a:r>
                      <a:r>
                        <a:rPr lang="ru-RU" sz="1400" u="sng" strike="noStrike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Правообладатель 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9668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1.1.2.3.1.7.1–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1.1.2.3.1.7.4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Черникова Т.В., Чиликин К.П., Пазин Р.В. и др.; 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общей ред. Мединского В.Р.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6–9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АО «Издательство «Просвещение»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85" y="4860758"/>
            <a:ext cx="668107" cy="946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7675" r="27961" b="5775"/>
          <a:stretch/>
        </p:blipFill>
        <p:spPr>
          <a:xfrm>
            <a:off x="1636296" y="2050202"/>
            <a:ext cx="4283243" cy="12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0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467624"/>
              </p:ext>
            </p:extLst>
          </p:nvPr>
        </p:nvGraphicFramePr>
        <p:xfrm>
          <a:off x="7" y="-213666"/>
          <a:ext cx="12192001" cy="7071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0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9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75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28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708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4410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607197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Порядковый номер учебника в Федеральном перечне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линии УМК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издания УМК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Примечание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439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 Основное общее образование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1439">
                <a:tc gridSpan="6"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1.1.2.3.2 Всеобщая история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8575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1.1.2.3.2.1.1–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1.1.2.3.2.1.5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Всеобщая история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 ред. </a:t>
                      </a:r>
                      <a:r>
                        <a:rPr lang="ru-RU" sz="1600" dirty="0" err="1">
                          <a:effectLst/>
                        </a:rPr>
                        <a:t>Искендерова</a:t>
                      </a:r>
                      <a:r>
                        <a:rPr lang="ru-RU" sz="1600" dirty="0">
                          <a:effectLst/>
                        </a:rPr>
                        <a:t> А.А. 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 ред. Сванидзе А.А.</a:t>
                      </a: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линия УМК А. А. </a:t>
                      </a:r>
                      <a:r>
                        <a:rPr lang="ru-RU" sz="1600" dirty="0" err="1">
                          <a:effectLst/>
                        </a:rPr>
                        <a:t>Вигасина</a:t>
                      </a:r>
                      <a:r>
                        <a:rPr lang="ru-RU" sz="1600" dirty="0">
                          <a:effectLst/>
                        </a:rPr>
                        <a:t> – О.С. </a:t>
                      </a:r>
                      <a:r>
                        <a:rPr lang="ru-RU" sz="1600" dirty="0" err="1">
                          <a:effectLst/>
                        </a:rPr>
                        <a:t>Сороко</a:t>
                      </a:r>
                      <a:r>
                        <a:rPr lang="ru-RU" sz="1600" dirty="0">
                          <a:effectLst/>
                        </a:rPr>
                        <a:t>-Цюпы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 7–9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АО «Издательство «Просвещение»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287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1.1.2.3.2.2.1–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1.1.2.3.2.2.5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Всеобщая история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 ред. Карпова С.П.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5–9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ООО «Русское слово-учебник»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85759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1.1.2.3.2.3.1–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1.1.2.3.2.3.5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Всеобщая история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Уколова В.И., Ведюшкин В.А. и др; под ред. Пудовиной Е.И.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Линия УМК «Сферы 1-11»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5–9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АО «Издательство «Просвещение»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0719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1.1.2.3.2.4.1–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1.1.2.3.2.4.5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Всеобщая история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Саплина Е.В., </a:t>
                      </a:r>
                      <a:r>
                        <a:rPr lang="ru-RU" sz="1600" dirty="0" err="1">
                          <a:effectLst/>
                        </a:rPr>
                        <a:t>Чиликин</a:t>
                      </a:r>
                      <a:r>
                        <a:rPr lang="ru-RU" sz="1600" dirty="0">
                          <a:effectLst/>
                        </a:rPr>
                        <a:t> К.П., </a:t>
                      </a:r>
                      <a:r>
                        <a:rPr lang="ru-RU" sz="1600" dirty="0" err="1">
                          <a:effectLst/>
                        </a:rPr>
                        <a:t>Тырин</a:t>
                      </a:r>
                      <a:r>
                        <a:rPr lang="ru-RU" sz="1600" dirty="0">
                          <a:effectLst/>
                        </a:rPr>
                        <a:t> С.В., Морозов А.Ю. и др.;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 общей ред. </a:t>
                      </a:r>
                      <a:r>
                        <a:rPr lang="ru-RU" sz="1600" dirty="0" err="1">
                          <a:effectLst/>
                        </a:rPr>
                        <a:t>Мединского</a:t>
                      </a:r>
                      <a:r>
                        <a:rPr lang="ru-RU" sz="1600" dirty="0">
                          <a:effectLst/>
                        </a:rPr>
                        <a:t> В.Р.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5–9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АО «Издательство «Просвещение»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AutoShape 1"/>
          <p:cNvSpPr>
            <a:spLocks/>
          </p:cNvSpPr>
          <p:nvPr/>
        </p:nvSpPr>
        <p:spPr bwMode="auto">
          <a:xfrm>
            <a:off x="5972727" y="2053985"/>
            <a:ext cx="145527" cy="415498"/>
          </a:xfrm>
          <a:prstGeom prst="rightBrace">
            <a:avLst>
              <a:gd name="adj1" fmla="val 2938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1093" y="2053985"/>
            <a:ext cx="813539" cy="108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517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4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</TotalTime>
  <Words>4523</Words>
  <Application>Microsoft Office PowerPoint</Application>
  <PresentationFormat>Произвольный</PresentationFormat>
  <Paragraphs>718</Paragraphs>
  <Slides>48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48</vt:i4>
      </vt:variant>
    </vt:vector>
  </HeadingPairs>
  <TitlesOfParts>
    <vt:vector size="64" baseType="lpstr">
      <vt:lpstr>Кнопка</vt:lpstr>
      <vt:lpstr>Бумажная</vt:lpstr>
      <vt:lpstr>1_Бумажная</vt:lpstr>
      <vt:lpstr>2_Бумажная</vt:lpstr>
      <vt:lpstr>3_Бумажная</vt:lpstr>
      <vt:lpstr>4_Бумажная</vt:lpstr>
      <vt:lpstr>5_Бумажная</vt:lpstr>
      <vt:lpstr>6_Бумажная</vt:lpstr>
      <vt:lpstr>7_Бумажная</vt:lpstr>
      <vt:lpstr>8_Бумажная</vt:lpstr>
      <vt:lpstr>9_Бумажная</vt:lpstr>
      <vt:lpstr>10_Бумажная</vt:lpstr>
      <vt:lpstr>11_Бумажная</vt:lpstr>
      <vt:lpstr>12_Бумажная</vt:lpstr>
      <vt:lpstr>13_Бумажная</vt:lpstr>
      <vt:lpstr>14_Бумажная</vt:lpstr>
      <vt:lpstr>Инструктивно-методический семинар «Об особенностях преподавания учебных предметов «История» и «Обществознание» в 2021/2022 учебном году»                                     20.08.2021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Учебно-методическое обеспечение преподавания истории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Рабочие программы по истории</vt:lpstr>
      <vt:lpstr>Заполнение страниц классных журналов</vt:lpstr>
      <vt:lpstr>Презентация PowerPoint</vt:lpstr>
      <vt:lpstr>Актуальные вопросы преподавания обществознания в в 2021/2022 учебном году </vt:lpstr>
      <vt:lpstr>Нормативные и методические документы, обеспечивающие организацию образовательной деятельности по предмету «Обществознанию»</vt:lpstr>
      <vt:lpstr> Особенности преподавания обществознания </vt:lpstr>
      <vt:lpstr>Особенности преподавания обществознания</vt:lpstr>
      <vt:lpstr>Освоение обучающимися  ФГОС ООО </vt:lpstr>
      <vt:lpstr>Освоение обучающимися  ФГОС СОО</vt:lpstr>
      <vt:lpstr>  Фрагмент  Учебного  плана  (социально-экономический профиль)</vt:lpstr>
      <vt:lpstr>Презентация PowerPoint</vt:lpstr>
      <vt:lpstr>Учебно-методические комплекты, обеспечивающие преподавание учебного предмета «Обществознание»</vt:lpstr>
      <vt:lpstr>Учебно-методические комплекты, обеспечивающие преподавание учебного предмета «Обществознание»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по изучению преподавания предмета «Обществознание» на основе анализа результата оценочных процедур </vt:lpstr>
      <vt:lpstr>Нововведения в КИМах ОГЭ по обществознанию на 2022 г.</vt:lpstr>
      <vt:lpstr>Результаты ЕГЭ по истории</vt:lpstr>
      <vt:lpstr>Результаты ЕГЭ по обществознанию</vt:lpstr>
      <vt:lpstr>План работы РМО на 2021-2022 уч.г.</vt:lpstr>
      <vt:lpstr>План проведения районных методических объединений (РМО) </vt:lpstr>
      <vt:lpstr>План проведения семинаров-практикумов (СП) </vt:lpstr>
      <vt:lpstr>Мастер-класс </vt:lpstr>
      <vt:lpstr>Школа молодого учителя (ШМУ)</vt:lpstr>
      <vt:lpstr>Презентация PowerPoint</vt:lpstr>
      <vt:lpstr>Обобщение передового педагогического опыта</vt:lpstr>
      <vt:lpstr>Конкурсы</vt:lpstr>
      <vt:lpstr>Презентация PowerPoint</vt:lpstr>
      <vt:lpstr>Олимпиады (ВсОШ)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семинар  «Об особенностях преподавания учебных предметов «История» и «Обществознание» в общеобразовательных организациях Республики Крым в 2021/2022 учебном году»</dc:title>
  <dc:creator>Windows User</dc:creator>
  <cp:lastModifiedBy>пр</cp:lastModifiedBy>
  <cp:revision>55</cp:revision>
  <dcterms:created xsi:type="dcterms:W3CDTF">2021-08-17T17:35:30Z</dcterms:created>
  <dcterms:modified xsi:type="dcterms:W3CDTF">2021-08-19T21:09:47Z</dcterms:modified>
</cp:coreProperties>
</file>