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0" r:id="rId5"/>
    <p:sldId id="269" r:id="rId6"/>
    <p:sldId id="263" r:id="rId7"/>
    <p:sldId id="262" r:id="rId8"/>
    <p:sldId id="266" r:id="rId9"/>
    <p:sldId id="273" r:id="rId10"/>
    <p:sldId id="264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1186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392587530-content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208823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Sylfaen" pitchFamily="18" charset="0"/>
              </a:rPr>
              <a:t>МЕТОДИЧЕСКИЕ ОСНОВЫ ПОДГОТОВКИ ШКОЛЬНИКОВ К ОЛИМПИАДАМ И КОНКУРСАМ ПО РУССКОМУ ЯЗЫКУ</a:t>
            </a:r>
            <a:endParaRPr lang="ru-RU" sz="3600" dirty="0">
              <a:latin typeface="Sylfae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3933056"/>
            <a:ext cx="9144000" cy="1800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b="1" dirty="0" smtClean="0">
                <a:latin typeface="Sylfaen" pitchFamily="18" charset="0"/>
              </a:rPr>
              <a:t>Докладчики: </a:t>
            </a:r>
          </a:p>
          <a:p>
            <a:pPr>
              <a:buNone/>
            </a:pPr>
            <a:r>
              <a:rPr lang="ru-RU" sz="2400" b="1" dirty="0" err="1" smtClean="0">
                <a:latin typeface="Sylfaen" pitchFamily="18" charset="0"/>
              </a:rPr>
              <a:t>Беличенко</a:t>
            </a:r>
            <a:r>
              <a:rPr lang="ru-RU" sz="2400" b="1" dirty="0" smtClean="0">
                <a:latin typeface="Sylfaen" pitchFamily="18" charset="0"/>
              </a:rPr>
              <a:t> Юлия Викторовна</a:t>
            </a:r>
            <a:r>
              <a:rPr lang="ru-RU" sz="2400" dirty="0" smtClean="0">
                <a:latin typeface="Sylfaen" pitchFamily="18" charset="0"/>
              </a:rPr>
              <a:t>, учитель русского языка и</a:t>
            </a:r>
          </a:p>
          <a:p>
            <a:pPr>
              <a:buNone/>
            </a:pPr>
            <a:r>
              <a:rPr lang="ru-RU" sz="2400" dirty="0" smtClean="0">
                <a:latin typeface="Sylfaen" pitchFamily="18" charset="0"/>
              </a:rPr>
              <a:t>литературы МБОУ «СОШ №8» г. Симферополя;</a:t>
            </a:r>
          </a:p>
          <a:p>
            <a:pPr>
              <a:buNone/>
            </a:pPr>
            <a:r>
              <a:rPr lang="ru-RU" sz="2400" b="1" dirty="0" smtClean="0">
                <a:latin typeface="Sylfaen" pitchFamily="18" charset="0"/>
              </a:rPr>
              <a:t>Васильева Светлана Анатольевна</a:t>
            </a:r>
            <a:r>
              <a:rPr lang="ru-RU" sz="2400" dirty="0" smtClean="0">
                <a:latin typeface="Sylfaen" pitchFamily="18" charset="0"/>
              </a:rPr>
              <a:t>, учитель русского языка </a:t>
            </a:r>
          </a:p>
          <a:p>
            <a:pPr>
              <a:buNone/>
            </a:pPr>
            <a:r>
              <a:rPr lang="ru-RU" sz="2400" dirty="0" smtClean="0">
                <a:latin typeface="Sylfaen" pitchFamily="18" charset="0"/>
              </a:rPr>
              <a:t>и литературы ЕУВК«Интеграл».</a:t>
            </a:r>
            <a:endParaRPr lang="ru-RU" sz="2400" dirty="0"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504" y="908720"/>
            <a:ext cx="8928992" cy="576064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6400" b="1" dirty="0" smtClean="0">
                <a:latin typeface="Sylfaen" pitchFamily="18" charset="0"/>
              </a:rPr>
              <a:t>Список источников</a:t>
            </a:r>
            <a:endParaRPr lang="ru-RU" sz="6400" dirty="0" smtClean="0">
              <a:latin typeface="Sylfaen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ru-RU" sz="5000" dirty="0" smtClean="0">
                <a:latin typeface="Sylfaen" pitchFamily="18" charset="0"/>
              </a:rPr>
              <a:t>Буслаев, Ф. И. Историческая грамматика русского языка. Синтаксис / </a:t>
            </a:r>
          </a:p>
          <a:p>
            <a:pPr marL="514350" indent="-514350">
              <a:buNone/>
            </a:pPr>
            <a:r>
              <a:rPr lang="ru-RU" sz="5000" dirty="0" smtClean="0">
                <a:latin typeface="Sylfaen" pitchFamily="18" charset="0"/>
              </a:rPr>
              <a:t>             Ф. И. Буслаев. – М. : </a:t>
            </a:r>
            <a:r>
              <a:rPr lang="ru-RU" sz="5000" dirty="0" err="1" smtClean="0">
                <a:latin typeface="Sylfaen" pitchFamily="18" charset="0"/>
              </a:rPr>
              <a:t>Либроком</a:t>
            </a:r>
            <a:r>
              <a:rPr lang="ru-RU" sz="5000" dirty="0" smtClean="0">
                <a:latin typeface="Sylfaen" pitchFamily="18" charset="0"/>
              </a:rPr>
              <a:t>, 2015. – 344 </a:t>
            </a:r>
            <a:r>
              <a:rPr lang="ru-RU" sz="5000" dirty="0" err="1" smtClean="0">
                <a:latin typeface="Sylfaen" pitchFamily="18" charset="0"/>
              </a:rPr>
              <a:t>c</a:t>
            </a:r>
            <a:r>
              <a:rPr lang="ru-RU" sz="5000" dirty="0" smtClean="0">
                <a:latin typeface="Sylfaen" pitchFamily="18" charset="0"/>
              </a:rPr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5000" dirty="0" err="1" smtClean="0">
                <a:latin typeface="Sylfaen" pitchFamily="18" charset="0"/>
              </a:rPr>
              <a:t>Валгина</a:t>
            </a:r>
            <a:r>
              <a:rPr lang="ru-RU" sz="5000" dirty="0" smtClean="0">
                <a:latin typeface="Sylfaen" pitchFamily="18" charset="0"/>
              </a:rPr>
              <a:t>, Н. С. Активные процессы в синтаксисе / Н. С. </a:t>
            </a:r>
            <a:r>
              <a:rPr lang="ru-RU" sz="5000" dirty="0" err="1" smtClean="0">
                <a:latin typeface="Sylfaen" pitchFamily="18" charset="0"/>
              </a:rPr>
              <a:t>Валгина</a:t>
            </a:r>
            <a:r>
              <a:rPr lang="ru-RU" sz="5000" dirty="0" smtClean="0">
                <a:latin typeface="Sylfaen" pitchFamily="18" charset="0"/>
              </a:rPr>
              <a:t> // Активные процессы в современном русском языке / Н. С. </a:t>
            </a:r>
            <a:r>
              <a:rPr lang="ru-RU" sz="5000" dirty="0" err="1" smtClean="0">
                <a:latin typeface="Sylfaen" pitchFamily="18" charset="0"/>
              </a:rPr>
              <a:t>Валгина</a:t>
            </a:r>
            <a:r>
              <a:rPr lang="ru-RU" sz="5000" dirty="0" smtClean="0">
                <a:latin typeface="Sylfaen" pitchFamily="18" charset="0"/>
              </a:rPr>
              <a:t>. – М. : Логос, 2003. – 304 с.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5000" dirty="0" smtClean="0">
                <a:latin typeface="Sylfaen" pitchFamily="18" charset="0"/>
              </a:rPr>
              <a:t>Виноградов, В. В. Основные вопросы синтаксиса предложения (на материале русского языка) // </a:t>
            </a:r>
            <a:br>
              <a:rPr lang="ru-RU" sz="5000" dirty="0" smtClean="0">
                <a:latin typeface="Sylfaen" pitchFamily="18" charset="0"/>
              </a:rPr>
            </a:br>
            <a:r>
              <a:rPr lang="ru-RU" sz="5000" dirty="0" smtClean="0">
                <a:latin typeface="Sylfaen" pitchFamily="18" charset="0"/>
              </a:rPr>
              <a:t>В. В. Виноградов. Избранные труды: Исследования по русской грамматике. – М., 1975. – 294 с.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5000" dirty="0" smtClean="0">
                <a:latin typeface="Sylfaen" pitchFamily="18" charset="0"/>
              </a:rPr>
              <a:t>Глазунова, О. И. Грамматика русского языка в упражнениях и комментариях. Синтаксис / О. И. Глазунова. – М. : Златоуст, 2011. – 416 </a:t>
            </a:r>
            <a:r>
              <a:rPr lang="ru-RU" sz="5000" dirty="0" err="1" smtClean="0">
                <a:latin typeface="Sylfaen" pitchFamily="18" charset="0"/>
              </a:rPr>
              <a:t>c</a:t>
            </a:r>
            <a:r>
              <a:rPr lang="ru-RU" sz="5000" dirty="0" smtClean="0">
                <a:latin typeface="Sylfaen" pitchFamily="18" charset="0"/>
              </a:rPr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5000" dirty="0" smtClean="0">
                <a:latin typeface="Sylfaen" pitchFamily="18" charset="0"/>
              </a:rPr>
              <a:t>Крысько, В. Б. Исторический синтаксис русского языка. Объект и переходность / В. Б. Крысько. – Москва: Высшая школа, 2006. – 488 </a:t>
            </a:r>
            <a:r>
              <a:rPr lang="ru-RU" sz="5000" dirty="0" err="1" smtClean="0">
                <a:latin typeface="Sylfaen" pitchFamily="18" charset="0"/>
              </a:rPr>
              <a:t>c</a:t>
            </a:r>
            <a:r>
              <a:rPr lang="ru-RU" sz="5000" dirty="0" smtClean="0">
                <a:latin typeface="Sylfaen" pitchFamily="18" charset="0"/>
              </a:rPr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5000" dirty="0" smtClean="0">
                <a:latin typeface="Sylfaen" pitchFamily="18" charset="0"/>
              </a:rPr>
              <a:t>Озеров, Н. Н. Краткий очерк синтаксиса русского языка / Н. Н. Озеров. – М. : Книга по Требованию, </a:t>
            </a:r>
            <a:br>
              <a:rPr lang="ru-RU" sz="5000" dirty="0" smtClean="0">
                <a:latin typeface="Sylfaen" pitchFamily="18" charset="0"/>
              </a:rPr>
            </a:br>
            <a:r>
              <a:rPr lang="ru-RU" sz="5000" dirty="0" smtClean="0">
                <a:latin typeface="Sylfaen" pitchFamily="18" charset="0"/>
              </a:rPr>
              <a:t>2007. – 112 </a:t>
            </a:r>
            <a:r>
              <a:rPr lang="ru-RU" sz="5000" dirty="0" err="1" smtClean="0">
                <a:latin typeface="Sylfaen" pitchFamily="18" charset="0"/>
              </a:rPr>
              <a:t>c</a:t>
            </a:r>
            <a:r>
              <a:rPr lang="ru-RU" sz="5000" dirty="0" smtClean="0">
                <a:latin typeface="Sylfaen" pitchFamily="18" charset="0"/>
              </a:rPr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5000" dirty="0" smtClean="0">
                <a:latin typeface="Sylfaen" pitchFamily="18" charset="0"/>
              </a:rPr>
              <a:t>Падучева, Е. В. О семантике синтаксиса. Материалы к трансформационной грамматике русского языка / </a:t>
            </a:r>
            <a:br>
              <a:rPr lang="ru-RU" sz="5000" dirty="0" smtClean="0">
                <a:latin typeface="Sylfaen" pitchFamily="18" charset="0"/>
              </a:rPr>
            </a:br>
            <a:r>
              <a:rPr lang="ru-RU" sz="5000" dirty="0" smtClean="0">
                <a:latin typeface="Sylfaen" pitchFamily="18" charset="0"/>
              </a:rPr>
              <a:t>Е. В. Падучева. – М. : </a:t>
            </a:r>
            <a:r>
              <a:rPr lang="ru-RU" sz="5000" dirty="0" err="1" smtClean="0">
                <a:latin typeface="Sylfaen" pitchFamily="18" charset="0"/>
              </a:rPr>
              <a:t>Либроком</a:t>
            </a:r>
            <a:r>
              <a:rPr lang="ru-RU" sz="5000" dirty="0" smtClean="0">
                <a:latin typeface="Sylfaen" pitchFamily="18" charset="0"/>
              </a:rPr>
              <a:t>, 2009. – 298 </a:t>
            </a:r>
            <a:r>
              <a:rPr lang="ru-RU" sz="5000" dirty="0" err="1" smtClean="0">
                <a:latin typeface="Sylfaen" pitchFamily="18" charset="0"/>
              </a:rPr>
              <a:t>c</a:t>
            </a:r>
            <a:r>
              <a:rPr lang="ru-RU" sz="5000" dirty="0" smtClean="0">
                <a:latin typeface="Sylfaen" pitchFamily="18" charset="0"/>
              </a:rPr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5000" dirty="0" err="1" smtClean="0">
                <a:latin typeface="Sylfaen" pitchFamily="18" charset="0"/>
              </a:rPr>
              <a:t>Пипченко</a:t>
            </a:r>
            <a:r>
              <a:rPr lang="ru-RU" sz="5000" dirty="0" smtClean="0">
                <a:latin typeface="Sylfaen" pitchFamily="18" charset="0"/>
              </a:rPr>
              <a:t>, Н. М.  Современный русский язык: Синтаксис словосочетания и простого предложения / </a:t>
            </a:r>
            <a:br>
              <a:rPr lang="ru-RU" sz="5000" dirty="0" smtClean="0">
                <a:latin typeface="Sylfaen" pitchFamily="18" charset="0"/>
              </a:rPr>
            </a:br>
            <a:r>
              <a:rPr lang="ru-RU" sz="5000" dirty="0" smtClean="0">
                <a:latin typeface="Sylfaen" pitchFamily="18" charset="0"/>
              </a:rPr>
              <a:t>Н. М. </a:t>
            </a:r>
            <a:r>
              <a:rPr lang="ru-RU" sz="5000" dirty="0" err="1" smtClean="0">
                <a:latin typeface="Sylfaen" pitchFamily="18" charset="0"/>
              </a:rPr>
              <a:t>Пипченко</a:t>
            </a:r>
            <a:r>
              <a:rPr lang="ru-RU" sz="5000" dirty="0" smtClean="0">
                <a:latin typeface="Sylfaen" pitchFamily="18" charset="0"/>
              </a:rPr>
              <a:t>. – Минск : БГУ, 2008. – 196 с.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5000" dirty="0" smtClean="0">
                <a:latin typeface="Sylfaen" pitchFamily="18" charset="0"/>
              </a:rPr>
              <a:t>Прокопович, Н.Н. Вопросы синтаксиса русского языка / Н. Н. Прокопович. – М.: Высшая школа, 2013. – 350 </a:t>
            </a:r>
            <a:r>
              <a:rPr lang="ru-RU" sz="5000" dirty="0" err="1" smtClean="0">
                <a:latin typeface="Sylfaen" pitchFamily="18" charset="0"/>
              </a:rPr>
              <a:t>c</a:t>
            </a:r>
            <a:r>
              <a:rPr lang="ru-RU" sz="5000" dirty="0" smtClean="0">
                <a:latin typeface="Sylfaen" pitchFamily="18" charset="0"/>
              </a:rPr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5000" dirty="0" smtClean="0">
                <a:latin typeface="Sylfaen" pitchFamily="18" charset="0"/>
              </a:rPr>
              <a:t>Розенталь, Д. Э. Современный русский язык / Д. Э. Розенталь, И. Б. Голуб, М. А. Теленкова. – 10-е изд. – М. : Айрис-пресс, 2008. – 448 с.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5000" dirty="0" smtClean="0">
                <a:latin typeface="Sylfaen" pitchFamily="18" charset="0"/>
              </a:rPr>
              <a:t>Русский язык. Синтаксис : учеб. пособие. М. А. </a:t>
            </a:r>
            <a:r>
              <a:rPr lang="ru-RU" sz="5000" dirty="0" err="1" smtClean="0">
                <a:latin typeface="Sylfaen" pitchFamily="18" charset="0"/>
              </a:rPr>
              <a:t>Карданова</a:t>
            </a:r>
            <a:r>
              <a:rPr lang="ru-RU" sz="5000" dirty="0" smtClean="0">
                <a:latin typeface="Sylfaen" pitchFamily="18" charset="0"/>
              </a:rPr>
              <a:t>. – 2-е изд., стер. – М. : Флинта : Наука, 2012. – 456 с.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5000" dirty="0" smtClean="0">
                <a:latin typeface="Sylfaen" pitchFamily="18" charset="0"/>
              </a:rPr>
              <a:t>Синтаксис современного русского языка : учебник для высших учебных заведений Российской Федерации / </a:t>
            </a:r>
            <a:br>
              <a:rPr lang="ru-RU" sz="5000" dirty="0" smtClean="0">
                <a:latin typeface="Sylfaen" pitchFamily="18" charset="0"/>
              </a:rPr>
            </a:br>
            <a:r>
              <a:rPr lang="ru-RU" sz="5000" dirty="0" smtClean="0">
                <a:latin typeface="Sylfaen" pitchFamily="18" charset="0"/>
              </a:rPr>
              <a:t>Г. Н. Акимова, С. В. </a:t>
            </a:r>
            <a:r>
              <a:rPr lang="ru-RU" sz="5000" dirty="0" err="1" smtClean="0">
                <a:latin typeface="Sylfaen" pitchFamily="18" charset="0"/>
              </a:rPr>
              <a:t>Вяткина</a:t>
            </a:r>
            <a:r>
              <a:rPr lang="ru-RU" sz="5000" dirty="0" smtClean="0">
                <a:latin typeface="Sylfaen" pitchFamily="18" charset="0"/>
              </a:rPr>
              <a:t>, </a:t>
            </a:r>
            <a:br>
              <a:rPr lang="ru-RU" sz="5000" dirty="0" smtClean="0">
                <a:latin typeface="Sylfaen" pitchFamily="18" charset="0"/>
              </a:rPr>
            </a:br>
            <a:r>
              <a:rPr lang="ru-RU" sz="5000" dirty="0" smtClean="0">
                <a:latin typeface="Sylfaen" pitchFamily="18" charset="0"/>
              </a:rPr>
              <a:t>В. П. Казаков, Д. В. Руднев; под ред. С. В. </a:t>
            </a:r>
            <a:r>
              <a:rPr lang="ru-RU" sz="5000" dirty="0" err="1" smtClean="0">
                <a:latin typeface="Sylfaen" pitchFamily="18" charset="0"/>
              </a:rPr>
              <a:t>Вяткиной</a:t>
            </a:r>
            <a:r>
              <a:rPr lang="ru-RU" sz="5000" dirty="0" smtClean="0">
                <a:latin typeface="Sylfaen" pitchFamily="18" charset="0"/>
              </a:rPr>
              <a:t> / Учебно-методический комплекс по курсу «Синтаксис современного русского языка». – СПб. : Факультет филологии и искусств СПбГУ, 2009. – 347 с.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5000" dirty="0" smtClean="0">
                <a:latin typeface="Sylfaen" pitchFamily="18" charset="0"/>
              </a:rPr>
              <a:t>Сиротинина, О. Б. Лекции по синтаксису русского языка / О. Б. Сиротинина. – М. : </a:t>
            </a:r>
            <a:r>
              <a:rPr lang="ru-RU" sz="5000" dirty="0" err="1" smtClean="0">
                <a:latin typeface="Sylfaen" pitchFamily="18" charset="0"/>
              </a:rPr>
              <a:t>КомКнига</a:t>
            </a:r>
            <a:r>
              <a:rPr lang="ru-RU" sz="5000" dirty="0" smtClean="0">
                <a:latin typeface="Sylfaen" pitchFamily="18" charset="0"/>
              </a:rPr>
              <a:t>, 2006. – 144 </a:t>
            </a:r>
            <a:r>
              <a:rPr lang="ru-RU" sz="5000" dirty="0" err="1" smtClean="0">
                <a:latin typeface="Sylfaen" pitchFamily="18" charset="0"/>
              </a:rPr>
              <a:t>c</a:t>
            </a:r>
            <a:r>
              <a:rPr lang="ru-RU" sz="5000" dirty="0" smtClean="0">
                <a:latin typeface="Sylfaen" pitchFamily="18" charset="0"/>
              </a:rPr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5000" dirty="0" smtClean="0">
                <a:latin typeface="Sylfaen" pitchFamily="18" charset="0"/>
              </a:rPr>
              <a:t>Современный русский язык : хрестоматия. В 3 ч. Ч. 3. Синтаксис / сост. : </a:t>
            </a:r>
            <a:br>
              <a:rPr lang="ru-RU" sz="5000" dirty="0" smtClean="0">
                <a:latin typeface="Sylfaen" pitchFamily="18" charset="0"/>
              </a:rPr>
            </a:br>
            <a:r>
              <a:rPr lang="ru-RU" sz="5000" dirty="0" smtClean="0">
                <a:latin typeface="Sylfaen" pitchFamily="18" charset="0"/>
              </a:rPr>
              <a:t>Е. Е. </a:t>
            </a:r>
            <a:r>
              <a:rPr lang="ru-RU" sz="5000" dirty="0" err="1" smtClean="0">
                <a:latin typeface="Sylfaen" pitchFamily="18" charset="0"/>
              </a:rPr>
              <a:t>Долбик</a:t>
            </a:r>
            <a:r>
              <a:rPr lang="ru-RU" sz="5000" dirty="0" smtClean="0">
                <a:latin typeface="Sylfaen" pitchFamily="18" charset="0"/>
              </a:rPr>
              <a:t>, В. Л. </a:t>
            </a:r>
            <a:r>
              <a:rPr lang="ru-RU" sz="5000" dirty="0" err="1" smtClean="0">
                <a:latin typeface="Sylfaen" pitchFamily="18" charset="0"/>
              </a:rPr>
              <a:t>Леонович</a:t>
            </a:r>
            <a:r>
              <a:rPr lang="ru-RU" sz="5000" dirty="0" smtClean="0">
                <a:latin typeface="Sylfaen" pitchFamily="18" charset="0"/>
              </a:rPr>
              <a:t>, Л. Р. </a:t>
            </a:r>
            <a:r>
              <a:rPr lang="ru-RU" sz="5000" dirty="0" err="1" smtClean="0">
                <a:latin typeface="Sylfaen" pitchFamily="18" charset="0"/>
              </a:rPr>
              <a:t>Супрун-Белевич</a:t>
            </a:r>
            <a:r>
              <a:rPr lang="ru-RU" sz="5000" dirty="0" smtClean="0">
                <a:latin typeface="Sylfaen" pitchFamily="18" charset="0"/>
              </a:rPr>
              <a:t>. – Минск : БГУ, 2010. – 295 с.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5000" dirty="0" smtClean="0">
                <a:latin typeface="Sylfaen" pitchFamily="18" charset="0"/>
              </a:rPr>
              <a:t>Шипицына, Г. М. Дидактические материалы для углубленного изучения русского языка. </a:t>
            </a:r>
            <a:br>
              <a:rPr lang="ru-RU" sz="5000" dirty="0" smtClean="0">
                <a:latin typeface="Sylfaen" pitchFamily="18" charset="0"/>
              </a:rPr>
            </a:br>
            <a:r>
              <a:rPr lang="ru-RU" sz="5000" dirty="0" smtClean="0">
                <a:latin typeface="Sylfaen" pitchFamily="18" charset="0"/>
              </a:rPr>
              <a:t>Синтаксис. Пунктуация. Стилистика. Книга для учителя / Г. М. Шипицына, С. С. Петровская, </a:t>
            </a:r>
            <a:br>
              <a:rPr lang="ru-RU" sz="5000" dirty="0" smtClean="0">
                <a:latin typeface="Sylfaen" pitchFamily="18" charset="0"/>
              </a:rPr>
            </a:br>
            <a:r>
              <a:rPr lang="ru-RU" sz="5000" dirty="0" smtClean="0">
                <a:latin typeface="Sylfaen" pitchFamily="18" charset="0"/>
              </a:rPr>
              <a:t>И. Н. </a:t>
            </a:r>
            <a:r>
              <a:rPr lang="ru-RU" sz="5000" dirty="0" err="1" smtClean="0">
                <a:latin typeface="Sylfaen" pitchFamily="18" charset="0"/>
              </a:rPr>
              <a:t>Черников</a:t>
            </a:r>
            <a:r>
              <a:rPr lang="ru-RU" sz="5000" dirty="0" smtClean="0">
                <a:latin typeface="Sylfaen" pitchFamily="18" charset="0"/>
              </a:rPr>
              <a:t>. – Москва : Машиностроение, 2014. – 288 </a:t>
            </a:r>
            <a:r>
              <a:rPr lang="ru-RU" sz="5000" dirty="0" err="1" smtClean="0">
                <a:latin typeface="Sylfaen" pitchFamily="18" charset="0"/>
              </a:rPr>
              <a:t>c</a:t>
            </a:r>
            <a:r>
              <a:rPr lang="ru-RU" sz="5000" dirty="0" smtClean="0">
                <a:latin typeface="Sylfae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0689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БЛАГОДАРИМ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908720"/>
            <a:ext cx="6779096" cy="5089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Sylfaen" pitchFamily="18" charset="0"/>
              </a:rPr>
              <a:t>Традиционное понимание.</a:t>
            </a:r>
            <a:endParaRPr lang="ru-RU" dirty="0">
              <a:latin typeface="Sylfae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248472" cy="51411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latin typeface="Sylfaen" pitchFamily="18" charset="0"/>
              </a:rPr>
              <a:t>Ученые этого направления</a:t>
            </a:r>
          </a:p>
          <a:p>
            <a:pPr>
              <a:buNone/>
            </a:pPr>
            <a:r>
              <a:rPr lang="ru-RU" sz="1800" dirty="0" smtClean="0">
                <a:latin typeface="Sylfaen" pitchFamily="18" charset="0"/>
              </a:rPr>
              <a:t>рассматривали синтаксис как</a:t>
            </a:r>
          </a:p>
          <a:p>
            <a:pPr>
              <a:buNone/>
            </a:pPr>
            <a:r>
              <a:rPr lang="ru-RU" sz="1800" dirty="0" smtClean="0">
                <a:latin typeface="Sylfaen" pitchFamily="18" charset="0"/>
              </a:rPr>
              <a:t>учение о предложении и его</a:t>
            </a:r>
          </a:p>
          <a:p>
            <a:pPr>
              <a:buNone/>
            </a:pPr>
            <a:r>
              <a:rPr lang="ru-RU" sz="1800" dirty="0" smtClean="0">
                <a:latin typeface="Sylfaen" pitchFamily="18" charset="0"/>
              </a:rPr>
              <a:t>членах. Видные представители</a:t>
            </a:r>
          </a:p>
          <a:p>
            <a:pPr>
              <a:buNone/>
            </a:pPr>
            <a:r>
              <a:rPr lang="ru-RU" sz="1800" dirty="0" smtClean="0">
                <a:latin typeface="Sylfaen" pitchFamily="18" charset="0"/>
              </a:rPr>
              <a:t>этого направления в синтаксисе: </a:t>
            </a:r>
          </a:p>
          <a:p>
            <a:r>
              <a:rPr lang="ru-RU" sz="1800" dirty="0" smtClean="0">
                <a:latin typeface="Sylfaen" pitchFamily="18" charset="0"/>
              </a:rPr>
              <a:t>Ф. И. Буслаев («Опыт исторической грамматики русского языка»), </a:t>
            </a:r>
          </a:p>
          <a:p>
            <a:r>
              <a:rPr lang="ru-RU" sz="1800" dirty="0" smtClean="0">
                <a:latin typeface="Sylfaen" pitchFamily="18" charset="0"/>
              </a:rPr>
              <a:t>А. А. </a:t>
            </a:r>
            <a:r>
              <a:rPr lang="ru-RU" sz="1800" dirty="0" err="1" smtClean="0">
                <a:latin typeface="Sylfaen" pitchFamily="18" charset="0"/>
              </a:rPr>
              <a:t>Потебня</a:t>
            </a:r>
            <a:r>
              <a:rPr lang="ru-RU" sz="1800" dirty="0" smtClean="0">
                <a:latin typeface="Sylfaen" pitchFamily="18" charset="0"/>
              </a:rPr>
              <a:t> («Из записок по русской грамматике»), </a:t>
            </a:r>
          </a:p>
          <a:p>
            <a:r>
              <a:rPr lang="ru-RU" sz="1800" dirty="0" smtClean="0">
                <a:latin typeface="Sylfaen" pitchFamily="18" charset="0"/>
              </a:rPr>
              <a:t>А. А. Шахматов («Синтаксис русского языка»), </a:t>
            </a:r>
          </a:p>
          <a:p>
            <a:r>
              <a:rPr lang="ru-RU" sz="1800" dirty="0" smtClean="0">
                <a:latin typeface="Sylfaen" pitchFamily="18" charset="0"/>
              </a:rPr>
              <a:t>А. М. </a:t>
            </a:r>
            <a:r>
              <a:rPr lang="ru-RU" sz="1800" dirty="0" err="1" smtClean="0">
                <a:latin typeface="Sylfaen" pitchFamily="18" charset="0"/>
              </a:rPr>
              <a:t>Пешковский</a:t>
            </a:r>
            <a:r>
              <a:rPr lang="ru-RU" sz="1800" dirty="0" smtClean="0">
                <a:latin typeface="Sylfaen" pitchFamily="18" charset="0"/>
              </a:rPr>
              <a:t> («Русский синтаксис в научном освещении»), </a:t>
            </a:r>
          </a:p>
          <a:p>
            <a:r>
              <a:rPr lang="ru-RU" sz="1800" dirty="0" smtClean="0">
                <a:latin typeface="Sylfaen" pitchFamily="18" charset="0"/>
              </a:rPr>
              <a:t>Д. Н. </a:t>
            </a:r>
            <a:r>
              <a:rPr lang="ru-RU" sz="1800" dirty="0" err="1" smtClean="0">
                <a:latin typeface="Sylfaen" pitchFamily="18" charset="0"/>
              </a:rPr>
              <a:t>Овсянико-Куликовский</a:t>
            </a:r>
            <a:r>
              <a:rPr lang="ru-RU" sz="1800" dirty="0" smtClean="0">
                <a:latin typeface="Sylfaen" pitchFamily="18" charset="0"/>
              </a:rPr>
              <a:t> («Синтаксис русского языка») и другие. </a:t>
            </a:r>
          </a:p>
        </p:txBody>
      </p:sp>
      <p:pic>
        <p:nvPicPr>
          <p:cNvPr id="6" name="Рисунок 5" descr="10266160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411456"/>
            <a:ext cx="1800200" cy="2346261"/>
          </a:xfrm>
          <a:prstGeom prst="rect">
            <a:avLst/>
          </a:prstGeom>
        </p:spPr>
      </p:pic>
      <p:pic>
        <p:nvPicPr>
          <p:cNvPr id="7" name="Рисунок 6" descr="10266790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412776"/>
            <a:ext cx="1872208" cy="2304256"/>
          </a:xfrm>
          <a:prstGeom prst="rect">
            <a:avLst/>
          </a:prstGeom>
        </p:spPr>
      </p:pic>
      <p:pic>
        <p:nvPicPr>
          <p:cNvPr id="15" name="Содержимое 14" descr="357217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5148064" y="3800549"/>
            <a:ext cx="2449881" cy="30574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Sylfaen" pitchFamily="18" charset="0"/>
              </a:rPr>
              <a:t>Формально-грамматическое понимание.</a:t>
            </a:r>
            <a:endParaRPr lang="ru-RU" sz="3200" dirty="0">
              <a:latin typeface="Sylfae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Sylfaen" pitchFamily="18" charset="0"/>
              </a:rPr>
              <a:t>Ф. Ф. Фортунатов считал предложения законченными словосочетаниями, все другие словосочетания – незаконченными, а </a:t>
            </a:r>
            <a:br>
              <a:rPr lang="ru-RU" dirty="0" smtClean="0">
                <a:latin typeface="Sylfaen" pitchFamily="18" charset="0"/>
              </a:rPr>
            </a:br>
            <a:r>
              <a:rPr lang="ru-RU" dirty="0" smtClean="0">
                <a:latin typeface="Sylfaen" pitchFamily="18" charset="0"/>
              </a:rPr>
              <a:t>М. Н. </a:t>
            </a:r>
            <a:r>
              <a:rPr lang="ru-RU" dirty="0" err="1" smtClean="0">
                <a:latin typeface="Sylfaen" pitchFamily="18" charset="0"/>
              </a:rPr>
              <a:t>Петерсон</a:t>
            </a:r>
            <a:r>
              <a:rPr lang="ru-RU" dirty="0" smtClean="0">
                <a:latin typeface="Sylfaen" pitchFamily="18" charset="0"/>
              </a:rPr>
              <a:t> весь синтаксис рассматривал как учение о словосочетании, объединяя в этом понятии простые предложения (сочетание подлежащего и сказуемого) и сложные предложения (соединение словосочетаний). Основные труды этих лингвистов: «О преподавании грамматики русского языка в средней школе» Ф. Ф. Фортунатова и «Очерк синтаксиса русского языка» </a:t>
            </a:r>
            <a:br>
              <a:rPr lang="ru-RU" dirty="0" smtClean="0">
                <a:latin typeface="Sylfaen" pitchFamily="18" charset="0"/>
              </a:rPr>
            </a:br>
            <a:r>
              <a:rPr lang="ru-RU" dirty="0" smtClean="0">
                <a:latin typeface="Sylfaen" pitchFamily="18" charset="0"/>
              </a:rPr>
              <a:t>М. Н. </a:t>
            </a:r>
            <a:r>
              <a:rPr lang="ru-RU" dirty="0" err="1" smtClean="0">
                <a:latin typeface="Sylfaen" pitchFamily="18" charset="0"/>
              </a:rPr>
              <a:t>Петерсона</a:t>
            </a:r>
            <a:r>
              <a:rPr lang="ru-RU" dirty="0" smtClean="0">
                <a:latin typeface="Sylfae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8" name="Содержимое 7" descr="54_UVsYsKL.width-120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660232" y="3354288"/>
            <a:ext cx="2483768" cy="3503712"/>
          </a:xfrm>
        </p:spPr>
      </p:pic>
      <p:pic>
        <p:nvPicPr>
          <p:cNvPr id="9" name="Рисунок 8" descr="peters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1484784"/>
            <a:ext cx="2101433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https://olimpiada.ru/activity/80/tasks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020-11-23_22-01-27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93403" y="1556792"/>
            <a:ext cx="8919366" cy="51845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20-11-23_22-04-53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836712"/>
            <a:ext cx="9144000" cy="602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Sylfaen" pitchFamily="18" charset="0"/>
              </a:rPr>
              <a:t>ВСЕРОССИЙСКАЯ ОЛИМПИАДА ШКОЛЬНИКОВ ПО РУССКОМУ ЯЗЫКУ</a:t>
            </a:r>
            <a:r>
              <a:rPr lang="ru-RU" sz="1400" dirty="0" smtClean="0">
                <a:latin typeface="Sylfaen" pitchFamily="18" charset="0"/>
              </a:rPr>
              <a:t/>
            </a:r>
            <a:br>
              <a:rPr lang="ru-RU" sz="1400" dirty="0" smtClean="0">
                <a:latin typeface="Sylfaen" pitchFamily="18" charset="0"/>
              </a:rPr>
            </a:br>
            <a:r>
              <a:rPr lang="ru-RU" sz="1400" b="1" dirty="0" smtClean="0">
                <a:latin typeface="Sylfaen" pitchFamily="18" charset="0"/>
              </a:rPr>
              <a:t>Республика Башкортостан</a:t>
            </a:r>
            <a:r>
              <a:rPr lang="ru-RU" sz="1400" dirty="0" smtClean="0">
                <a:latin typeface="Sylfaen" pitchFamily="18" charset="0"/>
              </a:rPr>
              <a:t/>
            </a:r>
            <a:br>
              <a:rPr lang="ru-RU" sz="1400" dirty="0" smtClean="0">
                <a:latin typeface="Sylfaen" pitchFamily="18" charset="0"/>
              </a:rPr>
            </a:br>
            <a:r>
              <a:rPr lang="ru-RU" sz="1400" b="1" dirty="0" smtClean="0">
                <a:latin typeface="Sylfaen" pitchFamily="18" charset="0"/>
              </a:rPr>
              <a:t>Муниципальный этап</a:t>
            </a:r>
            <a:r>
              <a:rPr lang="ru-RU" sz="1400" dirty="0" smtClean="0">
                <a:latin typeface="Sylfaen" pitchFamily="18" charset="0"/>
              </a:rPr>
              <a:t> </a:t>
            </a:r>
            <a:r>
              <a:rPr lang="ru-RU" sz="1400" b="1" dirty="0" smtClean="0">
                <a:latin typeface="Sylfaen" pitchFamily="18" charset="0"/>
              </a:rPr>
              <a:t>2019/2020 учебный год</a:t>
            </a:r>
            <a:r>
              <a:rPr lang="ru-RU" sz="1400" dirty="0" smtClean="0">
                <a:latin typeface="Sylfaen" pitchFamily="18" charset="0"/>
              </a:rPr>
              <a:t/>
            </a:r>
            <a:br>
              <a:rPr lang="ru-RU" sz="1400" dirty="0" smtClean="0">
                <a:latin typeface="Sylfaen" pitchFamily="18" charset="0"/>
              </a:rPr>
            </a:br>
            <a:r>
              <a:rPr lang="ru-RU" sz="1400" b="1" dirty="0" smtClean="0">
                <a:latin typeface="Sylfaen" pitchFamily="18" charset="0"/>
              </a:rPr>
              <a:t>10-11 классы</a:t>
            </a:r>
            <a:endParaRPr lang="ru-RU" sz="1400" dirty="0">
              <a:latin typeface="Sylfae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844824"/>
            <a:ext cx="4316288" cy="489654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Вопрос 2</a:t>
            </a:r>
            <a:endParaRPr lang="ru-RU" dirty="0" smtClean="0"/>
          </a:p>
          <a:p>
            <a:pPr algn="just">
              <a:buNone/>
            </a:pPr>
            <a:r>
              <a:rPr lang="ru-RU" sz="2900" dirty="0" smtClean="0">
                <a:latin typeface="Sylfaen" pitchFamily="18" charset="0"/>
              </a:rPr>
              <a:t>В «</a:t>
            </a:r>
            <a:r>
              <a:rPr lang="ru-RU" sz="2900" dirty="0" err="1" smtClean="0">
                <a:latin typeface="Sylfaen" pitchFamily="18" charset="0"/>
              </a:rPr>
              <a:t>Лонжюмо</a:t>
            </a:r>
            <a:r>
              <a:rPr lang="ru-RU" sz="2900" dirty="0" smtClean="0">
                <a:latin typeface="Sylfaen" pitchFamily="18" charset="0"/>
              </a:rPr>
              <a:t>» Андрея Вознесенского</a:t>
            </a:r>
          </a:p>
          <a:p>
            <a:pPr algn="just">
              <a:buNone/>
            </a:pPr>
            <a:r>
              <a:rPr lang="ru-RU" sz="2900" dirty="0" smtClean="0">
                <a:latin typeface="Sylfaen" pitchFamily="18" charset="0"/>
              </a:rPr>
              <a:t>есть такие стихи: Россия, я твой</a:t>
            </a:r>
          </a:p>
          <a:p>
            <a:pPr algn="just">
              <a:buNone/>
            </a:pPr>
            <a:r>
              <a:rPr lang="ru-RU" sz="2900" dirty="0" smtClean="0">
                <a:latin typeface="Sylfaen" pitchFamily="18" charset="0"/>
              </a:rPr>
              <a:t>капиллярный сосудик, Мне </a:t>
            </a:r>
            <a:r>
              <a:rPr lang="ru-RU" sz="2900" dirty="0" smtClean="0">
                <a:latin typeface="Sylfaen" pitchFamily="18" charset="0"/>
              </a:rPr>
              <a:t>больно,</a:t>
            </a:r>
            <a:endParaRPr lang="ru-RU" sz="2900" dirty="0" smtClean="0">
              <a:latin typeface="Sylfaen" pitchFamily="18" charset="0"/>
            </a:endParaRPr>
          </a:p>
          <a:p>
            <a:pPr algn="just">
              <a:buNone/>
            </a:pPr>
            <a:r>
              <a:rPr lang="ru-RU" sz="2900" dirty="0" smtClean="0">
                <a:latin typeface="Sylfaen" pitchFamily="18" charset="0"/>
              </a:rPr>
              <a:t>когда </a:t>
            </a:r>
            <a:r>
              <a:rPr lang="ru-RU" sz="2900" dirty="0" smtClean="0">
                <a:latin typeface="Sylfaen" pitchFamily="18" charset="0"/>
              </a:rPr>
              <a:t>Тебе больно, Россия!</a:t>
            </a:r>
          </a:p>
          <a:p>
            <a:pPr algn="just">
              <a:buNone/>
            </a:pPr>
            <a:r>
              <a:rPr lang="ru-RU" sz="2900" dirty="0" smtClean="0">
                <a:latin typeface="Sylfaen" pitchFamily="18" charset="0"/>
              </a:rPr>
              <a:t>Оцените конструкцию с</a:t>
            </a:r>
          </a:p>
          <a:p>
            <a:pPr algn="just">
              <a:buNone/>
            </a:pPr>
            <a:r>
              <a:rPr lang="ru-RU" sz="2900" dirty="0" smtClean="0">
                <a:latin typeface="Sylfaen" pitchFamily="18" charset="0"/>
              </a:rPr>
              <a:t>придаточным через призму</a:t>
            </a:r>
          </a:p>
          <a:p>
            <a:pPr algn="just">
              <a:buNone/>
            </a:pPr>
            <a:r>
              <a:rPr lang="ru-RU" sz="2900" dirty="0" smtClean="0">
                <a:latin typeface="Sylfaen" pitchFamily="18" charset="0"/>
              </a:rPr>
              <a:t>синтаксической нормы русского</a:t>
            </a:r>
          </a:p>
          <a:p>
            <a:pPr algn="just">
              <a:buNone/>
            </a:pPr>
            <a:r>
              <a:rPr lang="ru-RU" sz="2900" dirty="0" smtClean="0">
                <a:latin typeface="Sylfaen" pitchFamily="18" charset="0"/>
              </a:rPr>
              <a:t>языка и «норму» художественной</a:t>
            </a:r>
          </a:p>
          <a:p>
            <a:pPr algn="just">
              <a:buNone/>
            </a:pPr>
            <a:r>
              <a:rPr lang="ru-RU" sz="2900" dirty="0" smtClean="0">
                <a:latin typeface="Sylfaen" pitchFamily="18" charset="0"/>
              </a:rPr>
              <a:t>речи.</a:t>
            </a:r>
          </a:p>
          <a:p>
            <a:pPr algn="just">
              <a:buNone/>
            </a:pPr>
            <a:r>
              <a:rPr lang="ru-RU" sz="2900" dirty="0" smtClean="0">
                <a:latin typeface="Sylfaen" pitchFamily="18" charset="0"/>
              </a:rPr>
              <a:t>Какой смысл выражается при таком</a:t>
            </a:r>
          </a:p>
          <a:p>
            <a:pPr algn="just">
              <a:buNone/>
            </a:pPr>
            <a:r>
              <a:rPr lang="ru-RU" sz="2900" dirty="0" smtClean="0">
                <a:latin typeface="Sylfaen" pitchFamily="18" charset="0"/>
              </a:rPr>
              <a:t>построении предложения?</a:t>
            </a:r>
          </a:p>
          <a:p>
            <a:pPr algn="just">
              <a:buNone/>
            </a:pPr>
            <a:r>
              <a:rPr lang="ru-RU" sz="2900" dirty="0" smtClean="0">
                <a:latin typeface="Sylfaen" pitchFamily="18" charset="0"/>
              </a:rPr>
              <a:t>Предложите вариант, более</a:t>
            </a:r>
          </a:p>
          <a:p>
            <a:pPr algn="just">
              <a:buNone/>
            </a:pPr>
            <a:r>
              <a:rPr lang="ru-RU" sz="2900" dirty="0" smtClean="0">
                <a:latin typeface="Sylfaen" pitchFamily="18" charset="0"/>
              </a:rPr>
              <a:t>соответствующий норме литературного</a:t>
            </a:r>
          </a:p>
          <a:p>
            <a:pPr algn="just">
              <a:buNone/>
            </a:pPr>
            <a:r>
              <a:rPr lang="ru-RU" sz="2900" dirty="0" smtClean="0">
                <a:latin typeface="Sylfaen" pitchFamily="18" charset="0"/>
              </a:rPr>
              <a:t>языка.</a:t>
            </a:r>
          </a:p>
          <a:p>
            <a:pPr algn="just">
              <a:buNone/>
            </a:pPr>
            <a:r>
              <a:rPr lang="ru-RU" sz="2900" dirty="0" smtClean="0">
                <a:latin typeface="Sylfaen" pitchFamily="18" charset="0"/>
              </a:rPr>
              <a:t>Объясните, как при этом меняется</a:t>
            </a:r>
          </a:p>
          <a:p>
            <a:pPr algn="just">
              <a:buNone/>
            </a:pPr>
            <a:r>
              <a:rPr lang="ru-RU" sz="2900" dirty="0" smtClean="0">
                <a:latin typeface="Sylfaen" pitchFamily="18" charset="0"/>
              </a:rPr>
              <a:t>содержание высказывания.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772816"/>
            <a:ext cx="4248472" cy="475252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2900" b="1" dirty="0" smtClean="0">
                <a:latin typeface="Sylfaen" pitchFamily="18" charset="0"/>
              </a:rPr>
              <a:t>Модель ответа</a:t>
            </a:r>
          </a:p>
          <a:p>
            <a:pPr>
              <a:buNone/>
            </a:pPr>
            <a:r>
              <a:rPr lang="ru-RU" sz="2900" dirty="0" smtClean="0">
                <a:latin typeface="Sylfaen" pitchFamily="18" charset="0"/>
              </a:rPr>
              <a:t>Придаточное норме не соответствует,</a:t>
            </a:r>
          </a:p>
          <a:p>
            <a:pPr>
              <a:buNone/>
            </a:pPr>
            <a:r>
              <a:rPr lang="ru-RU" sz="2900" dirty="0" smtClean="0">
                <a:latin typeface="Sylfaen" pitchFamily="18" charset="0"/>
              </a:rPr>
              <a:t>потому что союз оказывается в постпозиции.</a:t>
            </a:r>
          </a:p>
          <a:p>
            <a:pPr>
              <a:buNone/>
            </a:pPr>
            <a:r>
              <a:rPr lang="ru-RU" sz="2900" dirty="0" smtClean="0">
                <a:latin typeface="Sylfaen" pitchFamily="18" charset="0"/>
              </a:rPr>
              <a:t>Такое построение представляет собой</a:t>
            </a:r>
          </a:p>
          <a:p>
            <a:pPr>
              <a:buNone/>
            </a:pPr>
            <a:r>
              <a:rPr lang="ru-RU" sz="2900" dirty="0" smtClean="0">
                <a:latin typeface="Sylfaen" pitchFamily="18" charset="0"/>
              </a:rPr>
              <a:t>«поэтическую вольность», являет собой</a:t>
            </a:r>
          </a:p>
          <a:p>
            <a:pPr>
              <a:buNone/>
            </a:pPr>
            <a:r>
              <a:rPr lang="ru-RU" sz="2900" dirty="0" smtClean="0">
                <a:latin typeface="Sylfaen" pitchFamily="18" charset="0"/>
              </a:rPr>
              <a:t>креативный подход к использованию</a:t>
            </a:r>
          </a:p>
          <a:p>
            <a:pPr>
              <a:buNone/>
            </a:pPr>
            <a:r>
              <a:rPr lang="ru-RU" sz="2900" dirty="0" smtClean="0">
                <a:latin typeface="Sylfaen" pitchFamily="18" charset="0"/>
              </a:rPr>
              <a:t>синтаксических конструкций, помогает</a:t>
            </a:r>
          </a:p>
          <a:p>
            <a:pPr>
              <a:buNone/>
            </a:pPr>
            <a:r>
              <a:rPr lang="ru-RU" sz="2900" dirty="0" smtClean="0">
                <a:latin typeface="Sylfaen" pitchFamily="18" charset="0"/>
              </a:rPr>
              <a:t>поэту акцентировать мысль: </a:t>
            </a:r>
            <a:r>
              <a:rPr lang="ru-RU" sz="2900" i="1" dirty="0" smtClean="0">
                <a:latin typeface="Sylfaen" pitchFamily="18" charset="0"/>
              </a:rPr>
              <a:t>«России больно,</a:t>
            </a:r>
          </a:p>
          <a:p>
            <a:pPr>
              <a:buNone/>
            </a:pPr>
            <a:r>
              <a:rPr lang="ru-RU" sz="2900" i="1" dirty="0" smtClean="0">
                <a:latin typeface="Sylfaen" pitchFamily="18" charset="0"/>
              </a:rPr>
              <a:t>когда мне, ее капиллярному сосудику,</a:t>
            </a:r>
          </a:p>
          <a:p>
            <a:pPr>
              <a:buNone/>
            </a:pPr>
            <a:r>
              <a:rPr lang="ru-RU" sz="2900" i="1" dirty="0" smtClean="0">
                <a:latin typeface="Sylfaen" pitchFamily="18" charset="0"/>
              </a:rPr>
              <a:t>плохо».</a:t>
            </a:r>
          </a:p>
          <a:p>
            <a:pPr>
              <a:buNone/>
            </a:pPr>
            <a:r>
              <a:rPr lang="ru-RU" sz="2900" dirty="0" smtClean="0">
                <a:latin typeface="Sylfaen" pitchFamily="18" charset="0"/>
              </a:rPr>
              <a:t>Конструкция, построенная в соответствии с</a:t>
            </a:r>
          </a:p>
          <a:p>
            <a:pPr>
              <a:buNone/>
            </a:pPr>
            <a:r>
              <a:rPr lang="ru-RU" sz="2900" dirty="0" smtClean="0">
                <a:latin typeface="Sylfaen" pitchFamily="18" charset="0"/>
              </a:rPr>
              <a:t>нормой (союз, союзное слово начинают</a:t>
            </a:r>
          </a:p>
          <a:p>
            <a:pPr>
              <a:buNone/>
            </a:pPr>
            <a:r>
              <a:rPr lang="ru-RU" sz="2900" dirty="0" smtClean="0">
                <a:latin typeface="Sylfaen" pitchFamily="18" charset="0"/>
              </a:rPr>
              <a:t>придаточное предложение: </a:t>
            </a:r>
            <a:r>
              <a:rPr lang="ru-RU" sz="2900" i="1" dirty="0" smtClean="0">
                <a:latin typeface="Sylfaen" pitchFamily="18" charset="0"/>
              </a:rPr>
              <a:t>Россия, я твой</a:t>
            </a:r>
          </a:p>
          <a:p>
            <a:pPr>
              <a:buNone/>
            </a:pPr>
            <a:r>
              <a:rPr lang="ru-RU" sz="2900" i="1" dirty="0" smtClean="0">
                <a:latin typeface="Sylfaen" pitchFamily="18" charset="0"/>
              </a:rPr>
              <a:t>капиллярный сосудик, / Мне больно, когда</a:t>
            </a:r>
          </a:p>
          <a:p>
            <a:pPr>
              <a:buNone/>
            </a:pPr>
            <a:r>
              <a:rPr lang="ru-RU" sz="2900" i="1" dirty="0" smtClean="0">
                <a:latin typeface="Sylfaen" pitchFamily="18" charset="0"/>
              </a:rPr>
              <a:t>тебе больно, Россия!</a:t>
            </a:r>
          </a:p>
          <a:p>
            <a:pPr>
              <a:buNone/>
            </a:pPr>
            <a:r>
              <a:rPr lang="ru-RU" sz="2900" dirty="0" smtClean="0">
                <a:latin typeface="Sylfaen" pitchFamily="18" charset="0"/>
              </a:rPr>
              <a:t>Содержание высказывания меняется: </a:t>
            </a:r>
            <a:r>
              <a:rPr lang="ru-RU" sz="2900" i="1" dirty="0" smtClean="0">
                <a:latin typeface="Sylfaen" pitchFamily="18" charset="0"/>
              </a:rPr>
              <a:t>«Мне,</a:t>
            </a:r>
          </a:p>
          <a:p>
            <a:pPr>
              <a:buNone/>
            </a:pPr>
            <a:r>
              <a:rPr lang="ru-RU" sz="2900" i="1" dirty="0" smtClean="0">
                <a:latin typeface="Sylfaen" pitchFamily="18" charset="0"/>
              </a:rPr>
              <a:t>капиллярному сосудику России, больно,</a:t>
            </a:r>
          </a:p>
          <a:p>
            <a:pPr>
              <a:buNone/>
            </a:pPr>
            <a:r>
              <a:rPr lang="ru-RU" sz="2900" i="1" dirty="0" smtClean="0">
                <a:latin typeface="Sylfaen" pitchFamily="18" charset="0"/>
              </a:rPr>
              <a:t>когда плохо России.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4320480" cy="554461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200" b="1" dirty="0" smtClean="0">
                <a:latin typeface="Sylfaen" pitchFamily="18" charset="0"/>
              </a:rPr>
              <a:t>Вопрос 4</a:t>
            </a:r>
            <a:endParaRPr lang="ru-RU" sz="3200" dirty="0" smtClean="0">
              <a:latin typeface="Sylfaen" pitchFamily="18" charset="0"/>
            </a:endParaRPr>
          </a:p>
          <a:p>
            <a:pPr>
              <a:buNone/>
            </a:pPr>
            <a:r>
              <a:rPr lang="ru-RU" sz="3200" dirty="0" smtClean="0">
                <a:latin typeface="Sylfaen" pitchFamily="18" charset="0"/>
              </a:rPr>
              <a:t>Мы хорошо знаем, что в русском</a:t>
            </a:r>
          </a:p>
          <a:p>
            <a:pPr>
              <a:buNone/>
            </a:pPr>
            <a:r>
              <a:rPr lang="ru-RU" sz="3200" dirty="0" smtClean="0">
                <a:latin typeface="Sylfaen" pitchFamily="18" charset="0"/>
              </a:rPr>
              <a:t>языке многие слова связаны</a:t>
            </a:r>
          </a:p>
          <a:p>
            <a:pPr>
              <a:buNone/>
            </a:pPr>
            <a:r>
              <a:rPr lang="ru-RU" sz="3200" dirty="0" smtClean="0">
                <a:latin typeface="Sylfaen" pitchFamily="18" charset="0"/>
              </a:rPr>
              <a:t>синонимическими отношениями.</a:t>
            </a:r>
          </a:p>
          <a:p>
            <a:pPr>
              <a:buNone/>
            </a:pPr>
            <a:r>
              <a:rPr lang="ru-RU" sz="3200" dirty="0" smtClean="0">
                <a:latin typeface="Sylfaen" pitchFamily="18" charset="0"/>
              </a:rPr>
              <a:t>Но богатство языка определяется и</a:t>
            </a:r>
          </a:p>
          <a:p>
            <a:pPr>
              <a:buNone/>
            </a:pPr>
            <a:r>
              <a:rPr lang="ru-RU" sz="3200" dirty="0" smtClean="0">
                <a:latin typeface="Sylfaen" pitchFamily="18" charset="0"/>
              </a:rPr>
              <a:t>синонимическими отношениями</a:t>
            </a:r>
          </a:p>
          <a:p>
            <a:pPr>
              <a:buNone/>
            </a:pPr>
            <a:r>
              <a:rPr lang="ru-RU" sz="3200" dirty="0" smtClean="0">
                <a:latin typeface="Sylfaen" pitchFamily="18" charset="0"/>
              </a:rPr>
              <a:t>других языковых единиц.</a:t>
            </a:r>
          </a:p>
          <a:p>
            <a:pPr>
              <a:buNone/>
            </a:pPr>
            <a:r>
              <a:rPr lang="ru-RU" sz="3200" dirty="0" smtClean="0">
                <a:latin typeface="Sylfaen" pitchFamily="18" charset="0"/>
              </a:rPr>
              <a:t>Покажите, при помощи каких</a:t>
            </a:r>
          </a:p>
          <a:p>
            <a:pPr>
              <a:buNone/>
            </a:pPr>
            <a:r>
              <a:rPr lang="ru-RU" sz="3200" dirty="0" smtClean="0">
                <a:latin typeface="Sylfaen" pitchFamily="18" charset="0"/>
              </a:rPr>
              <a:t>синтаксических конструкций может</a:t>
            </a:r>
          </a:p>
          <a:p>
            <a:pPr>
              <a:buNone/>
            </a:pPr>
            <a:r>
              <a:rPr lang="ru-RU" sz="3200" dirty="0" smtClean="0">
                <a:latin typeface="Sylfaen" pitchFamily="18" charset="0"/>
              </a:rPr>
              <a:t>быть выражена мысль: </a:t>
            </a:r>
            <a:r>
              <a:rPr lang="ru-RU" sz="3200" i="1" dirty="0" smtClean="0">
                <a:latin typeface="Sylfaen" pitchFamily="18" charset="0"/>
              </a:rPr>
              <a:t>КАТЮ</a:t>
            </a:r>
          </a:p>
          <a:p>
            <a:pPr>
              <a:buNone/>
            </a:pPr>
            <a:r>
              <a:rPr lang="ru-RU" sz="3200" i="1" dirty="0" smtClean="0">
                <a:latin typeface="Sylfaen" pitchFamily="18" charset="0"/>
              </a:rPr>
              <a:t>ТРЕВОЖИТ МОЛЧАНИЕ СЕСТРЫ</a:t>
            </a:r>
            <a:r>
              <a:rPr lang="ru-RU" sz="3200" dirty="0" smtClean="0">
                <a:latin typeface="Sylfaen" pitchFamily="18" charset="0"/>
              </a:rPr>
              <a:t>.</a:t>
            </a:r>
          </a:p>
          <a:p>
            <a:pPr>
              <a:buNone/>
            </a:pPr>
            <a:endParaRPr lang="ru-RU" sz="3200" dirty="0" smtClean="0">
              <a:latin typeface="Sylfaen" pitchFamily="18" charset="0"/>
            </a:endParaRPr>
          </a:p>
          <a:p>
            <a:pPr>
              <a:buNone/>
            </a:pPr>
            <a:r>
              <a:rPr lang="ru-RU" sz="3200" dirty="0" smtClean="0">
                <a:latin typeface="Sylfaen" pitchFamily="18" charset="0"/>
              </a:rPr>
              <a:t>Предложите максимально большое</a:t>
            </a:r>
          </a:p>
          <a:p>
            <a:pPr>
              <a:buNone/>
            </a:pPr>
            <a:r>
              <a:rPr lang="ru-RU" sz="3200" dirty="0" smtClean="0">
                <a:latin typeface="Sylfaen" pitchFamily="18" charset="0"/>
              </a:rPr>
              <a:t>число возможных синонимических</a:t>
            </a:r>
          </a:p>
          <a:p>
            <a:pPr>
              <a:buNone/>
            </a:pPr>
            <a:r>
              <a:rPr lang="ru-RU" sz="3200" dirty="0" smtClean="0">
                <a:latin typeface="Sylfaen" pitchFamily="18" charset="0"/>
              </a:rPr>
              <a:t>конструкций.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525658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latin typeface="Sylfaen" pitchFamily="18" charset="0"/>
              </a:rPr>
              <a:t>Модель ответа</a:t>
            </a:r>
            <a:endParaRPr lang="ru-RU" dirty="0" smtClean="0">
              <a:latin typeface="Sylfaen" pitchFamily="18" charset="0"/>
            </a:endParaRPr>
          </a:p>
          <a:p>
            <a:pPr>
              <a:buNone/>
            </a:pPr>
            <a:r>
              <a:rPr lang="ru-RU" dirty="0" smtClean="0">
                <a:latin typeface="Sylfaen" pitchFamily="18" charset="0"/>
              </a:rPr>
              <a:t>Катя тревожится: сестра молчит.</a:t>
            </a:r>
          </a:p>
          <a:p>
            <a:pPr>
              <a:buNone/>
            </a:pPr>
            <a:r>
              <a:rPr lang="ru-RU" dirty="0" smtClean="0">
                <a:latin typeface="Sylfaen" pitchFamily="18" charset="0"/>
              </a:rPr>
              <a:t>Сестра молчит, и это тревожит </a:t>
            </a:r>
            <a:r>
              <a:rPr lang="ru-RU" dirty="0" smtClean="0">
                <a:latin typeface="Sylfaen" pitchFamily="18" charset="0"/>
              </a:rPr>
              <a:t>Катю.</a:t>
            </a:r>
            <a:endParaRPr lang="ru-RU" dirty="0" smtClean="0">
              <a:latin typeface="Sylfaen" pitchFamily="18" charset="0"/>
            </a:endParaRPr>
          </a:p>
          <a:p>
            <a:pPr>
              <a:buNone/>
            </a:pPr>
            <a:r>
              <a:rPr lang="ru-RU" dirty="0" smtClean="0">
                <a:latin typeface="Sylfaen" pitchFamily="18" charset="0"/>
              </a:rPr>
              <a:t>Катя тревожится, потому что сестра</a:t>
            </a:r>
          </a:p>
          <a:p>
            <a:pPr>
              <a:buNone/>
            </a:pPr>
            <a:r>
              <a:rPr lang="ru-RU" dirty="0" smtClean="0">
                <a:latin typeface="Sylfaen" pitchFamily="18" charset="0"/>
              </a:rPr>
              <a:t>молчит.</a:t>
            </a:r>
          </a:p>
          <a:p>
            <a:pPr>
              <a:buNone/>
            </a:pPr>
            <a:r>
              <a:rPr lang="ru-RU" dirty="0" smtClean="0">
                <a:latin typeface="Sylfaen" pitchFamily="18" charset="0"/>
              </a:rPr>
              <a:t>Катя тревожится из-за молчания</a:t>
            </a:r>
          </a:p>
          <a:p>
            <a:pPr>
              <a:buNone/>
            </a:pPr>
            <a:r>
              <a:rPr lang="ru-RU" dirty="0" smtClean="0">
                <a:latin typeface="Sylfaen" pitchFamily="18" charset="0"/>
              </a:rPr>
              <a:t>сестры.</a:t>
            </a:r>
          </a:p>
          <a:p>
            <a:pPr>
              <a:buNone/>
            </a:pPr>
            <a:r>
              <a:rPr lang="ru-RU" dirty="0" smtClean="0">
                <a:latin typeface="Sylfaen" pitchFamily="18" charset="0"/>
              </a:rPr>
              <a:t>Катя встревожена молчанием сестры.</a:t>
            </a:r>
          </a:p>
          <a:p>
            <a:pPr>
              <a:buNone/>
            </a:pPr>
            <a:r>
              <a:rPr lang="ru-RU" dirty="0" smtClean="0">
                <a:latin typeface="Sylfaen" pitchFamily="18" charset="0"/>
              </a:rPr>
              <a:t>Молчание сестры – вот что тревожит</a:t>
            </a:r>
          </a:p>
          <a:p>
            <a:pPr>
              <a:buNone/>
            </a:pPr>
            <a:r>
              <a:rPr lang="ru-RU" dirty="0" smtClean="0">
                <a:latin typeface="Sylfaen" pitchFamily="18" charset="0"/>
              </a:rPr>
              <a:t>Катю.</a:t>
            </a:r>
          </a:p>
          <a:p>
            <a:pPr>
              <a:buNone/>
            </a:pPr>
            <a:r>
              <a:rPr lang="ru-RU" dirty="0" smtClean="0">
                <a:latin typeface="Sylfaen" pitchFamily="18" charset="0"/>
              </a:rPr>
              <a:t>Повод для Катиной тревоги –</a:t>
            </a:r>
          </a:p>
          <a:p>
            <a:pPr>
              <a:buNone/>
            </a:pPr>
            <a:r>
              <a:rPr lang="ru-RU" dirty="0" smtClean="0">
                <a:latin typeface="Sylfaen" pitchFamily="18" charset="0"/>
              </a:rPr>
              <a:t>молчание сестры.</a:t>
            </a:r>
          </a:p>
          <a:p>
            <a:pPr>
              <a:buNone/>
            </a:pPr>
            <a:r>
              <a:rPr lang="ru-RU" dirty="0" smtClean="0">
                <a:latin typeface="Sylfaen" pitchFamily="18" charset="0"/>
              </a:rPr>
              <a:t>Сестра молчит, что тревожит Катю.</a:t>
            </a:r>
          </a:p>
          <a:p>
            <a:pPr>
              <a:buNone/>
            </a:pPr>
            <a:r>
              <a:rPr lang="ru-RU" dirty="0" smtClean="0">
                <a:latin typeface="Sylfaen" pitchFamily="18" charset="0"/>
              </a:rPr>
              <a:t>Сестра молчит, из-за чего Катя</a:t>
            </a:r>
          </a:p>
          <a:p>
            <a:pPr>
              <a:buNone/>
            </a:pPr>
            <a:r>
              <a:rPr lang="ru-RU" dirty="0" smtClean="0">
                <a:latin typeface="Sylfaen" pitchFamily="18" charset="0"/>
              </a:rPr>
              <a:t>тревожится.</a:t>
            </a:r>
          </a:p>
          <a:p>
            <a:pPr>
              <a:buNone/>
            </a:pPr>
            <a:r>
              <a:rPr lang="ru-RU" dirty="0" smtClean="0">
                <a:latin typeface="Sylfaen" pitchFamily="18" charset="0"/>
              </a:rPr>
              <a:t>Катю тревожит, что сестра молчит.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87220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чем заключается синтаксическое своеобразие поэтической строчки из поэмы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А. С. Пушкина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«Полтава»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На холмах пушки присмирев // Прервали свой голодный рев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Возможна ли в ней расстановка знаков препинания? Если возможна, то какая?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7504" y="2636912"/>
            <a:ext cx="8280920" cy="403244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Модель ответа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Своеобразие этой конструкции заключается в том, что подлежащее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пушки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находится внутри обстоятельства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 холмах присмирев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выраженного деепричастным оборотом. В этом случае обособление его не требуется, так как в противном случае подлежащее будет отделено от сказуемого запятой, что противоречит нормам русской пунктуации. В случае же если в качестве обстоятельства рассматривать одиночное деепричастие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присмирев,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то его необходимо выделить запятыми. Однако такой вариант прочтения фразы не соответствует смыслу, заложенному в эту строку автором, поэтому знаки препинания в ней расставлять не следует.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8002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Изменится ли синтаксический состав предложения 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Глухой, дремучий лес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 изменении порядка слов? Объясните свой ответ.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2420888"/>
            <a:ext cx="8784976" cy="3888432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Синтаксический строй предложения изменится: предложение</a:t>
            </a:r>
            <a:r>
              <a:rPr lang="ru-RU" sz="2000" dirty="0" smtClean="0">
                <a:ea typeface="Calibri"/>
                <a:cs typeface="Times New Roman"/>
              </a:rPr>
              <a:t> </a:t>
            </a:r>
            <a:r>
              <a:rPr lang="ru-RU" i="1" dirty="0" smtClean="0">
                <a:latin typeface="Times New Roman"/>
                <a:ea typeface="Calibri"/>
                <a:cs typeface="Times New Roman"/>
              </a:rPr>
              <a:t>Глухой, дремучий лес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– односоставное назывное, осложненное однородными согласованными определениями – превратится в предложение</a:t>
            </a:r>
            <a:r>
              <a:rPr lang="ru-RU" i="1" dirty="0" smtClean="0">
                <a:latin typeface="Times New Roman"/>
                <a:ea typeface="Calibri"/>
                <a:cs typeface="Times New Roman"/>
              </a:rPr>
              <a:t> Лес глухой, дремучий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 – двусоставное, осложненное однородными составными именными сказуемыми.</a:t>
            </a:r>
            <a:endParaRPr lang="ru-RU" sz="2000" dirty="0" smtClean="0">
              <a:ea typeface="Calibri"/>
              <a:cs typeface="Times New Roman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601</Words>
  <Application>Microsoft Office PowerPoint</Application>
  <PresentationFormat>Экран (4:3)</PresentationFormat>
  <Paragraphs>110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МЕТОДИЧЕСКИЕ ОСНОВЫ ПОДГОТОВКИ ШКОЛЬНИКОВ К ОЛИМПИАДАМ И КОНКУРСАМ ПО РУССКОМУ ЯЗЫКУ</vt:lpstr>
      <vt:lpstr>Традиционное понимание.</vt:lpstr>
      <vt:lpstr>Формально-грамматическое понимание.</vt:lpstr>
      <vt:lpstr>https://olimpiada.ru/activity/80/tasks</vt:lpstr>
      <vt:lpstr>Слайд 5</vt:lpstr>
      <vt:lpstr>ВСЕРОССИЙСКАЯ ОЛИМПИАДА ШКОЛЬНИКОВ ПО РУССКОМУ ЯЗЫКУ Республика Башкортостан Муниципальный этап 2019/2020 учебный год 10-11 классы</vt:lpstr>
      <vt:lpstr>Слайд 7</vt:lpstr>
      <vt:lpstr>В чем заключается синтаксическое своеобразие поэтической строчки из поэмы А. С. Пушкина «Полтава» На холмах пушки присмирев // Прервали свой голодный рев? Возможна ли в ней расстановка знаков препинания? Если возможна, то какая? </vt:lpstr>
      <vt:lpstr>Изменится ли синтаксический состав предложения Глухой, дремучий лес при изменении порядка слов? Объясните свой ответ.</vt:lpstr>
      <vt:lpstr>Слайд 10</vt:lpstr>
      <vt:lpstr>БЛАГОДАРИМ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Юля</cp:lastModifiedBy>
  <cp:revision>39</cp:revision>
  <dcterms:created xsi:type="dcterms:W3CDTF">2020-08-15T16:22:06Z</dcterms:created>
  <dcterms:modified xsi:type="dcterms:W3CDTF">2020-11-24T19:56:50Z</dcterms:modified>
</cp:coreProperties>
</file>