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D3D38-1012-4294-9E68-BD8F02D06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11D6-EAF2-4409-8982-655A1D45F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CBC7F0-356D-4636-81DB-7A2B72BA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F37BEC-C1FF-412E-8BD5-E6743517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1CA7C-F300-45D7-A72E-080DCE4C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7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1EA62-C495-4145-B138-84E7A8BA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AB9A41-0721-4EC5-9E34-998B884A4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3AF7A-2C10-451F-890A-356BEB2B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105F1-6051-45E6-A4A3-D7FB7F99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A4EC1-74A0-44F9-89F0-56C33D35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7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F9FD5E-F1F5-416E-B86C-01536BD05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1A0FF-8FAB-4966-8954-95C69153A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14D2D9-6E07-422E-89D9-6AA27622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EB6CB-2829-4C5E-8ACD-4DBF8F29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CAF61D-FFAF-4278-B330-E553F77E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6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5F44C-975B-4B6F-9411-0AD3813E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18703-ABE6-4FE1-A07F-48A5139F8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45B15B-0085-430D-A4AA-3987DB67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2C080-58B7-4651-9260-783847B3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CB7A8-3CAD-473D-A90F-E615C89C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8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7BAA8-787B-4C03-9E74-A6DC96C0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3A4C47-4A78-483D-85A4-35C65DF75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0BE94C-17A5-4CE6-B0A4-54901D5D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43F38-0802-42AC-BDDC-F0345CEA0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CAFC-263F-4B7B-B69C-446F5A10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7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4E0BA-5763-4305-9E81-7D480B05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61C10-241D-4427-A1C2-9180C81A6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424F10-7280-4490-B9B1-FCFB3EFD5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08B052-9277-43AE-A539-8C50ACF0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EB3D1-E89F-4C7B-A6C1-0CA69255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C29153-FEE7-45AE-A581-369022D5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82597-80D4-4585-A426-4A82AAC3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BB264B-B802-478D-8B85-D8BC14791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AC8BB1-DE95-4D86-8955-903CF7B3F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431F3E-C552-41B3-AFE9-53A21F4AA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5B58E3-7545-4EE0-B5F0-E1834870C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CD290A-4917-42D5-9C41-F665DD1D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BF2BC4-D9C9-4E85-9113-7536F965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BBB3DD-4E85-49A4-B4E2-5D38A744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82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91202-7C75-4387-A4BB-52963E87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5889BF-FF5C-4932-903E-E9C51B0C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50CC93-60CE-4CC1-A8F1-B6D0BC93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CDB8D5-68FB-47E5-B25C-56BA7A21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1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D590B2-74D0-4F69-B222-BE09B1B2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B7A146-CF88-4E49-B8A0-83F91348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8140D0-8355-45B7-AEBC-B8427D39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3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A1D1B-C91C-4103-9E7A-E7FDE38F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E4A78-5AE3-439F-A54F-6BD11E09E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DCC5C7-49E7-42E9-A525-0807133E6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D38C3E-AC61-40F6-91C0-9D4FAFE2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C7ABB3-6428-473F-B214-D9499542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363916-C3B2-41AC-BF01-9CDECD86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1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D5DFD-1FF5-450B-B6A3-7B2B186B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E8CFF7-77E2-4CA8-B75E-0E7B68A6B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AD502D-38C3-4328-A943-79C0C3ECE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831BB-27F3-4785-B58A-79B8CB34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6294F-47BA-41B1-A49B-116BA09D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D2A1BF-E380-4E52-8FAD-4143DF00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7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F1CAC-5EFC-4BB0-9A2D-F59FEE71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11AFED-F955-4875-9E4A-7C8AEE4EC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1FDF5-F29E-43A7-BA3D-261A35519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9FB1-B82B-47DF-A01A-DC171090AAE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44FD4-9A27-4E66-8009-26CD84F9E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19D81C-08E9-4926-BA78-5B6D5EFC6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6E020-44EE-4BA2-95D7-13C18A70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6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98142C-EDDF-4D90-A0DE-F31B6CD64FC9}"/>
              </a:ext>
            </a:extLst>
          </p:cNvPr>
          <p:cNvSpPr txBox="1"/>
          <p:nvPr/>
        </p:nvSpPr>
        <p:spPr>
          <a:xfrm>
            <a:off x="1214120" y="734536"/>
            <a:ext cx="9763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учителя-логопеда с воспитателем: современные формы работы по развитию речи с детьми старшего дошкольного возраста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0F853-DC43-4F54-BDD8-CBBE5B8E34FA}"/>
              </a:ext>
            </a:extLst>
          </p:cNvPr>
          <p:cNvSpPr txBox="1"/>
          <p:nvPr/>
        </p:nvSpPr>
        <p:spPr>
          <a:xfrm>
            <a:off x="6507646" y="3815140"/>
            <a:ext cx="49099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Крымской весны»</a:t>
            </a:r>
          </a:p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с/п детский сад «Весна»,</a:t>
            </a:r>
          </a:p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ШМУ-логопеда</a:t>
            </a:r>
          </a:p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Симферопольского района</a:t>
            </a:r>
          </a:p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Боровкова Нина Борисовна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FA7F6A-6266-40BC-BB32-292356999A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9" y="3173522"/>
            <a:ext cx="451467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42392-CF72-4F96-B9AE-5CC18D338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822"/>
            <a:ext cx="8222537" cy="57584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34A475-85C2-487C-8102-90DBD52AE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14" y="558801"/>
            <a:ext cx="4264060" cy="60655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3B40B3-314E-4949-9626-3EF35DD31613}"/>
              </a:ext>
            </a:extLst>
          </p:cNvPr>
          <p:cNvSpPr/>
          <p:nvPr/>
        </p:nvSpPr>
        <p:spPr>
          <a:xfrm>
            <a:off x="1063593" y="454958"/>
            <a:ext cx="5673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Еженедельные задания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Н.Е.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Арбековой</a:t>
            </a:r>
            <a:endParaRPr lang="ru-RU" sz="24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D99ABB-5E68-4D5D-8EF3-ECAAEE0F2EDA}"/>
              </a:ext>
            </a:extLst>
          </p:cNvPr>
          <p:cNvSpPr/>
          <p:nvPr/>
        </p:nvSpPr>
        <p:spPr>
          <a:xfrm>
            <a:off x="1063593" y="481479"/>
            <a:ext cx="5662327" cy="38434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4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BA8A11-2173-4B26-BB91-2E824DC5E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0" t="22370" r="23666" b="10370"/>
          <a:stretch/>
        </p:blipFill>
        <p:spPr>
          <a:xfrm>
            <a:off x="5563261" y="1381760"/>
            <a:ext cx="6371349" cy="503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214DB8-C2BD-4058-A80B-0D0BD07E3F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0" y="299720"/>
            <a:ext cx="2453971" cy="31292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6DAD45-C6A4-42C9-899B-6B3B3072F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" y="3429000"/>
            <a:ext cx="4563109" cy="34223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F356E1-810A-47BF-958D-6FEEEE7D3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1" y="299720"/>
            <a:ext cx="2404651" cy="308070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8E9D2D-0054-4A69-A9C7-C2161FB9E0CD}"/>
              </a:ext>
            </a:extLst>
          </p:cNvPr>
          <p:cNvSpPr/>
          <p:nvPr/>
        </p:nvSpPr>
        <p:spPr>
          <a:xfrm>
            <a:off x="5821242" y="436880"/>
            <a:ext cx="5750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Еженедельные задания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О.И.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Крупенчук</a:t>
            </a:r>
            <a:endParaRPr lang="ru-RU" sz="2400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C58F7C4-3920-4996-8C02-BD4CF911FD56}"/>
              </a:ext>
            </a:extLst>
          </p:cNvPr>
          <p:cNvSpPr/>
          <p:nvPr/>
        </p:nvSpPr>
        <p:spPr>
          <a:xfrm>
            <a:off x="5821680" y="436880"/>
            <a:ext cx="5750560" cy="457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5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E7E5B6-E782-4C69-808F-E9A9E187D45E}"/>
              </a:ext>
            </a:extLst>
          </p:cNvPr>
          <p:cNvSpPr txBox="1"/>
          <p:nvPr/>
        </p:nvSpPr>
        <p:spPr>
          <a:xfrm>
            <a:off x="4170680" y="1280160"/>
            <a:ext cx="385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97899-E871-4112-9C29-4D24B978E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75" y="2453640"/>
            <a:ext cx="6318250" cy="379095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5B85E53-9B1C-476C-BE71-9A6983F1B0C3}"/>
              </a:ext>
            </a:extLst>
          </p:cNvPr>
          <p:cNvSpPr/>
          <p:nvPr/>
        </p:nvSpPr>
        <p:spPr>
          <a:xfrm>
            <a:off x="4165600" y="1270000"/>
            <a:ext cx="3891280" cy="5486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2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3C73F-30A3-4274-871E-D4B05274F85F}"/>
              </a:ext>
            </a:extLst>
          </p:cNvPr>
          <p:cNvSpPr txBox="1"/>
          <p:nvPr/>
        </p:nvSpPr>
        <p:spPr>
          <a:xfrm>
            <a:off x="574040" y="406400"/>
            <a:ext cx="11043920" cy="1384995"/>
          </a:xfrm>
          <a:prstGeom prst="rect">
            <a:avLst/>
          </a:prstGeom>
          <a:ln w="285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охвата коррекционной работой детей с речевыми нарушениями в дошкольных учреждениях Симферопольского района за 2023-2024 учебный год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1993A69-9680-4549-AE66-3D98A9C57CF1}"/>
              </a:ext>
            </a:extLst>
          </p:cNvPr>
          <p:cNvSpPr/>
          <p:nvPr/>
        </p:nvSpPr>
        <p:spPr>
          <a:xfrm>
            <a:off x="574040" y="406400"/>
            <a:ext cx="11043920" cy="13849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508EC88-FAE3-4977-A8E0-1AAB2CCA4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49112"/>
              </p:ext>
            </p:extLst>
          </p:nvPr>
        </p:nvGraphicFramePr>
        <p:xfrm>
          <a:off x="574040" y="1818640"/>
          <a:ext cx="1104392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81">
                  <a:extLst>
                    <a:ext uri="{9D8B030D-6E8A-4147-A177-3AD203B41FA5}">
                      <a16:colId xmlns:a16="http://schemas.microsoft.com/office/drawing/2014/main" val="2750904186"/>
                    </a:ext>
                  </a:extLst>
                </a:gridCol>
                <a:gridCol w="1916548">
                  <a:extLst>
                    <a:ext uri="{9D8B030D-6E8A-4147-A177-3AD203B41FA5}">
                      <a16:colId xmlns:a16="http://schemas.microsoft.com/office/drawing/2014/main" val="2603010101"/>
                    </a:ext>
                  </a:extLst>
                </a:gridCol>
                <a:gridCol w="2501020">
                  <a:extLst>
                    <a:ext uri="{9D8B030D-6E8A-4147-A177-3AD203B41FA5}">
                      <a16:colId xmlns:a16="http://schemas.microsoft.com/office/drawing/2014/main" val="2326602650"/>
                    </a:ext>
                  </a:extLst>
                </a:gridCol>
                <a:gridCol w="2704911">
                  <a:extLst>
                    <a:ext uri="{9D8B030D-6E8A-4147-A177-3AD203B41FA5}">
                      <a16:colId xmlns:a16="http://schemas.microsoft.com/office/drawing/2014/main" val="2370286250"/>
                    </a:ext>
                  </a:extLst>
                </a:gridCol>
                <a:gridCol w="1889360">
                  <a:extLst>
                    <a:ext uri="{9D8B030D-6E8A-4147-A177-3AD203B41FA5}">
                      <a16:colId xmlns:a16="http://schemas.microsoft.com/office/drawing/2014/main" val="2966711094"/>
                    </a:ext>
                  </a:extLst>
                </a:gridCol>
              </a:tblGrid>
              <a:tr h="114989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учреждений ДО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учителей-логопедов в ДОУ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организации логопедической помощи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логопунктов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групп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охваченных детей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375355"/>
                  </a:ext>
                </a:extLst>
              </a:tr>
              <a:tr h="528982"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≈ 45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Логопедический пункт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653171"/>
                  </a:ext>
                </a:extLst>
              </a:tr>
              <a:tr h="52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с ОВЗ (ТНР)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 них 24 – группы комбинированной направленности; </a:t>
                      </a:r>
                    </a:p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группы компенсирующей направленности)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3039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34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AB905E-280D-4A06-BE8E-56FA99FC4A80}"/>
              </a:ext>
            </a:extLst>
          </p:cNvPr>
          <p:cNvSpPr/>
          <p:nvPr/>
        </p:nvSpPr>
        <p:spPr>
          <a:xfrm>
            <a:off x="198120" y="168988"/>
            <a:ext cx="117957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РФ от 31.07.2020 N 373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(Редакция от 25.10.2023 — Действует с 01.09.2024)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9026EF2-8E02-46EE-A3C0-B20D0F5BBEB5}"/>
              </a:ext>
            </a:extLst>
          </p:cNvPr>
          <p:cNvSpPr/>
          <p:nvPr/>
        </p:nvSpPr>
        <p:spPr>
          <a:xfrm>
            <a:off x="198120" y="163194"/>
            <a:ext cx="11739880" cy="178510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B8F79-C4D7-4C6B-B8E7-918306BAD679}"/>
              </a:ext>
            </a:extLst>
          </p:cNvPr>
          <p:cNvSpPr txBox="1"/>
          <p:nvPr/>
        </p:nvSpPr>
        <p:spPr>
          <a:xfrm>
            <a:off x="121920" y="1959886"/>
            <a:ext cx="12070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Особенности организации образовательной деятельности для лиц с ограниченными возможностями здоровья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детей с ограниченными возможностями здоровья может быть организовано как совместно с другими детьми, так и в отдельных группах или отдельных образовательных организациях.</a:t>
            </a:r>
          </a:p>
          <a:p>
            <a:pPr algn="just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в группах компенсирующей направленности не должно превышать: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тяжелыми нарушениями речи - 6 детей в возрасте до 3 лет и 10 детей в возрасте старше 3 лет;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фонетико-фонематическими нарушениями речи - 12 детей в возрасте старше 3 лет; </a:t>
            </a:r>
          </a:p>
          <a:p>
            <a:pPr algn="just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в группах комбинированной направленности не должно превышать:</a:t>
            </a:r>
          </a:p>
          <a:p>
            <a:pPr algn="just" fontAlgn="base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старше 3 лет:</a:t>
            </a:r>
          </a:p>
          <a:p>
            <a:pPr algn="just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15 детей, в том числе не более 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слабовидящих и (или) детей с амблиопией и (или) косоглазием, или слабослышащих детей, или детей,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тяжелые нарушения речи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детей с умственной отсталостью легкой степени;</a:t>
            </a:r>
          </a:p>
          <a:p>
            <a:pPr algn="just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17 детей, в том числе не более 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задержкой психического развития,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фонетико-фонематическими нарушениями речи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21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получении дошкольного образования детьми с ограниченными возможностями здоровья в группах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комбинированной направленности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непрерывной образовательной деятельности и коррекционных занятий с учетом особенностей детей в штатное расписание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вводятся штатные единицы следующих специалистов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учителя-логопеда на каждые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5-12 обучающихся с ограниченными возможностями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86943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5B864-649A-4D0D-8C3C-CBF4424E36E2}"/>
              </a:ext>
            </a:extLst>
          </p:cNvPr>
          <p:cNvSpPr txBox="1"/>
          <p:nvPr/>
        </p:nvSpPr>
        <p:spPr>
          <a:xfrm>
            <a:off x="2570480" y="61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B1A59F-74C7-4BE0-BBF1-53AE147E3F76}"/>
              </a:ext>
            </a:extLst>
          </p:cNvPr>
          <p:cNvSpPr/>
          <p:nvPr/>
        </p:nvSpPr>
        <p:spPr>
          <a:xfrm>
            <a:off x="233680" y="231616"/>
            <a:ext cx="11724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06.08.2020 N Р-75 (ред. от 06.04.2021) «Об утверждении примерного Положения об оказании логопедической помощи в организациях, осуществляющих образовательную деятельность»: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F1995B-3583-4E0C-850B-4E2F7F44E75C}"/>
              </a:ext>
            </a:extLst>
          </p:cNvPr>
          <p:cNvSpPr/>
          <p:nvPr/>
        </p:nvSpPr>
        <p:spPr>
          <a:xfrm>
            <a:off x="325120" y="1377236"/>
            <a:ext cx="11541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штатных единиц учителей-логопедов определяется локальным нормативным актом Организации, регулирующим вопросы оказания логопедической помощи, исходя из:</a:t>
            </a:r>
          </a:p>
          <a:p>
            <a:pPr marL="342900" indent="-342900" algn="just">
              <a:buAutoNum type="arabicParenR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обучающихся, имеющих заключение психолого-медико-педагогической комиссии (далее - ПМПК) с рекомендациями об обучении по адаптированной основной образовательной программе для обучающихся с ограниченными возможностями здоровья (далее - ОВЗ) из рекомендуемого расчета 1 штатная единица учителя-логопеда на 6 - 12 указанных обучающихся;</a:t>
            </a:r>
          </a:p>
          <a:p>
            <a:pPr marL="342900" indent="-3429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обучающихся, имеющих заключение психолого-педагогического консилиума (далее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(или) ПМПК с рекомендациями об оказании психолого-педагогической помощи обучающимся, испытывающим трудности в освоении основных общеобразовательных программ, развитии и социальной адаптации, (проведении коррекционных занятий с учителем-логопедом) из рекомендуемого расчета 1 штатная единица учителя-логопеда на 25 таких обучающихся.</a:t>
            </a:r>
            <a:endParaRPr lang="ru-RU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F991E4D-A885-4777-AD5F-8BEBA4B7CA5B}"/>
              </a:ext>
            </a:extLst>
          </p:cNvPr>
          <p:cNvSpPr/>
          <p:nvPr/>
        </p:nvSpPr>
        <p:spPr>
          <a:xfrm>
            <a:off x="243840" y="166985"/>
            <a:ext cx="11714480" cy="124525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7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82F9C6-D2EE-4BC3-ADDA-99C3F1B77BB6}"/>
              </a:ext>
            </a:extLst>
          </p:cNvPr>
          <p:cNvSpPr txBox="1"/>
          <p:nvPr/>
        </p:nvSpPr>
        <p:spPr>
          <a:xfrm>
            <a:off x="218440" y="335278"/>
            <a:ext cx="1175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база, регламентирующая работу учителя-логопеда в ДОУ (в т.ч. в части взаимодействия с воспитателем)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673BAD-9CBB-47B5-AC8B-052A9FBE7792}"/>
              </a:ext>
            </a:extLst>
          </p:cNvPr>
          <p:cNvSpPr/>
          <p:nvPr/>
        </p:nvSpPr>
        <p:spPr>
          <a:xfrm>
            <a:off x="218440" y="335279"/>
            <a:ext cx="11755120" cy="95410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7A7B-EC79-4601-9C6B-43A26862463C}"/>
              </a:ext>
            </a:extLst>
          </p:cNvPr>
          <p:cNvSpPr txBox="1"/>
          <p:nvPr/>
        </p:nvSpPr>
        <p:spPr>
          <a:xfrm>
            <a:off x="304801" y="1462643"/>
            <a:ext cx="1166875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06.08.2020 N Р-75 (ред. от 06.04.2021) «Об утверждении примерного Положения об оказании логопедической помощи в организациях, осуществляющих образовательную деятельность»: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Задачами Организации по оказанию логопедической помощи являются: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логопедической диагностики с целью своевременного выявления и последующей коррекции речевых нарушений обучающихся;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проведения логопедических занятий с обучающимися с выявленными нарушениями речи;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пропедевтической логопедической работы с обучающимися по предупреждению возникновения возможных нарушений в развитии речи, включая разработку конкретных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обучающимся, их родителям (законным представителям),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участников образовательных отношений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организации и содержания логопедической работы с обучающимися.</a:t>
            </a:r>
          </a:p>
        </p:txBody>
      </p:sp>
    </p:spTree>
    <p:extLst>
      <p:ext uri="{BB962C8B-B14F-4D97-AF65-F5344CB8AC3E}">
        <p14:creationId xmlns:p14="http://schemas.microsoft.com/office/powerpoint/2010/main" val="142990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3C3967-5CC0-47D6-AD51-F8379FBFA5D0}"/>
              </a:ext>
            </a:extLst>
          </p:cNvPr>
          <p:cNvSpPr/>
          <p:nvPr/>
        </p:nvSpPr>
        <p:spPr>
          <a:xfrm>
            <a:off x="218440" y="1320162"/>
            <a:ext cx="117551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06.08.2020 N Р-75 (ред. от 06.04.2021) «Об утверждении примерного Положения об оказании логопедической помощи в организациях, осуществляющих образовательную деятельность»: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2.12. Консультативная деятельность учителя-логопеда (учителей-логопедов) заключается в формировании единой стратегии эффективного преодоления речевых особенностей обучающихся при совместной работе всех участников образовательного процесса (административных и педагогических работников Организации, родителей (законных представителей), которая предполагает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задачах, специфике, особенностях организации коррекционно-развивающей работы учителя-логопеда с обучающимся.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деятельность может осуществляться через организацию: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постоянно действующей консультативной службы для родителей;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индивидуального и группового консультирования родителей (законных представителей), педагогических и руководящих работников Организации;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информационных стендов.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B9BBB7E-6169-4249-A818-1BA7A53F6648}"/>
              </a:ext>
            </a:extLst>
          </p:cNvPr>
          <p:cNvSpPr/>
          <p:nvPr/>
        </p:nvSpPr>
        <p:spPr>
          <a:xfrm>
            <a:off x="218440" y="335279"/>
            <a:ext cx="11755120" cy="95410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2A0F23-0D11-47AC-BD94-7BB506D3AEAE}"/>
              </a:ext>
            </a:extLst>
          </p:cNvPr>
          <p:cNvSpPr/>
          <p:nvPr/>
        </p:nvSpPr>
        <p:spPr>
          <a:xfrm>
            <a:off x="218440" y="350667"/>
            <a:ext cx="11755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база, регламентирующая работу учителя-логопеда в ДОУ (в т.ч. в части взаимодействия с воспитателем)</a:t>
            </a:r>
          </a:p>
        </p:txBody>
      </p:sp>
    </p:spTree>
    <p:extLst>
      <p:ext uri="{BB962C8B-B14F-4D97-AF65-F5344CB8AC3E}">
        <p14:creationId xmlns:p14="http://schemas.microsoft.com/office/powerpoint/2010/main" val="196962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1C61D8-94F6-486A-A053-19A7A7C80B8E}"/>
              </a:ext>
            </a:extLst>
          </p:cNvPr>
          <p:cNvSpPr/>
          <p:nvPr/>
        </p:nvSpPr>
        <p:spPr>
          <a:xfrm>
            <a:off x="1219200" y="396855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образовательная программа дошкольного образования для детей с тяжелыми нарушениями речи (общим недоразвитием речи) с 3 до 7 лет Н.В. Нищевой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32907CB-866E-43F1-84EB-22B7087EBE39}"/>
              </a:ext>
            </a:extLst>
          </p:cNvPr>
          <p:cNvSpPr/>
          <p:nvPr/>
        </p:nvSpPr>
        <p:spPr>
          <a:xfrm>
            <a:off x="1219200" y="396855"/>
            <a:ext cx="9753600" cy="120033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7746BF-A12F-431F-955A-ACE26029BC2C}"/>
              </a:ext>
            </a:extLst>
          </p:cNvPr>
          <p:cNvSpPr/>
          <p:nvPr/>
        </p:nvSpPr>
        <p:spPr>
          <a:xfrm>
            <a:off x="944880" y="1916559"/>
            <a:ext cx="10302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учителя-логопеда с воспитателем: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составление перспективного планирования работы на текущий период во всех образовательных областях;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выбор форм, методов и приемов коррекционно-развивающей работы;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развивающего предметного пространства в групповом помещении; </a:t>
            </a:r>
          </a:p>
          <a:p>
            <a:pPr marL="285750" indent="-285750"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участие в интегрированной образовательной деятельности;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осуществление образовательной деятельности в ходе режимных моментов;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еженедельные задания учителя-логопеда воспитателям.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Еженедельные задания логопеда воспитателю включают в себя следующие разделы: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логопедические пятиминутки;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подвижные игры и пальчиковая гимнастика;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индивидуальная работа;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рекомендации по подбору художественной литературы и иллюстративного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82463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A10EFC-8EFA-4314-BA14-BE17B9276653}"/>
              </a:ext>
            </a:extLst>
          </p:cNvPr>
          <p:cNvSpPr/>
          <p:nvPr/>
        </p:nvSpPr>
        <p:spPr>
          <a:xfrm>
            <a:off x="3326940" y="207325"/>
            <a:ext cx="5538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Еженедельные задания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Н.В. Нищевой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FDE4E-78EF-4A73-8906-E1D4B6BE5C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" y="834106"/>
            <a:ext cx="4065227" cy="571749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FD0DED5-2ED6-41BF-A393-D3BD1AAD8652}"/>
              </a:ext>
            </a:extLst>
          </p:cNvPr>
          <p:cNvSpPr/>
          <p:nvPr/>
        </p:nvSpPr>
        <p:spPr>
          <a:xfrm>
            <a:off x="3418990" y="221950"/>
            <a:ext cx="5454071" cy="4470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7AB929-3632-4278-8EC1-B157D8B08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25" y="825115"/>
            <a:ext cx="4298950" cy="57319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03B197-820C-4C8A-BD92-18F5EDE1C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85" y="826885"/>
            <a:ext cx="4298951" cy="5731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676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1C0718-FCED-40E3-ABFF-C0870ACFC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35" y="1838960"/>
            <a:ext cx="7413143" cy="41452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32E70C-7863-489E-9C30-40E74CDF1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2" y="507667"/>
            <a:ext cx="4286758" cy="6106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74011A-DB7D-4261-A218-2A035363075A}"/>
              </a:ext>
            </a:extLst>
          </p:cNvPr>
          <p:cNvSpPr/>
          <p:nvPr/>
        </p:nvSpPr>
        <p:spPr>
          <a:xfrm>
            <a:off x="5689462" y="276834"/>
            <a:ext cx="5265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Еженедельные задания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О.С.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Гомзяк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8FF14B5-A6C4-4074-9F95-963112733F6F}"/>
              </a:ext>
            </a:extLst>
          </p:cNvPr>
          <p:cNvSpPr/>
          <p:nvPr/>
        </p:nvSpPr>
        <p:spPr>
          <a:xfrm>
            <a:off x="5689600" y="314960"/>
            <a:ext cx="5273040" cy="4064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96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791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Нина</dc:creator>
  <cp:lastModifiedBy>User</cp:lastModifiedBy>
  <cp:revision>5</cp:revision>
  <dcterms:created xsi:type="dcterms:W3CDTF">2025-04-21T15:46:49Z</dcterms:created>
  <dcterms:modified xsi:type="dcterms:W3CDTF">2025-04-22T07:58:40Z</dcterms:modified>
</cp:coreProperties>
</file>