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1"/>
  </p:sldMasterIdLst>
  <p:sldIdLst>
    <p:sldId id="258" r:id="rId2"/>
    <p:sldId id="262" r:id="rId3"/>
    <p:sldId id="260" r:id="rId4"/>
    <p:sldId id="261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8" d="100"/>
          <a:sy n="58" d="100"/>
        </p:scale>
        <p:origin x="108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BCA99-7A5D-40CA-8FA4-DE56C46F33B5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DE9-3546-447E-B985-07271B80E3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495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BCA99-7A5D-40CA-8FA4-DE56C46F33B5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DE9-3546-447E-B985-07271B80E3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487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BCA99-7A5D-40CA-8FA4-DE56C46F33B5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DE9-3546-447E-B985-07271B80E3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1561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BCA99-7A5D-40CA-8FA4-DE56C46F33B5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DE9-3546-447E-B985-07271B80E34C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173840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BCA99-7A5D-40CA-8FA4-DE56C46F33B5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DE9-3546-447E-B985-07271B80E3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226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BCA99-7A5D-40CA-8FA4-DE56C46F33B5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DE9-3546-447E-B985-07271B80E3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241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BCA99-7A5D-40CA-8FA4-DE56C46F33B5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DE9-3546-447E-B985-07271B80E3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3815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BCA99-7A5D-40CA-8FA4-DE56C46F33B5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DE9-3546-447E-B985-07271B80E3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2281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BCA99-7A5D-40CA-8FA4-DE56C46F33B5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DE9-3546-447E-B985-07271B80E3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195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BCA99-7A5D-40CA-8FA4-DE56C46F33B5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DE9-3546-447E-B985-07271B80E3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829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BCA99-7A5D-40CA-8FA4-DE56C46F33B5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DE9-3546-447E-B985-07271B80E3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941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BCA99-7A5D-40CA-8FA4-DE56C46F33B5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DE9-3546-447E-B985-07271B80E3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866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BCA99-7A5D-40CA-8FA4-DE56C46F33B5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DE9-3546-447E-B985-07271B80E3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959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BCA99-7A5D-40CA-8FA4-DE56C46F33B5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DE9-3546-447E-B985-07271B80E3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197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BCA99-7A5D-40CA-8FA4-DE56C46F33B5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DE9-3546-447E-B985-07271B80E3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389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BCA99-7A5D-40CA-8FA4-DE56C46F33B5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DE9-3546-447E-B985-07271B80E3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500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BCA99-7A5D-40CA-8FA4-DE56C46F33B5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DE9-3546-447E-B985-07271B80E3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251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AFBCA99-7A5D-40CA-8FA4-DE56C46F33B5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CAADE9-3546-447E-B985-07271B80E3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760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  <p:sldLayoutId id="2147483784" r:id="rId14"/>
    <p:sldLayoutId id="2147483785" r:id="rId15"/>
    <p:sldLayoutId id="2147483786" r:id="rId16"/>
    <p:sldLayoutId id="214748378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eg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7849307"/>
          </a:xfrm>
        </p:spPr>
      </p:pic>
      <p:sp>
        <p:nvSpPr>
          <p:cNvPr id="5" name="Прямоугольник 4"/>
          <p:cNvSpPr/>
          <p:nvPr/>
        </p:nvSpPr>
        <p:spPr>
          <a:xfrm>
            <a:off x="2338251" y="91440"/>
            <a:ext cx="6805749" cy="17424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«Детский сад  «Золотой ключик» </a:t>
            </a: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с.Мирное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Симферопольского района Республики Крым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ОКПО 00834797,  ОГРН 1159102031692, ИНН/ КПП 9109010451/910901001,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л. Белова</a:t>
            </a:r>
            <a:r>
              <a:rPr lang="uk-UA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дом 2а, </a:t>
            </a: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с.Мирное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Симферопольский район, </a:t>
            </a: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Респу</a:t>
            </a:r>
            <a:r>
              <a:rPr lang="uk-UA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лика Крым, 297503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тел/факс 0(652)59-85-07, </a:t>
            </a:r>
            <a:r>
              <a:rPr lang="fr-FR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fr-FR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mail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fr-FR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galina_guda@mail.ru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8250" y="2246811"/>
            <a:ext cx="73595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«Содержание и оформление уголка экспериментирования в детском саду»</a:t>
            </a:r>
            <a:endParaRPr lang="ru-RU" sz="4400" b="1" dirty="0">
              <a:solidFill>
                <a:schemeClr val="accent1">
                  <a:lumMod val="50000"/>
                </a:schemeClr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36206" y="4631173"/>
            <a:ext cx="3886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Подготовила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воспитатель Бойчук А. А.</a:t>
            </a:r>
          </a:p>
        </p:txBody>
      </p:sp>
    </p:spTree>
    <p:extLst>
      <p:ext uri="{BB962C8B-B14F-4D97-AF65-F5344CB8AC3E}">
        <p14:creationId xmlns:p14="http://schemas.microsoft.com/office/powerpoint/2010/main" val="15101859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65"/>
            <a:ext cx="12192000" cy="6946175"/>
          </a:xfrm>
        </p:spPr>
      </p:pic>
      <p:sp>
        <p:nvSpPr>
          <p:cNvPr id="5" name="Прямоугольник 4"/>
          <p:cNvSpPr/>
          <p:nvPr/>
        </p:nvSpPr>
        <p:spPr>
          <a:xfrm>
            <a:off x="431074" y="618517"/>
            <a:ext cx="11286309" cy="3380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Моделирование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1B1C2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 предлагает детям изучить какое-либо природное явление в уголке экспериментирования (водопад, снежный буран, вихрь, образование морской пены, камнепад и т. д.). Предварительно дети рассматривают наглядный материал: картинки/фотографии явления. Практическое задание заключается в имитации условий возникновения названного явления. Например, для моделирования бурунов (волн с пенистым гребнем) дети выполняют инструкции воспитателя: в контейнер наливают воду, добавляют немного жидкого мыла, аккуратно размешивают. Каждый воспитанник берёт пластиковую трубочку, опускает в воду и делает сильный выдох. Дети наблюдают, как поверхность воды приподнимается и возникает пенный гребень. Моделирование доступно самым маленьким исследователям, они могут сымитировать листопад (подбрасывая кусочки бумаги), весеннюю капель (набрав в сито снег и наблюдая его таяние) и т. д.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541" y="3640548"/>
            <a:ext cx="4000512" cy="2995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353" y="3788229"/>
            <a:ext cx="3842465" cy="28770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32134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6746"/>
            <a:ext cx="12192000" cy="6934746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51" y="3597184"/>
            <a:ext cx="5539606" cy="31160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22513" y="675169"/>
            <a:ext cx="11077303" cy="306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Опыты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Чтобы детям было интересно достичь результата практического исследования, рекомендуется привнесение игрового элемента в занятие или проблемной ситуации. «Ребята, нам надо украсить ёлку во дворе! Попробуем сделать ледяные игрушки?», «Незнайка промок под дождём, покажем ему, как высушить одежду?», «Дети, к нам в группу пришла посылка с новым инструментом! Познакомимся?» План опытной деятельности младших и средних дошкольников проговаривается педагогом. Воспитатель показывает каждый пункт действий и следит за выполнением детьми. Дети старшей и подготовительной групп тренируются в самостоятельном построении структуры опыта, воспитатель помогает наводящими вопросами. За экспериментированием обязателен контроль педагогом.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952"/>
          <a:stretch/>
        </p:blipFill>
        <p:spPr>
          <a:xfrm>
            <a:off x="6727370" y="3219835"/>
            <a:ext cx="3984988" cy="34933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09403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29"/>
            <a:ext cx="12192000" cy="689719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790" y="2697779"/>
            <a:ext cx="5449235" cy="423592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13774" y="649974"/>
            <a:ext cx="10594602" cy="2187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познавательной активности осуществляется в насыщенной предметной среде и возможности её изучения. Процесс получения информации лежит в основе дошкольного образования. Уголок экспериментирования должен стать местом, где дети испытывают восторг от непосредственного участия в предметной деятельности. Выполнение простых опытов и участие в играх-экспериментах закладывает в них исследовательские качества, которые пригодятся в школьном обучении и решении проблемных задач повседневности.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435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950324"/>
          </a:xfrm>
        </p:spPr>
      </p:pic>
      <p:sp>
        <p:nvSpPr>
          <p:cNvPr id="5" name="TextBox 4"/>
          <p:cNvSpPr txBox="1"/>
          <p:nvPr/>
        </p:nvSpPr>
        <p:spPr>
          <a:xfrm rot="21154971">
            <a:off x="1797852" y="3004522"/>
            <a:ext cx="812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846015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37629"/>
            <a:ext cx="12192000" cy="6995629"/>
          </a:xfrm>
        </p:spPr>
      </p:pic>
      <p:sp>
        <p:nvSpPr>
          <p:cNvPr id="5" name="Прямоугольник 4"/>
          <p:cNvSpPr/>
          <p:nvPr/>
        </p:nvSpPr>
        <p:spPr>
          <a:xfrm>
            <a:off x="627017" y="1162594"/>
            <a:ext cx="1065120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«Умейте открыть перед ребёнком в окружающем мире что-то одно, но открыть так, чтобы кусочек жизни заиграл перед детьми всеми красками радуги. Оставляйте всегда что-то недосказанное, чтобы ребёнку захотелось ещё и ещё раз возвратиться к тому, что он узнал". </a:t>
            </a:r>
          </a:p>
          <a:p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Сухомлинский В.А.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15" y="3409406"/>
            <a:ext cx="4437886" cy="2953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18819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26581"/>
          </a:xfrm>
        </p:spPr>
      </p:pic>
      <p:sp>
        <p:nvSpPr>
          <p:cNvPr id="5" name="Прямоугольник 4"/>
          <p:cNvSpPr/>
          <p:nvPr/>
        </p:nvSpPr>
        <p:spPr>
          <a:xfrm>
            <a:off x="313509" y="326572"/>
            <a:ext cx="11495314" cy="2662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>
              <a:solidFill>
                <a:srgbClr val="1B1C2A"/>
              </a:solidFill>
              <a:latin typeface="Open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Объяснение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педагогом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какого-либо процесса не достигнет той образовательной эффективности, какая достигается в результате самостоятельно проведённого исследования. Дети любят опыты и эксперименты, с раннего возраста удовлетворяют познавательный интерес через действия с предметами. Грамотно организованный уголок экспериментирования в помещении группы детского сада способствует развитию исследовательского типа мышления у дошкольников и формируют умение для успешного обучения в будущем.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511" y="2403565"/>
            <a:ext cx="5392907" cy="4323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218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248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731520" y="757646"/>
            <a:ext cx="10816046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500"/>
              </a:spcAft>
            </a:pPr>
            <a:r>
              <a:rPr lang="ru-RU" sz="20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создания уголка экспериментирования в детском саду </a:t>
            </a:r>
            <a:r>
              <a:rPr lang="ru-RU" sz="2000" dirty="0">
                <a:solidFill>
                  <a:srgbClr val="1B1C2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создание благоприятных условий для практических исследований воспитанников и заинтересованности детей в самостоятельном поиске информации.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65495" y="2022531"/>
            <a:ext cx="6182072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уголке экспериментальной деятельности воспитанники формируют и совершенствуют навыки и умения, которые могут быть применены в любой сфере обучения и жизни в целом, когда требуется поиск решения в проблемных вопросах, исследование неизвестных ситуаций. Важно, чтобы материальная база и набор инструментов соответствовали возрастной категории детей, положительные эмоции приносит получение результата и практическая деятельность, не вызывающая переутомления.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34" r="21057"/>
          <a:stretch/>
        </p:blipFill>
        <p:spPr>
          <a:xfrm>
            <a:off x="1031967" y="1658983"/>
            <a:ext cx="4215336" cy="480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367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-81703" y="-28741"/>
            <a:ext cx="12273703" cy="688674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328674" y="618518"/>
            <a:ext cx="6949551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Познавательные</a:t>
            </a:r>
          </a:p>
          <a:p>
            <a:pPr algn="just"/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и систематизация элементарных естественнонаучных и экологических представлений детей.</a:t>
            </a:r>
          </a:p>
          <a:p>
            <a:pPr algn="just"/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навыков постановки элементарных опытов и умения делать выводы на основе полученных результатов.</a:t>
            </a:r>
          </a:p>
        </p:txBody>
      </p:sp>
      <p:sp>
        <p:nvSpPr>
          <p:cNvPr id="11" name="Облако 10"/>
          <p:cNvSpPr/>
          <p:nvPr/>
        </p:nvSpPr>
        <p:spPr>
          <a:xfrm>
            <a:off x="344503" y="1998618"/>
            <a:ext cx="3984171" cy="231212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детского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экспериментирования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328674" y="2136339"/>
            <a:ext cx="7310332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i="0" dirty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</a:t>
            </a:r>
          </a:p>
          <a:p>
            <a:pPr algn="just"/>
            <a:r>
              <a:rPr lang="ru-RU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стремление к поисково-познавательной деятельности.</a:t>
            </a:r>
          </a:p>
          <a:p>
            <a:pPr algn="just"/>
            <a:r>
              <a:rPr lang="ru-RU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овладению приемами практического взаимодействия с окружающими предметами.</a:t>
            </a:r>
          </a:p>
          <a:p>
            <a:pPr algn="just"/>
            <a:r>
              <a:rPr lang="ru-RU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мыслительную активность, умение наблюдать, анализировать, делать выводы.</a:t>
            </a:r>
          </a:p>
          <a:p>
            <a:pPr algn="just"/>
            <a:r>
              <a:rPr lang="ru-RU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предпосылок формирования практических и умственных действий.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328674" y="4990011"/>
            <a:ext cx="6949551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</a:t>
            </a:r>
          </a:p>
          <a:p>
            <a:pPr algn="just"/>
            <a:r>
              <a:rPr lang="ru-RU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интерес к познанию окружающего мира.</a:t>
            </a:r>
          </a:p>
          <a:p>
            <a:pPr algn="just"/>
            <a:r>
              <a:rPr lang="ru-RU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Стимулировать желание детей </a:t>
            </a:r>
            <a:r>
              <a:rPr lang="ru-RU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экспериментировать.</a:t>
            </a:r>
          </a:p>
          <a:p>
            <a:pPr algn="just"/>
            <a:r>
              <a:rPr lang="ru-RU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коммуникативные навыки.</a:t>
            </a: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3017520" y="4310743"/>
            <a:ext cx="1311154" cy="12948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3673097" y="1499456"/>
            <a:ext cx="655576" cy="4659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V="1">
            <a:off x="4180114" y="3353671"/>
            <a:ext cx="287897" cy="1479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360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0" y="-11098"/>
            <a:ext cx="12192001" cy="686909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129245" y="618517"/>
            <a:ext cx="83341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ДЕТСКОЕ ЭКСПЕРИМЕНТИРОВАНИЕ КАК МЕТОД ОБУЧЕНИЯ</a:t>
            </a:r>
            <a:r>
              <a:rPr lang="ru-RU" b="0" i="0" dirty="0">
                <a:solidFill>
                  <a:srgbClr val="666666"/>
                </a:solidFill>
                <a:effectLst/>
                <a:latin typeface="Arial" panose="020B0604020202020204" pitchFamily="34" charset="0"/>
              </a:rPr>
              <a:t> 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862" y="1617464"/>
            <a:ext cx="3206734" cy="462972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78824" y="1227909"/>
            <a:ext cx="397110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Дает детям реальные представления о различных сторонах изучаемого объекта, о его взаимоотношениях с другими объектами и со средой обитания.</a:t>
            </a:r>
            <a:r>
              <a:rPr lang="ru-RU" b="0" i="0" dirty="0">
                <a:solidFill>
                  <a:srgbClr val="666666"/>
                </a:solidFill>
                <a:effectLst/>
                <a:latin typeface="Arial" panose="020B0604020202020204" pitchFamily="34" charset="0"/>
              </a:rPr>
              <a:t> 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975565" y="1227909"/>
            <a:ext cx="410806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Стимулирует развитие речи.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432766" y="2257635"/>
            <a:ext cx="41017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Накапливает фонд умственных приемов и операций, которые рассматриваются как умственные умения.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119258" y="3896751"/>
            <a:ext cx="453281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Обогащает память ребенка, активизирует его мыслительные процессы, так как постоянно возникает необходимость совершать операции анализа, синтеза, сравнения, классификации, обобщения.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22514" y="4098132"/>
            <a:ext cx="449362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 творческие способности, формирует трудовые навыки и укрепляет здоровье за счет повышения общего уровня двигательной активности.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H="1" flipV="1">
            <a:off x="3840480" y="1802675"/>
            <a:ext cx="888276" cy="4120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4493623" y="4256312"/>
            <a:ext cx="316875" cy="4862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V="1">
            <a:off x="7276637" y="1681948"/>
            <a:ext cx="678643" cy="4894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6987639" y="3773740"/>
            <a:ext cx="814255" cy="7256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V="1">
            <a:off x="7206146" y="2824086"/>
            <a:ext cx="749134" cy="2326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4422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22248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54926" y="618517"/>
            <a:ext cx="8634548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1500"/>
              </a:spcBef>
              <a:spcAft>
                <a:spcPts val="750"/>
              </a:spcAft>
            </a:pPr>
            <a:r>
              <a:rPr lang="ru-RU" b="1" spc="-35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ТРЕБОВАНИЯ К ОФОРМЛЕНИЮ УГОЛКА ЭКСПЕРИМЕНТИРОВАНИЯ </a:t>
            </a:r>
            <a:endParaRPr lang="ru-RU" sz="10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" y="4311932"/>
            <a:ext cx="2312126" cy="231212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57200" y="1029398"/>
            <a:ext cx="11025051" cy="4464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rgbClr val="1B1C2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Оптимальное расположение в помещении группы. В уголке должно быть достаточное естественное освещение. Подвижные и шумные занятия в других центрах активности могут отвлекать от выполнения опытов, поэтому уголок находится в тихом месте группы.</a:t>
            </a:r>
            <a:endParaRPr lang="ru-RU" dirty="0">
              <a:solidFill>
                <a:srgbClr val="1B1C2A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rgbClr val="1B1C2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Доступность для воспитанников. Материалы и приборы размещаются в шкафах таким образом, чтобы воспитанники легко их доставали. Рекомендуется разделить компоненты материальной базы на три сектора — дидактический, инструментальный, стимулирующий.</a:t>
            </a:r>
            <a:endParaRPr lang="ru-RU" dirty="0">
              <a:solidFill>
                <a:srgbClr val="1B1C2A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rgbClr val="1B1C2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Безопасность. В уголке опытно-экспериментальной деятельности размещаются правила безопасности по нахождению в мини-лаборатории и проведению исследований (настенный плакат), воспитатель изучает их с детьми и проговаривает во время знакомства с уголком. Не рекомендуется обустраивать уголок навесными полками и шкафами со стеклянными дверцами. Электрические розетки и приборы (видеопроигрыватель, проектор) находятся вне зоны доступа детей. Вещества для экспериментирования, которые могут нанести вред здоровью ребёнка (марганцовка, зелёнка, уксус), предоставляются воспитателем по просьбе и действия с ними осуществляются под его контролем.</a:t>
            </a:r>
            <a:endParaRPr lang="ru-RU" dirty="0">
              <a:solidFill>
                <a:srgbClr val="1B1C2A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771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222481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45030" y="618517"/>
            <a:ext cx="9875520" cy="423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1500"/>
              </a:spcBef>
              <a:spcAft>
                <a:spcPts val="750"/>
              </a:spcAft>
            </a:pPr>
            <a:r>
              <a:rPr lang="ru-RU" sz="2000" b="1" spc="-35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 В УГОЛКЕ ЭКСПЕРИМЕНТИРОВАНИЯ</a:t>
            </a:r>
            <a:endParaRPr lang="ru-RU" sz="105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4366">
            <a:off x="6559734" y="3472530"/>
            <a:ext cx="4130220" cy="30925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8791">
            <a:off x="2743150" y="2865190"/>
            <a:ext cx="4384504" cy="28270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16959">
            <a:off x="7869307" y="2570708"/>
            <a:ext cx="4013230" cy="22583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39633" y="1188720"/>
            <a:ext cx="11403876" cy="1659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50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Уголок экспериментирования является частью предметно-развивающей среды в детском саду. Наличие интересных приборов и возможность изучить разнообразные материалы и предметы привлекают воспитанников. Задача педагога — создать интерес к практическим исследованиям. Дети часто воспринимают опыты как фокусы, но экспериментирование в детском саду ставить целью не показать, а выполнить и понять, какие причины лежат в основе того или иного явления.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78170">
            <a:off x="374323" y="4364367"/>
            <a:ext cx="3380877" cy="1898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69703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55973"/>
          </a:xfrm>
        </p:spPr>
      </p:pic>
      <p:sp>
        <p:nvSpPr>
          <p:cNvPr id="5" name="Прямоугольник 4"/>
          <p:cNvSpPr/>
          <p:nvPr/>
        </p:nvSpPr>
        <p:spPr>
          <a:xfrm>
            <a:off x="483326" y="522514"/>
            <a:ext cx="11403874" cy="37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500"/>
              </a:spcAft>
            </a:pPr>
            <a:r>
              <a:rPr lang="ru-RU" sz="1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ВИДЫ ИССЛЕДОВАТЕЛЬСКОЙ ДЕЯТЕЛЬНОСТИ ДОШКОЛЬНИКОВ В УГОЛКЕ ЭКСПЕРИМЕНТИРОВАНИЯ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83327" y="1175657"/>
            <a:ext cx="1112955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Игры-эксперименты </a:t>
            </a:r>
          </a:p>
          <a:p>
            <a:pPr algn="just"/>
            <a:r>
              <a:rPr lang="ru-RU" dirty="0">
                <a:solidFill>
                  <a:srgbClr val="1B1C2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первой и второй младших группах воспитатель организует занятия игровой направленности. Дети формируют первоначальные представления о свойствах воды, снега и льда, воздуха песка, играя: лепят пирожки из песка для кукол, замораживают воду в формочках, запускают в воду деревянные, пластиковые и резиновые игрушки, выдувают мыльные пузыри. В конце подобных занятий детям задаются вопросы: «Понравилась вам игра?», «Что нового мы узнали сегодня?», «Будем изучать другие предметы в уголке тётушки Совы?» Таким образом, акцентируется внимание на положительные эмоции от получения знаний.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75" y="3206982"/>
            <a:ext cx="4439836" cy="33282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343" y="3206982"/>
            <a:ext cx="5767026" cy="32511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2734253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141</TotalTime>
  <Words>1082</Words>
  <Application>Microsoft Office PowerPoint</Application>
  <PresentationFormat>Широкоэкранный</PresentationFormat>
  <Paragraphs>54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Lucida Sans Unicode</vt:lpstr>
      <vt:lpstr>Open Sans</vt:lpstr>
      <vt:lpstr>Times New Roman</vt:lpstr>
      <vt:lpstr>Tw Cen MT</vt:lpstr>
      <vt:lpstr>Капля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</dc:creator>
  <cp:lastModifiedBy>Эмираметова Инна</cp:lastModifiedBy>
  <cp:revision>18</cp:revision>
  <dcterms:created xsi:type="dcterms:W3CDTF">2021-10-27T16:09:49Z</dcterms:created>
  <dcterms:modified xsi:type="dcterms:W3CDTF">2021-10-28T11:10:33Z</dcterms:modified>
</cp:coreProperties>
</file>