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6" r:id="rId2"/>
    <p:sldId id="256" r:id="rId3"/>
    <p:sldId id="263" r:id="rId4"/>
    <p:sldId id="261" r:id="rId5"/>
    <p:sldId id="258" r:id="rId6"/>
    <p:sldId id="259" r:id="rId7"/>
    <p:sldId id="260" r:id="rId8"/>
    <p:sldId id="257" r:id="rId9"/>
    <p:sldId id="264" r:id="rId10"/>
    <p:sldId id="265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7795BF-7671-49D8-BC14-3B0E0CC10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0092" y="1499191"/>
            <a:ext cx="9274003" cy="3030279"/>
          </a:xfrm>
        </p:spPr>
        <p:txBody>
          <a:bodyPr>
            <a:normAutofit/>
          </a:bodyPr>
          <a:lstStyle/>
          <a:p>
            <a:r>
              <a:rPr lang="ru-RU" sz="4800" dirty="0">
                <a:solidFill>
                  <a:schemeClr val="accent2">
                    <a:lumMod val="50000"/>
                  </a:schemeClr>
                </a:solidFill>
              </a:rPr>
              <a:t>Изобразительно-выразительные средства </a:t>
            </a:r>
            <a:br>
              <a:rPr lang="ru-RU" sz="48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4800" dirty="0">
                <a:solidFill>
                  <a:schemeClr val="accent2">
                    <a:lumMod val="50000"/>
                  </a:schemeClr>
                </a:solidFill>
              </a:rPr>
              <a:t>языка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283351-445D-4A36-9F65-E88F0A2C99C4}"/>
              </a:ext>
            </a:extLst>
          </p:cNvPr>
          <p:cNvSpPr txBox="1"/>
          <p:nvPr/>
        </p:nvSpPr>
        <p:spPr>
          <a:xfrm>
            <a:off x="6096000" y="4837814"/>
            <a:ext cx="37178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Босько</a:t>
            </a:r>
            <a:r>
              <a:rPr lang="ru-RU" dirty="0"/>
              <a:t> Т.Ю., учитель </a:t>
            </a:r>
          </a:p>
          <a:p>
            <a:r>
              <a:rPr lang="ru-RU" dirty="0"/>
              <a:t>русского языка и литературы </a:t>
            </a:r>
          </a:p>
          <a:p>
            <a:r>
              <a:rPr lang="ru-RU" dirty="0"/>
              <a:t>МБОУ «Гвардейская школа №1»</a:t>
            </a:r>
          </a:p>
        </p:txBody>
      </p:sp>
    </p:spTree>
    <p:extLst>
      <p:ext uri="{BB962C8B-B14F-4D97-AF65-F5344CB8AC3E}">
        <p14:creationId xmlns:p14="http://schemas.microsoft.com/office/powerpoint/2010/main" val="14401786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3A8029-A244-46ED-B625-30FC9AAC8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86427"/>
            <a:ext cx="8596668" cy="1320800"/>
          </a:xfrm>
        </p:spPr>
        <p:txBody>
          <a:bodyPr/>
          <a:lstStyle/>
          <a:p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5       ЕГЭ  11 класс   литература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E5DB764-566F-4915-9DFD-0B5110622E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046827"/>
            <a:ext cx="8596668" cy="3880773"/>
          </a:xfrm>
        </p:spPr>
        <p:txBody>
          <a:bodyPr/>
          <a:lstStyle/>
          <a:p>
            <a:r>
              <a:rPr lang="ru-RU" dirty="0"/>
              <a:t>11. Какой приём, основанный на противопоставлении, использовал поэт в строчках: «…забыв про серость дня вчерашнего, поверив в светлую мечту»? </a:t>
            </a:r>
          </a:p>
          <a:p>
            <a:r>
              <a:rPr lang="ru-RU" dirty="0"/>
              <a:t>Ответ: ___________________________. </a:t>
            </a:r>
          </a:p>
          <a:p>
            <a:r>
              <a:rPr lang="ru-RU" dirty="0"/>
              <a:t>12. Как называется стилистический приём, основанный на повторении согласных звуков в строке («Звон колокольный звал к заутрене»)?</a:t>
            </a:r>
          </a:p>
          <a:p>
            <a:r>
              <a:rPr lang="ru-RU" dirty="0"/>
              <a:t>13. Из приведённого ниже перечня выберите три названия художественных средств и приёмов, использованных поэтом во второй строфе данного стихотворения. Запишите цифры, под которыми они указаны. 1) эпитет 2) анафора 3) оксюморон 4) инверсия 5) метафора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BE227EF-AA58-4647-A42E-C1481742E8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36" y="4525814"/>
            <a:ext cx="9128463" cy="1945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74387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6454F55-3CDC-4D3C-A9CE-D3D54C156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967" y="1222744"/>
            <a:ext cx="8596668" cy="4574070"/>
          </a:xfrm>
        </p:spPr>
        <p:txBody>
          <a:bodyPr>
            <a:normAutofit lnSpcReduction="10000"/>
          </a:bodyPr>
          <a:lstStyle/>
          <a:p>
            <a:r>
              <a:rPr lang="ru-RU" sz="2000" dirty="0"/>
              <a:t>Изучение выразительных средств должно осуществляться при изучении всего основного курса русского языка и литературы, может быть реализовано уже с V класса, </a:t>
            </a:r>
          </a:p>
          <a:p>
            <a:r>
              <a:rPr lang="ru-RU" sz="2000" dirty="0"/>
              <a:t>причем не только на уроках по </a:t>
            </a:r>
            <a:r>
              <a:rPr lang="ru-RU" sz="2000" u="sng" dirty="0"/>
              <a:t>развитию речи</a:t>
            </a:r>
            <a:r>
              <a:rPr lang="ru-RU" sz="2000" dirty="0"/>
              <a:t>, когда учащиеся впервые получают сведения о том или ином средстве выразительности языка),                </a:t>
            </a:r>
          </a:p>
          <a:p>
            <a:r>
              <a:rPr lang="ru-RU" sz="2000" dirty="0"/>
              <a:t>а на </a:t>
            </a:r>
            <a:r>
              <a:rPr lang="ru-RU" sz="2000" u="sng" dirty="0"/>
              <a:t>всех уроках русского языка и литературы</a:t>
            </a:r>
            <a:r>
              <a:rPr lang="ru-RU" sz="2000" dirty="0"/>
              <a:t>.</a:t>
            </a:r>
          </a:p>
          <a:p>
            <a:r>
              <a:rPr lang="ru-RU" sz="2000" dirty="0"/>
              <a:t>(при работе с текстом, предложением, словосочетанием)</a:t>
            </a:r>
          </a:p>
          <a:p>
            <a:endParaRPr lang="ru-RU" sz="2000" dirty="0"/>
          </a:p>
          <a:p>
            <a:r>
              <a:rPr lang="ru-RU" sz="2000" dirty="0"/>
              <a:t>Например, предложение для синтаксического разбора </a:t>
            </a:r>
          </a:p>
          <a:p>
            <a:pPr marL="0" indent="0">
              <a:buNone/>
            </a:pPr>
            <a:r>
              <a:rPr lang="ru-RU" sz="2000" dirty="0"/>
              <a:t>     (8 класс упр.3) содержит метафору, на что требуется указать     учащимся.</a:t>
            </a:r>
          </a:p>
          <a:p>
            <a:pPr marL="0" indent="0">
              <a:buNone/>
            </a:pPr>
            <a:r>
              <a:rPr lang="ru-RU" sz="2000" i="1" dirty="0"/>
              <a:t>Летние грозы проходят над землёй и заваливаются за горизонт. 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52468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7E964F-923C-4851-B775-4A25637D9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279" y="1114716"/>
            <a:ext cx="5787261" cy="1320800"/>
          </a:xfrm>
        </p:spPr>
        <p:txBody>
          <a:bodyPr>
            <a:noAutofit/>
          </a:bodyPr>
          <a:lstStyle/>
          <a:p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>Отговорила роща золотая</a:t>
            </a:r>
            <a:br>
              <a:rPr lang="ru-RU" sz="18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>Березовым, веселым языком,</a:t>
            </a:r>
            <a:br>
              <a:rPr lang="ru-RU" sz="18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>И журавли, печально пролетая,</a:t>
            </a:r>
            <a:br>
              <a:rPr lang="ru-RU" sz="18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>Уж не жалеют больше ни о ком.</a:t>
            </a:r>
            <a:br>
              <a:rPr lang="ru-RU" sz="18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>          Кого жалеть? Ведь каждый в мире странник</a:t>
            </a:r>
            <a:br>
              <a:rPr lang="ru-RU" sz="18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>          Пройдет, зайдет и вновь оставит дом.</a:t>
            </a:r>
            <a:br>
              <a:rPr lang="ru-RU" sz="18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>          О всех ушедших грезит конопляник</a:t>
            </a:r>
            <a:br>
              <a:rPr lang="ru-RU" sz="18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>          С широким месяцем над голубым прудом…</a:t>
            </a:r>
            <a:br>
              <a:rPr lang="ru-RU" sz="18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>	Не жаль мне лет, растраченных напрасно,</a:t>
            </a:r>
            <a:br>
              <a:rPr lang="ru-RU" sz="18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>	Не жаль души сиреневую </a:t>
            </a:r>
            <a:r>
              <a:rPr lang="ru-RU" sz="1800" dirty="0" err="1">
                <a:solidFill>
                  <a:schemeClr val="accent2">
                    <a:lumMod val="50000"/>
                  </a:schemeClr>
                </a:solidFill>
              </a:rPr>
              <a:t>цветь</a:t>
            </a:r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>.</a:t>
            </a:r>
            <a:br>
              <a:rPr lang="ru-RU" sz="18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>	В саду горит костер рябины красной,</a:t>
            </a:r>
            <a:br>
              <a:rPr lang="ru-RU" sz="18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>	Но никого не может он согреть…</a:t>
            </a:r>
            <a:br>
              <a:rPr lang="ru-RU" sz="18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>Не обгорят рябиновые кисти,</a:t>
            </a:r>
            <a:br>
              <a:rPr lang="ru-RU" sz="18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>От желтизны не опадёт трава,</a:t>
            </a:r>
            <a:br>
              <a:rPr lang="ru-RU" sz="18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>Как дерево роняет тихо листья,</a:t>
            </a:r>
            <a:br>
              <a:rPr lang="ru-RU" sz="18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>Так я роняю грустные слова.</a:t>
            </a:r>
            <a:br>
              <a:rPr lang="ru-RU" sz="18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>	И если время, ветром разметая,</a:t>
            </a:r>
            <a:br>
              <a:rPr lang="ru-RU" sz="18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>	Сгребет их все в один ненужный ком…</a:t>
            </a:r>
            <a:br>
              <a:rPr lang="ru-RU" sz="18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>	Скажите так... что роща золотая</a:t>
            </a:r>
            <a:br>
              <a:rPr lang="ru-RU" sz="18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>	Отговорила милым языком.</a:t>
            </a:r>
            <a:br>
              <a:rPr lang="ru-RU" sz="18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>                                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BC4A75-51CC-4B67-BC09-97478106E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2819" y="437115"/>
            <a:ext cx="4678325" cy="6144438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1. Эпитет</a:t>
            </a:r>
          </a:p>
          <a:p>
            <a:r>
              <a:rPr lang="ru-RU" dirty="0"/>
              <a:t>2. Инверсия</a:t>
            </a:r>
          </a:p>
          <a:p>
            <a:r>
              <a:rPr lang="ru-RU" dirty="0"/>
              <a:t>3. Антитеза</a:t>
            </a:r>
          </a:p>
          <a:p>
            <a:r>
              <a:rPr lang="ru-RU" dirty="0"/>
              <a:t>4. Вопросительное</a:t>
            </a:r>
          </a:p>
          <a:p>
            <a:pPr marL="0" indent="0">
              <a:buNone/>
            </a:pPr>
            <a:r>
              <a:rPr lang="ru-RU" dirty="0"/>
              <a:t>         предложение</a:t>
            </a:r>
          </a:p>
          <a:p>
            <a:r>
              <a:rPr lang="ru-RU" dirty="0"/>
              <a:t>5. Односоставное предложение</a:t>
            </a:r>
          </a:p>
          <a:p>
            <a:r>
              <a:rPr lang="ru-RU" dirty="0"/>
              <a:t>6. Парцелляция</a:t>
            </a:r>
          </a:p>
          <a:p>
            <a:r>
              <a:rPr lang="ru-RU" dirty="0"/>
              <a:t>7. Метафора</a:t>
            </a:r>
          </a:p>
          <a:p>
            <a:r>
              <a:rPr lang="ru-RU" dirty="0"/>
              <a:t>8. Олицетворение</a:t>
            </a:r>
          </a:p>
          <a:p>
            <a:r>
              <a:rPr lang="ru-RU" dirty="0"/>
              <a:t>9. Анафора</a:t>
            </a:r>
          </a:p>
          <a:p>
            <a:r>
              <a:rPr lang="ru-RU" dirty="0"/>
              <a:t>10. Синтаксический</a:t>
            </a:r>
          </a:p>
          <a:p>
            <a:pPr marL="0" indent="0">
              <a:buNone/>
            </a:pPr>
            <a:r>
              <a:rPr lang="ru-RU" dirty="0"/>
              <a:t>           параллелизм</a:t>
            </a:r>
          </a:p>
          <a:p>
            <a:r>
              <a:rPr lang="ru-RU" dirty="0"/>
              <a:t>11. Сравнение</a:t>
            </a:r>
          </a:p>
          <a:p>
            <a:r>
              <a:rPr lang="ru-RU" dirty="0"/>
              <a:t>12. Повтор строк (кольцевой)</a:t>
            </a:r>
          </a:p>
          <a:p>
            <a:r>
              <a:rPr lang="ru-RU" dirty="0"/>
              <a:t>13. Подобрать нейтральный</a:t>
            </a:r>
          </a:p>
          <a:p>
            <a:pPr marL="0" indent="0">
              <a:buNone/>
            </a:pPr>
            <a:r>
              <a:rPr lang="ru-RU" dirty="0"/>
              <a:t>           синоним к слову ГРЕЗИТ</a:t>
            </a:r>
          </a:p>
          <a:p>
            <a:pPr marL="0" indent="0">
              <a:buNone/>
            </a:pPr>
            <a:r>
              <a:rPr lang="ru-RU" dirty="0"/>
              <a:t>           (конопляник)</a:t>
            </a:r>
          </a:p>
          <a:p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8456F1-F683-4AFE-A268-CD83AD038123}"/>
              </a:ext>
            </a:extLst>
          </p:cNvPr>
          <p:cNvSpPr txBox="1"/>
          <p:nvPr/>
        </p:nvSpPr>
        <p:spPr>
          <a:xfrm>
            <a:off x="744279" y="191386"/>
            <a:ext cx="54970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u="sng" dirty="0"/>
              <a:t>Пример проверочной работы </a:t>
            </a:r>
          </a:p>
          <a:p>
            <a:r>
              <a:rPr lang="ru-RU" dirty="0"/>
              <a:t>(учащиеся выписывают выразительные средства по данному списку из текста стихотворения)</a:t>
            </a:r>
          </a:p>
        </p:txBody>
      </p:sp>
    </p:spTree>
    <p:extLst>
      <p:ext uri="{BB962C8B-B14F-4D97-AF65-F5344CB8AC3E}">
        <p14:creationId xmlns:p14="http://schemas.microsoft.com/office/powerpoint/2010/main" val="3410454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D5C92D8B-09B4-48B9-BB66-D94E92746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6938268"/>
              </p:ext>
            </p:extLst>
          </p:nvPr>
        </p:nvGraphicFramePr>
        <p:xfrm>
          <a:off x="776177" y="1281967"/>
          <a:ext cx="8580474" cy="4366396"/>
        </p:xfrm>
        <a:graphic>
          <a:graphicData uri="http://schemas.openxmlformats.org/drawingml/2006/table">
            <a:tbl>
              <a:tblPr/>
              <a:tblGrid>
                <a:gridCol w="574158">
                  <a:extLst>
                    <a:ext uri="{9D8B030D-6E8A-4147-A177-3AD203B41FA5}">
                      <a16:colId xmlns:a16="http://schemas.microsoft.com/office/drawing/2014/main" val="1066062106"/>
                    </a:ext>
                  </a:extLst>
                </a:gridCol>
                <a:gridCol w="4210493">
                  <a:extLst>
                    <a:ext uri="{9D8B030D-6E8A-4147-A177-3AD203B41FA5}">
                      <a16:colId xmlns:a16="http://schemas.microsoft.com/office/drawing/2014/main" val="1529691312"/>
                    </a:ext>
                  </a:extLst>
                </a:gridCol>
                <a:gridCol w="3795823">
                  <a:extLst>
                    <a:ext uri="{9D8B030D-6E8A-4147-A177-3AD203B41FA5}">
                      <a16:colId xmlns:a16="http://schemas.microsoft.com/office/drawing/2014/main" val="37467129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1600" b="1" u="sng" dirty="0">
                          <a:effectLst/>
                        </a:rPr>
                        <a:t>№</a:t>
                      </a:r>
                      <a:endParaRPr lang="ru-RU" sz="1600" u="sng" dirty="0">
                        <a:effectLst/>
                      </a:endParaRPr>
                    </a:p>
                  </a:txBody>
                  <a:tcPr marL="18151" marR="18151" marT="18151" marB="1815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u="sng" dirty="0">
                          <a:effectLst/>
                        </a:rPr>
                        <a:t>Раздел программы или изучаемая тема</a:t>
                      </a:r>
                    </a:p>
                    <a:p>
                      <a:pPr algn="ctr"/>
                      <a:endParaRPr lang="ru-RU" sz="1600" b="1" u="sng" dirty="0">
                        <a:effectLst/>
                      </a:endParaRPr>
                    </a:p>
                    <a:p>
                      <a:pPr algn="ctr"/>
                      <a:endParaRPr lang="ru-RU" sz="1600" u="sng" dirty="0">
                        <a:effectLst/>
                      </a:endParaRPr>
                    </a:p>
                  </a:txBody>
                  <a:tcPr marL="18151" marR="18151" marT="18151" marB="1815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u="sng" dirty="0">
                          <a:effectLst/>
                        </a:rPr>
                        <a:t>Изучаемые изобразительно-выразительные средства</a:t>
                      </a:r>
                      <a:endParaRPr lang="ru-RU" sz="1600" u="sng" dirty="0">
                        <a:effectLst/>
                      </a:endParaRPr>
                    </a:p>
                  </a:txBody>
                  <a:tcPr marL="18151" marR="18151" marT="18151" marB="1815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3610939"/>
                  </a:ext>
                </a:extLst>
              </a:tr>
              <a:tr h="28344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</a:rPr>
                        <a:t>1.</a:t>
                      </a:r>
                    </a:p>
                  </a:txBody>
                  <a:tcPr marL="18151" marR="18151" marT="18151" marB="1815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</a:rPr>
                        <a:t>Фонетика и орфоэпия</a:t>
                      </a:r>
                    </a:p>
                  </a:txBody>
                  <a:tcPr marL="18151" marR="18151" marT="18151" marB="1815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</a:rPr>
                        <a:t>Звукопись в поэтическом тексте (повторение).</a:t>
                      </a:r>
                    </a:p>
                    <a:p>
                      <a:pPr algn="ctr"/>
                      <a:endParaRPr lang="ru-RU" sz="1600" dirty="0">
                        <a:effectLst/>
                      </a:endParaRPr>
                    </a:p>
                  </a:txBody>
                  <a:tcPr marL="18151" marR="18151" marT="18151" marB="1815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9479501"/>
                  </a:ext>
                </a:extLst>
              </a:tr>
              <a:tr h="607517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</a:rPr>
                        <a:t>2.</a:t>
                      </a:r>
                    </a:p>
                  </a:txBody>
                  <a:tcPr marL="18151" marR="18151" marT="18151" marB="1815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</a:rPr>
                        <a:t>Словарное богатство языка.</a:t>
                      </a:r>
                    </a:p>
                  </a:txBody>
                  <a:tcPr marL="18151" marR="18151" marT="18151" marB="1815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</a:rPr>
                        <a:t>Тропы: эпитет, олицетворение, сравнение, метафора, метонимия.</a:t>
                      </a:r>
                    </a:p>
                    <a:p>
                      <a:pPr algn="ctr"/>
                      <a:endParaRPr lang="ru-RU" sz="1600" dirty="0">
                        <a:effectLst/>
                      </a:endParaRPr>
                    </a:p>
                  </a:txBody>
                  <a:tcPr marL="18151" marR="18151" marT="18151" marB="1815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8269161"/>
                  </a:ext>
                </a:extLst>
              </a:tr>
              <a:tr h="40420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</a:rPr>
                        <a:t>4.</a:t>
                      </a:r>
                    </a:p>
                  </a:txBody>
                  <a:tcPr marL="18151" marR="18151" marT="18151" marB="1815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</a:rPr>
                        <a:t>Употребление союзов в простых и сложных предложениях.</a:t>
                      </a:r>
                    </a:p>
                    <a:p>
                      <a:pPr algn="ctr"/>
                      <a:endParaRPr lang="ru-RU" sz="1600" dirty="0">
                        <a:effectLst/>
                      </a:endParaRPr>
                    </a:p>
                  </a:txBody>
                  <a:tcPr marL="18151" marR="18151" marT="18151" marB="1815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</a:rPr>
                        <a:t>Многосоюзие и бессоюзие.</a:t>
                      </a:r>
                    </a:p>
                  </a:txBody>
                  <a:tcPr marL="18151" marR="18151" marT="18151" marB="1815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5214686"/>
                  </a:ext>
                </a:extLst>
              </a:tr>
              <a:tr h="645720"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5.</a:t>
                      </a:r>
                    </a:p>
                  </a:txBody>
                  <a:tcPr marL="18151" marR="18151" marT="18151" marB="1815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</a:rPr>
                        <a:t>Публицистический стиль речи.</a:t>
                      </a:r>
                    </a:p>
                  </a:txBody>
                  <a:tcPr marL="18151" marR="18151" marT="18151" marB="1815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</a:rPr>
                        <a:t>Риторический вопрос, риторическое восклицание, синтаксический параллелизм.</a:t>
                      </a:r>
                    </a:p>
                    <a:p>
                      <a:pPr algn="ctr"/>
                      <a:endParaRPr lang="ru-RU" sz="1600" dirty="0">
                        <a:effectLst/>
                      </a:endParaRPr>
                    </a:p>
                  </a:txBody>
                  <a:tcPr marL="18151" marR="18151" marT="18151" marB="1815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9845287"/>
                  </a:ext>
                </a:extLst>
              </a:tr>
              <a:tr h="283446"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6.</a:t>
                      </a:r>
                    </a:p>
                  </a:txBody>
                  <a:tcPr marL="18151" marR="18151" marT="18151" marB="1815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</a:rPr>
                        <a:t>Порядок слов в предложении.</a:t>
                      </a:r>
                    </a:p>
                  </a:txBody>
                  <a:tcPr marL="18151" marR="18151" marT="18151" marB="1815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</a:rPr>
                        <a:t>Инверсия.</a:t>
                      </a:r>
                    </a:p>
                  </a:txBody>
                  <a:tcPr marL="18151" marR="18151" marT="18151" marB="1815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5840187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FBE1073F-92F6-406E-85C8-3F11D5D35EF1}"/>
              </a:ext>
            </a:extLst>
          </p:cNvPr>
          <p:cNvSpPr txBox="1"/>
          <p:nvPr/>
        </p:nvSpPr>
        <p:spPr>
          <a:xfrm>
            <a:off x="2041451" y="276447"/>
            <a:ext cx="6241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err="1"/>
              <a:t>Материалы</a:t>
            </a:r>
            <a:r>
              <a:rPr lang="uk-UA" dirty="0"/>
              <a:t> по </a:t>
            </a:r>
            <a:r>
              <a:rPr lang="uk-UA" dirty="0" err="1"/>
              <a:t>данной</a:t>
            </a:r>
            <a:r>
              <a:rPr lang="uk-UA" dirty="0"/>
              <a:t> </a:t>
            </a:r>
            <a:r>
              <a:rPr lang="uk-UA" dirty="0" err="1"/>
              <a:t>теме</a:t>
            </a:r>
            <a:r>
              <a:rPr lang="uk-UA" dirty="0"/>
              <a:t> </a:t>
            </a:r>
            <a:r>
              <a:rPr lang="uk-UA" dirty="0" err="1"/>
              <a:t>изучаются</a:t>
            </a:r>
            <a:r>
              <a:rPr lang="uk-UA" dirty="0"/>
              <a:t> фрагментарно </a:t>
            </a:r>
          </a:p>
          <a:p>
            <a:r>
              <a:rPr lang="uk-UA" dirty="0"/>
              <a:t>в </a:t>
            </a:r>
            <a:r>
              <a:rPr lang="uk-UA" dirty="0" err="1"/>
              <a:t>разных</a:t>
            </a:r>
            <a:r>
              <a:rPr lang="uk-UA" dirty="0"/>
              <a:t> </a:t>
            </a:r>
            <a:r>
              <a:rPr lang="uk-UA" dirty="0" err="1"/>
              <a:t>разделах</a:t>
            </a:r>
            <a:r>
              <a:rPr lang="uk-UA" dirty="0"/>
              <a:t> </a:t>
            </a:r>
            <a:r>
              <a:rPr lang="uk-UA" dirty="0" err="1"/>
              <a:t>языкознания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2179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id="{D0127B17-4BEA-47C1-94B5-3892EF299F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4068" y="895313"/>
            <a:ext cx="8596312" cy="5622445"/>
          </a:xfrm>
        </p:spPr>
        <p:txBody>
          <a:bodyPr>
            <a:normAutofit fontScale="55000" lnSpcReduction="20000"/>
          </a:bodyPr>
          <a:lstStyle/>
          <a:p>
            <a:r>
              <a:rPr lang="ru-RU" sz="4800" dirty="0"/>
              <a:t>Традиционно работа над выразительными средствами языка на уроках сводится к проведению элементарного </a:t>
            </a:r>
            <a:r>
              <a:rPr lang="ru-RU" sz="4800" u="sng" dirty="0"/>
              <a:t>анализа художественного текста.</a:t>
            </a:r>
            <a:r>
              <a:rPr lang="ru-RU" sz="4800" dirty="0"/>
              <a:t> При этом анализ является не столько формой обучения, сколько формой проверки.</a:t>
            </a:r>
          </a:p>
          <a:p>
            <a:r>
              <a:rPr lang="ru-RU" sz="4800" u="sng" dirty="0"/>
              <a:t>Необходимо выучить определения</a:t>
            </a:r>
          </a:p>
          <a:p>
            <a:r>
              <a:rPr lang="ru-RU" sz="4800" dirty="0"/>
              <a:t>При анализе текста нужно делать акцент на умении не только </a:t>
            </a:r>
            <a:r>
              <a:rPr lang="ru-RU" sz="4800" u="sng" dirty="0"/>
              <a:t>находить</a:t>
            </a:r>
            <a:r>
              <a:rPr lang="ru-RU" sz="4800" dirty="0"/>
              <a:t> выразительные средства языка в тексте, </a:t>
            </a:r>
          </a:p>
          <a:p>
            <a:r>
              <a:rPr lang="ru-RU" sz="4800" dirty="0"/>
              <a:t>но и </a:t>
            </a:r>
            <a:r>
              <a:rPr lang="ru-RU" sz="4800" u="sng" dirty="0"/>
              <a:t>объяснять</a:t>
            </a:r>
            <a:r>
              <a:rPr lang="ru-RU" sz="4800" dirty="0"/>
              <a:t>, зачем, с какой целью они использованы, т.е. на умении «оценить чужое красивое и сильное слово» (К. Б. Бахтин), </a:t>
            </a:r>
          </a:p>
          <a:p>
            <a:r>
              <a:rPr lang="ru-RU" sz="4800" dirty="0"/>
              <a:t>чтобы затем </a:t>
            </a:r>
            <a:r>
              <a:rPr lang="ru-RU" sz="4800" u="sng" dirty="0"/>
              <a:t>использовать</a:t>
            </a:r>
            <a:r>
              <a:rPr lang="ru-RU" sz="4800" dirty="0"/>
              <a:t> его в собственной речи. </a:t>
            </a:r>
          </a:p>
          <a:p>
            <a:endParaRPr lang="ru-RU" sz="4800" dirty="0"/>
          </a:p>
          <a:p>
            <a:endParaRPr lang="ru-RU" sz="4800" dirty="0"/>
          </a:p>
          <a:p>
            <a:endParaRPr lang="ru-RU" sz="4800" dirty="0"/>
          </a:p>
          <a:p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768191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2F1896-FD14-46D1-8464-CDF32EA9A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5960" y="513907"/>
            <a:ext cx="8349708" cy="13208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54A021">
                    <a:lumMod val="50000"/>
                  </a:srgbClr>
                </a:solidFill>
              </a:rPr>
              <a:t>9 класс</a:t>
            </a:r>
            <a:br>
              <a:rPr lang="ru-RU" dirty="0">
                <a:solidFill>
                  <a:srgbClr val="54A021">
                    <a:lumMod val="50000"/>
                  </a:srgbClr>
                </a:solidFill>
              </a:rPr>
            </a:br>
            <a:r>
              <a:rPr lang="ru-RU" dirty="0">
                <a:solidFill>
                  <a:srgbClr val="54A021">
                    <a:lumMod val="50000"/>
                  </a:srgbClr>
                </a:solidFill>
              </a:rPr>
              <a:t>выразительные средства, которые должен знать учащийся (по материалам ОГЭ)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74FACEB2-2105-4534-8F98-00C9A8E38AE1}"/>
              </a:ext>
            </a:extLst>
          </p:cNvPr>
          <p:cNvSpPr txBox="1">
            <a:spLocks/>
          </p:cNvSpPr>
          <p:nvPr/>
        </p:nvSpPr>
        <p:spPr>
          <a:xfrm>
            <a:off x="1619251" y="2345070"/>
            <a:ext cx="2597494" cy="388077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ГИПЕРБОЛА </a:t>
            </a:r>
          </a:p>
          <a:p>
            <a:r>
              <a:rPr lang="ru-RU" dirty="0"/>
              <a:t>ЛИТОТА </a:t>
            </a:r>
          </a:p>
          <a:p>
            <a:r>
              <a:rPr lang="ru-RU" dirty="0"/>
              <a:t>ИРОНИЯ </a:t>
            </a:r>
          </a:p>
          <a:p>
            <a:r>
              <a:rPr lang="ru-RU" dirty="0"/>
              <a:t>МЕТОНИМИЯ </a:t>
            </a:r>
          </a:p>
          <a:p>
            <a:r>
              <a:rPr lang="ru-RU" dirty="0"/>
              <a:t>ФРАЗЕОЛОГИЗМ</a:t>
            </a:r>
          </a:p>
          <a:p>
            <a:r>
              <a:rPr lang="ru-RU" dirty="0"/>
              <a:t>АЛЛЕГОРИЯ </a:t>
            </a:r>
          </a:p>
          <a:p>
            <a:r>
              <a:rPr lang="ru-RU" dirty="0"/>
              <a:t>ЭПИТЕТ </a:t>
            </a:r>
          </a:p>
          <a:p>
            <a:r>
              <a:rPr lang="ru-RU" dirty="0"/>
              <a:t>СРАВНЕНИЕ </a:t>
            </a:r>
          </a:p>
          <a:p>
            <a:r>
              <a:rPr lang="ru-RU" dirty="0"/>
              <a:t>ПЕРИФРАЗА </a:t>
            </a:r>
          </a:p>
          <a:p>
            <a:r>
              <a:rPr lang="ru-RU" dirty="0"/>
              <a:t>ОЛИЦЕТВОРЕНИЕ</a:t>
            </a:r>
          </a:p>
        </p:txBody>
      </p:sp>
    </p:spTree>
    <p:extLst>
      <p:ext uri="{BB962C8B-B14F-4D97-AF65-F5344CB8AC3E}">
        <p14:creationId xmlns:p14="http://schemas.microsoft.com/office/powerpoint/2010/main" val="1141769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C1DA91-0E60-43BF-97A3-F2336A1DE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170121"/>
            <a:ext cx="9200313" cy="1320800"/>
          </a:xfrm>
        </p:spPr>
        <p:txBody>
          <a:bodyPr>
            <a:noAutofit/>
          </a:bodyPr>
          <a:lstStyle/>
          <a:p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>11 класс </a:t>
            </a:r>
            <a:br>
              <a:rPr lang="ru-RU" sz="18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>выразительные средства, которые должен знать учащийся (по материалам ЕГЭ)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7BA587-EECA-464A-994D-7E2E1E048A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839972"/>
            <a:ext cx="9902061" cy="5847907"/>
          </a:xfrm>
        </p:spPr>
        <p:txBody>
          <a:bodyPr>
            <a:normAutofit fontScale="92500" lnSpcReduction="10000"/>
          </a:bodyPr>
          <a:lstStyle/>
          <a:p>
            <a:endParaRPr lang="ru-RU" dirty="0"/>
          </a:p>
          <a:p>
            <a:r>
              <a:rPr lang="ru-RU" dirty="0"/>
              <a:t>Эпитет                        Олицетворение                  Сравнение                  Метафора </a:t>
            </a:r>
          </a:p>
          <a:p>
            <a:r>
              <a:rPr lang="ru-RU" dirty="0"/>
              <a:t>Гипербола                        Метонимия                           Литота </a:t>
            </a:r>
          </a:p>
          <a:p>
            <a:r>
              <a:rPr lang="ru-RU" dirty="0"/>
              <a:t>Ирония                                    Антонимы. Контекстные антонимы.                                  Синонимы. Контекстные синонимы.</a:t>
            </a:r>
          </a:p>
          <a:p>
            <a:r>
              <a:rPr lang="ru-RU" dirty="0"/>
              <a:t>Фразеологизмы.             Разговорные слова.                          Просторечные слова.</a:t>
            </a:r>
          </a:p>
          <a:p>
            <a:r>
              <a:rPr lang="ru-RU" dirty="0"/>
              <a:t>Неологизмы.                   Термины.            Канцеляризмы               Устаревшие слова.</a:t>
            </a:r>
          </a:p>
          <a:p>
            <a:r>
              <a:rPr lang="ru-RU" dirty="0"/>
              <a:t>Диалектизмы               Однородные члены предложения.           Ряды однородных членов.</a:t>
            </a:r>
          </a:p>
          <a:p>
            <a:r>
              <a:rPr lang="ru-RU" dirty="0"/>
              <a:t>Лексический повтор.         Многосоюзие.                Вопросно-ответная форма изложения.</a:t>
            </a:r>
          </a:p>
          <a:p>
            <a:r>
              <a:rPr lang="ru-RU" dirty="0"/>
              <a:t>Вводные слова, вводные (вставные) конструкции.                       Сравнительный оборот. </a:t>
            </a:r>
          </a:p>
          <a:p>
            <a:r>
              <a:rPr lang="ru-RU" dirty="0"/>
              <a:t> Восклицательные предложения.               Вопросительные предложения.          Инверсия</a:t>
            </a:r>
          </a:p>
          <a:p>
            <a:r>
              <a:rPr lang="ru-RU" dirty="0"/>
              <a:t>Побудительные предложения                      Риторический вопрос</a:t>
            </a:r>
          </a:p>
          <a:p>
            <a:r>
              <a:rPr lang="ru-RU" dirty="0"/>
              <a:t>  Риторическое обращение                            Риторическое восклицание</a:t>
            </a:r>
          </a:p>
          <a:p>
            <a:pPr marL="0" indent="0">
              <a:buNone/>
            </a:pPr>
            <a:r>
              <a:rPr lang="ru-RU" dirty="0"/>
              <a:t>     Цитирование                    Парцелляция      Перифраза            Синтаксический параллелизм  </a:t>
            </a:r>
          </a:p>
          <a:p>
            <a:r>
              <a:rPr lang="ru-RU" dirty="0"/>
              <a:t> Градация                    Анафора           Антитеза </a:t>
            </a:r>
          </a:p>
          <a:p>
            <a:r>
              <a:rPr lang="ru-RU" dirty="0"/>
              <a:t>Аллюзия               </a:t>
            </a:r>
            <a:r>
              <a:rPr lang="ru-RU" dirty="0" err="1"/>
              <a:t>ОксЮморон</a:t>
            </a:r>
            <a:r>
              <a:rPr lang="ru-RU" dirty="0"/>
              <a:t>            Эпифора 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0994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020B29-F6C0-4571-9C8C-9510D3DBF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3120" y="715924"/>
            <a:ext cx="7297085" cy="1846521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Задания проверочных работ, в которых требуется знание выразительных средств</a:t>
            </a:r>
            <a:br>
              <a:rPr lang="ru-RU" dirty="0">
                <a:solidFill>
                  <a:schemeClr val="accent2">
                    <a:lumMod val="50000"/>
                  </a:schemeClr>
                </a:solidFill>
              </a:rPr>
            </a:br>
            <a:br>
              <a:rPr lang="ru-RU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1    </a:t>
            </a:r>
            <a:r>
              <a:rPr lang="ru-RU" sz="3100" dirty="0">
                <a:solidFill>
                  <a:schemeClr val="accent2">
                    <a:lumMod val="50000"/>
                  </a:schemeClr>
                </a:solidFill>
              </a:rPr>
              <a:t>ВПР </a:t>
            </a:r>
            <a:br>
              <a:rPr lang="ru-RU" sz="31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3100" dirty="0">
                <a:solidFill>
                  <a:schemeClr val="accent2">
                    <a:lumMod val="50000"/>
                  </a:schemeClr>
                </a:solidFill>
              </a:rPr>
              <a:t>       8 класс  русский язык</a:t>
            </a:r>
            <a:br>
              <a:rPr lang="ru-RU" sz="31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3100" dirty="0">
                <a:solidFill>
                  <a:schemeClr val="accent2">
                    <a:lumMod val="50000"/>
                  </a:schemeClr>
                </a:solidFill>
              </a:rPr>
              <a:t>       задание 9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0EAE6FC-11F6-40F6-9A2C-89FB1D9CE5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5920" y="4201690"/>
            <a:ext cx="8596668" cy="1380404"/>
          </a:xfrm>
        </p:spPr>
        <p:txBody>
          <a:bodyPr/>
          <a:lstStyle/>
          <a:p>
            <a:r>
              <a:rPr lang="ru-RU" dirty="0"/>
              <a:t>Определите, каким средством выразительности является выражение</a:t>
            </a:r>
          </a:p>
          <a:p>
            <a:pPr marL="0" indent="0">
              <a:buNone/>
            </a:pPr>
            <a:r>
              <a:rPr lang="ru-RU" b="1" dirty="0"/>
              <a:t>      биография слова </a:t>
            </a:r>
            <a:r>
              <a:rPr lang="ru-RU" dirty="0"/>
              <a:t>из предложения 2. Запишите ответ.</a:t>
            </a:r>
          </a:p>
        </p:txBody>
      </p:sp>
    </p:spTree>
    <p:extLst>
      <p:ext uri="{BB962C8B-B14F-4D97-AF65-F5344CB8AC3E}">
        <p14:creationId xmlns:p14="http://schemas.microsoft.com/office/powerpoint/2010/main" val="3305449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913FD1-187B-4499-8468-CCD88C83F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8571" y="609600"/>
            <a:ext cx="8596668" cy="1320800"/>
          </a:xfrm>
        </p:spPr>
        <p:txBody>
          <a:bodyPr/>
          <a:lstStyle/>
          <a:p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2        ОГЭ   9 класс   русский язык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57127D4-2BCC-436E-B325-74A72AB090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2999" y="2288179"/>
            <a:ext cx="8596668" cy="3880773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/>
              <a:t>Укажите предложение, в котором средством выразительности речи является метафора.</a:t>
            </a:r>
          </a:p>
          <a:p>
            <a:pPr marL="0" indent="0">
              <a:buNone/>
            </a:pPr>
            <a:r>
              <a:rPr lang="ru-RU" dirty="0"/>
              <a:t>1) – Трус несчастный, – вдруг отчётливо, с невероятным презрением</a:t>
            </a:r>
          </a:p>
          <a:p>
            <a:pPr marL="0" indent="0">
              <a:buNone/>
            </a:pPr>
            <a:r>
              <a:rPr lang="ru-RU" dirty="0"/>
              <a:t>сказала большая девочка.</a:t>
            </a:r>
          </a:p>
          <a:p>
            <a:pPr marL="0" indent="0">
              <a:buNone/>
            </a:pPr>
            <a:r>
              <a:rPr lang="ru-RU" dirty="0"/>
              <a:t>2) Письма, пользуясь её слепотой, вынули не из шкатулки – их вынули из</a:t>
            </a:r>
          </a:p>
          <a:p>
            <a:pPr marL="0" indent="0">
              <a:buNone/>
            </a:pPr>
            <a:r>
              <a:rPr lang="ru-RU" dirty="0"/>
              <a:t>её души, и теперь ослепла и оглохла не только она, но и её душа…</a:t>
            </a:r>
          </a:p>
          <a:p>
            <a:pPr marL="0" indent="0">
              <a:buNone/>
            </a:pPr>
            <a:r>
              <a:rPr lang="ru-RU" dirty="0"/>
              <a:t>3) Анне Федотовне очень не понравился этот тон, вызывающий, полный</a:t>
            </a:r>
          </a:p>
          <a:p>
            <a:pPr marL="0" indent="0">
              <a:buNone/>
            </a:pPr>
            <a:r>
              <a:rPr lang="ru-RU" dirty="0"/>
              <a:t>непонятной для неё претензии.</a:t>
            </a:r>
          </a:p>
          <a:p>
            <a:pPr marL="0" indent="0">
              <a:buNone/>
            </a:pPr>
            <a:r>
              <a:rPr lang="ru-RU" dirty="0"/>
              <a:t>4) Но слышала она сейчас плохо, потому что предыдущий разговор</a:t>
            </a:r>
          </a:p>
          <a:p>
            <a:pPr marL="0" indent="0">
              <a:buNone/>
            </a:pPr>
            <a:r>
              <a:rPr lang="ru-RU" dirty="0"/>
              <a:t>сильно обеспокоил её, удивил и обидел.</a:t>
            </a:r>
          </a:p>
          <a:p>
            <a:r>
              <a:rPr lang="ru-RU" dirty="0"/>
              <a:t>Ответ: 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27733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EAB372-A60A-4849-AC2C-A377C23BC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56238"/>
            <a:ext cx="8596668" cy="1320800"/>
          </a:xfrm>
        </p:spPr>
        <p:txBody>
          <a:bodyPr/>
          <a:lstStyle/>
          <a:p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3        ЕГЭ   11 класс  русский язык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A950F6C-3205-4406-BEBB-F6C379275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447" y="808074"/>
            <a:ext cx="11004697" cy="5893687"/>
          </a:xfrm>
        </p:spPr>
        <p:txBody>
          <a:bodyPr anchor="ctr"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ru-RU" sz="2200" b="1" i="1" dirty="0"/>
              <a:t>Вставьте на места пропусков (А, Б, В, Г) цифры, соответствующие номерам терминов из списка. Запишите в таблицу под каждой буквой</a:t>
            </a:r>
            <a:r>
              <a:rPr lang="ru-RU" sz="2200" b="1" dirty="0"/>
              <a:t> </a:t>
            </a:r>
            <a:r>
              <a:rPr lang="ru-RU" sz="2200" b="1" i="1" dirty="0"/>
              <a:t>соответствующую цифру.</a:t>
            </a:r>
            <a:endParaRPr lang="ru-RU" sz="2200" b="1" dirty="0"/>
          </a:p>
          <a:p>
            <a:pPr>
              <a:lnSpc>
                <a:spcPct val="120000"/>
              </a:lnSpc>
            </a:pPr>
            <a:r>
              <a:rPr lang="ru-RU" sz="1900" dirty="0"/>
              <a:t> «Ф.А. Вигдорова говорит о сложных явлениях в нашей повседневной жизни, неслучайно ведущим приёмом в тексте становится (А)_________ (предложения 24, 29–30).  Акцентировать внимание читателей на важных мыслях автору помогает ещё один приём – (Б)_________ (предложения 17–18, 28–29). Искреннюю взволнованность автора и неравнодушное отношение к проблеме,  поставленной в тексте, передают синтаксическое средство – (В)_________ («как себя», «как в своей собственной» в предложении 22) и троп  (Г)_________  («</a:t>
            </a:r>
            <a:r>
              <a:rPr lang="ru-RU" sz="1900" i="1" dirty="0"/>
              <a:t>головокружительной </a:t>
            </a:r>
            <a:r>
              <a:rPr lang="ru-RU" sz="1900" dirty="0"/>
              <a:t>горы» в предложении 28, «</a:t>
            </a:r>
            <a:r>
              <a:rPr lang="ru-RU" sz="1900" i="1" dirty="0"/>
              <a:t>коварных </a:t>
            </a:r>
            <a:r>
              <a:rPr lang="ru-RU" sz="1900" dirty="0"/>
              <a:t>воронок» в предложении 29)».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r>
              <a:rPr lang="ru-RU" dirty="0"/>
              <a:t>Список терминов:</a:t>
            </a:r>
          </a:p>
          <a:p>
            <a:r>
              <a:rPr lang="ru-RU" dirty="0"/>
              <a:t>1) книжная лексика</a:t>
            </a:r>
          </a:p>
          <a:p>
            <a:r>
              <a:rPr lang="ru-RU" dirty="0"/>
              <a:t>2) эпитет</a:t>
            </a:r>
          </a:p>
          <a:p>
            <a:r>
              <a:rPr lang="ru-RU" dirty="0"/>
              <a:t>3) противопоставление</a:t>
            </a:r>
          </a:p>
          <a:p>
            <a:r>
              <a:rPr lang="ru-RU" dirty="0"/>
              <a:t>4) разговорная лексика</a:t>
            </a:r>
          </a:p>
          <a:p>
            <a:r>
              <a:rPr lang="ru-RU" dirty="0"/>
              <a:t>5) анафора</a:t>
            </a:r>
          </a:p>
          <a:p>
            <a:r>
              <a:rPr lang="ru-RU" dirty="0"/>
              <a:t>6) олицетворение</a:t>
            </a:r>
          </a:p>
          <a:p>
            <a:r>
              <a:rPr lang="ru-RU" dirty="0"/>
              <a:t>7) вводное слово</a:t>
            </a:r>
          </a:p>
          <a:p>
            <a:r>
              <a:rPr lang="ru-RU" dirty="0"/>
              <a:t>8) синонимы</a:t>
            </a:r>
          </a:p>
          <a:p>
            <a:r>
              <a:rPr lang="ru-RU" dirty="0"/>
              <a:t>9) сравнительный оборот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18508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2421D7-D956-4150-9A43-BFCE92F04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4     ОГЭ 9 класс  литература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92F18BD-ADFB-4EB7-BDF9-1AE8B0727F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46029"/>
            <a:ext cx="8596668" cy="4595334"/>
          </a:xfrm>
        </p:spPr>
        <p:txBody>
          <a:bodyPr>
            <a:normAutofit/>
          </a:bodyPr>
          <a:lstStyle/>
          <a:p>
            <a:r>
              <a:rPr lang="ru-RU" b="1" dirty="0"/>
              <a:t>Задание 1.2.2.</a:t>
            </a:r>
            <a:r>
              <a:rPr lang="ru-RU" dirty="0"/>
              <a:t> Какую роль играют эпитеты в стихотворении «Есть в осени</a:t>
            </a:r>
          </a:p>
          <a:p>
            <a:pPr marL="0" indent="0">
              <a:buNone/>
            </a:pPr>
            <a:r>
              <a:rPr lang="ru-RU" dirty="0"/>
              <a:t>первоначальной...»?</a:t>
            </a:r>
          </a:p>
          <a:p>
            <a:pPr marL="0" indent="0">
              <a:buNone/>
            </a:pPr>
            <a:r>
              <a:rPr lang="ru-RU" b="1" dirty="0"/>
              <a:t>Критерии оценивания:</a:t>
            </a:r>
          </a:p>
          <a:p>
            <a:pPr marL="0" indent="0">
              <a:buNone/>
            </a:pPr>
            <a:r>
              <a:rPr lang="ru-RU" dirty="0"/>
              <a:t>2. Для аргументации суждений текст привлекается на уровне </a:t>
            </a:r>
            <a:r>
              <a:rPr lang="ru-RU" u="sng" dirty="0"/>
              <a:t>анализа</a:t>
            </a:r>
            <a:r>
              <a:rPr lang="ru-RU" dirty="0"/>
              <a:t> важных для выполнения задания фрагментов, образов, </a:t>
            </a:r>
            <a:r>
              <a:rPr lang="ru-RU" dirty="0" err="1"/>
              <a:t>микротем</a:t>
            </a:r>
            <a:r>
              <a:rPr lang="ru-RU" dirty="0"/>
              <a:t>, деталей и т.п., фактические ошибки отсутствуют.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/>
              <a:t>СОЧИНЕНИЕ</a:t>
            </a:r>
          </a:p>
          <a:p>
            <a:pPr marL="0" indent="0">
              <a:buNone/>
            </a:pPr>
            <a:r>
              <a:rPr lang="ru-RU" u="sng" dirty="0"/>
              <a:t>3. Опора на теоретико-литературные понятия </a:t>
            </a:r>
          </a:p>
          <a:p>
            <a:pPr marL="0" indent="0">
              <a:buNone/>
            </a:pPr>
            <a:r>
              <a:rPr lang="ru-RU" dirty="0"/>
              <a:t>Теоретико-литературные понятия включены в сочинение и использованы для анализа текста произведения(-</a:t>
            </a:r>
            <a:r>
              <a:rPr lang="ru-RU" dirty="0" err="1"/>
              <a:t>ий</a:t>
            </a:r>
            <a:r>
              <a:rPr lang="ru-RU" dirty="0"/>
              <a:t>) в целях раскрытия темы сочинения, ошибки в использовании понятий отсутствуют.</a:t>
            </a:r>
          </a:p>
        </p:txBody>
      </p:sp>
    </p:spTree>
    <p:extLst>
      <p:ext uri="{BB962C8B-B14F-4D97-AF65-F5344CB8AC3E}">
        <p14:creationId xmlns:p14="http://schemas.microsoft.com/office/powerpoint/2010/main" val="3964108503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315</TotalTime>
  <Words>834</Words>
  <Application>Microsoft Office PowerPoint</Application>
  <PresentationFormat>Широкоэкранный</PresentationFormat>
  <Paragraphs>129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Аспект</vt:lpstr>
      <vt:lpstr>Изобразительно-выразительные средства  языка</vt:lpstr>
      <vt:lpstr>Презентация PowerPoint</vt:lpstr>
      <vt:lpstr>Презентация PowerPoint</vt:lpstr>
      <vt:lpstr>9 класс выразительные средства, которые должен знать учащийся (по материалам ОГЭ)</vt:lpstr>
      <vt:lpstr>11 класс  выразительные средства, которые должен знать учащийся (по материалам ЕГЭ)</vt:lpstr>
      <vt:lpstr>Задания проверочных работ, в которых требуется знание выразительных средств  1    ВПР         8 класс  русский язык        задание 9</vt:lpstr>
      <vt:lpstr>2        ОГЭ   9 класс   русский язык</vt:lpstr>
      <vt:lpstr>3        ЕГЭ   11 класс  русский язык</vt:lpstr>
      <vt:lpstr>4     ОГЭ 9 класс  литература</vt:lpstr>
      <vt:lpstr>5       ЕГЭ  11 класс   литература</vt:lpstr>
      <vt:lpstr>Презентация PowerPoint</vt:lpstr>
      <vt:lpstr>Отговорила роща золотая Березовым, веселым языком, И журавли, печально пролетая, Уж не жалеют больше ни о ком.           Кого жалеть? Ведь каждый в мире странник           Пройдет, зайдет и вновь оставит дом.           О всех ушедших грезит конопляник           С широким месяцем над голубым прудом…  Не жаль мне лет, растраченных напрасно,  Не жаль души сиреневую цветь.  В саду горит костер рябины красной,  Но никого не может он согреть… Не обгорят рябиновые кисти, От желтизны не опадёт трава, Как дерево роняет тихо листья, Так я роняю грустные слова.  И если время, ветром разметая,  Сгребет их все в один ненужный ком…  Скажите так... что роща золотая  Отговорила милым языком.                           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Tanya</dc:creator>
  <cp:lastModifiedBy>Tanya</cp:lastModifiedBy>
  <cp:revision>18</cp:revision>
  <dcterms:created xsi:type="dcterms:W3CDTF">2020-01-12T15:22:12Z</dcterms:created>
  <dcterms:modified xsi:type="dcterms:W3CDTF">2020-01-15T17:10:26Z</dcterms:modified>
</cp:coreProperties>
</file>