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66"/>
    <p:restoredTop sz="96327"/>
  </p:normalViewPr>
  <p:slideViewPr>
    <p:cSldViewPr snapToGrid="0" snapToObjects="1">
      <p:cViewPr varScale="1">
        <p:scale>
          <a:sx n="74" d="100"/>
          <a:sy n="74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hyperlink" Target="http://articleinsanity.wikia.com/wiki/File:CLOVERADFAFDADFASFDA.pn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hyperlink" Target="https://webstockreview.net/explore/crying-clipart-cartoon/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mgpng.ru/download/74652" TargetMode="Externa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hyperlink" Target="https://skillbox.ru/course/customer-experience-researcher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hyperlink" Target="https://new.dop.mosreg.ru/program/66404-malenkii-issledovatel" TargetMode="Externa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isineaz.com/recettes/sandwich-au-jambon-fromage-frais-et-fraises-82012.aspx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omanadvice.ru/ryby-dlya-akvariuma" TargetMode="Externa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andia.ru/text/81/110/26394.php" TargetMode="External"/><Relationship Id="rId7" Type="http://schemas.openxmlformats.org/officeDocument/2006/relationships/hyperlink" Target="https://nfdou9.edumsko.ru/conditions/medicine/post/214435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hyperlink" Target="https://kopilkaurokov.ru/obzh/uroki/ratsionalnoe_pitanie_gigiena_pitaniia" TargetMode="Externa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nimalregister.net/u/ustritsyi-gruppa-dvustvorchatyih-mollyuskov.html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hq-wallpapers.ru/wallpapers/animals/pic47794_raz1280x1024" TargetMode="External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ro-color.ru/piktogrammy-opasnosti/piktogramma-na-plyonke-vosklitsatelnyy-znak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ristor.ru/krasivye-kartinki-spasibo-za-vnimanie-dlya-prezentacii-sborka/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koob.pro/matyushkin/" TargetMode="External"/><Relationship Id="rId7" Type="http://schemas.openxmlformats.org/officeDocument/2006/relationships/hyperlink" Target="https://ozlib.com/800773/psihologiya/problemnoe_obuchenie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hyperlink" Target="http://stateslulu.blogspot.com/2013/01/blog-post_2599.html" TargetMode="External"/><Relationship Id="rId4" Type="http://schemas.openxmlformats.org/officeDocument/2006/relationships/image" Target="../media/image2.jpg"/><Relationship Id="rId9" Type="http://schemas.openxmlformats.org/officeDocument/2006/relationships/hyperlink" Target="https://studref.com/435972/psihologiya/izuchenie_zakonomernostey_etapov_psihicheskogo_razvitiya_otechestvennoy_psihologii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3AD26D-5457-DB47-B9EC-0FE276612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461052"/>
            <a:ext cx="8991600" cy="2571612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Проблемное обучение на уроках биологии как средство активизации познавательной деятельности учащихся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33389D7-A2FB-B64B-9E55-E2B497F7A3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352543"/>
            <a:ext cx="6801612" cy="1649011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50000"/>
              </a:lnSpc>
            </a:pPr>
            <a:r>
              <a:rPr lang="ru-RU" sz="3300" dirty="0">
                <a:latin typeface="Arial Black" panose="020B0A04020102020204" pitchFamily="34" charset="0"/>
              </a:rPr>
              <a:t>Подготовила:</a:t>
            </a:r>
          </a:p>
          <a:p>
            <a:pPr>
              <a:lnSpc>
                <a:spcPct val="150000"/>
              </a:lnSpc>
            </a:pPr>
            <a:r>
              <a:rPr lang="ru-RU" sz="3300" b="1" dirty="0">
                <a:latin typeface="Arial Black" panose="020B0A04020102020204" pitchFamily="34" charset="0"/>
              </a:rPr>
              <a:t>Яковлева Татьяна Александровна</a:t>
            </a:r>
          </a:p>
          <a:p>
            <a:pPr>
              <a:lnSpc>
                <a:spcPct val="150000"/>
              </a:lnSpc>
            </a:pPr>
            <a:r>
              <a:rPr lang="ru-RU" sz="3300" dirty="0">
                <a:latin typeface="Arial Black" panose="020B0A04020102020204" pitchFamily="34" charset="0"/>
              </a:rPr>
              <a:t>учитель биологии МБОУ «</a:t>
            </a:r>
            <a:r>
              <a:rPr lang="ru-RU" sz="3300" dirty="0" err="1">
                <a:latin typeface="Arial Black" panose="020B0A04020102020204" pitchFamily="34" charset="0"/>
              </a:rPr>
              <a:t>Журавлёвская</a:t>
            </a:r>
            <a:r>
              <a:rPr lang="ru-RU" sz="3300" dirty="0">
                <a:latin typeface="Arial Black" panose="020B0A04020102020204" pitchFamily="34" charset="0"/>
              </a:rPr>
              <a:t> школа</a:t>
            </a:r>
            <a:r>
              <a:rPr lang="ru-RU" sz="3300" dirty="0" smtClean="0">
                <a:latin typeface="Arial Black" panose="020B0A04020102020204" pitchFamily="34" charset="0"/>
              </a:rPr>
              <a:t>» </a:t>
            </a:r>
          </a:p>
          <a:p>
            <a:pPr>
              <a:lnSpc>
                <a:spcPct val="150000"/>
              </a:lnSpc>
            </a:pPr>
            <a:r>
              <a:rPr lang="ru-RU" sz="3300" dirty="0" smtClean="0">
                <a:latin typeface="Arial Black" panose="020B0A04020102020204" pitchFamily="34" charset="0"/>
              </a:rPr>
              <a:t>С</a:t>
            </a:r>
            <a:r>
              <a:rPr lang="ru-RU" sz="3300" dirty="0" smtClean="0">
                <a:latin typeface="Arial Black" panose="020B0A04020102020204" pitchFamily="34" charset="0"/>
              </a:rPr>
              <a:t>имферопольского района Республики Крым</a:t>
            </a:r>
            <a:endParaRPr lang="ru-RU" sz="3300" dirty="0">
              <a:latin typeface="Arial Black" panose="020B0A040201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7617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07BF976-6B13-2C4D-873C-821EA18EAF9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ПРИЁМ ЗНАЧИМОСТИ – к чему может привести вырубка лесов?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A121B70-A026-F744-9143-0972DAE079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42" y="2636561"/>
            <a:ext cx="3963241" cy="252909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CCC0814-8988-774D-B297-B320598264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900" y="2636562"/>
            <a:ext cx="3792637" cy="252909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9FBE55C-79DB-8849-BB91-5D13CEC69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79284" y="840328"/>
            <a:ext cx="1339168" cy="170403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B8C59D2-5F74-1D43-8947-B44266283A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flipH="1">
            <a:off x="10525317" y="4830418"/>
            <a:ext cx="1366440" cy="202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79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35634ADE-D83E-C24C-ADCB-E940B998C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4248" y="1616901"/>
            <a:ext cx="4270248" cy="70408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/>
              <a:t>Эритроциты у человека в три раза меньше, чем у лягушки, но их в 13 раз больше. Как это объяснить?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2E36AF9-3021-A04A-A49E-FB285E466E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66022" y="1616901"/>
            <a:ext cx="4270248" cy="70408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400" dirty="0"/>
              <a:t>У каких растений болотных, луговых или пустынных должны быть самые длинные корни. Почему?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D463288E-843F-8444-8F45-741811318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63515"/>
            <a:ext cx="7729728" cy="1188720"/>
          </a:xfr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ПРИЁМ ПРОБЛЕМНОЙ СИТУАЦИИ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9C16D04-11F0-3B4B-8F49-622BADA2E5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" t="9364" r="1816" b="2332"/>
          <a:stretch/>
        </p:blipFill>
        <p:spPr bwMode="auto">
          <a:xfrm>
            <a:off x="1345060" y="2665476"/>
            <a:ext cx="4508624" cy="3099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F6F7CBC-1343-4D40-AFFF-14740024E7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941" y="2572744"/>
            <a:ext cx="1712511" cy="1712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A8D9D67-7D25-8D42-AD4A-C1A5EA7DFD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146" y="2554199"/>
            <a:ext cx="2178046" cy="173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E17D672-FC26-744B-8B7F-76097853C2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1" r="5874"/>
          <a:stretch/>
        </p:blipFill>
        <p:spPr bwMode="auto">
          <a:xfrm>
            <a:off x="7031040" y="4593429"/>
            <a:ext cx="2303660" cy="17125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175EF08-5CE4-E040-A192-DE3C6D4A5F58}"/>
              </a:ext>
            </a:extLst>
          </p:cNvPr>
          <p:cNvSpPr txBox="1"/>
          <p:nvPr/>
        </p:nvSpPr>
        <p:spPr>
          <a:xfrm>
            <a:off x="6594940" y="4215276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Осока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5DC8F3F-6D52-4B47-912B-A25B1BBBC2AB}"/>
              </a:ext>
            </a:extLst>
          </p:cNvPr>
          <p:cNvSpPr txBox="1"/>
          <p:nvPr/>
        </p:nvSpPr>
        <p:spPr>
          <a:xfrm>
            <a:off x="8992463" y="4215276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Лютик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742722C-2A4B-A84D-B800-CDA2B256B916}"/>
              </a:ext>
            </a:extLst>
          </p:cNvPr>
          <p:cNvSpPr txBox="1"/>
          <p:nvPr/>
        </p:nvSpPr>
        <p:spPr>
          <a:xfrm>
            <a:off x="7173984" y="6245685"/>
            <a:ext cx="2240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Верблюжья колючка</a:t>
            </a:r>
          </a:p>
        </p:txBody>
      </p:sp>
    </p:spTree>
    <p:extLst>
      <p:ext uri="{BB962C8B-B14F-4D97-AF65-F5344CB8AC3E}">
        <p14:creationId xmlns:p14="http://schemas.microsoft.com/office/powerpoint/2010/main" val="3347053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4D481C-28A0-1E4A-9C35-CB3EB4EC138E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/>
              <a:t>Почему насекомые не кусают земноводных?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37D31E1-FCB7-694F-8823-191D86E4B9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" t="12500" r="13867" b="3906"/>
          <a:stretch/>
        </p:blipFill>
        <p:spPr bwMode="auto">
          <a:xfrm>
            <a:off x="2231136" y="2314872"/>
            <a:ext cx="2885317" cy="22282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CC936B1-E14E-F64D-88C3-9F35951AEA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13486" r="26469" b="13502"/>
          <a:stretch/>
        </p:blipFill>
        <p:spPr bwMode="auto">
          <a:xfrm>
            <a:off x="7075549" y="2314872"/>
            <a:ext cx="2874726" cy="22282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5FA2004-895B-D346-89F5-267F94778CE4}"/>
              </a:ext>
            </a:extLst>
          </p:cNvPr>
          <p:cNvSpPr txBox="1"/>
          <p:nvPr/>
        </p:nvSpPr>
        <p:spPr>
          <a:xfrm>
            <a:off x="3021495" y="4543128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Лягушка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34BAF3B-BB33-C347-9A42-44F25347BF63}"/>
              </a:ext>
            </a:extLst>
          </p:cNvPr>
          <p:cNvSpPr txBox="1"/>
          <p:nvPr/>
        </p:nvSpPr>
        <p:spPr>
          <a:xfrm>
            <a:off x="8101833" y="4543128"/>
            <a:ext cx="87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Комар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67AA088-FE34-AA4E-AC02-C33E6B16E7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603975" y="1000"/>
            <a:ext cx="1852551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93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3A98820D-4CD4-EF4C-9A75-CF79E20F6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Докажите, что видимые сосуды на тыльной стороне ладони - это вены?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29A1F28-D4BF-5E4D-8C2E-F90CF3E624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8316" y="2245051"/>
            <a:ext cx="4270248" cy="840850"/>
          </a:xfr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180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Докажите, что физические параметры человека могут изменяться в течение суток?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FE3127B2-117E-844D-83E2-F6545B8BB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3614"/>
            <a:ext cx="7729728" cy="118872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ИССЛЕДОВАТЕЛЬСКИЙ ПРИЁМ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001F7E7-4811-0545-BDE7-4B9A5E91FA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87" y="3153189"/>
            <a:ext cx="2997745" cy="350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6DE63CD-B692-F843-B38E-A301955D6F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316" y="3481858"/>
            <a:ext cx="4270248" cy="3018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Изображение выглядит как текст, векторная графи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816CA666-B331-2C44-8267-5401BC0F9A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608564" y="0"/>
            <a:ext cx="1627352" cy="108336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, игрушка, векторная графи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ED803401-626D-024A-A9EC-243D5089F4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flipH="1">
            <a:off x="0" y="4992606"/>
            <a:ext cx="1339383" cy="174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418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5D0ECCC5-5371-4F45-A799-750370296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3436" y="2505455"/>
            <a:ext cx="4270248" cy="704087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Вы съели бутерброд. Где и при каких условиях перевариваются его составляющие?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377C76BF-8756-EE46-85D2-00D7056481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8318" y="2407978"/>
            <a:ext cx="4270248" cy="704087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 </a:t>
            </a:r>
          </a:p>
          <a:p>
            <a:pPr lvl="0"/>
            <a:r>
              <a:rPr lang="ru-RU" sz="2900" dirty="0"/>
              <a:t>Нем как рыба – устаревшая пословица. Почему?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10C7A7AC-0007-BC41-B840-14185A9E782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ЭВРИСТИЧЕСКИЙ ПРИЁМ</a:t>
            </a:r>
          </a:p>
        </p:txBody>
      </p:sp>
      <p:pic>
        <p:nvPicPr>
          <p:cNvPr id="8" name="Рисунок 7" descr="Изображение выглядит как еда, сандвич, закуска, фрукт&#10;&#10;Автоматически созданное описание">
            <a:extLst>
              <a:ext uri="{FF2B5EF4-FFF2-40B4-BE49-F238E27FC236}">
                <a16:creationId xmlns="" xmlns:a16="http://schemas.microsoft.com/office/drawing/2014/main" id="{489E1F74-0F7E-3D40-AC5F-8ED2BE456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82918" y="3366631"/>
            <a:ext cx="4301881" cy="30617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Рисунок 9" descr="Изображение выглядит как цветной, рыба, колючеперая рыба, украшен&#10;&#10;Автоматически созданное описание">
            <a:extLst>
              <a:ext uri="{FF2B5EF4-FFF2-40B4-BE49-F238E27FC236}">
                <a16:creationId xmlns="" xmlns:a16="http://schemas.microsoft.com/office/drawing/2014/main" id="{F0FDA88C-0B00-884A-96FB-CAD4E61227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507203" y="3366631"/>
            <a:ext cx="4267927" cy="3081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22847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791ABF-C276-D541-91BC-E76A1CF1B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739" y="119269"/>
            <a:ext cx="8991600" cy="2442403"/>
          </a:xfrm>
        </p:spPr>
        <p:txBody>
          <a:bodyPr>
            <a:normAutofit/>
          </a:bodyPr>
          <a:lstStyle/>
          <a:p>
            <a:r>
              <a:rPr lang="ru-RU" dirty="0"/>
              <a:t>Что скрывается за </a:t>
            </a:r>
            <a:r>
              <a:rPr lang="ru-RU"/>
              <a:t>словосочетанием </a:t>
            </a:r>
            <a:br>
              <a:rPr lang="ru-RU"/>
            </a:br>
            <a:r>
              <a:rPr lang="ru-RU"/>
              <a:t>«</a:t>
            </a:r>
            <a:r>
              <a:rPr lang="ru-RU" dirty="0"/>
              <a:t>Чудесная азбука здоровья»? </a:t>
            </a:r>
          </a:p>
        </p:txBody>
      </p:sp>
      <p:pic>
        <p:nvPicPr>
          <p:cNvPr id="5" name="Рисунок 4" descr="Изображение выглядит как текст, короб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F446A845-71F7-DF43-9C7C-C5D040F4B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1974" y="3135699"/>
            <a:ext cx="5499100" cy="29591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8BF9CD0-B6B3-904E-8DF6-73163D360C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212469" y="2561672"/>
            <a:ext cx="2538620" cy="292379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9AC535C-F3F3-2D41-9585-19ED92F314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334539" y="4296329"/>
            <a:ext cx="2538620" cy="253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79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04F18FD4-5A3E-0544-9CB4-434D37E242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3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Хорошо ли защищает раковина моллюска?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3665D2C-8148-1048-8C26-9908174107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Какое дупло – мёртвого или живого дерева – птицы заселят раньше. Почему?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8A85D05E-27F7-8F4C-A1F1-1B20DDEFA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88"/>
            <a:ext cx="7729728" cy="1188720"/>
          </a:xfr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ru-RU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ПРИЁМ НАУЧНОГО СПОРА </a:t>
            </a:r>
          </a:p>
        </p:txBody>
      </p:sp>
      <p:pic>
        <p:nvPicPr>
          <p:cNvPr id="10" name="Рисунок 9" descr="Изображение выглядит как закрыть&#10;&#10;Автоматически созданное описание">
            <a:extLst>
              <a:ext uri="{FF2B5EF4-FFF2-40B4-BE49-F238E27FC236}">
                <a16:creationId xmlns="" xmlns:a16="http://schemas.microsoft.com/office/drawing/2014/main" id="{D9E295C7-9E61-7442-97D0-07C7859AD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83436" y="3148502"/>
            <a:ext cx="4023359" cy="301751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рево, внешний, зеленый, птица&#10;&#10;Автоматически созданное описание">
            <a:extLst>
              <a:ext uri="{FF2B5EF4-FFF2-40B4-BE49-F238E27FC236}">
                <a16:creationId xmlns="" xmlns:a16="http://schemas.microsoft.com/office/drawing/2014/main" id="{3428C4D0-4C0D-1D44-9BE7-E8EA8C8651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836664" y="3148502"/>
            <a:ext cx="3771900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87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76CD20-5BD3-3544-8827-BA30717BF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469" y="309466"/>
            <a:ext cx="8991600" cy="1645920"/>
          </a:xfrm>
        </p:spPr>
        <p:txBody>
          <a:bodyPr>
            <a:normAutofit/>
          </a:bodyPr>
          <a:lstStyle/>
          <a:p>
            <a:r>
              <a:rPr lang="ru-RU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Вывод о результативности технологии проблемного обучения: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407E2C5-FC88-0A4B-BA29-6A5218172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63551" y="2265248"/>
            <a:ext cx="6801612" cy="126508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7200" b="1" dirty="0"/>
              <a:t>1. Растёт познавательная активность.</a:t>
            </a:r>
          </a:p>
          <a:p>
            <a:pPr>
              <a:lnSpc>
                <a:spcPct val="120000"/>
              </a:lnSpc>
            </a:pPr>
            <a:r>
              <a:rPr lang="ru-RU" sz="7200" b="1" dirty="0"/>
              <a:t>2. Происходит развитие самостоятельности при решении биологических задач.</a:t>
            </a:r>
          </a:p>
          <a:p>
            <a:pPr>
              <a:lnSpc>
                <a:spcPct val="120000"/>
              </a:lnSpc>
            </a:pPr>
            <a:r>
              <a:rPr lang="ru-RU" sz="7200" b="1" dirty="0"/>
              <a:t>3. Совершенствуется понимание значимости биологических знаний.</a:t>
            </a:r>
          </a:p>
          <a:p>
            <a:pPr>
              <a:lnSpc>
                <a:spcPct val="120000"/>
              </a:lnSpc>
            </a:pPr>
            <a:r>
              <a:rPr lang="ru-RU" sz="7200" b="1" dirty="0"/>
              <a:t>4. Появляется интерес к профессиям типа «Человек – природа».</a:t>
            </a:r>
          </a:p>
          <a:p>
            <a:pPr>
              <a:lnSpc>
                <a:spcPct val="120000"/>
              </a:lnSpc>
            </a:pPr>
            <a:r>
              <a:rPr lang="ru-RU" sz="7200" b="1" dirty="0"/>
              <a:t>5. Формируется положительная мотивация к изучению биологии.</a:t>
            </a:r>
          </a:p>
          <a:p>
            <a:pPr>
              <a:lnSpc>
                <a:spcPct val="120000"/>
              </a:lnSpc>
            </a:pPr>
            <a:r>
              <a:rPr lang="ru-RU" sz="7200" b="1" dirty="0"/>
              <a:t>6. Развиваются интеллектуальные и творческие способности учащихся.</a:t>
            </a:r>
          </a:p>
          <a:p>
            <a:pPr>
              <a:lnSpc>
                <a:spcPct val="120000"/>
              </a:lnSpc>
            </a:pPr>
            <a:r>
              <a:rPr lang="ru-RU" sz="7200" b="1" dirty="0"/>
              <a:t>7. Формируются прочные знания, чувства уверенности в себе и своих силах.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4B5A427-C91E-1645-A550-7514F8C86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1195" y="1190497"/>
            <a:ext cx="1707292" cy="170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362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ру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D6DB6950-2683-4C49-B7B8-92F6BF9E18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t="13170" b="118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01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8B8123A-FE93-8B41-893D-1E48ECB432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146850"/>
            <a:ext cx="8991600" cy="1400065"/>
          </a:xfrm>
        </p:spPr>
        <p:txBody>
          <a:bodyPr>
            <a:normAutofit/>
          </a:bodyPr>
          <a:lstStyle/>
          <a:p>
            <a:r>
              <a:rPr lang="ru-RU" dirty="0"/>
              <a:t>Актуальность проблемы: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E6408A3-0F7C-1E42-9CBD-0A85A4F3E1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5635" y="3478696"/>
            <a:ext cx="8115267" cy="1239894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ru-RU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25% пятиклассников снижается мотивация к учению.</a:t>
            </a:r>
          </a:p>
          <a:p>
            <a:pPr algn="just">
              <a:lnSpc>
                <a:spcPct val="170000"/>
              </a:lnSpc>
            </a:pPr>
            <a:r>
              <a:rPr lang="ru-RU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проблемного обучения на уроках биологии является объективной необходимостью, ориентированной на формирование универсальных учебных действий.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6224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9217642-5309-F742-873B-532734437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47261"/>
            <a:ext cx="8991600" cy="1729409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возможности проблемного обучения для формирования у учащихся умений самостоятельно решать познавательные задачи, доказывать и обосновывать свои суждения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D0EF31D-2DCA-C04D-BAB1-9D1A7C64B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17035" y="2796459"/>
            <a:ext cx="8224597" cy="1265082"/>
          </a:xfrm>
        </p:spPr>
        <p:txBody>
          <a:bodyPr>
            <a:noAutofit/>
          </a:bodyPr>
          <a:lstStyle/>
          <a:p>
            <a:pPr algn="ctr"/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endParaRPr lang="ru-RU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Создать систему методов и форм обучения, помогающих качественному освоению важных понятий биологии.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Конструировать проблемные задания с учётом содержания учебного материала и возрастных особенностей учащихся.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Обеспечить системность применения проблемного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1142214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642F1F7-6246-4C87-B941-6957B32BD0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2"/>
            <a:ext cx="12192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A8E003-1C24-D14C-989E-736F6FABA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000"/>
              <a:t>Теоретическая база технологии проблемного обучения – работы М.И. Выготского, М.М. Махмутова, А.М. Матюшкина, И. Я. Лернера</a:t>
            </a:r>
          </a:p>
        </p:txBody>
      </p:sp>
      <p:pic>
        <p:nvPicPr>
          <p:cNvPr id="9" name="Рисунок 8" descr="Изображение выглядит как мужчина, человек, стена, костюм&#10;&#10;Автоматически созданное описание">
            <a:extLst>
              <a:ext uri="{FF2B5EF4-FFF2-40B4-BE49-F238E27FC236}">
                <a16:creationId xmlns="" xmlns:a16="http://schemas.microsoft.com/office/drawing/2014/main" id="{26DBD459-7C55-E144-A50D-19D58CCF78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6609" y="587857"/>
            <a:ext cx="2253500" cy="3301307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человек, мужчина, внутренн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BCB85153-D73C-1E44-80D4-50B065CA30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546081" y="587858"/>
            <a:ext cx="2358076" cy="3301307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галстук, в позе, костюм&#10;&#10;Автоматически созданное описание">
            <a:extLst>
              <a:ext uri="{FF2B5EF4-FFF2-40B4-BE49-F238E27FC236}">
                <a16:creationId xmlns="" xmlns:a16="http://schemas.microsoft.com/office/drawing/2014/main" id="{F08BD226-C2B7-8D41-AB34-21AE89FFD4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275315" y="587858"/>
            <a:ext cx="2383131" cy="3301307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человек, мужчина, костюм&#10;&#10;Автоматически созданное описание">
            <a:extLst>
              <a:ext uri="{FF2B5EF4-FFF2-40B4-BE49-F238E27FC236}">
                <a16:creationId xmlns="" xmlns:a16="http://schemas.microsoft.com/office/drawing/2014/main" id="{6418A9AE-EB88-5449-A218-703A0600E1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918193" y="587858"/>
            <a:ext cx="2580895" cy="330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51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7E30D4-EF30-4E4F-A91E-E6D63D549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348" y="477077"/>
            <a:ext cx="8991600" cy="1140377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уровня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И.Я.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Лернеру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A75248B-CF0F-9B4F-B68E-5FAB94D5B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7217" y="1846054"/>
            <a:ext cx="8471386" cy="1265082"/>
          </a:xfrm>
        </p:spPr>
        <p:txBody>
          <a:bodyPr>
            <a:normAutofit fontScale="25000" lnSpcReduction="20000"/>
          </a:bodyPr>
          <a:lstStyle/>
          <a:p>
            <a:r>
              <a:rPr lang="ru-RU" sz="11200" dirty="0"/>
              <a:t>1. Учитель сама ставит и решает проблему при активном обсуждении учащихся</a:t>
            </a:r>
          </a:p>
          <a:p>
            <a:r>
              <a:rPr lang="ru-RU" sz="11200" dirty="0"/>
              <a:t> </a:t>
            </a:r>
          </a:p>
          <a:p>
            <a:r>
              <a:rPr lang="ru-RU" sz="11200" dirty="0"/>
              <a:t>2. Учитель ставит проблему – учащиеся самостоятельно находят решение</a:t>
            </a:r>
          </a:p>
          <a:p>
            <a:r>
              <a:rPr lang="ru-RU" sz="11200" dirty="0"/>
              <a:t> </a:t>
            </a:r>
          </a:p>
          <a:p>
            <a:r>
              <a:rPr lang="ru-RU" sz="11200" dirty="0"/>
              <a:t>3. Ученик ставит проблему, а учитель помогает её решать</a:t>
            </a:r>
          </a:p>
          <a:p>
            <a:r>
              <a:rPr lang="ru-RU" sz="11200" dirty="0"/>
              <a:t> </a:t>
            </a:r>
          </a:p>
          <a:p>
            <a:r>
              <a:rPr lang="ru-RU" sz="11200" dirty="0"/>
              <a:t>4. Ученик сам ставит проблему и сам её решает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163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273DE73-FABC-4844-9C9A-A522B89D0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1202633"/>
            <a:ext cx="8991600" cy="1190073"/>
          </a:xfrm>
        </p:spPr>
        <p:txBody>
          <a:bodyPr>
            <a:normAutofit/>
          </a:bodyPr>
          <a:lstStyle/>
          <a:p>
            <a:r>
              <a:rPr lang="ru-RU" sz="2800" dirty="0"/>
              <a:t>Теория проблемного обучения по </a:t>
            </a:r>
            <a:br>
              <a:rPr lang="ru-RU" sz="2800" dirty="0"/>
            </a:br>
            <a:r>
              <a:rPr lang="ru-RU" sz="2800" dirty="0"/>
              <a:t>М.И. </a:t>
            </a:r>
            <a:r>
              <a:rPr lang="ru-RU" sz="2800" dirty="0" err="1"/>
              <a:t>Махмутову</a:t>
            </a:r>
            <a:endParaRPr lang="ru-RU" sz="28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F4290AE-0685-B64F-8823-186014E04169}"/>
              </a:ext>
            </a:extLst>
          </p:cNvPr>
          <p:cNvSpPr txBox="1"/>
          <p:nvPr/>
        </p:nvSpPr>
        <p:spPr>
          <a:xfrm>
            <a:off x="450761" y="4300019"/>
            <a:ext cx="5009882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методов построена с учетом целеполагания и принципа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проблемности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BCD2652-52F4-484E-ACC8-8A8F045666DD}"/>
              </a:ext>
            </a:extLst>
          </p:cNvPr>
          <p:cNvSpPr txBox="1"/>
          <p:nvPr/>
        </p:nvSpPr>
        <p:spPr>
          <a:xfrm>
            <a:off x="3197915" y="3071191"/>
            <a:ext cx="6137412" cy="965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Проблемное обучение – это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 развивающего обучения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36144AF-F615-9948-B791-02D943445D0B}"/>
              </a:ext>
            </a:extLst>
          </p:cNvPr>
          <p:cNvSpPr txBox="1"/>
          <p:nvPr/>
        </p:nvSpPr>
        <p:spPr>
          <a:xfrm>
            <a:off x="6497708" y="4037033"/>
            <a:ext cx="6137412" cy="2249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Взаимодействие процессов 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преподавания и учения, 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ориентированных на 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самостоятельность учащихся</a:t>
            </a:r>
            <a:r>
              <a:rPr lang="ru-RU" sz="2400" dirty="0">
                <a:effectLst/>
              </a:rPr>
              <a:t> </a:t>
            </a:r>
            <a:endParaRPr lang="ru-RU" sz="2400" dirty="0"/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="" xmlns:a16="http://schemas.microsoft.com/office/drawing/2014/main" id="{86219715-BAC3-7B41-94F8-6C5B344B7554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6096000" y="2392706"/>
            <a:ext cx="0" cy="6784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="" xmlns:a16="http://schemas.microsoft.com/office/drawing/2014/main" id="{0201524D-F12F-F34B-B722-1D8C739C5DD0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1828800" y="2392706"/>
            <a:ext cx="4248000" cy="16443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="" xmlns:a16="http://schemas.microsoft.com/office/drawing/2014/main" id="{B773F7A8-CD00-1140-82CE-C8F1EA74C05F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6096000" y="2392706"/>
            <a:ext cx="4248000" cy="16443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476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B3C1372-2B12-C94B-9E3D-24AB6B96BA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9469" y="536713"/>
            <a:ext cx="8991600" cy="1040986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СПОСОБЫ СОЗДАНИЯ ПРОБЛЕМНОЙ СИТУАЦИИ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D24F3F6-E99E-CF4F-B798-1872CBA4E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8255" y="2066544"/>
            <a:ext cx="6801612" cy="1239894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9600" dirty="0"/>
              <a:t>ПО АНАЛОГИИ</a:t>
            </a:r>
          </a:p>
          <a:p>
            <a:pPr algn="l"/>
            <a:r>
              <a:rPr lang="ru-RU" sz="9600" dirty="0"/>
              <a:t> </a:t>
            </a:r>
          </a:p>
          <a:p>
            <a:pPr algn="l"/>
            <a:r>
              <a:rPr lang="ru-RU" sz="9600" dirty="0"/>
              <a:t>АНАЛИТИКО-СИНТЕТИЧЕСКИЙ</a:t>
            </a:r>
          </a:p>
          <a:p>
            <a:pPr algn="l"/>
            <a:r>
              <a:rPr lang="ru-RU" sz="9600" dirty="0"/>
              <a:t> </a:t>
            </a:r>
          </a:p>
          <a:p>
            <a:pPr algn="l"/>
            <a:r>
              <a:rPr lang="ru-RU" sz="9600" dirty="0"/>
              <a:t>ПРИЧИННОСЛЕДСТВЕННЫЕ СВЯЗИ</a:t>
            </a:r>
          </a:p>
          <a:p>
            <a:pPr algn="l"/>
            <a:r>
              <a:rPr lang="ru-RU" sz="9600" dirty="0"/>
              <a:t> </a:t>
            </a:r>
          </a:p>
          <a:p>
            <a:pPr algn="l"/>
            <a:r>
              <a:rPr lang="ru-RU" sz="9600" dirty="0"/>
              <a:t>НАУЧНЫЙ СПОР</a:t>
            </a:r>
          </a:p>
          <a:p>
            <a:pPr algn="l"/>
            <a:r>
              <a:rPr lang="ru-RU" sz="9600" dirty="0"/>
              <a:t> </a:t>
            </a:r>
          </a:p>
          <a:p>
            <a:pPr algn="l"/>
            <a:r>
              <a:rPr lang="ru-RU" sz="9600" dirty="0"/>
              <a:t>ВЫДВИЖЕНИЕ И ДОКАЗАТЕЛЬСТВО ГИПОТЕЗ</a:t>
            </a:r>
          </a:p>
          <a:p>
            <a:endParaRPr lang="ru-RU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16B9E341-C4A4-7247-9C7D-91D7CD54DD71}"/>
              </a:ext>
            </a:extLst>
          </p:cNvPr>
          <p:cNvCxnSpPr>
            <a:cxnSpLocks/>
          </p:cNvCxnSpPr>
          <p:nvPr/>
        </p:nvCxnSpPr>
        <p:spPr>
          <a:xfrm>
            <a:off x="2007704" y="1577699"/>
            <a:ext cx="0" cy="40312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="" xmlns:a16="http://schemas.microsoft.com/office/drawing/2014/main" id="{A8184124-8A39-3F43-B54C-675A9055047D}"/>
              </a:ext>
            </a:extLst>
          </p:cNvPr>
          <p:cNvCxnSpPr/>
          <p:nvPr/>
        </p:nvCxnSpPr>
        <p:spPr>
          <a:xfrm>
            <a:off x="2007704" y="2226365"/>
            <a:ext cx="182055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="" xmlns:a16="http://schemas.microsoft.com/office/drawing/2014/main" id="{FB3EE015-CA1B-8249-923A-84ABE43BC309}"/>
              </a:ext>
            </a:extLst>
          </p:cNvPr>
          <p:cNvCxnSpPr/>
          <p:nvPr/>
        </p:nvCxnSpPr>
        <p:spPr>
          <a:xfrm>
            <a:off x="2007704" y="3084443"/>
            <a:ext cx="182055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="" xmlns:a16="http://schemas.microsoft.com/office/drawing/2014/main" id="{F4C61ADF-452B-7B48-942E-388C42629F7E}"/>
              </a:ext>
            </a:extLst>
          </p:cNvPr>
          <p:cNvCxnSpPr/>
          <p:nvPr/>
        </p:nvCxnSpPr>
        <p:spPr>
          <a:xfrm>
            <a:off x="2007703" y="3929270"/>
            <a:ext cx="182055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="" xmlns:a16="http://schemas.microsoft.com/office/drawing/2014/main" id="{2E5053F1-5BDD-8E4B-869C-B14771BC4ED6}"/>
              </a:ext>
            </a:extLst>
          </p:cNvPr>
          <p:cNvCxnSpPr/>
          <p:nvPr/>
        </p:nvCxnSpPr>
        <p:spPr>
          <a:xfrm>
            <a:off x="2007702" y="4793974"/>
            <a:ext cx="182055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="" xmlns:a16="http://schemas.microsoft.com/office/drawing/2014/main" id="{821B2AEF-6ED9-A140-9BD7-D58D9E84E80D}"/>
              </a:ext>
            </a:extLst>
          </p:cNvPr>
          <p:cNvCxnSpPr/>
          <p:nvPr/>
        </p:nvCxnSpPr>
        <p:spPr>
          <a:xfrm>
            <a:off x="2007701" y="5608983"/>
            <a:ext cx="182055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853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9983B63-A396-9E45-89C6-91C4123CD5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48669" y="2119520"/>
            <a:ext cx="4896679" cy="342172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900" dirty="0"/>
              <a:t>При изучении темы </a:t>
            </a:r>
            <a:r>
              <a:rPr lang="ru-RU" sz="2900" b="1" dirty="0"/>
              <a:t>«Кровь»</a:t>
            </a:r>
            <a:r>
              <a:rPr lang="ru-RU" sz="2900" dirty="0"/>
              <a:t> можно поставить следующие проблемные вопросы:</a:t>
            </a:r>
          </a:p>
          <a:p>
            <a:pPr marL="0" indent="0">
              <a:buNone/>
            </a:pPr>
            <a:r>
              <a:rPr lang="ru-RU" sz="2900" i="1" dirty="0"/>
              <a:t>В начале урока </a:t>
            </a:r>
            <a:r>
              <a:rPr lang="ru-RU" sz="2900" dirty="0"/>
              <a:t>«Кровь - это ткань или нет?»</a:t>
            </a:r>
          </a:p>
          <a:p>
            <a:pPr marL="0" indent="0">
              <a:buNone/>
            </a:pPr>
            <a:r>
              <a:rPr lang="ru-RU" sz="2900" dirty="0"/>
              <a:t> </a:t>
            </a:r>
          </a:p>
          <a:p>
            <a:pPr marL="0" indent="0">
              <a:buNone/>
            </a:pPr>
            <a:r>
              <a:rPr lang="ru-RU" sz="2900" i="1" dirty="0"/>
              <a:t>В середине урока </a:t>
            </a:r>
            <a:r>
              <a:rPr lang="ru-RU" sz="2900" dirty="0"/>
              <a:t>«Почему кровь не всегда свёртывается?»</a:t>
            </a:r>
          </a:p>
          <a:p>
            <a:pPr marL="0" indent="0">
              <a:buNone/>
            </a:pPr>
            <a:endParaRPr lang="ru-RU" sz="2900" dirty="0"/>
          </a:p>
          <a:p>
            <a:pPr marL="0" indent="0">
              <a:buNone/>
            </a:pPr>
            <a:r>
              <a:rPr lang="ru-RU" sz="2900" i="1" dirty="0"/>
              <a:t>При работе с учебником </a:t>
            </a:r>
            <a:r>
              <a:rPr lang="ru-RU" sz="2900" dirty="0"/>
              <a:t>«Меняется ли скорость и давление крови при её движении по сосудам тела?»</a:t>
            </a:r>
          </a:p>
          <a:p>
            <a:endParaRPr lang="ru-RU" dirty="0"/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04F9D836-166E-E049-81CC-528A26F71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1562" y="380420"/>
            <a:ext cx="7729728" cy="1188720"/>
          </a:xfrm>
        </p:spPr>
        <p:txBody>
          <a:bodyPr>
            <a:normAutofit/>
          </a:bodyPr>
          <a:lstStyle/>
          <a:p>
            <a:r>
              <a:rPr lang="ru-RU" dirty="0"/>
              <a:t>МЕСТО ПРОБЛЕМНОЙ СИТУАЦИИ НА УРОКЕ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D3FDC7AD-FAB4-F249-842D-476A27136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82" y="1835799"/>
            <a:ext cx="4270248" cy="3904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7985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A695206-CA63-9A46-8669-E8553B114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ПРИЁМЫ РАЗВИТИЯ ПОЗНАВАТЕЛЬНОГО ИНТЕРЕСА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FFB16CB-FA59-EF4B-8B79-E8688D6B1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ПРИЁМ НОВИЗНЫ </a:t>
            </a:r>
            <a:r>
              <a:rPr lang="ru-RU" dirty="0"/>
              <a:t>– об открытии табака и происхождения его названия.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                                        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       Табак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14D3FAC-D33F-534E-A4A4-719ABCB9B1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ПРИЁМ СЕМАНТИЗАЦИИ </a:t>
            </a:r>
            <a:r>
              <a:rPr lang="ru-RU" dirty="0"/>
              <a:t>– значение слова растения мать-и-мачеха.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              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Мать-и-мачеха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9889774-6F3B-E441-9998-AC79AFC997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8" t="2566" b="10187"/>
          <a:stretch/>
        </p:blipFill>
        <p:spPr bwMode="auto">
          <a:xfrm>
            <a:off x="2684541" y="3371258"/>
            <a:ext cx="2395837" cy="18962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1AAC47F-6708-F14C-A780-D6DF674779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287" y="3447248"/>
            <a:ext cx="3033685" cy="1820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8483661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Посылка</Template>
  <TotalTime>3357</TotalTime>
  <Words>449</Words>
  <Application>Microsoft Office PowerPoint</Application>
  <PresentationFormat>Широкоэкранный</PresentationFormat>
  <Paragraphs>92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Calibri</vt:lpstr>
      <vt:lpstr>Corbel</vt:lpstr>
      <vt:lpstr>Gill Sans MT</vt:lpstr>
      <vt:lpstr>Hiragino Kaku Gothic StdN W8</vt:lpstr>
      <vt:lpstr>Times New Roman</vt:lpstr>
      <vt:lpstr>Посылка</vt:lpstr>
      <vt:lpstr>Проблемное обучение на уроках биологии как средство активизации познавательной деятельности учащихся</vt:lpstr>
      <vt:lpstr>Актуальность проблемы:</vt:lpstr>
      <vt:lpstr>Цель: использовать возможности проблемного обучения для формирования у учащихся умений самостоятельно решать познавательные задачи, доказывать и обосновывать свои суждения</vt:lpstr>
      <vt:lpstr>Теоретическая база технологии проблемного обучения – работы М.И. Выготского, М.М. Махмутова, А.М. Матюшкина, И. Я. Лернера</vt:lpstr>
      <vt:lpstr>Четыре уровня проблемности по  И.Я. Лернеру</vt:lpstr>
      <vt:lpstr>Теория проблемного обучения по  М.И. Махмутову</vt:lpstr>
      <vt:lpstr>СПОСОБЫ СОЗДАНИЯ ПРОБЛЕМНОЙ СИТУАЦИИ</vt:lpstr>
      <vt:lpstr>МЕСТО ПРОБЛЕМНОЙ СИТУАЦИИ НА УРОКЕ</vt:lpstr>
      <vt:lpstr>ПРИЁМЫ РАЗВИТИЯ ПОЗНАВАТЕЛЬНОГО ИНТЕРЕСА</vt:lpstr>
      <vt:lpstr>  ПРИЁМ ЗНАЧИМОСТИ – к чему может привести вырубка лесов? </vt:lpstr>
      <vt:lpstr>ПРИЁМ ПРОБЛЕМНОЙ СИТУАЦИИ </vt:lpstr>
      <vt:lpstr>Почему насекомые не кусают земноводных?</vt:lpstr>
      <vt:lpstr>ИССЛЕДОВАТЕЛЬСКИЙ ПРИЁМ</vt:lpstr>
      <vt:lpstr>ЭВРИСТИЧЕСКИЙ ПРИЁМ</vt:lpstr>
      <vt:lpstr>Что скрывается за словосочетанием  «Чудесная азбука здоровья»? </vt:lpstr>
      <vt:lpstr>ПРИЁМ НАУЧНОГО СПОРА </vt:lpstr>
      <vt:lpstr>Вывод о результативности технологии проблемного обучения: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Проблемное обучение на уроках биологии как средство активизации познавательной деятельности учащихся</dc:title>
  <dc:creator>Яковлева Валерия Евгеньевна</dc:creator>
  <cp:lastModifiedBy>Снежанна</cp:lastModifiedBy>
  <cp:revision>5</cp:revision>
  <dcterms:created xsi:type="dcterms:W3CDTF">2021-11-10T15:07:00Z</dcterms:created>
  <dcterms:modified xsi:type="dcterms:W3CDTF">2021-11-15T15:53:02Z</dcterms:modified>
</cp:coreProperties>
</file>