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83" r:id="rId4"/>
    <p:sldId id="260" r:id="rId5"/>
    <p:sldId id="259" r:id="rId6"/>
    <p:sldId id="284" r:id="rId7"/>
    <p:sldId id="285" r:id="rId8"/>
    <p:sldId id="286" r:id="rId9"/>
    <p:sldId id="287" r:id="rId10"/>
    <p:sldId id="288" r:id="rId11"/>
    <p:sldId id="292" r:id="rId12"/>
    <p:sldId id="293" r:id="rId13"/>
    <p:sldId id="289" r:id="rId14"/>
    <p:sldId id="290" r:id="rId15"/>
    <p:sldId id="265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33"/>
    <a:srgbClr val="74AF3F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694D4-BA80-4740-BB12-92DF5AFA6863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15F99-6EB7-48CE-963F-FAA5C0BD47A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694D4-BA80-4740-BB12-92DF5AFA6863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15F99-6EB7-48CE-963F-FAA5C0BD47A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694D4-BA80-4740-BB12-92DF5AFA6863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15F99-6EB7-48CE-963F-FAA5C0BD47A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316A5-21F1-458B-B6F2-7D01BD78A7F6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28A62-B8EA-4553-9655-8BFC318BDB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316A5-21F1-458B-B6F2-7D01BD78A7F6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28A62-B8EA-4553-9655-8BFC318BDB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316A5-21F1-458B-B6F2-7D01BD78A7F6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28A62-B8EA-4553-9655-8BFC318BDB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316A5-21F1-458B-B6F2-7D01BD78A7F6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28A62-B8EA-4553-9655-8BFC318BDB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316A5-21F1-458B-B6F2-7D01BD78A7F6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28A62-B8EA-4553-9655-8BFC318BDB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316A5-21F1-458B-B6F2-7D01BD78A7F6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28A62-B8EA-4553-9655-8BFC318BDB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316A5-21F1-458B-B6F2-7D01BD78A7F6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28A62-B8EA-4553-9655-8BFC318BDB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316A5-21F1-458B-B6F2-7D01BD78A7F6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28A62-B8EA-4553-9655-8BFC318BDB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694D4-BA80-4740-BB12-92DF5AFA6863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15F99-6EB7-48CE-963F-FAA5C0BD47A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316A5-21F1-458B-B6F2-7D01BD78A7F6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28A62-B8EA-4553-9655-8BFC318BDB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316A5-21F1-458B-B6F2-7D01BD78A7F6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28A62-B8EA-4553-9655-8BFC318BDB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316A5-21F1-458B-B6F2-7D01BD78A7F6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28A62-B8EA-4553-9655-8BFC318BDB9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694D4-BA80-4740-BB12-92DF5AFA6863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15F99-6EB7-48CE-963F-FAA5C0BD47A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694D4-BA80-4740-BB12-92DF5AFA6863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15F99-6EB7-48CE-963F-FAA5C0BD47A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694D4-BA80-4740-BB12-92DF5AFA6863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15F99-6EB7-48CE-963F-FAA5C0BD47A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694D4-BA80-4740-BB12-92DF5AFA6863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15F99-6EB7-48CE-963F-FAA5C0BD47A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694D4-BA80-4740-BB12-92DF5AFA6863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15F99-6EB7-48CE-963F-FAA5C0BD47A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694D4-BA80-4740-BB12-92DF5AFA6863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15F99-6EB7-48CE-963F-FAA5C0BD47A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694D4-BA80-4740-BB12-92DF5AFA6863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15F99-6EB7-48CE-963F-FAA5C0BD47A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694D4-BA80-4740-BB12-92DF5AFA6863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515F99-6EB7-48CE-963F-FAA5C0BD47AF}" type="slidenum">
              <a:rPr lang="ru-RU" smtClean="0"/>
              <a:t>‹#›</a:t>
            </a:fld>
            <a:endParaRPr lang="ru-RU"/>
          </a:p>
        </p:txBody>
      </p:sp>
      <p:pic>
        <p:nvPicPr>
          <p:cNvPr id="10" name="Рисунок 9" descr="241.jpg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7527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C316A5-21F1-458B-B6F2-7D01BD78A7F6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028A62-B8EA-4553-9655-8BFC318BDB96}" type="slidenum">
              <a:rPr lang="ru-RU" smtClean="0"/>
              <a:t>‹#›</a:t>
            </a:fld>
            <a:endParaRPr lang="ru-RU"/>
          </a:p>
        </p:txBody>
      </p:sp>
      <p:pic>
        <p:nvPicPr>
          <p:cNvPr id="10" name="Рисунок 9" descr="12.jpg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7527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4.pn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jpg"/><Relationship Id="rId7" Type="http://schemas.openxmlformats.org/officeDocument/2006/relationships/image" Target="../media/image48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90874" y="435763"/>
            <a:ext cx="7776864" cy="4247317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66FF33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mic Sans MS" panose="030F0702030302020204" pitchFamily="66" charset="0"/>
              </a:rPr>
              <a:t>Базовый центр </a:t>
            </a:r>
          </a:p>
          <a:p>
            <a:pPr algn="ctr"/>
            <a:r>
              <a:rPr lang="ru-RU" sz="5400" b="1" cap="none" spc="0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66FF33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Comic Sans MS" panose="030F0702030302020204" pitchFamily="66" charset="0"/>
              </a:rPr>
              <a:t>МБОУ «Кольчугинская школа №1          им. Авраамова Г.Н.»</a:t>
            </a:r>
            <a:endParaRPr lang="ru-RU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66FF33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Comic Sans MS" panose="030F0702030302020204" pitchFamily="66" charset="0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31523" flipV="1">
            <a:off x="3348860" y="4838099"/>
            <a:ext cx="1409344" cy="1795052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31523">
            <a:off x="1465137" y="2519902"/>
            <a:ext cx="1409344" cy="1622673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31523">
            <a:off x="1273152" y="1226406"/>
            <a:ext cx="1409344" cy="1622673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31523">
            <a:off x="458210" y="1226405"/>
            <a:ext cx="1409344" cy="1622673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31523">
            <a:off x="1106282" y="218294"/>
            <a:ext cx="1409344" cy="1622673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31523">
            <a:off x="2330417" y="4754798"/>
            <a:ext cx="1409344" cy="1622673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518748" flipV="1">
            <a:off x="3519812" y="2756701"/>
            <a:ext cx="1409344" cy="1795052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31523" flipV="1">
            <a:off x="5856769" y="3509563"/>
            <a:ext cx="1409344" cy="1795052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31523" flipV="1">
            <a:off x="5858658" y="1969279"/>
            <a:ext cx="1409344" cy="1795052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31523" flipV="1">
            <a:off x="6877252" y="1597740"/>
            <a:ext cx="1409344" cy="1795052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31523" flipV="1">
            <a:off x="6924365" y="824716"/>
            <a:ext cx="1409344" cy="1795052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31523" flipV="1">
            <a:off x="7525324" y="85572"/>
            <a:ext cx="1409344" cy="179505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33106" y="5091980"/>
            <a:ext cx="900100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</a:rPr>
              <a:t>отчёт о работе за </a:t>
            </a:r>
            <a:r>
              <a:rPr lang="en-US" sz="2800" b="1" dirty="0" smtClean="0">
                <a:solidFill>
                  <a:schemeClr val="accent3">
                    <a:lumMod val="75000"/>
                  </a:schemeClr>
                </a:solidFill>
              </a:rPr>
              <a:t>I </a:t>
            </a:r>
            <a:r>
              <a:rPr lang="ru-RU" sz="2800" b="1" dirty="0" smtClean="0">
                <a:solidFill>
                  <a:schemeClr val="accent3">
                    <a:lumMod val="75000"/>
                  </a:schemeClr>
                </a:solidFill>
              </a:rPr>
              <a:t>полугодие 2022/2023 учебного года</a:t>
            </a:r>
            <a:endParaRPr lang="ru-RU" sz="2800" b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50CB~1\AppData\Local\Temp\Rar$DRa556.29892\IMG_20220929_10150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522" y="1735156"/>
            <a:ext cx="2891543" cy="19677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0" y="3668561"/>
            <a:ext cx="2808312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0510" algn="ctr">
              <a:lnSpc>
                <a:spcPct val="115000"/>
              </a:lnSpc>
              <a:spcAft>
                <a:spcPts val="1000"/>
              </a:spcAft>
            </a:pPr>
            <a:r>
              <a:rPr lang="ru-RU" sz="10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Мастер-класс «Открытка ко Дню пожилого человека</a:t>
            </a:r>
            <a:r>
              <a:rPr lang="ru-RU" sz="10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C:\Users\школа\Desktop\Camera\IMG_20221006_10281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822" y="1671957"/>
            <a:ext cx="2808312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3316370" y="3681973"/>
            <a:ext cx="223224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0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Музыкальный фестиваль «Аккорд»</a:t>
            </a:r>
            <a:endParaRPr lang="ru-RU" sz="1000" b="1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C:\Users\50CB~1\AppData\Local\Temp\Rar$DRa556.29892\IMG_20221007_11272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167" y="1685269"/>
            <a:ext cx="2808313" cy="19511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5728636" y="3641630"/>
            <a:ext cx="3203848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0510" algn="ctr">
              <a:lnSpc>
                <a:spcPct val="115000"/>
              </a:lnSpc>
              <a:spcAft>
                <a:spcPts val="1000"/>
              </a:spcAft>
            </a:pPr>
            <a:r>
              <a:rPr lang="ru-RU" sz="1000" b="1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Мастер-класс “Изготовление магнитов «Золотая осень</a:t>
            </a:r>
            <a:r>
              <a:rPr lang="ru-RU" sz="1000" b="1" i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»”</a:t>
            </a:r>
            <a:endParaRPr lang="ru-RU" sz="1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495652" y="275487"/>
            <a:ext cx="843528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 smtClean="0">
                <a:solidFill>
                  <a:srgbClr val="0000FF"/>
                </a:solidFill>
                <a:latin typeface="Wooden Ship Decorated" pitchFamily="2" charset="0"/>
              </a:rPr>
              <a:t>МЕРОПРИЯТИЯ, </a:t>
            </a:r>
          </a:p>
          <a:p>
            <a:r>
              <a:rPr lang="ru-RU" sz="4000" b="1" dirty="0" smtClean="0">
                <a:solidFill>
                  <a:srgbClr val="0000FF"/>
                </a:solidFill>
                <a:latin typeface="Wooden Ship Decorated" pitchFamily="2" charset="0"/>
              </a:rPr>
              <a:t>ПРОВОДИМЫЕ В </a:t>
            </a:r>
            <a:r>
              <a:rPr lang="en-US" sz="4000" b="1" dirty="0" smtClean="0">
                <a:solidFill>
                  <a:srgbClr val="0000FF"/>
                </a:solidFill>
                <a:latin typeface="Wooden Ship Decorated" pitchFamily="2" charset="0"/>
              </a:rPr>
              <a:t> </a:t>
            </a:r>
            <a:r>
              <a:rPr lang="en-US" sz="5100" b="1" dirty="0" smtClean="0">
                <a:solidFill>
                  <a:srgbClr val="0000FF"/>
                </a:solidFill>
                <a:latin typeface="Wooden Ship Decorated" pitchFamily="2" charset="0"/>
              </a:rPr>
              <a:t>I</a:t>
            </a:r>
            <a:r>
              <a:rPr lang="en-US" sz="4000" b="1" dirty="0" smtClean="0">
                <a:solidFill>
                  <a:srgbClr val="0000FF"/>
                </a:solidFill>
                <a:latin typeface="Wooden Ship Decorated" pitchFamily="2" charset="0"/>
              </a:rPr>
              <a:t> </a:t>
            </a:r>
            <a:r>
              <a:rPr lang="ru-RU" sz="4000" b="1" dirty="0" smtClean="0">
                <a:solidFill>
                  <a:srgbClr val="0000FF"/>
                </a:solidFill>
                <a:latin typeface="Wooden Ship Decorated" pitchFamily="2" charset="0"/>
              </a:rPr>
              <a:t>ПОЛУГОДИИ </a:t>
            </a:r>
            <a:r>
              <a:rPr lang="ru-RU" sz="5800" b="1" dirty="0" smtClean="0">
                <a:solidFill>
                  <a:srgbClr val="0000FF"/>
                </a:solidFill>
                <a:latin typeface="Wooden Ship Decorated" pitchFamily="2" charset="0"/>
              </a:rPr>
              <a:t>2022/2023</a:t>
            </a:r>
            <a:r>
              <a:rPr lang="ru-RU" sz="4000" b="1" dirty="0" smtClean="0">
                <a:solidFill>
                  <a:srgbClr val="0000FF"/>
                </a:solidFill>
                <a:latin typeface="Wooden Ship Decorated" pitchFamily="2" charset="0"/>
              </a:rPr>
              <a:t> УЧЕБНОГО ГОДА:</a:t>
            </a:r>
            <a:endParaRPr lang="ru-RU" sz="4000" dirty="0"/>
          </a:p>
        </p:txBody>
      </p:sp>
      <p:pic>
        <p:nvPicPr>
          <p:cNvPr id="1026" name="Picture 2" descr="изображение_viber_2023-02-14_20-48-19-41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4514" y="4271469"/>
            <a:ext cx="3137076" cy="20681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1985367" y="6372870"/>
            <a:ext cx="225740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Беседа «Простые правила»</a:t>
            </a:r>
            <a:endParaRPr lang="ru-RU" sz="1000" b="1" i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61764" y="989528"/>
            <a:ext cx="88204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solidFill>
                  <a:srgbClr val="FF0000"/>
                </a:solidFill>
              </a:rPr>
              <a:t>предметные недели, месячники:</a:t>
            </a:r>
          </a:p>
          <a:p>
            <a:r>
              <a:rPr lang="ru-RU" sz="2000" b="1" i="1" dirty="0" smtClean="0">
                <a:solidFill>
                  <a:srgbClr val="00B0F0"/>
                </a:solidFill>
              </a:rPr>
              <a:t>- </a:t>
            </a:r>
            <a:r>
              <a:rPr lang="ru-RU" sz="2000" b="1" i="1" dirty="0">
                <a:solidFill>
                  <a:srgbClr val="00B0F0"/>
                </a:solidFill>
              </a:rPr>
              <a:t>месячник предметов эстетического цикла (с </a:t>
            </a:r>
            <a:r>
              <a:rPr lang="ru-RU" sz="2000" b="1" i="1" dirty="0" smtClean="0">
                <a:solidFill>
                  <a:srgbClr val="00B0F0"/>
                </a:solidFill>
              </a:rPr>
              <a:t>03.10.2022г. по </a:t>
            </a:r>
            <a:r>
              <a:rPr lang="ru-RU" sz="2000" b="1" i="1" dirty="0">
                <a:solidFill>
                  <a:srgbClr val="00B0F0"/>
                </a:solidFill>
              </a:rPr>
              <a:t>28.10.2022г</a:t>
            </a:r>
            <a:r>
              <a:rPr lang="ru-RU" sz="2000" b="1" i="1" dirty="0" smtClean="0">
                <a:solidFill>
                  <a:srgbClr val="FFC000"/>
                </a:solidFill>
              </a:rPr>
              <a:t>.)</a:t>
            </a:r>
            <a:endParaRPr lang="ru-RU" sz="2000" b="1" i="1" dirty="0">
              <a:solidFill>
                <a:srgbClr val="FFC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42899" y="4266247"/>
            <a:ext cx="3168352" cy="21066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Прямоугольник 13"/>
          <p:cNvSpPr/>
          <p:nvPr/>
        </p:nvSpPr>
        <p:spPr>
          <a:xfrm>
            <a:off x="5104328" y="6339614"/>
            <a:ext cx="2257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Спортивные соревнования </a:t>
            </a:r>
          </a:p>
          <a:p>
            <a:pPr algn="ctr"/>
            <a:r>
              <a:rPr lang="ru-RU" sz="1000" b="1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«Весёлые старты»</a:t>
            </a:r>
            <a:endParaRPr lang="ru-RU" sz="1000" b="1" i="1" dirty="0"/>
          </a:p>
        </p:txBody>
      </p:sp>
    </p:spTree>
    <p:extLst>
      <p:ext uri="{BB962C8B-B14F-4D97-AF65-F5344CB8AC3E}">
        <p14:creationId xmlns:p14="http://schemas.microsoft.com/office/powerpoint/2010/main" val="621759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1124744"/>
            <a:ext cx="82089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solidFill>
                  <a:srgbClr val="FF0000"/>
                </a:solidFill>
              </a:rPr>
              <a:t>предметные недели, месячники:</a:t>
            </a:r>
          </a:p>
          <a:p>
            <a:r>
              <a:rPr lang="ru-RU" sz="2000" b="1" i="1" dirty="0" smtClean="0">
                <a:solidFill>
                  <a:srgbClr val="00B0F0"/>
                </a:solidFill>
              </a:rPr>
              <a:t>- </a:t>
            </a:r>
            <a:r>
              <a:rPr lang="ru-RU" sz="2000" b="1" i="1" dirty="0">
                <a:solidFill>
                  <a:srgbClr val="00B0F0"/>
                </a:solidFill>
              </a:rPr>
              <a:t>месячник предметов естественно-математического </a:t>
            </a:r>
            <a:r>
              <a:rPr lang="ru-RU" sz="2000" b="1" i="1" dirty="0" smtClean="0">
                <a:solidFill>
                  <a:srgbClr val="00B0F0"/>
                </a:solidFill>
              </a:rPr>
              <a:t>цикла               </a:t>
            </a:r>
            <a:r>
              <a:rPr lang="ru-RU" sz="2000" b="1" i="1" dirty="0">
                <a:solidFill>
                  <a:srgbClr val="00B0F0"/>
                </a:solidFill>
              </a:rPr>
              <a:t>(с 01.12.2022г.  по    26.12.2022г</a:t>
            </a:r>
            <a:r>
              <a:rPr lang="ru-RU" sz="2000" b="1" i="1" dirty="0" smtClean="0">
                <a:solidFill>
                  <a:srgbClr val="00B0F0"/>
                </a:solidFill>
              </a:rPr>
              <a:t>.)</a:t>
            </a:r>
            <a:endParaRPr lang="ru-RU" sz="2000" b="1" i="1" dirty="0">
              <a:solidFill>
                <a:srgbClr val="00B0F0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67544" y="188640"/>
            <a:ext cx="843528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 smtClean="0">
                <a:solidFill>
                  <a:srgbClr val="0000FF"/>
                </a:solidFill>
                <a:latin typeface="Wooden Ship Decorated" pitchFamily="2" charset="0"/>
              </a:rPr>
              <a:t>МЕРОПРИЯТИЯ, </a:t>
            </a:r>
          </a:p>
          <a:p>
            <a:r>
              <a:rPr lang="ru-RU" sz="4000" b="1" dirty="0" smtClean="0">
                <a:solidFill>
                  <a:srgbClr val="0000FF"/>
                </a:solidFill>
                <a:latin typeface="Wooden Ship Decorated" pitchFamily="2" charset="0"/>
              </a:rPr>
              <a:t>ПРОВОДИМЫЕ В </a:t>
            </a:r>
            <a:r>
              <a:rPr lang="en-US" sz="4000" b="1" dirty="0" smtClean="0">
                <a:solidFill>
                  <a:srgbClr val="0000FF"/>
                </a:solidFill>
                <a:latin typeface="Wooden Ship Decorated" pitchFamily="2" charset="0"/>
              </a:rPr>
              <a:t> </a:t>
            </a:r>
            <a:r>
              <a:rPr lang="en-US" sz="5100" b="1" dirty="0" smtClean="0">
                <a:solidFill>
                  <a:srgbClr val="0000FF"/>
                </a:solidFill>
                <a:latin typeface="Wooden Ship Decorated" pitchFamily="2" charset="0"/>
              </a:rPr>
              <a:t>I</a:t>
            </a:r>
            <a:r>
              <a:rPr lang="en-US" sz="4000" b="1" dirty="0" smtClean="0">
                <a:solidFill>
                  <a:srgbClr val="0000FF"/>
                </a:solidFill>
                <a:latin typeface="Wooden Ship Decorated" pitchFamily="2" charset="0"/>
              </a:rPr>
              <a:t> </a:t>
            </a:r>
            <a:r>
              <a:rPr lang="ru-RU" sz="4000" b="1" dirty="0" smtClean="0">
                <a:solidFill>
                  <a:srgbClr val="0000FF"/>
                </a:solidFill>
                <a:latin typeface="Wooden Ship Decorated" pitchFamily="2" charset="0"/>
              </a:rPr>
              <a:t>ПОЛУГОДИИ </a:t>
            </a:r>
            <a:r>
              <a:rPr lang="ru-RU" sz="5800" b="1" dirty="0" smtClean="0">
                <a:solidFill>
                  <a:srgbClr val="0000FF"/>
                </a:solidFill>
                <a:latin typeface="Wooden Ship Decorated" pitchFamily="2" charset="0"/>
              </a:rPr>
              <a:t>2022/2023</a:t>
            </a:r>
            <a:r>
              <a:rPr lang="ru-RU" sz="4000" b="1" dirty="0" smtClean="0">
                <a:solidFill>
                  <a:srgbClr val="0000FF"/>
                </a:solidFill>
                <a:latin typeface="Wooden Ship Decorated" pitchFamily="2" charset="0"/>
              </a:rPr>
              <a:t> УЧЕБНОГО ГОДА:</a:t>
            </a:r>
            <a:endParaRPr lang="ru-RU" sz="4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82" y="2019279"/>
            <a:ext cx="3708702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340" y="1666910"/>
            <a:ext cx="3901208" cy="22786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4209" y="4129963"/>
            <a:ext cx="3357443" cy="23770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143218" y="4282468"/>
            <a:ext cx="1872207" cy="256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ru-RU" sz="10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Игра «Счастливый случай»</a:t>
            </a:r>
            <a:endParaRPr lang="ru-RU" sz="1000" b="1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90331" y="3890479"/>
            <a:ext cx="266477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Интеллектуальная </a:t>
            </a:r>
            <a:r>
              <a:rPr lang="ru-RU" sz="1000" b="1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игра «В </a:t>
            </a:r>
            <a:r>
              <a:rPr lang="ru-RU" sz="10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мире химии» </a:t>
            </a:r>
            <a:endParaRPr lang="ru-RU" sz="1000" b="1" i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731779" y="6431697"/>
            <a:ext cx="320230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Экологический урок </a:t>
            </a:r>
            <a:endParaRPr lang="ru-RU" sz="1000" b="1" i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10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"</a:t>
            </a:r>
            <a:r>
              <a:rPr lang="ru-RU" sz="10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Сохранение редких видов животных и растений"</a:t>
            </a:r>
            <a:endParaRPr lang="ru-RU" sz="1000" b="1" i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641433" y="6420130"/>
            <a:ext cx="216257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000" b="1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Математический «Квест»</a:t>
            </a:r>
            <a:endParaRPr lang="ru-RU" sz="1000" b="1" i="1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8522" y="4057129"/>
            <a:ext cx="3573917" cy="23745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40487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6360" y="1994792"/>
            <a:ext cx="3925927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251520" y="188640"/>
            <a:ext cx="843528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 smtClean="0">
                <a:solidFill>
                  <a:srgbClr val="0000FF"/>
                </a:solidFill>
                <a:latin typeface="Wooden Ship Decorated" pitchFamily="2" charset="0"/>
              </a:rPr>
              <a:t>МЕРОПРИЯТИЯ, </a:t>
            </a:r>
          </a:p>
          <a:p>
            <a:r>
              <a:rPr lang="ru-RU" sz="4000" b="1" dirty="0" smtClean="0">
                <a:solidFill>
                  <a:srgbClr val="0000FF"/>
                </a:solidFill>
                <a:latin typeface="Wooden Ship Decorated" pitchFamily="2" charset="0"/>
              </a:rPr>
              <a:t>ПРОВОДИМЫЕ В </a:t>
            </a:r>
            <a:r>
              <a:rPr lang="en-US" sz="4000" b="1" dirty="0" smtClean="0">
                <a:solidFill>
                  <a:srgbClr val="0000FF"/>
                </a:solidFill>
                <a:latin typeface="Wooden Ship Decorated" pitchFamily="2" charset="0"/>
              </a:rPr>
              <a:t> </a:t>
            </a:r>
            <a:r>
              <a:rPr lang="en-US" sz="5100" b="1" dirty="0" smtClean="0">
                <a:solidFill>
                  <a:srgbClr val="0000FF"/>
                </a:solidFill>
                <a:latin typeface="Wooden Ship Decorated" pitchFamily="2" charset="0"/>
              </a:rPr>
              <a:t>I</a:t>
            </a:r>
            <a:r>
              <a:rPr lang="en-US" sz="4000" b="1" dirty="0" smtClean="0">
                <a:solidFill>
                  <a:srgbClr val="0000FF"/>
                </a:solidFill>
                <a:latin typeface="Wooden Ship Decorated" pitchFamily="2" charset="0"/>
              </a:rPr>
              <a:t> </a:t>
            </a:r>
            <a:r>
              <a:rPr lang="ru-RU" sz="4000" b="1" dirty="0" smtClean="0">
                <a:solidFill>
                  <a:srgbClr val="0000FF"/>
                </a:solidFill>
                <a:latin typeface="Wooden Ship Decorated" pitchFamily="2" charset="0"/>
              </a:rPr>
              <a:t>ПОЛУГОДИИ </a:t>
            </a:r>
            <a:r>
              <a:rPr lang="ru-RU" sz="5800" b="1" dirty="0" smtClean="0">
                <a:solidFill>
                  <a:srgbClr val="0000FF"/>
                </a:solidFill>
                <a:latin typeface="Wooden Ship Decorated" pitchFamily="2" charset="0"/>
              </a:rPr>
              <a:t>2022/2023</a:t>
            </a:r>
            <a:r>
              <a:rPr lang="ru-RU" sz="4000" b="1" dirty="0" smtClean="0">
                <a:solidFill>
                  <a:srgbClr val="0000FF"/>
                </a:solidFill>
                <a:latin typeface="Wooden Ship Decorated" pitchFamily="2" charset="0"/>
              </a:rPr>
              <a:t> УЧЕБНОГО ГОДА:</a:t>
            </a:r>
            <a:endParaRPr lang="ru-RU" sz="4000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611560" y="1124744"/>
            <a:ext cx="8229600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4200" b="1" i="1" dirty="0" smtClean="0">
                <a:solidFill>
                  <a:srgbClr val="FF0000"/>
                </a:solidFill>
              </a:rPr>
              <a:t>совместные мероприятия с управлением образования и МБОУ ДО «ЦДЮТ»:</a:t>
            </a:r>
          </a:p>
          <a:p>
            <a:pPr marL="0" indent="0" algn="ctr">
              <a:buFont typeface="Arial" pitchFamily="34" charset="0"/>
              <a:buNone/>
            </a:pPr>
            <a:r>
              <a:rPr lang="ru-RU" b="1" i="1" dirty="0" smtClean="0">
                <a:solidFill>
                  <a:srgbClr val="00B0F0"/>
                </a:solidFill>
              </a:rPr>
              <a:t>       - семинар-практикум для учителей иностранного языка </a:t>
            </a:r>
          </a:p>
          <a:p>
            <a:pPr marL="0" indent="0" algn="ctr">
              <a:buFont typeface="Arial" pitchFamily="34" charset="0"/>
              <a:buNone/>
            </a:pPr>
            <a:r>
              <a:rPr lang="ru-RU" b="1" i="1" dirty="0" smtClean="0">
                <a:solidFill>
                  <a:srgbClr val="00B0F0"/>
                </a:solidFill>
              </a:rPr>
              <a:t>по теме   </a:t>
            </a:r>
            <a:r>
              <a:rPr lang="ru-RU" b="1" dirty="0" smtClean="0">
                <a:solidFill>
                  <a:srgbClr val="00B0F0"/>
                </a:solidFill>
              </a:rPr>
              <a:t>«Дифференцированное обучение иностранному языку как фактор создании ситуации успеха при подготовке к сдаче ОГЭ» (21.11.2022г.)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055" y="4230559"/>
            <a:ext cx="3786738" cy="25761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3968" y="4094616"/>
            <a:ext cx="3679110" cy="25761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1600" y="2276872"/>
            <a:ext cx="3925927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84030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51520" y="188640"/>
            <a:ext cx="843528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 smtClean="0">
                <a:solidFill>
                  <a:srgbClr val="0000FF"/>
                </a:solidFill>
                <a:latin typeface="Wooden Ship Decorated" pitchFamily="2" charset="0"/>
              </a:rPr>
              <a:t>МЕРОПРИЯТИЯ, </a:t>
            </a:r>
          </a:p>
          <a:p>
            <a:r>
              <a:rPr lang="ru-RU" sz="4000" b="1" dirty="0" smtClean="0">
                <a:solidFill>
                  <a:srgbClr val="0000FF"/>
                </a:solidFill>
                <a:latin typeface="Wooden Ship Decorated" pitchFamily="2" charset="0"/>
              </a:rPr>
              <a:t>ПРОВОДИМЫЕ В </a:t>
            </a:r>
            <a:r>
              <a:rPr lang="en-US" sz="4000" b="1" dirty="0" smtClean="0">
                <a:solidFill>
                  <a:srgbClr val="0000FF"/>
                </a:solidFill>
                <a:latin typeface="Wooden Ship Decorated" pitchFamily="2" charset="0"/>
              </a:rPr>
              <a:t> </a:t>
            </a:r>
            <a:r>
              <a:rPr lang="en-US" sz="5100" b="1" dirty="0" smtClean="0">
                <a:solidFill>
                  <a:srgbClr val="0000FF"/>
                </a:solidFill>
                <a:latin typeface="Wooden Ship Decorated" pitchFamily="2" charset="0"/>
              </a:rPr>
              <a:t>I</a:t>
            </a:r>
            <a:r>
              <a:rPr lang="en-US" sz="4000" b="1" dirty="0" smtClean="0">
                <a:solidFill>
                  <a:srgbClr val="0000FF"/>
                </a:solidFill>
                <a:latin typeface="Wooden Ship Decorated" pitchFamily="2" charset="0"/>
              </a:rPr>
              <a:t> </a:t>
            </a:r>
            <a:r>
              <a:rPr lang="ru-RU" sz="4000" b="1" dirty="0" smtClean="0">
                <a:solidFill>
                  <a:srgbClr val="0000FF"/>
                </a:solidFill>
                <a:latin typeface="Wooden Ship Decorated" pitchFamily="2" charset="0"/>
              </a:rPr>
              <a:t>ПОЛУГОДИИ </a:t>
            </a:r>
            <a:r>
              <a:rPr lang="ru-RU" sz="5800" b="1" dirty="0" smtClean="0">
                <a:solidFill>
                  <a:srgbClr val="0000FF"/>
                </a:solidFill>
                <a:latin typeface="Wooden Ship Decorated" pitchFamily="2" charset="0"/>
              </a:rPr>
              <a:t>2022/2023</a:t>
            </a:r>
            <a:r>
              <a:rPr lang="ru-RU" sz="4000" b="1" dirty="0" smtClean="0">
                <a:solidFill>
                  <a:srgbClr val="0000FF"/>
                </a:solidFill>
                <a:latin typeface="Wooden Ship Decorated" pitchFamily="2" charset="0"/>
              </a:rPr>
              <a:t> УЧЕБНОГО ГОДА:</a:t>
            </a:r>
            <a:endParaRPr lang="ru-RU" sz="4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1091328"/>
            <a:ext cx="82912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rgbClr val="FF0000"/>
                </a:solidFill>
              </a:rPr>
              <a:t>совместные мероприятия с управлением образования и МБОУ ДО «ЦДЮТ</a:t>
            </a:r>
            <a:r>
              <a:rPr lang="ru-RU" b="1" i="1" dirty="0" smtClean="0">
                <a:solidFill>
                  <a:srgbClr val="FF0000"/>
                </a:solidFill>
              </a:rPr>
              <a:t>»:      </a:t>
            </a:r>
            <a:r>
              <a:rPr lang="ru-RU" b="1" i="1" dirty="0" smtClean="0">
                <a:solidFill>
                  <a:srgbClr val="00B0F0"/>
                </a:solidFill>
              </a:rPr>
              <a:t>- спортивные соревнования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12776" y="6309320"/>
            <a:ext cx="7200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+mj-lt"/>
              </a:rPr>
              <a:t>зональный этап соревнований по </a:t>
            </a:r>
            <a:r>
              <a:rPr lang="ru-RU" b="1" dirty="0" smtClean="0">
                <a:latin typeface="+mj-lt"/>
              </a:rPr>
              <a:t>баскетболу </a:t>
            </a:r>
            <a:r>
              <a:rPr lang="ru-RU" b="1" dirty="0" smtClean="0"/>
              <a:t>среди </a:t>
            </a:r>
            <a:r>
              <a:rPr lang="ru-RU" b="1" dirty="0"/>
              <a:t>юношей</a:t>
            </a:r>
            <a:endParaRPr lang="ru-RU" b="1" dirty="0">
              <a:latin typeface="+mj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72952" y="3675142"/>
            <a:ext cx="71924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+mj-lt"/>
              </a:rPr>
              <a:t>зональный этап соревнований по футболу среди </a:t>
            </a:r>
            <a:r>
              <a:rPr lang="ru-RU" b="1" dirty="0" smtClean="0">
                <a:latin typeface="+mj-lt"/>
              </a:rPr>
              <a:t>юношей</a:t>
            </a:r>
            <a:endParaRPr lang="ru-RU" b="1" dirty="0">
              <a:latin typeface="+mj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021604"/>
            <a:ext cx="3168352" cy="20882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3547805" y="3957397"/>
            <a:ext cx="2088235" cy="22027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6348844" y="3501007"/>
            <a:ext cx="1990928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9438" y="1737659"/>
            <a:ext cx="3096344" cy="1908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46916" y="1737659"/>
            <a:ext cx="2228850" cy="19101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59964" y="1737659"/>
            <a:ext cx="2974107" cy="1908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36966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473618" y="1008456"/>
            <a:ext cx="7128792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i="1" dirty="0" smtClean="0">
                <a:ln w="0"/>
                <a:solidFill>
                  <a:srgbClr val="74AF3F"/>
                </a:solidFill>
                <a:effectLst>
                  <a:reflection blurRad="6350" stA="53000" endA="300" endPos="35500" dir="5400000" sy="-90000" algn="bl" rotWithShape="0"/>
                </a:effectLst>
              </a:rPr>
              <a:t>С</a:t>
            </a:r>
            <a:r>
              <a:rPr lang="ru-RU" sz="8000" b="1" i="1" cap="none" spc="0" dirty="0" smtClean="0">
                <a:ln w="0"/>
                <a:solidFill>
                  <a:srgbClr val="74AF3F"/>
                </a:solidFill>
                <a:effectLst>
                  <a:reflection blurRad="6350" stA="53000" endA="300" endPos="35500" dir="5400000" sy="-90000" algn="bl" rotWithShape="0"/>
                </a:effectLst>
              </a:rPr>
              <a:t>пасибо за</a:t>
            </a:r>
          </a:p>
          <a:p>
            <a:pPr algn="ctr"/>
            <a:r>
              <a:rPr lang="ru-RU" sz="8000" b="1" i="1" cap="none" spc="0" dirty="0" smtClean="0">
                <a:ln w="0"/>
                <a:solidFill>
                  <a:srgbClr val="74AF3F"/>
                </a:solidFill>
                <a:effectLst>
                  <a:reflection blurRad="6350" stA="53000" endA="300" endPos="35500" dir="5400000" sy="-90000" algn="bl" rotWithShape="0"/>
                </a:effectLst>
              </a:rPr>
              <a:t> внимание!</a:t>
            </a:r>
            <a:endParaRPr lang="ru-RU" sz="8000" b="1" i="1" cap="none" spc="0" dirty="0">
              <a:ln w="0"/>
              <a:solidFill>
                <a:srgbClr val="74AF3F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31523" flipV="1">
            <a:off x="900587" y="4406053"/>
            <a:ext cx="1409344" cy="179505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31523" flipV="1">
            <a:off x="6497736" y="2878927"/>
            <a:ext cx="1409344" cy="179505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31523" flipV="1">
            <a:off x="2499221" y="3090813"/>
            <a:ext cx="1409344" cy="179505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31523" flipV="1">
            <a:off x="3343153" y="3659816"/>
            <a:ext cx="1409344" cy="179505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31523" flipV="1">
            <a:off x="3729038" y="1488452"/>
            <a:ext cx="1409344" cy="179505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31523" flipV="1">
            <a:off x="3992809" y="3004664"/>
            <a:ext cx="1409344" cy="179505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31523" flipV="1">
            <a:off x="2787328" y="4710575"/>
            <a:ext cx="1409344" cy="179505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31523" flipV="1">
            <a:off x="5217201" y="786547"/>
            <a:ext cx="1409344" cy="179505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31523" flipV="1">
            <a:off x="6809825" y="1407619"/>
            <a:ext cx="1409344" cy="1795052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31523" flipV="1">
            <a:off x="6777038" y="401644"/>
            <a:ext cx="1409344" cy="179505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31523" flipV="1">
            <a:off x="7227004" y="-60815"/>
            <a:ext cx="1409344" cy="1795052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31523" flipV="1">
            <a:off x="3474063" y="4684233"/>
            <a:ext cx="1409344" cy="179505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31523" flipV="1">
            <a:off x="5199171" y="2631198"/>
            <a:ext cx="1409344" cy="179505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31523" flipV="1">
            <a:off x="5802195" y="2284186"/>
            <a:ext cx="1409344" cy="1795052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31523" flipV="1">
            <a:off x="371474" y="3202576"/>
            <a:ext cx="1409344" cy="1795052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31523" flipV="1">
            <a:off x="5266186" y="3925506"/>
            <a:ext cx="1409344" cy="1795052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31523" flipV="1">
            <a:off x="1326254" y="3284566"/>
            <a:ext cx="1409344" cy="1795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670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4176464" cy="4824536"/>
          </a:xfrm>
          <a:solidFill>
            <a:schemeClr val="bg1"/>
          </a:solidFill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sz="2600" b="1" dirty="0" smtClean="0">
                <a:solidFill>
                  <a:srgbClr val="0070C0"/>
                </a:solidFill>
              </a:rPr>
              <a:t>Цели деятельности базового центра: </a:t>
            </a:r>
          </a:p>
          <a:p>
            <a:r>
              <a:rPr lang="ru-RU" sz="2600" dirty="0" smtClean="0"/>
              <a:t>создание и поддержка единой системы учебной, воспитательной и методической работы;</a:t>
            </a:r>
          </a:p>
          <a:p>
            <a:r>
              <a:rPr lang="ru-RU" sz="2600" dirty="0" smtClean="0"/>
              <a:t>повышение уровня профессиональной </a:t>
            </a:r>
            <a:r>
              <a:rPr lang="ru-RU" sz="2600" dirty="0"/>
              <a:t>компетентности  </a:t>
            </a:r>
            <a:r>
              <a:rPr lang="ru-RU" sz="2600" dirty="0" smtClean="0"/>
              <a:t>педагогических кадров;</a:t>
            </a:r>
          </a:p>
          <a:p>
            <a:r>
              <a:rPr lang="ru-RU" sz="2600" dirty="0" smtClean="0">
                <a:ea typeface="Times New Roman" panose="02020603050405020304" pitchFamily="18" charset="0"/>
              </a:rPr>
              <a:t>изучение </a:t>
            </a:r>
            <a:r>
              <a:rPr lang="ru-RU" sz="2600" dirty="0">
                <a:ea typeface="Times New Roman" panose="02020603050405020304" pitchFamily="18" charset="0"/>
              </a:rPr>
              <a:t>и </a:t>
            </a:r>
            <a:r>
              <a:rPr lang="ru-RU" sz="2600" dirty="0" smtClean="0">
                <a:ea typeface="Times New Roman" panose="02020603050405020304" pitchFamily="18" charset="0"/>
              </a:rPr>
              <a:t>внедрение </a:t>
            </a:r>
            <a:r>
              <a:rPr lang="ru-RU" sz="2600" dirty="0">
                <a:ea typeface="Times New Roman" panose="02020603050405020304" pitchFamily="18" charset="0"/>
              </a:rPr>
              <a:t>передового педагогического </a:t>
            </a:r>
            <a:r>
              <a:rPr lang="ru-RU" sz="2600" dirty="0" smtClean="0">
                <a:ea typeface="Times New Roman" panose="02020603050405020304" pitchFamily="18" charset="0"/>
              </a:rPr>
              <a:t>опыта; </a:t>
            </a:r>
          </a:p>
          <a:p>
            <a:r>
              <a:rPr lang="ru-RU" sz="2600" dirty="0" smtClean="0">
                <a:ea typeface="Times New Roman" panose="02020603050405020304" pitchFamily="18" charset="0"/>
              </a:rPr>
              <a:t>изучение </a:t>
            </a:r>
            <a:r>
              <a:rPr lang="ru-RU" sz="2600" dirty="0">
                <a:ea typeface="Times New Roman" panose="02020603050405020304" pitchFamily="18" charset="0"/>
              </a:rPr>
              <a:t>и внедрение </a:t>
            </a:r>
            <a:r>
              <a:rPr lang="ru-RU" sz="2600" dirty="0" smtClean="0">
                <a:ea typeface="Times New Roman" panose="02020603050405020304" pitchFamily="18" charset="0"/>
              </a:rPr>
              <a:t>современных </a:t>
            </a:r>
            <a:r>
              <a:rPr lang="ru-RU" sz="2600" dirty="0">
                <a:ea typeface="Times New Roman" panose="02020603050405020304" pitchFamily="18" charset="0"/>
              </a:rPr>
              <a:t>образовательных </a:t>
            </a:r>
            <a:r>
              <a:rPr lang="ru-RU" sz="2600" dirty="0" smtClean="0">
                <a:ea typeface="Times New Roman" panose="02020603050405020304" pitchFamily="18" charset="0"/>
              </a:rPr>
              <a:t>технологий.</a:t>
            </a:r>
            <a:endParaRPr lang="ru-RU" sz="2600" dirty="0"/>
          </a:p>
          <a:p>
            <a:endParaRPr lang="ru-RU" sz="2800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4355976" y="980728"/>
            <a:ext cx="4392488" cy="5877272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3400" b="1" dirty="0" smtClean="0">
                <a:solidFill>
                  <a:srgbClr val="0070C0"/>
                </a:solidFill>
              </a:rPr>
              <a:t>Задачи </a:t>
            </a:r>
          </a:p>
          <a:p>
            <a:pPr marL="0" indent="0">
              <a:buFont typeface="Arial" pitchFamily="34" charset="0"/>
              <a:buNone/>
            </a:pPr>
            <a:r>
              <a:rPr lang="ru-RU" sz="3400" b="1" dirty="0" smtClean="0">
                <a:solidFill>
                  <a:srgbClr val="0070C0"/>
                </a:solidFill>
              </a:rPr>
              <a:t>базового центра: </a:t>
            </a:r>
          </a:p>
          <a:p>
            <a:r>
              <a:rPr lang="ru-RU" sz="3400" dirty="0" smtClean="0"/>
              <a:t>создание единой информационно-образовательной среды для обеспечения образовательной деятельности;</a:t>
            </a:r>
          </a:p>
          <a:p>
            <a:r>
              <a:rPr lang="ru-RU" sz="3400" dirty="0" smtClean="0"/>
              <a:t>обеспечение доступности качественного образования при эффективном использовании ресурсов образовательных учреждений;</a:t>
            </a:r>
          </a:p>
          <a:p>
            <a:r>
              <a:rPr lang="ru-RU" sz="3400" dirty="0"/>
              <a:t>диссеминация ППО учителей </a:t>
            </a:r>
            <a:r>
              <a:rPr lang="ru-RU" sz="3400" dirty="0" smtClean="0"/>
              <a:t>Кольчугиной  </a:t>
            </a:r>
            <a:r>
              <a:rPr lang="ru-RU" sz="3400" dirty="0"/>
              <a:t>школы № </a:t>
            </a:r>
            <a:r>
              <a:rPr lang="ru-RU" sz="3400" dirty="0" smtClean="0"/>
              <a:t>1 им.Авраамова Г.Н., </a:t>
            </a:r>
            <a:r>
              <a:rPr lang="ru-RU" sz="3400" dirty="0"/>
              <a:t>Пожарской школы, Николаевкой  школы; </a:t>
            </a:r>
          </a:p>
          <a:p>
            <a:r>
              <a:rPr lang="ru-RU" sz="3400" dirty="0"/>
              <a:t>оказание адресной методической помощи педагогическим работникам</a:t>
            </a:r>
            <a:r>
              <a:rPr lang="ru-RU" sz="3400" dirty="0" smtClean="0"/>
              <a:t>.</a:t>
            </a:r>
            <a:endParaRPr lang="ru-RU" sz="3400" dirty="0" smtClean="0">
              <a:ea typeface="Times New Roman" panose="02020603050405020304" pitchFamily="18" charset="0"/>
            </a:endParaRP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535746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51520" y="908720"/>
            <a:ext cx="8748464" cy="1944216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</a:rPr>
              <a:t>«Совершенствование качества образования  в условиях перехода на федеральные государственные образовательные стандарты»</a:t>
            </a:r>
            <a:endParaRPr lang="ru-RU" sz="3200" dirty="0">
              <a:solidFill>
                <a:srgbClr val="0070C0"/>
              </a:solidFill>
            </a:endParaRP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539552" y="2780928"/>
            <a:ext cx="8229600" cy="38884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 smtClean="0"/>
              <a:t>Цели: </a:t>
            </a:r>
          </a:p>
          <a:p>
            <a:r>
              <a:rPr lang="ru-RU" sz="2800" dirty="0" smtClean="0"/>
              <a:t>создание единого образовательного пространства для реализации ФГОС с учётом возможностей образовательных организаций округа;</a:t>
            </a:r>
          </a:p>
          <a:p>
            <a:r>
              <a:rPr lang="ru-RU" sz="2800" dirty="0" smtClean="0"/>
              <a:t>создание центра методической работы по изучению педагогических инноваций в системе общего образования, учебной базы методической службы.</a:t>
            </a:r>
          </a:p>
          <a:p>
            <a:endParaRPr lang="ru-RU" sz="28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-243408"/>
            <a:ext cx="2016224" cy="1395264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107504" y="260648"/>
            <a:ext cx="5544616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b="1" dirty="0" smtClean="0">
                <a:solidFill>
                  <a:srgbClr val="0000FF"/>
                </a:solidFill>
                <a:latin typeface="Wooden Ship Decorated" pitchFamily="2" charset="0"/>
              </a:rPr>
              <a:t>МЕТОДИЧЕСКАЯ ТЕМА БАЗОВОГО ЦЕНТРА: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989882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20972">
            <a:off x="2986038" y="2898713"/>
            <a:ext cx="4700162" cy="200977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20972">
            <a:off x="590471" y="2166020"/>
            <a:ext cx="3160244" cy="200977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20972">
            <a:off x="483291" y="4427246"/>
            <a:ext cx="4046333" cy="200977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02468">
            <a:off x="1806629" y="4160724"/>
            <a:ext cx="7594273" cy="200977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02468">
            <a:off x="1283990" y="1455583"/>
            <a:ext cx="7776864" cy="20097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20972">
            <a:off x="1062442" y="2781136"/>
            <a:ext cx="8155022" cy="2009775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107504" y="2636912"/>
            <a:ext cx="3303984" cy="1068761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rgbClr val="FFFF00"/>
              </a:gs>
              <a:gs pos="100000">
                <a:schemeClr val="accent5">
                  <a:lumMod val="75000"/>
                </a:schemeClr>
              </a:gs>
            </a:gsLst>
            <a:lin ang="5400000" scaled="0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kern="0" dirty="0">
                <a:solidFill>
                  <a:sysClr val="windowText" lastClr="000000"/>
                </a:solidFill>
                <a:latin typeface="Calibri"/>
                <a:cs typeface="+mn-cs"/>
              </a:rPr>
              <a:t>МБОУ </a:t>
            </a:r>
            <a:endParaRPr lang="ru-RU" sz="2400" b="1" kern="0" dirty="0" smtClean="0">
              <a:solidFill>
                <a:sysClr val="windowText" lastClr="000000"/>
              </a:solidFill>
              <a:latin typeface="Calibri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kern="0" dirty="0" smtClean="0">
                <a:solidFill>
                  <a:sysClr val="windowText" lastClr="000000"/>
                </a:solidFill>
                <a:latin typeface="Calibri"/>
                <a:cs typeface="+mn-cs"/>
              </a:rPr>
              <a:t>«</a:t>
            </a:r>
            <a:r>
              <a:rPr lang="ru-RU" sz="2400" b="1" kern="0" dirty="0">
                <a:solidFill>
                  <a:sysClr val="windowText" lastClr="000000"/>
                </a:solidFill>
                <a:latin typeface="Calibri"/>
                <a:cs typeface="+mn-cs"/>
              </a:rPr>
              <a:t>Пожарская школа»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364088" y="2564904"/>
            <a:ext cx="3442901" cy="1100164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rgbClr val="FFFF00"/>
              </a:gs>
              <a:gs pos="100000">
                <a:schemeClr val="accent5">
                  <a:lumMod val="75000"/>
                </a:schemeClr>
              </a:gs>
            </a:gsLst>
            <a:lin ang="5400000" scaled="0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kern="0" dirty="0">
                <a:solidFill>
                  <a:sysClr val="windowText" lastClr="000000"/>
                </a:solidFill>
                <a:latin typeface="Calibri"/>
                <a:cs typeface="+mn-cs"/>
              </a:rPr>
              <a:t>МБОУ </a:t>
            </a:r>
            <a:endParaRPr lang="ru-RU" sz="2400" b="1" kern="0" dirty="0" smtClean="0">
              <a:solidFill>
                <a:sysClr val="windowText" lastClr="000000"/>
              </a:solidFill>
              <a:latin typeface="Calibri"/>
              <a:cs typeface="+mn-cs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kern="0" dirty="0" smtClean="0">
                <a:solidFill>
                  <a:sysClr val="windowText" lastClr="000000"/>
                </a:solidFill>
                <a:latin typeface="Calibri"/>
                <a:cs typeface="+mn-cs"/>
              </a:rPr>
              <a:t>«</a:t>
            </a:r>
            <a:r>
              <a:rPr lang="ru-RU" sz="2400" b="1" kern="0" dirty="0">
                <a:solidFill>
                  <a:sysClr val="windowText" lastClr="000000"/>
                </a:solidFill>
                <a:latin typeface="Calibri"/>
                <a:cs typeface="+mn-cs"/>
              </a:rPr>
              <a:t>Николаевская школа</a:t>
            </a:r>
            <a:r>
              <a:rPr lang="ru-RU" sz="2400" b="1" kern="0" dirty="0" smtClean="0">
                <a:solidFill>
                  <a:sysClr val="windowText" lastClr="000000"/>
                </a:solidFill>
                <a:latin typeface="Calibri"/>
                <a:cs typeface="+mn-cs"/>
              </a:rPr>
              <a:t>» 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78058">
            <a:off x="3169550" y="1895859"/>
            <a:ext cx="622363" cy="12007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580138">
            <a:off x="5265714" y="1982352"/>
            <a:ext cx="574601" cy="1117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899592" y="5517232"/>
            <a:ext cx="7416824" cy="648072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rgbClr val="FFFF00"/>
              </a:gs>
              <a:gs pos="100000">
                <a:schemeClr val="accent5">
                  <a:lumMod val="75000"/>
                </a:schemeClr>
              </a:gs>
            </a:gsLst>
            <a:lin ang="5400000" scaled="0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kern="0" dirty="0" smtClean="0">
                <a:solidFill>
                  <a:sysClr val="windowText" lastClr="000000"/>
                </a:solidFill>
                <a:latin typeface="Calibri"/>
                <a:cs typeface="+mn-cs"/>
              </a:rPr>
              <a:t>школы Симферопольского района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7176"/>
            <a:ext cx="1944216" cy="18322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Скругленный прямоугольник 16"/>
          <p:cNvSpPr/>
          <p:nvPr/>
        </p:nvSpPr>
        <p:spPr>
          <a:xfrm>
            <a:off x="2707663" y="4170910"/>
            <a:ext cx="4104456" cy="1176968"/>
          </a:xfrm>
          <a:prstGeom prst="roundRect">
            <a:avLst/>
          </a:prstGeom>
          <a:gradFill>
            <a:gsLst>
              <a:gs pos="0">
                <a:srgbClr val="00B0F0"/>
              </a:gs>
              <a:gs pos="50000">
                <a:srgbClr val="FFFF00"/>
              </a:gs>
              <a:gs pos="100000">
                <a:schemeClr val="accent5">
                  <a:lumMod val="75000"/>
                </a:schemeClr>
              </a:gs>
            </a:gsLst>
            <a:lin ang="5400000" scaled="0"/>
          </a:gra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kern="0" dirty="0" smtClean="0">
                <a:solidFill>
                  <a:sysClr val="windowText" lastClr="000000"/>
                </a:solidFill>
                <a:latin typeface="Calibri"/>
                <a:cs typeface="+mn-cs"/>
              </a:rPr>
              <a:t>МБОУ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kern="0" dirty="0" smtClean="0">
                <a:solidFill>
                  <a:sysClr val="windowText" lastClr="000000"/>
                </a:solidFill>
                <a:latin typeface="Calibri"/>
                <a:cs typeface="+mn-cs"/>
              </a:rPr>
              <a:t>«Кольчугинская школа №1 им.Авраамова Г.Н.»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Овальная выноска 3"/>
          <p:cNvSpPr/>
          <p:nvPr/>
        </p:nvSpPr>
        <p:spPr>
          <a:xfrm>
            <a:off x="1835696" y="188640"/>
            <a:ext cx="5688632" cy="1673027"/>
          </a:xfrm>
          <a:prstGeom prst="wedgeEllipseCallout">
            <a:avLst>
              <a:gd name="adj1" fmla="val -21134"/>
              <a:gd name="adj2" fmla="val 45721"/>
            </a:avLst>
          </a:prstGeom>
          <a:gradFill>
            <a:gsLst>
              <a:gs pos="0">
                <a:srgbClr val="00B0F0"/>
              </a:gs>
              <a:gs pos="50000">
                <a:srgbClr val="FFFF00"/>
              </a:gs>
              <a:gs pos="100000">
                <a:schemeClr val="accent5">
                  <a:lumMod val="75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chemeClr val="tx1"/>
                </a:solidFill>
                <a:latin typeface="Wooden Ship Decorated" pitchFamily="2" charset="0"/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  <a:latin typeface="Wooden Ship Decorated" pitchFamily="2" charset="0"/>
              </a:rPr>
              <a:t>БАЗОВЫЙ ЦЕНТР </a:t>
            </a:r>
            <a:r>
              <a:rPr lang="ru-RU" sz="2400" b="1" dirty="0">
                <a:solidFill>
                  <a:schemeClr val="tx1"/>
                </a:solidFill>
                <a:latin typeface="Wooden Ship Decorated" pitchFamily="2" charset="0"/>
              </a:rPr>
              <a:t/>
            </a:r>
            <a:br>
              <a:rPr lang="ru-RU" sz="2400" b="1" dirty="0">
                <a:solidFill>
                  <a:schemeClr val="tx1"/>
                </a:solidFill>
                <a:latin typeface="Wooden Ship Decorated" pitchFamily="2" charset="0"/>
              </a:rPr>
            </a:br>
            <a:r>
              <a:rPr lang="ru-RU" sz="2400" b="1" dirty="0">
                <a:solidFill>
                  <a:schemeClr val="tx1"/>
                </a:solidFill>
                <a:latin typeface="Wooden Ship Decorated" pitchFamily="2" charset="0"/>
              </a:rPr>
              <a:t>МБОУ </a:t>
            </a: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>
                <a:solidFill>
                  <a:schemeClr val="tx1"/>
                </a:solidFill>
                <a:latin typeface="Wooden Ship Decorated" pitchFamily="2" charset="0"/>
              </a:rPr>
              <a:t>КОЛЬЧУГИНСКАЯ ШКОЛА </a:t>
            </a:r>
            <a:r>
              <a:rPr lang="ru-RU" sz="2400" b="1" dirty="0" smtClean="0">
                <a:solidFill>
                  <a:schemeClr val="tx1"/>
                </a:solidFill>
                <a:latin typeface="Wooden Ship Decorated" pitchFamily="2" charset="0"/>
              </a:rPr>
              <a:t>№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 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им.Авраамова Г.Н.» </a:t>
            </a:r>
            <a:r>
              <a:rPr lang="ru-RU" sz="2400" b="1" dirty="0" smtClean="0">
                <a:solidFill>
                  <a:schemeClr val="tx1"/>
                </a:solidFill>
                <a:latin typeface="Wooden Ship Decorated" pitchFamily="2" charset="0"/>
              </a:rPr>
              <a:t> 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060848"/>
            <a:ext cx="566737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9450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1755" y="1125188"/>
            <a:ext cx="8229600" cy="864095"/>
          </a:xfrm>
        </p:spPr>
        <p:txBody>
          <a:bodyPr anchor="ctr">
            <a:noAutofit/>
          </a:bodyPr>
          <a:lstStyle/>
          <a:p>
            <a:pPr marL="0" lvl="0" indent="0" algn="ctr">
              <a:buNone/>
            </a:pPr>
            <a:r>
              <a:rPr lang="ru-RU" sz="2000" b="1" i="1" dirty="0" smtClean="0">
                <a:solidFill>
                  <a:srgbClr val="FF0000"/>
                </a:solidFill>
              </a:rPr>
              <a:t>Семинар по теме «Проблемы и пути их решения по развитию функциональной грамотности учащихся в рамках международного исследования </a:t>
            </a:r>
            <a:r>
              <a:rPr lang="en-US" sz="2000" b="1" i="1" dirty="0" smtClean="0">
                <a:solidFill>
                  <a:srgbClr val="FF0000"/>
                </a:solidFill>
              </a:rPr>
              <a:t>PISA</a:t>
            </a:r>
            <a:r>
              <a:rPr lang="ru-RU" sz="2000" b="1" i="1" dirty="0" smtClean="0">
                <a:solidFill>
                  <a:srgbClr val="FF0000"/>
                </a:solidFill>
              </a:rPr>
              <a:t>» </a:t>
            </a:r>
          </a:p>
          <a:p>
            <a:pPr marL="0" lvl="0" indent="0" algn="ctr">
              <a:buNone/>
            </a:pPr>
            <a:r>
              <a:rPr lang="ru-RU" sz="2000" b="1" i="1" dirty="0" smtClean="0">
                <a:solidFill>
                  <a:srgbClr val="FF0000"/>
                </a:solidFill>
              </a:rPr>
              <a:t>(20.09.2022г.)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51520" y="304827"/>
            <a:ext cx="843528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 smtClean="0">
                <a:solidFill>
                  <a:srgbClr val="0000FF"/>
                </a:solidFill>
                <a:latin typeface="Wooden Ship Decorated" pitchFamily="2" charset="0"/>
              </a:rPr>
              <a:t>МЕРОПРИЯТИЯ, </a:t>
            </a:r>
          </a:p>
          <a:p>
            <a:r>
              <a:rPr lang="ru-RU" sz="4000" b="1" dirty="0" smtClean="0">
                <a:solidFill>
                  <a:srgbClr val="0000FF"/>
                </a:solidFill>
                <a:latin typeface="Wooden Ship Decorated" pitchFamily="2" charset="0"/>
              </a:rPr>
              <a:t>ПРОВОДИМЫЕ В </a:t>
            </a:r>
            <a:r>
              <a:rPr lang="en-US" sz="4000" b="1" dirty="0" smtClean="0">
                <a:solidFill>
                  <a:srgbClr val="0000FF"/>
                </a:solidFill>
                <a:latin typeface="Wooden Ship Decorated" pitchFamily="2" charset="0"/>
              </a:rPr>
              <a:t> </a:t>
            </a:r>
            <a:r>
              <a:rPr lang="en-US" sz="5100" b="1" dirty="0" smtClean="0">
                <a:solidFill>
                  <a:srgbClr val="0000FF"/>
                </a:solidFill>
                <a:latin typeface="Wooden Ship Decorated" pitchFamily="2" charset="0"/>
              </a:rPr>
              <a:t>I</a:t>
            </a:r>
            <a:r>
              <a:rPr lang="en-US" sz="4000" b="1" dirty="0" smtClean="0">
                <a:solidFill>
                  <a:srgbClr val="0000FF"/>
                </a:solidFill>
                <a:latin typeface="Wooden Ship Decorated" pitchFamily="2" charset="0"/>
              </a:rPr>
              <a:t> </a:t>
            </a:r>
            <a:r>
              <a:rPr lang="ru-RU" sz="4000" b="1" dirty="0" smtClean="0">
                <a:solidFill>
                  <a:srgbClr val="0000FF"/>
                </a:solidFill>
                <a:latin typeface="Wooden Ship Decorated" pitchFamily="2" charset="0"/>
              </a:rPr>
              <a:t>ПОЛУГОДИИ </a:t>
            </a:r>
            <a:r>
              <a:rPr lang="ru-RU" sz="5800" b="1" dirty="0" smtClean="0">
                <a:solidFill>
                  <a:srgbClr val="0000FF"/>
                </a:solidFill>
                <a:latin typeface="Wooden Ship Decorated" pitchFamily="2" charset="0"/>
              </a:rPr>
              <a:t>2022/2023</a:t>
            </a:r>
            <a:r>
              <a:rPr lang="ru-RU" sz="4000" b="1" dirty="0" smtClean="0">
                <a:solidFill>
                  <a:srgbClr val="0000FF"/>
                </a:solidFill>
                <a:latin typeface="Wooden Ship Decorated" pitchFamily="2" charset="0"/>
              </a:rPr>
              <a:t> УЧЕБНОГО ГОДА:</a:t>
            </a:r>
            <a:endParaRPr lang="ru-RU" sz="4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61209">
            <a:off x="4654747" y="2255746"/>
            <a:ext cx="3241136" cy="23225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42166">
            <a:off x="1307751" y="1864864"/>
            <a:ext cx="2736304" cy="3560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157858">
            <a:off x="1056303" y="4007899"/>
            <a:ext cx="3761454" cy="27097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4978">
            <a:off x="4436599" y="4160682"/>
            <a:ext cx="3905250" cy="24041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48931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>
            <a:spLocks noGrp="1"/>
          </p:cNvSpPr>
          <p:nvPr>
            <p:ph idx="1"/>
          </p:nvPr>
        </p:nvSpPr>
        <p:spPr>
          <a:xfrm>
            <a:off x="457200" y="1124745"/>
            <a:ext cx="8229600" cy="1470319"/>
          </a:xfrm>
        </p:spPr>
        <p:txBody>
          <a:bodyPr anchor="ctr">
            <a:normAutofit fontScale="40000" lnSpcReduction="20000"/>
          </a:bodyPr>
          <a:lstStyle/>
          <a:p>
            <a:pPr marL="0" lvl="0" indent="0" algn="ctr">
              <a:buNone/>
            </a:pPr>
            <a:r>
              <a:rPr lang="ru-RU" sz="4000" b="1" i="1" dirty="0" smtClean="0">
                <a:solidFill>
                  <a:srgbClr val="FF0000"/>
                </a:solidFill>
              </a:rPr>
              <a:t>Постоянно </a:t>
            </a:r>
            <a:r>
              <a:rPr lang="ru-RU" sz="4000" b="1" i="1" dirty="0">
                <a:solidFill>
                  <a:srgbClr val="FF0000"/>
                </a:solidFill>
              </a:rPr>
              <a:t>действующий семинар </a:t>
            </a:r>
            <a:r>
              <a:rPr lang="ru-RU" sz="4000" b="1" i="1" dirty="0" smtClean="0">
                <a:solidFill>
                  <a:srgbClr val="FF0000"/>
                </a:solidFill>
              </a:rPr>
              <a:t>                                                                               «</a:t>
            </a:r>
            <a:r>
              <a:rPr lang="ru-RU" sz="4000" b="1" i="1" dirty="0">
                <a:solidFill>
                  <a:srgbClr val="FF0000"/>
                </a:solidFill>
              </a:rPr>
              <a:t>Инновационные образовательные технологии в образовательном процессе</a:t>
            </a:r>
            <a:r>
              <a:rPr lang="ru-RU" sz="4000" b="1" i="1" dirty="0" smtClean="0">
                <a:solidFill>
                  <a:srgbClr val="FF0000"/>
                </a:solidFill>
              </a:rPr>
              <a:t>»</a:t>
            </a:r>
            <a:endParaRPr lang="ru-RU" sz="4000" b="1" i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u-RU" sz="2600" b="1" i="1" dirty="0" smtClean="0"/>
              <a:t>     </a:t>
            </a:r>
          </a:p>
          <a:p>
            <a:pPr marL="0" indent="0" algn="ctr">
              <a:buNone/>
            </a:pPr>
            <a:r>
              <a:rPr lang="ru-RU" sz="3500" b="1" i="1" dirty="0" smtClean="0">
                <a:solidFill>
                  <a:srgbClr val="00B0F0"/>
                </a:solidFill>
              </a:rPr>
              <a:t>в </a:t>
            </a:r>
            <a:r>
              <a:rPr lang="ru-RU" sz="3500" b="1" i="1" dirty="0">
                <a:solidFill>
                  <a:srgbClr val="00B0F0"/>
                </a:solidFill>
              </a:rPr>
              <a:t>начальной школе по теме </a:t>
            </a:r>
            <a:r>
              <a:rPr lang="ru-RU" sz="3500" b="1" i="1" dirty="0" smtClean="0">
                <a:solidFill>
                  <a:srgbClr val="00B0F0"/>
                </a:solidFill>
              </a:rPr>
              <a:t>«Новые тенденции применения современных методов и инновационных технологий на уроках в начальной школе» </a:t>
            </a:r>
          </a:p>
          <a:p>
            <a:pPr marL="0" indent="0" algn="ctr">
              <a:buNone/>
            </a:pPr>
            <a:r>
              <a:rPr lang="ru-RU" sz="3500" b="1" i="1" dirty="0">
                <a:solidFill>
                  <a:srgbClr val="00B0F0"/>
                </a:solidFill>
              </a:rPr>
              <a:t> </a:t>
            </a:r>
            <a:r>
              <a:rPr lang="ru-RU" sz="3500" b="1" i="1" dirty="0" smtClean="0">
                <a:solidFill>
                  <a:srgbClr val="00B0F0"/>
                </a:solidFill>
              </a:rPr>
              <a:t>        (</a:t>
            </a:r>
            <a:r>
              <a:rPr lang="ru-RU" sz="3500" b="1" i="1" dirty="0" smtClean="0">
                <a:solidFill>
                  <a:srgbClr val="00B0F0"/>
                </a:solidFill>
              </a:rPr>
              <a:t>25.11.2022г</a:t>
            </a:r>
            <a:r>
              <a:rPr lang="ru-RU" sz="3500" b="1" i="1" dirty="0">
                <a:solidFill>
                  <a:srgbClr val="00B0F0"/>
                </a:solidFill>
              </a:rPr>
              <a:t>.</a:t>
            </a:r>
            <a:r>
              <a:rPr lang="ru-RU" sz="3500" b="1" i="1" dirty="0" smtClean="0">
                <a:solidFill>
                  <a:srgbClr val="00B0F0"/>
                </a:solidFill>
              </a:rPr>
              <a:t>)</a:t>
            </a:r>
            <a:endParaRPr lang="ru-RU" sz="3500" b="1" i="1" dirty="0">
              <a:solidFill>
                <a:srgbClr val="00B0F0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51520" y="188640"/>
            <a:ext cx="843528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 smtClean="0">
                <a:solidFill>
                  <a:srgbClr val="0000FF"/>
                </a:solidFill>
                <a:latin typeface="Wooden Ship Decorated" pitchFamily="2" charset="0"/>
              </a:rPr>
              <a:t>МЕРОПРИЯТИЯ, </a:t>
            </a:r>
          </a:p>
          <a:p>
            <a:r>
              <a:rPr lang="ru-RU" sz="4000" b="1" dirty="0" smtClean="0">
                <a:solidFill>
                  <a:srgbClr val="0000FF"/>
                </a:solidFill>
                <a:latin typeface="Wooden Ship Decorated" pitchFamily="2" charset="0"/>
              </a:rPr>
              <a:t>ПРОВОДИМЫЕ В </a:t>
            </a:r>
            <a:r>
              <a:rPr lang="en-US" sz="4000" b="1" dirty="0" smtClean="0">
                <a:solidFill>
                  <a:srgbClr val="0000FF"/>
                </a:solidFill>
                <a:latin typeface="Wooden Ship Decorated" pitchFamily="2" charset="0"/>
              </a:rPr>
              <a:t> </a:t>
            </a:r>
            <a:r>
              <a:rPr lang="en-US" sz="5100" b="1" dirty="0" smtClean="0">
                <a:solidFill>
                  <a:srgbClr val="0000FF"/>
                </a:solidFill>
                <a:latin typeface="Wooden Ship Decorated" pitchFamily="2" charset="0"/>
              </a:rPr>
              <a:t>I</a:t>
            </a:r>
            <a:r>
              <a:rPr lang="en-US" sz="4000" b="1" dirty="0" smtClean="0">
                <a:solidFill>
                  <a:srgbClr val="0000FF"/>
                </a:solidFill>
                <a:latin typeface="Wooden Ship Decorated" pitchFamily="2" charset="0"/>
              </a:rPr>
              <a:t> </a:t>
            </a:r>
            <a:r>
              <a:rPr lang="ru-RU" sz="4000" b="1" dirty="0" smtClean="0">
                <a:solidFill>
                  <a:srgbClr val="0000FF"/>
                </a:solidFill>
                <a:latin typeface="Wooden Ship Decorated" pitchFamily="2" charset="0"/>
              </a:rPr>
              <a:t>ПОЛУГОДИИ </a:t>
            </a:r>
            <a:r>
              <a:rPr lang="ru-RU" sz="5800" b="1" dirty="0" smtClean="0">
                <a:solidFill>
                  <a:srgbClr val="0000FF"/>
                </a:solidFill>
                <a:latin typeface="Wooden Ship Decorated" pitchFamily="2" charset="0"/>
              </a:rPr>
              <a:t>2022/2023</a:t>
            </a:r>
            <a:r>
              <a:rPr lang="ru-RU" sz="4000" b="1" dirty="0" smtClean="0">
                <a:solidFill>
                  <a:srgbClr val="0000FF"/>
                </a:solidFill>
                <a:latin typeface="Wooden Ship Decorated" pitchFamily="2" charset="0"/>
              </a:rPr>
              <a:t> УЧЕБНОГО ГОДА:</a:t>
            </a:r>
            <a:endParaRPr lang="ru-RU" sz="4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248" y="2390728"/>
            <a:ext cx="3322712" cy="2462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390727"/>
            <a:ext cx="3322712" cy="24629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942" y="4005064"/>
            <a:ext cx="3265954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75079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 txBox="1">
            <a:spLocks/>
          </p:cNvSpPr>
          <p:nvPr/>
        </p:nvSpPr>
        <p:spPr>
          <a:xfrm>
            <a:off x="611560" y="989629"/>
            <a:ext cx="8229600" cy="7402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i="1" dirty="0" smtClean="0">
                <a:solidFill>
                  <a:srgbClr val="FF0000"/>
                </a:solidFill>
              </a:rPr>
              <a:t>школьный этап ВОШ по учебным предметам (октябрь-ноябрь 2022г.)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51520" y="188640"/>
            <a:ext cx="843528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 smtClean="0">
                <a:solidFill>
                  <a:srgbClr val="0000FF"/>
                </a:solidFill>
                <a:latin typeface="Wooden Ship Decorated" pitchFamily="2" charset="0"/>
              </a:rPr>
              <a:t>МЕРОПРИЯТИЯ, </a:t>
            </a:r>
          </a:p>
          <a:p>
            <a:r>
              <a:rPr lang="ru-RU" sz="4000" b="1" dirty="0" smtClean="0">
                <a:solidFill>
                  <a:srgbClr val="0000FF"/>
                </a:solidFill>
                <a:latin typeface="Wooden Ship Decorated" pitchFamily="2" charset="0"/>
              </a:rPr>
              <a:t>ПРОВОДИМЫЕ В </a:t>
            </a:r>
            <a:r>
              <a:rPr lang="en-US" sz="4000" b="1" dirty="0" smtClean="0">
                <a:solidFill>
                  <a:srgbClr val="0000FF"/>
                </a:solidFill>
                <a:latin typeface="Wooden Ship Decorated" pitchFamily="2" charset="0"/>
              </a:rPr>
              <a:t> </a:t>
            </a:r>
            <a:r>
              <a:rPr lang="en-US" sz="5100" b="1" dirty="0" smtClean="0">
                <a:solidFill>
                  <a:srgbClr val="0000FF"/>
                </a:solidFill>
                <a:latin typeface="Wooden Ship Decorated" pitchFamily="2" charset="0"/>
              </a:rPr>
              <a:t>I</a:t>
            </a:r>
            <a:r>
              <a:rPr lang="en-US" sz="4000" b="1" dirty="0" smtClean="0">
                <a:solidFill>
                  <a:srgbClr val="0000FF"/>
                </a:solidFill>
                <a:latin typeface="Wooden Ship Decorated" pitchFamily="2" charset="0"/>
              </a:rPr>
              <a:t> </a:t>
            </a:r>
            <a:r>
              <a:rPr lang="ru-RU" sz="4000" b="1" dirty="0" smtClean="0">
                <a:solidFill>
                  <a:srgbClr val="0000FF"/>
                </a:solidFill>
                <a:latin typeface="Wooden Ship Decorated" pitchFamily="2" charset="0"/>
              </a:rPr>
              <a:t>ПОЛУГОДИИ </a:t>
            </a:r>
            <a:r>
              <a:rPr lang="ru-RU" sz="5800" b="1" dirty="0" smtClean="0">
                <a:solidFill>
                  <a:srgbClr val="0000FF"/>
                </a:solidFill>
                <a:latin typeface="Wooden Ship Decorated" pitchFamily="2" charset="0"/>
              </a:rPr>
              <a:t>2022/2023</a:t>
            </a:r>
            <a:r>
              <a:rPr lang="ru-RU" sz="4000" b="1" dirty="0" smtClean="0">
                <a:solidFill>
                  <a:srgbClr val="0000FF"/>
                </a:solidFill>
                <a:latin typeface="Wooden Ship Decorated" pitchFamily="2" charset="0"/>
              </a:rPr>
              <a:t> УЧЕБНОГО ГОДА:</a:t>
            </a:r>
            <a:endParaRPr lang="ru-RU" sz="4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1823" y="1608008"/>
            <a:ext cx="3422915" cy="20162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956" y="1484784"/>
            <a:ext cx="2630068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36990" y="2501558"/>
            <a:ext cx="3578740" cy="25605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424" y="3465616"/>
            <a:ext cx="2691505" cy="31930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55078" y="4077072"/>
            <a:ext cx="3600078" cy="25155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60724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5816" y="3717032"/>
            <a:ext cx="3865463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Объект 2"/>
          <p:cNvSpPr txBox="1">
            <a:spLocks/>
          </p:cNvSpPr>
          <p:nvPr/>
        </p:nvSpPr>
        <p:spPr>
          <a:xfrm>
            <a:off x="611560" y="980728"/>
            <a:ext cx="8229600" cy="7402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i="1" dirty="0" smtClean="0">
                <a:solidFill>
                  <a:srgbClr val="FF0000"/>
                </a:solidFill>
              </a:rPr>
              <a:t>пробный экзамен в формате ОГЭ, ЕГЭ (декабрь)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51520" y="188640"/>
            <a:ext cx="843528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 smtClean="0">
                <a:solidFill>
                  <a:srgbClr val="0000FF"/>
                </a:solidFill>
                <a:latin typeface="Wooden Ship Decorated" pitchFamily="2" charset="0"/>
              </a:rPr>
              <a:t>МЕРОПРИЯТИЯ, </a:t>
            </a:r>
          </a:p>
          <a:p>
            <a:r>
              <a:rPr lang="ru-RU" sz="4000" b="1" dirty="0" smtClean="0">
                <a:solidFill>
                  <a:srgbClr val="0000FF"/>
                </a:solidFill>
                <a:latin typeface="Wooden Ship Decorated" pitchFamily="2" charset="0"/>
              </a:rPr>
              <a:t>ПРОВОДИМЫЕ В </a:t>
            </a:r>
            <a:r>
              <a:rPr lang="en-US" sz="4000" b="1" dirty="0" smtClean="0">
                <a:solidFill>
                  <a:srgbClr val="0000FF"/>
                </a:solidFill>
                <a:latin typeface="Wooden Ship Decorated" pitchFamily="2" charset="0"/>
              </a:rPr>
              <a:t> </a:t>
            </a:r>
            <a:r>
              <a:rPr lang="en-US" sz="5100" b="1" dirty="0" smtClean="0">
                <a:solidFill>
                  <a:srgbClr val="0000FF"/>
                </a:solidFill>
                <a:latin typeface="Wooden Ship Decorated" pitchFamily="2" charset="0"/>
              </a:rPr>
              <a:t>I</a:t>
            </a:r>
            <a:r>
              <a:rPr lang="en-US" sz="4000" b="1" dirty="0" smtClean="0">
                <a:solidFill>
                  <a:srgbClr val="0000FF"/>
                </a:solidFill>
                <a:latin typeface="Wooden Ship Decorated" pitchFamily="2" charset="0"/>
              </a:rPr>
              <a:t> </a:t>
            </a:r>
            <a:r>
              <a:rPr lang="ru-RU" sz="4000" b="1" dirty="0" smtClean="0">
                <a:solidFill>
                  <a:srgbClr val="0000FF"/>
                </a:solidFill>
                <a:latin typeface="Wooden Ship Decorated" pitchFamily="2" charset="0"/>
              </a:rPr>
              <a:t>ПОЛУГОДИИ </a:t>
            </a:r>
            <a:r>
              <a:rPr lang="ru-RU" sz="5800" b="1" dirty="0" smtClean="0">
                <a:solidFill>
                  <a:srgbClr val="0000FF"/>
                </a:solidFill>
                <a:latin typeface="Wooden Ship Decorated" pitchFamily="2" charset="0"/>
              </a:rPr>
              <a:t>2022/2023</a:t>
            </a:r>
            <a:r>
              <a:rPr lang="ru-RU" sz="4000" b="1" dirty="0" smtClean="0">
                <a:solidFill>
                  <a:srgbClr val="0000FF"/>
                </a:solidFill>
                <a:latin typeface="Wooden Ship Decorated" pitchFamily="2" charset="0"/>
              </a:rPr>
              <a:t> УЧЕБНОГО ГОДА:</a:t>
            </a:r>
            <a:endParaRPr lang="ru-RU" sz="4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916" y="1674912"/>
            <a:ext cx="4197151" cy="26901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560" y="1661519"/>
            <a:ext cx="3960440" cy="27035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97770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207" y="1812549"/>
            <a:ext cx="2660901" cy="29797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251520" y="188640"/>
            <a:ext cx="843528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 smtClean="0">
                <a:solidFill>
                  <a:srgbClr val="0000FF"/>
                </a:solidFill>
                <a:latin typeface="Wooden Ship Decorated" pitchFamily="2" charset="0"/>
              </a:rPr>
              <a:t>МЕРОПРИЯТИЯ, </a:t>
            </a:r>
          </a:p>
          <a:p>
            <a:r>
              <a:rPr lang="ru-RU" sz="4000" b="1" dirty="0" smtClean="0">
                <a:solidFill>
                  <a:srgbClr val="0000FF"/>
                </a:solidFill>
                <a:latin typeface="Wooden Ship Decorated" pitchFamily="2" charset="0"/>
              </a:rPr>
              <a:t>ПРОВОДИМЫЕ В </a:t>
            </a:r>
            <a:r>
              <a:rPr lang="en-US" sz="4000" b="1" dirty="0" smtClean="0">
                <a:solidFill>
                  <a:srgbClr val="0000FF"/>
                </a:solidFill>
                <a:latin typeface="Wooden Ship Decorated" pitchFamily="2" charset="0"/>
              </a:rPr>
              <a:t> </a:t>
            </a:r>
            <a:r>
              <a:rPr lang="en-US" sz="5100" b="1" dirty="0" smtClean="0">
                <a:solidFill>
                  <a:srgbClr val="0000FF"/>
                </a:solidFill>
                <a:latin typeface="Wooden Ship Decorated" pitchFamily="2" charset="0"/>
              </a:rPr>
              <a:t>I</a:t>
            </a:r>
            <a:r>
              <a:rPr lang="en-US" sz="4000" b="1" dirty="0" smtClean="0">
                <a:solidFill>
                  <a:srgbClr val="0000FF"/>
                </a:solidFill>
                <a:latin typeface="Wooden Ship Decorated" pitchFamily="2" charset="0"/>
              </a:rPr>
              <a:t> </a:t>
            </a:r>
            <a:r>
              <a:rPr lang="ru-RU" sz="4000" b="1" dirty="0" smtClean="0">
                <a:solidFill>
                  <a:srgbClr val="0000FF"/>
                </a:solidFill>
                <a:latin typeface="Wooden Ship Decorated" pitchFamily="2" charset="0"/>
              </a:rPr>
              <a:t>ПОЛУГОДИИ </a:t>
            </a:r>
            <a:r>
              <a:rPr lang="ru-RU" sz="5800" b="1" dirty="0" smtClean="0">
                <a:solidFill>
                  <a:srgbClr val="0000FF"/>
                </a:solidFill>
                <a:latin typeface="Wooden Ship Decorated" pitchFamily="2" charset="0"/>
              </a:rPr>
              <a:t>2022/2023</a:t>
            </a:r>
            <a:r>
              <a:rPr lang="ru-RU" sz="4000" b="1" dirty="0" smtClean="0">
                <a:solidFill>
                  <a:srgbClr val="0000FF"/>
                </a:solidFill>
                <a:latin typeface="Wooden Ship Decorated" pitchFamily="2" charset="0"/>
              </a:rPr>
              <a:t> УЧЕБНОГО ГОДА:</a:t>
            </a:r>
            <a:endParaRPr lang="ru-RU" sz="4000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683568" y="1124744"/>
            <a:ext cx="8229600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b="1" i="1" dirty="0" smtClean="0">
                <a:solidFill>
                  <a:srgbClr val="FF0000"/>
                </a:solidFill>
              </a:rPr>
              <a:t>предметные недели, месячники:</a:t>
            </a:r>
          </a:p>
          <a:p>
            <a:pPr marL="0" indent="0">
              <a:buFont typeface="Arial" pitchFamily="34" charset="0"/>
              <a:buNone/>
            </a:pPr>
            <a:r>
              <a:rPr lang="ru-RU" sz="2000" b="1" i="1" dirty="0" smtClean="0">
                <a:solidFill>
                  <a:srgbClr val="FFC000"/>
                </a:solidFill>
              </a:rPr>
              <a:t>       - неделя учителя-наставника (с 14.11.2022г. по 18.11.202022г.)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008" y="1812549"/>
            <a:ext cx="2846832" cy="19044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7475" y="1772816"/>
            <a:ext cx="2922724" cy="1944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5934" y="3789040"/>
            <a:ext cx="2054265" cy="28315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507" y="3789039"/>
            <a:ext cx="2113523" cy="28315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5579" y="3789039"/>
            <a:ext cx="2140355" cy="28660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0031" y="3789039"/>
            <a:ext cx="2135548" cy="28660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46276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1160</TotalTime>
  <Words>516</Words>
  <Application>Microsoft Office PowerPoint</Application>
  <PresentationFormat>Экран (4:3)</PresentationFormat>
  <Paragraphs>79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21" baseType="lpstr">
      <vt:lpstr>Arial</vt:lpstr>
      <vt:lpstr>Calibri</vt:lpstr>
      <vt:lpstr>Comic Sans MS</vt:lpstr>
      <vt:lpstr>Times New Roman</vt:lpstr>
      <vt:lpstr>Wooden Ship Decorated</vt:lpstr>
      <vt:lpstr>Тема Office</vt:lpstr>
      <vt:lpstr>Специальное оформление</vt:lpstr>
      <vt:lpstr>Презентация PowerPoint</vt:lpstr>
      <vt:lpstr>Презентация PowerPoint</vt:lpstr>
      <vt:lpstr>«Совершенствование качества образования  в условиях перехода на федеральные государственные образовательные стандарты»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Admin</dc:creator>
  <cp:lastModifiedBy>kab 18</cp:lastModifiedBy>
  <cp:revision>93</cp:revision>
  <dcterms:created xsi:type="dcterms:W3CDTF">2011-11-28T19:44:49Z</dcterms:created>
  <dcterms:modified xsi:type="dcterms:W3CDTF">2023-02-17T09:39:11Z</dcterms:modified>
</cp:coreProperties>
</file>