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3" r:id="rId4"/>
    <p:sldId id="260" r:id="rId5"/>
    <p:sldId id="259" r:id="rId6"/>
    <p:sldId id="284" r:id="rId7"/>
    <p:sldId id="285" r:id="rId8"/>
    <p:sldId id="286" r:id="rId9"/>
    <p:sldId id="287" r:id="rId10"/>
    <p:sldId id="288" r:id="rId11"/>
    <p:sldId id="292" r:id="rId12"/>
    <p:sldId id="293" r:id="rId13"/>
    <p:sldId id="289" r:id="rId14"/>
    <p:sldId id="290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74AF3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94D4-BA80-4740-BB12-92DF5AFA6863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 descr="24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7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16A5-21F1-458B-B6F2-7D01BD78A7F6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 descr="1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7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0874" y="435763"/>
            <a:ext cx="7776864" cy="424731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Базовый центр </a:t>
            </a:r>
          </a:p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МБОУ «Кольчугинская школа №1          им. Авраамова Г.Н.»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6FF33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348860" y="4838099"/>
            <a:ext cx="1409344" cy="17950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>
            <a:off x="1465137" y="2519902"/>
            <a:ext cx="1409344" cy="162267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>
            <a:off x="1273152" y="1226406"/>
            <a:ext cx="1409344" cy="16226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>
            <a:off x="458210" y="1226405"/>
            <a:ext cx="1409344" cy="16226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>
            <a:off x="1106282" y="218294"/>
            <a:ext cx="1409344" cy="16226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>
            <a:off x="2330417" y="4754798"/>
            <a:ext cx="1409344" cy="16226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8748" flipV="1">
            <a:off x="3519812" y="2756701"/>
            <a:ext cx="1409344" cy="17950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856769" y="3509563"/>
            <a:ext cx="1409344" cy="17950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858658" y="1969279"/>
            <a:ext cx="1409344" cy="179505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6877252" y="1597740"/>
            <a:ext cx="1409344" cy="179505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6924365" y="824716"/>
            <a:ext cx="1409344" cy="179505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7525324" y="85572"/>
            <a:ext cx="1409344" cy="1795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06" y="5091980"/>
            <a:ext cx="900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отчёт о работе за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полугодие 2022/2023 учебного года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50CB~1\AppData\Local\Temp\Rar$DRa556.29892\IMG_20220929_1015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2" y="1735156"/>
            <a:ext cx="2891543" cy="196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668561"/>
            <a:ext cx="2808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 «Открытка ко Дню пожилого человека</a:t>
            </a:r>
            <a:r>
              <a:rPr lang="ru-RU" sz="1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школа\Desktop\Camera\IMG_20221006_1028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22" y="1671957"/>
            <a:ext cx="28083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316370" y="3681973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фестиваль «Аккорд»</a:t>
            </a:r>
            <a:endParaRPr lang="ru-RU" sz="1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50CB~1\AppData\Local\Temp\Rar$DRa556.29892\IMG_20221007_1127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67" y="1685269"/>
            <a:ext cx="2808313" cy="195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728636" y="3641630"/>
            <a:ext cx="32038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 “Изготовление магнитов «Золотая осень</a:t>
            </a:r>
            <a:r>
              <a:rPr lang="ru-RU" sz="1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»”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95652" y="275487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1026" name="Picture 2" descr="изображение_viber_2023-02-14_20-48-19-4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14" y="4271469"/>
            <a:ext cx="3137076" cy="2068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85367" y="6372870"/>
            <a:ext cx="2257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Беседа «Простые правила»</a:t>
            </a:r>
            <a:endParaRPr lang="ru-RU" sz="10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1764" y="989528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предметные недели, месячники:</a:t>
            </a:r>
          </a:p>
          <a:p>
            <a:r>
              <a:rPr lang="ru-RU" sz="2000" b="1" i="1" dirty="0" smtClean="0">
                <a:solidFill>
                  <a:srgbClr val="00B0F0"/>
                </a:solidFill>
              </a:rPr>
              <a:t>- </a:t>
            </a:r>
            <a:r>
              <a:rPr lang="ru-RU" sz="2000" b="1" i="1" dirty="0">
                <a:solidFill>
                  <a:srgbClr val="00B0F0"/>
                </a:solidFill>
              </a:rPr>
              <a:t>месячник предметов эстетического цикла (с </a:t>
            </a:r>
            <a:r>
              <a:rPr lang="ru-RU" sz="2000" b="1" i="1" dirty="0" smtClean="0">
                <a:solidFill>
                  <a:srgbClr val="00B0F0"/>
                </a:solidFill>
              </a:rPr>
              <a:t>03.10.2022г. по </a:t>
            </a:r>
            <a:r>
              <a:rPr lang="ru-RU" sz="2000" b="1" i="1" dirty="0">
                <a:solidFill>
                  <a:srgbClr val="00B0F0"/>
                </a:solidFill>
              </a:rPr>
              <a:t>28.10.2022г</a:t>
            </a:r>
            <a:r>
              <a:rPr lang="ru-RU" sz="2000" b="1" i="1" dirty="0" smtClean="0">
                <a:solidFill>
                  <a:srgbClr val="FFC000"/>
                </a:solidFill>
              </a:rPr>
              <a:t>.)</a:t>
            </a:r>
            <a:endParaRPr lang="ru-RU" sz="2000" b="1" i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899" y="4266247"/>
            <a:ext cx="3168352" cy="210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04328" y="6339614"/>
            <a:ext cx="22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Спортивные соревнования </a:t>
            </a: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«Весёлые старты»</a:t>
            </a:r>
            <a:endParaRPr lang="ru-RU" sz="1000" b="1" i="1" dirty="0"/>
          </a:p>
        </p:txBody>
      </p:sp>
    </p:spTree>
    <p:extLst>
      <p:ext uri="{BB962C8B-B14F-4D97-AF65-F5344CB8AC3E}">
        <p14:creationId xmlns:p14="http://schemas.microsoft.com/office/powerpoint/2010/main" val="6217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24744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предметные недели, месячники:</a:t>
            </a:r>
          </a:p>
          <a:p>
            <a:r>
              <a:rPr lang="ru-RU" sz="2000" b="1" i="1" dirty="0" smtClean="0">
                <a:solidFill>
                  <a:srgbClr val="00B0F0"/>
                </a:solidFill>
              </a:rPr>
              <a:t>- </a:t>
            </a:r>
            <a:r>
              <a:rPr lang="ru-RU" sz="2000" b="1" i="1" dirty="0">
                <a:solidFill>
                  <a:srgbClr val="00B0F0"/>
                </a:solidFill>
              </a:rPr>
              <a:t>месячник предметов естественно-математического </a:t>
            </a:r>
            <a:r>
              <a:rPr lang="ru-RU" sz="2000" b="1" i="1" dirty="0" smtClean="0">
                <a:solidFill>
                  <a:srgbClr val="00B0F0"/>
                </a:solidFill>
              </a:rPr>
              <a:t>цикла               </a:t>
            </a:r>
            <a:r>
              <a:rPr lang="ru-RU" sz="2000" b="1" i="1" dirty="0">
                <a:solidFill>
                  <a:srgbClr val="00B0F0"/>
                </a:solidFill>
              </a:rPr>
              <a:t>(с 01.12.2022г.  по    26.12.2022г</a:t>
            </a:r>
            <a:r>
              <a:rPr lang="ru-RU" sz="2000" b="1" i="1" dirty="0" smtClean="0">
                <a:solidFill>
                  <a:srgbClr val="00B0F0"/>
                </a:solidFill>
              </a:rPr>
              <a:t>.)</a:t>
            </a:r>
            <a:endParaRPr lang="ru-RU" sz="2000" b="1" i="1" dirty="0">
              <a:solidFill>
                <a:srgbClr val="00B0F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2" y="2019279"/>
            <a:ext cx="370870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340" y="1666910"/>
            <a:ext cx="3901208" cy="227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209" y="4129963"/>
            <a:ext cx="3357443" cy="237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3218" y="4282468"/>
            <a:ext cx="1872207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«Счастливый случай»</a:t>
            </a:r>
            <a:endParaRPr lang="ru-RU" sz="1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0331" y="3890479"/>
            <a:ext cx="26647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Интеллектуальная </a:t>
            </a:r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игра «В </a:t>
            </a:r>
            <a:r>
              <a:rPr lang="ru-RU" sz="1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мире химии» </a:t>
            </a:r>
            <a:endParaRPr lang="ru-RU" sz="1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31779" y="6431697"/>
            <a:ext cx="3202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урок </a:t>
            </a:r>
            <a:endParaRPr lang="ru-RU" sz="10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1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редких видов животных и растений"</a:t>
            </a:r>
            <a:endParaRPr lang="ru-RU" sz="10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41433" y="6420130"/>
            <a:ext cx="2162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Математический «Квест»</a:t>
            </a:r>
            <a:endParaRPr lang="ru-RU" sz="10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522" y="4057129"/>
            <a:ext cx="3573917" cy="237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4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60" y="1994792"/>
            <a:ext cx="392592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1560" y="1124744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200" b="1" i="1" dirty="0" smtClean="0">
                <a:solidFill>
                  <a:srgbClr val="FF0000"/>
                </a:solidFill>
              </a:rPr>
              <a:t>совместные мероприятия с управлением образования и МБОУ ДО «ЦДЮТ»: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B0F0"/>
                </a:solidFill>
              </a:rPr>
              <a:t>       - семинар-практикум для учителей иностранного языка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B0F0"/>
                </a:solidFill>
              </a:rPr>
              <a:t>по теме   </a:t>
            </a:r>
            <a:r>
              <a:rPr lang="ru-RU" b="1" dirty="0" smtClean="0">
                <a:solidFill>
                  <a:srgbClr val="00B0F0"/>
                </a:solidFill>
              </a:rPr>
              <a:t>«Дифференцированное обучение иностранному языку как фактор создании ситуации успеха при подготовке к сдаче ОГЭ» (21.11.2022г.)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55" y="4230559"/>
            <a:ext cx="3786738" cy="257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094616"/>
            <a:ext cx="3679110" cy="257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276872"/>
            <a:ext cx="392592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0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91328"/>
            <a:ext cx="8291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совместные мероприятия с управлением образования и МБОУ ДО «ЦДЮТ</a:t>
            </a:r>
            <a:r>
              <a:rPr lang="ru-RU" b="1" i="1" dirty="0" smtClean="0">
                <a:solidFill>
                  <a:srgbClr val="FF0000"/>
                </a:solidFill>
              </a:rPr>
              <a:t>»:      </a:t>
            </a:r>
            <a:r>
              <a:rPr lang="ru-RU" b="1" i="1" dirty="0" smtClean="0">
                <a:solidFill>
                  <a:srgbClr val="00B0F0"/>
                </a:solidFill>
              </a:rPr>
              <a:t>- спортивные соревнования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2776" y="630932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зональный этап соревнований по </a:t>
            </a:r>
            <a:r>
              <a:rPr lang="ru-RU" b="1" dirty="0" smtClean="0">
                <a:latin typeface="+mj-lt"/>
              </a:rPr>
              <a:t>баскетболу </a:t>
            </a:r>
            <a:r>
              <a:rPr lang="ru-RU" b="1" dirty="0" smtClean="0"/>
              <a:t>среди </a:t>
            </a:r>
            <a:r>
              <a:rPr lang="ru-RU" b="1" dirty="0"/>
              <a:t>юношей</a:t>
            </a:r>
            <a:endParaRPr lang="ru-RU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2952" y="3675142"/>
            <a:ext cx="7192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зональный этап соревнований по футболу среди </a:t>
            </a:r>
            <a:r>
              <a:rPr lang="ru-RU" b="1" dirty="0" smtClean="0">
                <a:latin typeface="+mj-lt"/>
              </a:rPr>
              <a:t>юношей</a:t>
            </a:r>
            <a:endParaRPr lang="ru-RU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1604"/>
            <a:ext cx="3168352" cy="208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47805" y="3957397"/>
            <a:ext cx="2088235" cy="220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48844" y="3501007"/>
            <a:ext cx="199092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38" y="1737659"/>
            <a:ext cx="3096344" cy="190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916" y="1737659"/>
            <a:ext cx="2228850" cy="191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9964" y="1737659"/>
            <a:ext cx="2974107" cy="190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9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73618" y="1008456"/>
            <a:ext cx="71287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i="1" dirty="0" smtClean="0">
                <a:ln w="0"/>
                <a:solidFill>
                  <a:srgbClr val="74AF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</a:t>
            </a:r>
            <a:r>
              <a:rPr lang="ru-RU" sz="8000" b="1" i="1" cap="none" spc="0" dirty="0" smtClean="0">
                <a:ln w="0"/>
                <a:solidFill>
                  <a:srgbClr val="74AF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пасибо за</a:t>
            </a:r>
          </a:p>
          <a:p>
            <a:pPr algn="ctr"/>
            <a:r>
              <a:rPr lang="ru-RU" sz="8000" b="1" i="1" cap="none" spc="0" dirty="0" smtClean="0">
                <a:ln w="0"/>
                <a:solidFill>
                  <a:srgbClr val="74AF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внимание!</a:t>
            </a:r>
            <a:endParaRPr lang="ru-RU" sz="8000" b="1" i="1" cap="none" spc="0" dirty="0">
              <a:ln w="0"/>
              <a:solidFill>
                <a:srgbClr val="74AF3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900587" y="4406053"/>
            <a:ext cx="1409344" cy="1795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6497736" y="2878927"/>
            <a:ext cx="1409344" cy="1795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2499221" y="3090813"/>
            <a:ext cx="1409344" cy="17950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343153" y="3659816"/>
            <a:ext cx="1409344" cy="1795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729038" y="1488452"/>
            <a:ext cx="1409344" cy="17950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992809" y="3004664"/>
            <a:ext cx="1409344" cy="17950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2787328" y="4710575"/>
            <a:ext cx="1409344" cy="1795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217201" y="786547"/>
            <a:ext cx="1409344" cy="17950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6809825" y="1407619"/>
            <a:ext cx="1409344" cy="1795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6777038" y="401644"/>
            <a:ext cx="1409344" cy="17950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7227004" y="-60815"/>
            <a:ext cx="1409344" cy="1795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474063" y="4684233"/>
            <a:ext cx="1409344" cy="17950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199171" y="2631198"/>
            <a:ext cx="1409344" cy="17950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802195" y="2284186"/>
            <a:ext cx="1409344" cy="17950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371474" y="3202576"/>
            <a:ext cx="1409344" cy="17950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5266186" y="3925506"/>
            <a:ext cx="1409344" cy="17950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523" flipV="1">
            <a:off x="1326254" y="3284566"/>
            <a:ext cx="1409344" cy="17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4176464" cy="4824536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</a:rPr>
              <a:t>Цели деятельности базового центра: </a:t>
            </a:r>
          </a:p>
          <a:p>
            <a:r>
              <a:rPr lang="ru-RU" sz="2600" dirty="0" smtClean="0"/>
              <a:t>создание и поддержка единой системы учебной, воспитательной и методической работы;</a:t>
            </a:r>
          </a:p>
          <a:p>
            <a:r>
              <a:rPr lang="ru-RU" sz="2600" dirty="0" smtClean="0"/>
              <a:t>повышение уровня профессиональной </a:t>
            </a:r>
            <a:r>
              <a:rPr lang="ru-RU" sz="2600" dirty="0"/>
              <a:t>компетентности  </a:t>
            </a:r>
            <a:r>
              <a:rPr lang="ru-RU" sz="2600" dirty="0" smtClean="0"/>
              <a:t>педагогических кадров;</a:t>
            </a:r>
          </a:p>
          <a:p>
            <a:r>
              <a:rPr lang="ru-RU" sz="2600" dirty="0" smtClean="0">
                <a:ea typeface="Times New Roman" panose="02020603050405020304" pitchFamily="18" charset="0"/>
              </a:rPr>
              <a:t>изучение </a:t>
            </a:r>
            <a:r>
              <a:rPr lang="ru-RU" sz="2600" dirty="0">
                <a:ea typeface="Times New Roman" panose="02020603050405020304" pitchFamily="18" charset="0"/>
              </a:rPr>
              <a:t>и </a:t>
            </a:r>
            <a:r>
              <a:rPr lang="ru-RU" sz="2600" dirty="0" smtClean="0">
                <a:ea typeface="Times New Roman" panose="02020603050405020304" pitchFamily="18" charset="0"/>
              </a:rPr>
              <a:t>внедрение </a:t>
            </a:r>
            <a:r>
              <a:rPr lang="ru-RU" sz="2600" dirty="0">
                <a:ea typeface="Times New Roman" panose="02020603050405020304" pitchFamily="18" charset="0"/>
              </a:rPr>
              <a:t>передового педагогического </a:t>
            </a:r>
            <a:r>
              <a:rPr lang="ru-RU" sz="2600" dirty="0" smtClean="0">
                <a:ea typeface="Times New Roman" panose="02020603050405020304" pitchFamily="18" charset="0"/>
              </a:rPr>
              <a:t>опыта; </a:t>
            </a:r>
          </a:p>
          <a:p>
            <a:r>
              <a:rPr lang="ru-RU" sz="2600" dirty="0" smtClean="0">
                <a:ea typeface="Times New Roman" panose="02020603050405020304" pitchFamily="18" charset="0"/>
              </a:rPr>
              <a:t>изучение </a:t>
            </a:r>
            <a:r>
              <a:rPr lang="ru-RU" sz="2600" dirty="0">
                <a:ea typeface="Times New Roman" panose="02020603050405020304" pitchFamily="18" charset="0"/>
              </a:rPr>
              <a:t>и внедрение </a:t>
            </a:r>
            <a:r>
              <a:rPr lang="ru-RU" sz="2600" dirty="0" smtClean="0">
                <a:ea typeface="Times New Roman" panose="02020603050405020304" pitchFamily="18" charset="0"/>
              </a:rPr>
              <a:t>современных </a:t>
            </a:r>
            <a:r>
              <a:rPr lang="ru-RU" sz="2600" dirty="0">
                <a:ea typeface="Times New Roman" panose="02020603050405020304" pitchFamily="18" charset="0"/>
              </a:rPr>
              <a:t>образовательных </a:t>
            </a:r>
            <a:r>
              <a:rPr lang="ru-RU" sz="2600" dirty="0" smtClean="0">
                <a:ea typeface="Times New Roman" panose="02020603050405020304" pitchFamily="18" charset="0"/>
              </a:rPr>
              <a:t>технологий.</a:t>
            </a:r>
            <a:endParaRPr lang="ru-RU" sz="2600" dirty="0"/>
          </a:p>
          <a:p>
            <a:endParaRPr lang="ru-RU" sz="2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55976" y="980728"/>
            <a:ext cx="4392488" cy="5877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400" b="1" dirty="0" smtClean="0">
                <a:solidFill>
                  <a:srgbClr val="0070C0"/>
                </a:solidFill>
              </a:rPr>
              <a:t>Задачи 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b="1" dirty="0" smtClean="0">
                <a:solidFill>
                  <a:srgbClr val="0070C0"/>
                </a:solidFill>
              </a:rPr>
              <a:t>базового центра: </a:t>
            </a:r>
          </a:p>
          <a:p>
            <a:r>
              <a:rPr lang="ru-RU" sz="3400" dirty="0" smtClean="0"/>
              <a:t>создание единой информационно-образовательной среды для обеспечения образовательной деятельности;</a:t>
            </a:r>
          </a:p>
          <a:p>
            <a:r>
              <a:rPr lang="ru-RU" sz="3400" dirty="0" smtClean="0"/>
              <a:t>обеспечение доступности качественного образования при эффективном использовании ресурсов образовательных учреждений;</a:t>
            </a:r>
          </a:p>
          <a:p>
            <a:r>
              <a:rPr lang="ru-RU" sz="3400" dirty="0"/>
              <a:t>диссеминация ППО учителей </a:t>
            </a:r>
            <a:r>
              <a:rPr lang="ru-RU" sz="3400" dirty="0" smtClean="0"/>
              <a:t>Кольчугиной  </a:t>
            </a:r>
            <a:r>
              <a:rPr lang="ru-RU" sz="3400" dirty="0"/>
              <a:t>школы № </a:t>
            </a:r>
            <a:r>
              <a:rPr lang="ru-RU" sz="3400" dirty="0" smtClean="0"/>
              <a:t>1 им.Авраамова Г.Н., </a:t>
            </a:r>
            <a:r>
              <a:rPr lang="ru-RU" sz="3400" dirty="0"/>
              <a:t>Пожарской школы, Николаевкой  школы; </a:t>
            </a:r>
          </a:p>
          <a:p>
            <a:r>
              <a:rPr lang="ru-RU" sz="3400" dirty="0"/>
              <a:t>оказание адресной методической помощи педагогическим работникам</a:t>
            </a:r>
            <a:r>
              <a:rPr lang="ru-RU" sz="3400" dirty="0" smtClean="0"/>
              <a:t>.</a:t>
            </a:r>
            <a:endParaRPr lang="ru-RU" sz="3400" dirty="0" smtClean="0"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57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748464" cy="194421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«Совершенствование качества образования  в условиях перехода на федеральные государственные образовательные стандарты»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2780928"/>
            <a:ext cx="822960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Цели: </a:t>
            </a:r>
          </a:p>
          <a:p>
            <a:r>
              <a:rPr lang="ru-RU" sz="2800" dirty="0" smtClean="0"/>
              <a:t>создание единого образовательного пространства для реализации ФГОС с учётом возможностей образовательных организаций округа;</a:t>
            </a:r>
          </a:p>
          <a:p>
            <a:r>
              <a:rPr lang="ru-RU" sz="2800" dirty="0" smtClean="0"/>
              <a:t>создание центра методической работы по изучению педагогических инноваций в системе общего образования, учебной базы методической службы.</a:t>
            </a:r>
          </a:p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-243408"/>
            <a:ext cx="2016224" cy="13952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7504" y="260648"/>
            <a:ext cx="55446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МЕТОДИЧЕСКАЯ ТЕМА БАЗОВОГО ЦЕНТРА: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898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972">
            <a:off x="2986038" y="2898713"/>
            <a:ext cx="4700162" cy="2009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972">
            <a:off x="590471" y="2166020"/>
            <a:ext cx="3160244" cy="2009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972">
            <a:off x="483291" y="4427246"/>
            <a:ext cx="4046333" cy="2009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468">
            <a:off x="1806629" y="4160724"/>
            <a:ext cx="7594273" cy="2009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468">
            <a:off x="1283990" y="1455583"/>
            <a:ext cx="7776864" cy="2009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972">
            <a:off x="1062442" y="2781136"/>
            <a:ext cx="8155022" cy="200977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7504" y="2636912"/>
            <a:ext cx="3303984" cy="1068761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МБОУ </a:t>
            </a:r>
            <a:endParaRPr lang="ru-RU" sz="2400" b="1" kern="0" dirty="0" smtClean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«</a:t>
            </a:r>
            <a:r>
              <a:rPr lang="ru-RU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Пожарская школа»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64088" y="2564904"/>
            <a:ext cx="3442901" cy="1100164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МБОУ </a:t>
            </a:r>
            <a:endParaRPr lang="ru-RU" sz="2400" b="1" kern="0" dirty="0" smtClean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«</a:t>
            </a:r>
            <a:r>
              <a:rPr lang="ru-RU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Николаевская школа</a:t>
            </a: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»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8058">
            <a:off x="3169550" y="1895859"/>
            <a:ext cx="622363" cy="120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0138">
            <a:off x="5265714" y="1982352"/>
            <a:ext cx="574601" cy="11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99592" y="5517232"/>
            <a:ext cx="7416824" cy="648072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школы Симферопольского района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176"/>
            <a:ext cx="1944216" cy="183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707663" y="4170910"/>
            <a:ext cx="4104456" cy="1176968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МБОУ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Calibri"/>
                <a:cs typeface="+mn-cs"/>
              </a:rPr>
              <a:t>«Кольчугинская школа №1 им.Авраамова Г.Н.»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1835696" y="188640"/>
            <a:ext cx="5688632" cy="1673027"/>
          </a:xfrm>
          <a:prstGeom prst="wedgeEllipseCallout">
            <a:avLst>
              <a:gd name="adj1" fmla="val -21134"/>
              <a:gd name="adj2" fmla="val 45721"/>
            </a:avLst>
          </a:prstGeom>
          <a:gradFill>
            <a:gsLst>
              <a:gs pos="0">
                <a:srgbClr val="00B0F0"/>
              </a:gs>
              <a:gs pos="5000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Wooden Ship Decorated" pitchFamily="2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Wooden Ship Decorated" pitchFamily="2" charset="0"/>
              </a:rPr>
              <a:t>БАЗОВЫЙ ЦЕНТР </a:t>
            </a:r>
            <a:r>
              <a:rPr lang="ru-RU" sz="2400" b="1" dirty="0">
                <a:solidFill>
                  <a:schemeClr val="tx1"/>
                </a:solidFill>
                <a:latin typeface="Wooden Ship Decorated" pitchFamily="2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Wooden Ship Decorated" pitchFamily="2" charset="0"/>
              </a:rPr>
            </a:br>
            <a:r>
              <a:rPr lang="ru-RU" sz="2400" b="1" dirty="0">
                <a:solidFill>
                  <a:schemeClr val="tx1"/>
                </a:solidFill>
                <a:latin typeface="Wooden Ship Decorated" pitchFamily="2" charset="0"/>
              </a:rPr>
              <a:t>МБОУ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Wooden Ship Decorated" pitchFamily="2" charset="0"/>
              </a:rPr>
              <a:t>КОЛЬЧУГИНСКАЯ ШКОЛА </a:t>
            </a:r>
            <a:r>
              <a:rPr lang="ru-RU" sz="2400" b="1" dirty="0" smtClean="0">
                <a:solidFill>
                  <a:schemeClr val="tx1"/>
                </a:solidFill>
                <a:latin typeface="Wooden Ship Decorated" pitchFamily="2" charset="0"/>
              </a:rPr>
              <a:t>№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им.Авраамова Г.Н.» </a:t>
            </a:r>
            <a:r>
              <a:rPr lang="ru-RU" sz="2400" b="1" dirty="0" smtClean="0">
                <a:solidFill>
                  <a:schemeClr val="tx1"/>
                </a:solidFill>
                <a:latin typeface="Wooden Ship Decorated" pitchFamily="2" charset="0"/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5667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755" y="1125188"/>
            <a:ext cx="8229600" cy="864095"/>
          </a:xfrm>
        </p:spPr>
        <p:txBody>
          <a:bodyPr anchor="ctr">
            <a:noAutofit/>
          </a:bodyPr>
          <a:lstStyle/>
          <a:p>
            <a:pPr marL="0" lv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Семинар по теме «Проблемы и пути их решения по развитию функциональной грамотности учащихся в рамках международного исследования </a:t>
            </a:r>
            <a:r>
              <a:rPr lang="en-US" sz="2000" b="1" i="1" dirty="0" smtClean="0">
                <a:solidFill>
                  <a:srgbClr val="FF0000"/>
                </a:solidFill>
              </a:rPr>
              <a:t>PISA</a:t>
            </a:r>
            <a:r>
              <a:rPr lang="ru-RU" sz="2000" b="1" i="1" dirty="0" smtClean="0">
                <a:solidFill>
                  <a:srgbClr val="FF0000"/>
                </a:solidFill>
              </a:rPr>
              <a:t>» </a:t>
            </a:r>
          </a:p>
          <a:p>
            <a:pPr marL="0" lv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(20.09.2022г.)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04827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1209">
            <a:off x="4654747" y="2255746"/>
            <a:ext cx="3241136" cy="232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166">
            <a:off x="1307751" y="1864864"/>
            <a:ext cx="2736304" cy="356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7858">
            <a:off x="1056303" y="4007899"/>
            <a:ext cx="3761454" cy="270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4978">
            <a:off x="4436599" y="4160682"/>
            <a:ext cx="3905250" cy="240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89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470319"/>
          </a:xfrm>
        </p:spPr>
        <p:txBody>
          <a:bodyPr anchor="ctr">
            <a:normAutofit fontScale="40000" lnSpcReduction="20000"/>
          </a:bodyPr>
          <a:lstStyle/>
          <a:p>
            <a:pPr marL="0" lv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Постоянно </a:t>
            </a:r>
            <a:r>
              <a:rPr lang="ru-RU" sz="4000" b="1" i="1" dirty="0">
                <a:solidFill>
                  <a:srgbClr val="FF0000"/>
                </a:solidFill>
              </a:rPr>
              <a:t>действующий семинар </a:t>
            </a:r>
            <a:r>
              <a:rPr lang="ru-RU" sz="4000" b="1" i="1" dirty="0" smtClean="0">
                <a:solidFill>
                  <a:srgbClr val="FF0000"/>
                </a:solidFill>
              </a:rPr>
              <a:t>                                                                               «</a:t>
            </a:r>
            <a:r>
              <a:rPr lang="ru-RU" sz="4000" b="1" i="1" dirty="0">
                <a:solidFill>
                  <a:srgbClr val="FF0000"/>
                </a:solidFill>
              </a:rPr>
              <a:t>Инновационные образовательные технологии в образовательном процессе</a:t>
            </a:r>
            <a:r>
              <a:rPr lang="ru-RU" sz="4000" b="1" i="1" dirty="0" smtClean="0">
                <a:solidFill>
                  <a:srgbClr val="FF0000"/>
                </a:solidFill>
              </a:rPr>
              <a:t>»</a:t>
            </a:r>
            <a:endParaRPr lang="ru-RU" sz="40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600" b="1" i="1" dirty="0" smtClean="0"/>
              <a:t>     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00B0F0"/>
                </a:solidFill>
              </a:rPr>
              <a:t>в </a:t>
            </a:r>
            <a:r>
              <a:rPr lang="ru-RU" sz="3500" b="1" i="1" dirty="0">
                <a:solidFill>
                  <a:srgbClr val="00B0F0"/>
                </a:solidFill>
              </a:rPr>
              <a:t>начальной школе по теме </a:t>
            </a:r>
            <a:r>
              <a:rPr lang="ru-RU" sz="3500" b="1" i="1" dirty="0" smtClean="0">
                <a:solidFill>
                  <a:srgbClr val="00B0F0"/>
                </a:solidFill>
              </a:rPr>
              <a:t>«Новые тенденции применения современных методов и инновационных технологий на уроках в начальной школе» </a:t>
            </a:r>
          </a:p>
          <a:p>
            <a:pPr marL="0" indent="0" algn="ctr">
              <a:buNone/>
            </a:pPr>
            <a:r>
              <a:rPr lang="ru-RU" sz="3500" b="1" i="1" dirty="0">
                <a:solidFill>
                  <a:srgbClr val="00B0F0"/>
                </a:solidFill>
              </a:rPr>
              <a:t> </a:t>
            </a:r>
            <a:r>
              <a:rPr lang="ru-RU" sz="3500" b="1" i="1" dirty="0" smtClean="0">
                <a:solidFill>
                  <a:srgbClr val="00B0F0"/>
                </a:solidFill>
              </a:rPr>
              <a:t>        (</a:t>
            </a:r>
            <a:r>
              <a:rPr lang="ru-RU" sz="3500" b="1" i="1" dirty="0" smtClean="0">
                <a:solidFill>
                  <a:srgbClr val="00B0F0"/>
                </a:solidFill>
              </a:rPr>
              <a:t>25.11.2022г</a:t>
            </a:r>
            <a:r>
              <a:rPr lang="ru-RU" sz="3500" b="1" i="1" dirty="0">
                <a:solidFill>
                  <a:srgbClr val="00B0F0"/>
                </a:solidFill>
              </a:rPr>
              <a:t>.</a:t>
            </a:r>
            <a:r>
              <a:rPr lang="ru-RU" sz="3500" b="1" i="1" dirty="0" smtClean="0">
                <a:solidFill>
                  <a:srgbClr val="00B0F0"/>
                </a:solidFill>
              </a:rPr>
              <a:t>)</a:t>
            </a:r>
            <a:endParaRPr lang="ru-RU" sz="3500" b="1" i="1" dirty="0">
              <a:solidFill>
                <a:srgbClr val="00B0F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8" y="2390728"/>
            <a:ext cx="3322712" cy="246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90727"/>
            <a:ext cx="3322712" cy="246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42" y="4005064"/>
            <a:ext cx="326595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0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11560" y="989629"/>
            <a:ext cx="8229600" cy="740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школьный этап ВОШ по учебным предметам (октябрь-ноябрь 2022г.)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23" y="1608008"/>
            <a:ext cx="342291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6" y="1484784"/>
            <a:ext cx="263006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90" y="2501558"/>
            <a:ext cx="3578740" cy="256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24" y="3465616"/>
            <a:ext cx="2691505" cy="319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078" y="4077072"/>
            <a:ext cx="3600078" cy="251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7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717032"/>
            <a:ext cx="386546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11560" y="980728"/>
            <a:ext cx="8229600" cy="740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пробный экзамен в формате ОГЭ, ЕГЭ (декабрь)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916" y="1674912"/>
            <a:ext cx="4197151" cy="26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661519"/>
            <a:ext cx="3960440" cy="270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77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7" y="1812549"/>
            <a:ext cx="2660901" cy="297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88640"/>
            <a:ext cx="84352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МЕРОПРИЯТИЯ,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ПРОВОДИМЫЕ В 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en-US" sz="5100" b="1" dirty="0" smtClean="0">
                <a:solidFill>
                  <a:srgbClr val="0000FF"/>
                </a:solidFill>
                <a:latin typeface="Wooden Ship Decorated" pitchFamily="2" charset="0"/>
              </a:rPr>
              <a:t>I</a:t>
            </a:r>
            <a:r>
              <a:rPr lang="en-US" sz="4000" b="1" dirty="0" smtClean="0">
                <a:solidFill>
                  <a:srgbClr val="0000FF"/>
                </a:solidFill>
                <a:latin typeface="Wooden Ship Decorated" pitchFamily="2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ПОЛУГОДИИ </a:t>
            </a:r>
            <a:r>
              <a:rPr lang="ru-RU" sz="5800" b="1" dirty="0" smtClean="0">
                <a:solidFill>
                  <a:srgbClr val="0000FF"/>
                </a:solidFill>
                <a:latin typeface="Wooden Ship Decorated" pitchFamily="2" charset="0"/>
              </a:rPr>
              <a:t>2022/2023</a:t>
            </a:r>
            <a:r>
              <a:rPr lang="ru-RU" sz="4000" b="1" dirty="0" smtClean="0">
                <a:solidFill>
                  <a:srgbClr val="0000FF"/>
                </a:solidFill>
                <a:latin typeface="Wooden Ship Decorated" pitchFamily="2" charset="0"/>
              </a:rPr>
              <a:t> УЧЕБНОГО ГОДА:</a:t>
            </a:r>
            <a:endParaRPr lang="ru-RU" sz="4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12474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предметные недели, месячники:</a:t>
            </a:r>
          </a:p>
          <a:p>
            <a:pPr marL="0" indent="0">
              <a:buFont typeface="Arial" pitchFamily="34" charset="0"/>
              <a:buNone/>
            </a:pPr>
            <a:r>
              <a:rPr lang="ru-RU" sz="2000" b="1" i="1" dirty="0" smtClean="0">
                <a:solidFill>
                  <a:srgbClr val="FFC000"/>
                </a:solidFill>
              </a:rPr>
              <a:t>       - неделя учителя-наставника (с 14.11.2022г. по 18.11.202022г.)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" y="1812549"/>
            <a:ext cx="2846832" cy="190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75" y="1772816"/>
            <a:ext cx="29227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34" y="3789040"/>
            <a:ext cx="2054265" cy="283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7" y="3789039"/>
            <a:ext cx="2113523" cy="283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79" y="3789039"/>
            <a:ext cx="2140355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1" y="3789039"/>
            <a:ext cx="2135548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62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516</Words>
  <Application>Microsoft Office PowerPoint</Application>
  <PresentationFormat>Экран (4:3)</PresentationFormat>
  <Paragraphs>79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Wooden Ship Decorated</vt:lpstr>
      <vt:lpstr>Тема Office</vt:lpstr>
      <vt:lpstr>Специальное оформление</vt:lpstr>
      <vt:lpstr>Презентация PowerPoint</vt:lpstr>
      <vt:lpstr>Презентация PowerPoint</vt:lpstr>
      <vt:lpstr>«Совершенствование качества образования  в условиях перехода на федеральные государственные образовательные стандарты»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kab 18</cp:lastModifiedBy>
  <cp:revision>93</cp:revision>
  <dcterms:created xsi:type="dcterms:W3CDTF">2011-11-28T19:44:49Z</dcterms:created>
  <dcterms:modified xsi:type="dcterms:W3CDTF">2023-02-17T09:39:11Z</dcterms:modified>
</cp:coreProperties>
</file>