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65" r:id="rId4"/>
    <p:sldId id="263" r:id="rId5"/>
    <p:sldId id="259" r:id="rId6"/>
    <p:sldId id="260" r:id="rId7"/>
    <p:sldId id="261" r:id="rId8"/>
    <p:sldId id="262" r:id="rId9"/>
    <p:sldId id="264" r:id="rId10"/>
    <p:sldId id="258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4" d="100"/>
        <a:sy n="8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7A32AD-0D8D-4513-9F2F-00C026BBDC21}" type="doc">
      <dgm:prSet loTypeId="urn:microsoft.com/office/officeart/2005/8/layout/lProcess3" loCatId="process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5E39A2-30F6-43C4-A0D5-E5FD234ACEF0}">
      <dgm:prSet custT="1"/>
      <dgm:spPr/>
      <dgm:t>
        <a:bodyPr/>
        <a:lstStyle/>
        <a:p>
          <a:pPr rtl="0"/>
          <a:r>
            <a:rPr lang="ru-RU" sz="1600" b="1" dirty="0" smtClean="0">
              <a:solidFill>
                <a:srgbClr val="FF0000"/>
              </a:solidFill>
            </a:rPr>
            <a:t>Таким образом, уроки географии предоставляют прекрасную возможность создавать модель географически образованного человека, обладающего критическим мышлением, зрелой гражданской позицией и экологическим мировоззрением. Конфуций говорил: «Три пути ведут к знанию: путь подражания – это путь самый легкий, путь размышления – это путь самый благородный, и путь опыта – путь самый горький». Не следует бояться ошибок, поскольку ошибки могут дать иногда больше преимуществ, чем гладкий путь. Главное, верить в себя, свои силы и идти в нужном направлении».</a:t>
          </a:r>
          <a:br>
            <a:rPr lang="ru-RU" sz="1600" b="1" dirty="0" smtClean="0">
              <a:solidFill>
                <a:srgbClr val="FF0000"/>
              </a:solidFill>
            </a:rPr>
          </a:br>
          <a:endParaRPr lang="ru-RU" sz="1600" b="1" dirty="0">
            <a:solidFill>
              <a:srgbClr val="FF0000"/>
            </a:solidFill>
          </a:endParaRPr>
        </a:p>
      </dgm:t>
    </dgm:pt>
    <dgm:pt modelId="{7D9D8336-7121-4040-8616-95DCD7466037}" type="parTrans" cxnId="{FE8F8FEF-84EE-4339-992B-54FA99FE6800}">
      <dgm:prSet/>
      <dgm:spPr/>
      <dgm:t>
        <a:bodyPr/>
        <a:lstStyle/>
        <a:p>
          <a:endParaRPr lang="ru-RU"/>
        </a:p>
      </dgm:t>
    </dgm:pt>
    <dgm:pt modelId="{8B5D0200-289C-4BE6-BF02-E105C3734C6D}" type="sibTrans" cxnId="{FE8F8FEF-84EE-4339-992B-54FA99FE6800}">
      <dgm:prSet/>
      <dgm:spPr/>
      <dgm:t>
        <a:bodyPr/>
        <a:lstStyle/>
        <a:p>
          <a:endParaRPr lang="ru-RU"/>
        </a:p>
      </dgm:t>
    </dgm:pt>
    <dgm:pt modelId="{14D7E00D-FE71-4CC3-8613-AC3824A61533}" type="pres">
      <dgm:prSet presAssocID="{977A32AD-0D8D-4513-9F2F-00C026BBDC2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C86C512-5300-49CE-A965-0DD059E91139}" type="pres">
      <dgm:prSet presAssocID="{6C5E39A2-30F6-43C4-A0D5-E5FD234ACEF0}" presName="horFlow" presStyleCnt="0"/>
      <dgm:spPr/>
    </dgm:pt>
    <dgm:pt modelId="{0C22E95F-9F66-40C5-BE8B-942BD991BA07}" type="pres">
      <dgm:prSet presAssocID="{6C5E39A2-30F6-43C4-A0D5-E5FD234ACEF0}" presName="bigChev" presStyleLbl="node1" presStyleIdx="0" presStyleCnt="1" custAng="657090" custScaleX="93870" custScaleY="111471" custLinFactNeighborX="2867" custLinFactNeighborY="10569"/>
      <dgm:spPr/>
      <dgm:t>
        <a:bodyPr/>
        <a:lstStyle/>
        <a:p>
          <a:endParaRPr lang="ru-RU"/>
        </a:p>
      </dgm:t>
    </dgm:pt>
  </dgm:ptLst>
  <dgm:cxnLst>
    <dgm:cxn modelId="{FE8F8FEF-84EE-4339-992B-54FA99FE6800}" srcId="{977A32AD-0D8D-4513-9F2F-00C026BBDC21}" destId="{6C5E39A2-30F6-43C4-A0D5-E5FD234ACEF0}" srcOrd="0" destOrd="0" parTransId="{7D9D8336-7121-4040-8616-95DCD7466037}" sibTransId="{8B5D0200-289C-4BE6-BF02-E105C3734C6D}"/>
    <dgm:cxn modelId="{FAAE3955-291D-48D7-95FB-DD0801DB74A1}" type="presOf" srcId="{977A32AD-0D8D-4513-9F2F-00C026BBDC21}" destId="{14D7E00D-FE71-4CC3-8613-AC3824A61533}" srcOrd="0" destOrd="0" presId="urn:microsoft.com/office/officeart/2005/8/layout/lProcess3"/>
    <dgm:cxn modelId="{1A3119E4-148D-40F4-A0F2-D38573E522BF}" type="presOf" srcId="{6C5E39A2-30F6-43C4-A0D5-E5FD234ACEF0}" destId="{0C22E95F-9F66-40C5-BE8B-942BD991BA07}" srcOrd="0" destOrd="0" presId="urn:microsoft.com/office/officeart/2005/8/layout/lProcess3"/>
    <dgm:cxn modelId="{987174EF-EF8C-4FE0-9E89-3BD5ABFF124F}" type="presParOf" srcId="{14D7E00D-FE71-4CC3-8613-AC3824A61533}" destId="{3C86C512-5300-49CE-A965-0DD059E91139}" srcOrd="0" destOrd="0" presId="urn:microsoft.com/office/officeart/2005/8/layout/lProcess3"/>
    <dgm:cxn modelId="{18825D90-A6F1-414A-83B6-2148623FB0C1}" type="presParOf" srcId="{3C86C512-5300-49CE-A965-0DD059E91139}" destId="{0C22E95F-9F66-40C5-BE8B-942BD991BA07}" srcOrd="0" destOrd="0" presId="urn:microsoft.com/office/officeart/2005/8/layout/lProcess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08.02.2026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1142984"/>
            <a:ext cx="7772400" cy="24288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«Оценка функциональной  грамотности школьников – ключ к качественному географическому образованию»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4143380"/>
            <a:ext cx="7772400" cy="1928826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00B050"/>
                </a:solidFill>
              </a:rPr>
              <a:t>Презентацию подготовил:</a:t>
            </a:r>
          </a:p>
          <a:p>
            <a:r>
              <a:rPr lang="ru-RU" i="1" dirty="0" smtClean="0">
                <a:solidFill>
                  <a:srgbClr val="00B050"/>
                </a:solidFill>
              </a:rPr>
              <a:t> учитель географии</a:t>
            </a:r>
          </a:p>
          <a:p>
            <a:r>
              <a:rPr lang="ru-RU" i="1" dirty="0" smtClean="0">
                <a:solidFill>
                  <a:srgbClr val="00B050"/>
                </a:solidFill>
              </a:rPr>
              <a:t>МБОУ «Новоселовская школа»</a:t>
            </a:r>
            <a:br>
              <a:rPr lang="ru-RU" i="1" dirty="0" smtClean="0">
                <a:solidFill>
                  <a:srgbClr val="00B050"/>
                </a:solidFill>
              </a:rPr>
            </a:br>
            <a:r>
              <a:rPr lang="ru-RU" i="1" dirty="0" smtClean="0">
                <a:solidFill>
                  <a:srgbClr val="00B050"/>
                </a:solidFill>
              </a:rPr>
              <a:t>Корчагин А.Н</a:t>
            </a:r>
            <a:r>
              <a:rPr lang="ru-RU" i="1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714356"/>
            <a:ext cx="8183880" cy="6000792"/>
          </a:xfrm>
        </p:spPr>
        <p:txBody>
          <a:bodyPr>
            <a:noAutofit/>
          </a:bodyPr>
          <a:lstStyle/>
          <a:p>
            <a:pPr algn="ctr">
              <a:lnSpc>
                <a:spcPct val="200000"/>
              </a:lnSpc>
            </a:pP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>Обновленный  ФГОС третьего поколения определяет функциональную грамотность как способность решать учебные задачи на основе сформированных предметных, </a:t>
            </a:r>
            <a:r>
              <a:rPr lang="ru-RU" sz="2200" dirty="0" err="1" smtClean="0">
                <a:solidFill>
                  <a:srgbClr val="FF0000"/>
                </a:solidFill>
              </a:rPr>
              <a:t>метапредметных</a:t>
            </a:r>
            <a:r>
              <a:rPr lang="ru-RU" sz="2200" dirty="0" smtClean="0">
                <a:solidFill>
                  <a:srgbClr val="FF0000"/>
                </a:solidFill>
              </a:rPr>
              <a:t> и универсальных способов деятельности. </a:t>
            </a:r>
            <a:r>
              <a:rPr lang="ru-RU" sz="2200" dirty="0" smtClean="0">
                <a:solidFill>
                  <a:srgbClr val="FF0000"/>
                </a:solidFill>
              </a:rPr>
              <a:t> Это </a:t>
            </a:r>
            <a:r>
              <a:rPr lang="ru-RU" sz="2200" dirty="0" smtClean="0">
                <a:solidFill>
                  <a:srgbClr val="FF0000"/>
                </a:solidFill>
              </a:rPr>
              <a:t>не просто овладение знаниями и умениями, но и способность применять их при решении широкого круга жизненных задач в различных сферах деятельности.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58204" cy="560854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Чтобы оценить уровень функциональной грамотности своих учеников, учителю необходимо на уроках использовать нетипичные задания, в которых предлагается рассмотреть некоторые проблемы из реальной жизни. Решение этих задач, как правило, требует применения знаний в незнакомой ситуации, поиска новых решений или способов действий, т.е. требует творческой активности.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42918"/>
            <a:ext cx="8183880" cy="3929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Основные критерии отбора заданий для формирования и оценки функциональной грамотности: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rgbClr val="00B050"/>
                </a:solidFill>
              </a:rPr>
              <a:t>-Наличие проблемы в описанной ситуации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-Ситуационная значимость контекста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- Новизна формулировки задачи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-Неопределенность в способах решения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876"/>
            <a:ext cx="7901014" cy="2463164"/>
          </a:xfrm>
        </p:spPr>
        <p:txBody>
          <a:bodyPr anchor="t">
            <a:normAutofit fontScale="90000"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- Работа с текстом. </a:t>
            </a:r>
            <a:r>
              <a:rPr lang="ru-RU" sz="1300" b="0" dirty="0" smtClean="0">
                <a:solidFill>
                  <a:schemeClr val="tx1"/>
                </a:solidFill>
                <a:effectLst/>
                <a:latin typeface="+mn-lt"/>
              </a:rPr>
              <a:t>(Одна из проблем, существующих сегодня на уроке географии, - среднестатистический ученик не хочет и не умеет читать и анализировать прочитанное).</a:t>
            </a:r>
            <a:br>
              <a:rPr lang="ru-RU" sz="13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2200" dirty="0" smtClean="0"/>
              <a:t> </a:t>
            </a:r>
            <a:r>
              <a:rPr lang="ru-RU" sz="1800" dirty="0" smtClean="0">
                <a:solidFill>
                  <a:srgbClr val="FF0000"/>
                </a:solidFill>
              </a:rPr>
              <a:t>-Работа с географической картой</a:t>
            </a:r>
            <a:r>
              <a:rPr lang="ru-RU" sz="1600" dirty="0" smtClean="0">
                <a:solidFill>
                  <a:srgbClr val="FF0000"/>
                </a:solidFill>
              </a:rPr>
              <a:t>. </a:t>
            </a:r>
            <a:r>
              <a:rPr lang="ru-RU" sz="1300" b="0" dirty="0" smtClean="0">
                <a:solidFill>
                  <a:schemeClr val="tx1"/>
                </a:solidFill>
                <a:effectLst/>
              </a:rPr>
              <a:t>(В образовательном стандарте сказано, что формирование картографической грамотности – цель географического образования). </a:t>
            </a:r>
            <a:br>
              <a:rPr lang="ru-RU" sz="1300" b="0" dirty="0" smtClean="0">
                <a:solidFill>
                  <a:schemeClr val="tx1"/>
                </a:solidFill>
                <a:effectLst/>
              </a:rPr>
            </a:br>
            <a:r>
              <a:rPr lang="ru-RU" sz="22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FF0000"/>
                </a:solidFill>
              </a:rPr>
              <a:t>-Работа с картографическим материалом</a:t>
            </a:r>
            <a:r>
              <a:rPr lang="ru-RU" sz="1800" dirty="0" smtClean="0">
                <a:solidFill>
                  <a:srgbClr val="FF0000"/>
                </a:solidFill>
              </a:rPr>
              <a:t> </a:t>
            </a:r>
            <a:r>
              <a:rPr lang="ru-RU" sz="1300" b="0" dirty="0" smtClean="0">
                <a:solidFill>
                  <a:schemeClr val="tx1"/>
                </a:solidFill>
                <a:effectLst/>
              </a:rPr>
              <a:t>(Подобные задания на применение полученных в курсе географии знаний есть и в </a:t>
            </a:r>
            <a:r>
              <a:rPr lang="ru-RU" sz="1300" b="0" dirty="0" err="1" smtClean="0">
                <a:solidFill>
                  <a:schemeClr val="tx1"/>
                </a:solidFill>
                <a:effectLst/>
              </a:rPr>
              <a:t>КИМах</a:t>
            </a:r>
            <a:r>
              <a:rPr lang="ru-RU" sz="1300" b="0" dirty="0" smtClean="0">
                <a:solidFill>
                  <a:schemeClr val="tx1"/>
                </a:solidFill>
                <a:effectLst/>
              </a:rPr>
              <a:t> ГИА (9 класс)).</a:t>
            </a:r>
            <a:br>
              <a:rPr lang="ru-RU" sz="1300" b="0" dirty="0" smtClean="0">
                <a:solidFill>
                  <a:schemeClr val="tx1"/>
                </a:solidFill>
                <a:effectLst/>
              </a:rPr>
            </a:br>
            <a:r>
              <a:rPr lang="ru-RU" sz="1600" b="0" dirty="0" smtClean="0">
                <a:solidFill>
                  <a:srgbClr val="FF0000"/>
                </a:solidFill>
                <a:effectLst/>
              </a:rPr>
              <a:t> </a:t>
            </a:r>
            <a:r>
              <a:rPr lang="ru-RU" sz="1800" dirty="0" smtClean="0">
                <a:solidFill>
                  <a:srgbClr val="C00000"/>
                </a:solidFill>
                <a:effectLst/>
              </a:rPr>
              <a:t>- Работа со статистическим материалом.</a:t>
            </a:r>
            <a:r>
              <a:rPr lang="ru-RU" sz="1300" dirty="0" smtClean="0">
                <a:solidFill>
                  <a:srgbClr val="C00000"/>
                </a:solidFill>
                <a:effectLst/>
              </a:rPr>
              <a:t>  </a:t>
            </a:r>
            <a:r>
              <a:rPr lang="ru-RU" sz="1300" b="0" dirty="0" smtClean="0">
                <a:solidFill>
                  <a:schemeClr val="tx1"/>
                </a:solidFill>
                <a:effectLst/>
              </a:rPr>
              <a:t>К  статистическим материалам мы, как правило, относим графики, схемы, таблицы, диаграммы, матрицы данных и т.п. Успешное выполнение именно этих заданий формирует не только естественнонаучную, но и математическую область функциональной грамотности.</a:t>
            </a: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200" b="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1200" b="0" dirty="0" smtClean="0">
                <a:solidFill>
                  <a:schemeClr val="tx1"/>
                </a:solidFill>
                <a:effectLst/>
              </a:rPr>
            </a:br>
            <a:endParaRPr lang="ru-RU" sz="1800" b="0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297008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Методический инструментарий должен содержать </a:t>
            </a:r>
            <a:r>
              <a:rPr lang="ru-RU" sz="2000" dirty="0" err="1" smtClean="0"/>
              <a:t>компетентностные</a:t>
            </a:r>
            <a:r>
              <a:rPr lang="ru-RU" sz="2000" dirty="0" smtClean="0"/>
              <a:t> задания, экспериментальные работы исследовательского типа, анализ первичных научных данных и др.:</a:t>
            </a:r>
          </a:p>
          <a:p>
            <a:r>
              <a:rPr lang="ru-RU" sz="2000" dirty="0" smtClean="0"/>
              <a:t>«Что будет, если…?», «Попробуй объяснить» – задания на объяснение явлений и фактов; «Как узнать?» – задания на применение методов познания;</a:t>
            </a:r>
          </a:p>
          <a:p>
            <a:r>
              <a:rPr lang="ru-RU" sz="2000" dirty="0" smtClean="0"/>
              <a:t>«Сделай вывод» – задания на формирование умений делать выводы на основе данных.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285720" y="142852"/>
          <a:ext cx="8401080" cy="58942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 rot="21029686">
            <a:off x="989714" y="1597846"/>
            <a:ext cx="7886093" cy="3928027"/>
            <a:chOff x="480536" y="1381811"/>
            <a:chExt cx="7886093" cy="3928027"/>
          </a:xfrm>
          <a:scene3d>
            <a:camera prst="orthographicFront"/>
            <a:lightRig rig="chilly" dir="t"/>
          </a:scene3d>
        </p:grpSpPr>
        <p:sp>
          <p:nvSpPr>
            <p:cNvPr id="5" name="Нашивка 4"/>
            <p:cNvSpPr/>
            <p:nvPr/>
          </p:nvSpPr>
          <p:spPr>
            <a:xfrm rot="657090">
              <a:off x="480536" y="1381811"/>
              <a:ext cx="7886093" cy="3745907"/>
            </a:xfrm>
            <a:prstGeom prst="chevron">
              <a:avLst/>
            </a:prstGeom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Нашивка 4"/>
            <p:cNvSpPr/>
            <p:nvPr/>
          </p:nvSpPr>
          <p:spPr>
            <a:xfrm rot="657090">
              <a:off x="2358405" y="1563931"/>
              <a:ext cx="5556898" cy="374590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10160" rIns="0" bIns="101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b="1" kern="1200" dirty="0" smtClean="0">
                  <a:solidFill>
                    <a:srgbClr val="FF0000"/>
                  </a:solidFill>
                </a:rPr>
                <a:t>Спасибо за внимание</a:t>
              </a:r>
              <a:r>
                <a:rPr lang="ru-RU" sz="1600" b="1" kern="1200" dirty="0" smtClean="0">
                  <a:solidFill>
                    <a:srgbClr val="FF0000"/>
                  </a:solidFill>
                </a:rPr>
                <a:t/>
              </a:r>
              <a:br>
                <a:rPr lang="ru-RU" sz="1600" b="1" kern="1200" dirty="0" smtClean="0">
                  <a:solidFill>
                    <a:srgbClr val="FF0000"/>
                  </a:solidFill>
                </a:rPr>
              </a:br>
              <a:endParaRPr lang="ru-RU" sz="1600" b="1" kern="12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42976" y="928670"/>
            <a:ext cx="69294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Cambria"/>
                <a:ea typeface="+mj-ea"/>
                <a:cs typeface="+mj-cs"/>
              </a:rPr>
              <a:t>Современное оборудование как основа формирования функциональных навыков.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C:\Users\Саша\Downloads\logo_funkcionalnaya_gramotnost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285992"/>
            <a:ext cx="3838466" cy="3389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Саша\Downloads\img3 (1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384196" cy="607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28604"/>
            <a:ext cx="8183880" cy="51766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Саша\Downloads\img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2560" cy="564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30093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2200" dirty="0" smtClean="0">
                <a:solidFill>
                  <a:srgbClr val="FF0000"/>
                </a:solidFill>
              </a:rPr>
              <a:t>Функциональная грамотность отражает идею </a:t>
            </a:r>
            <a:r>
              <a:rPr lang="ru-RU" sz="2000" dirty="0" smtClean="0">
                <a:solidFill>
                  <a:srgbClr val="FF0000"/>
                </a:solidFill>
              </a:rPr>
              <a:t>эффективной интеграции личности в быстро меняющееся общество, социализации личности в современном мире.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C:\Users\Саша\Downloads\989252_html_39e40a2b6e23ef1d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642918"/>
            <a:ext cx="5562179" cy="3740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183880" cy="150019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В географии функциональная грамотность формируется путём достижения, прежде всего предметных результатов: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1643042" y="350043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1643042" y="250030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1643042" y="450057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28992" y="2357430"/>
            <a:ext cx="3643338" cy="6286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работа с текстом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428992" y="3429000"/>
            <a:ext cx="4429156" cy="6286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работа с географической картой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28992" y="4357694"/>
            <a:ext cx="5143536" cy="6286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 smtClean="0">
                <a:solidFill>
                  <a:srgbClr val="002060"/>
                </a:solidFill>
              </a:rPr>
              <a:t>работа  со статистическим </a:t>
            </a:r>
          </a:p>
          <a:p>
            <a:pPr algn="ctr"/>
            <a:r>
              <a:rPr lang="ru-RU" sz="2000" i="1" dirty="0" smtClean="0">
                <a:solidFill>
                  <a:srgbClr val="002060"/>
                </a:solidFill>
              </a:rPr>
              <a:t>материалом</a:t>
            </a:r>
            <a:endParaRPr lang="ru-RU" sz="20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642918"/>
            <a:ext cx="8183880" cy="496235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Саша\Downloads\phpF56DvZ_funkc._gram_html_931e16b07799f1d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28680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72074"/>
            <a:ext cx="8152190" cy="53319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Универсальные направления ФГ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C:\Users\Саша\Downloads\fg_komponenty_1__0-1-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500042"/>
            <a:ext cx="7000924" cy="4235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Саша\Downloads\img1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64399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119</TotalTime>
  <Words>313</Words>
  <PresentationFormat>Экран (4:3)</PresentationFormat>
  <Paragraphs>21</Paragraphs>
  <Slides>15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Аспект</vt:lpstr>
      <vt:lpstr>    «Оценка функциональной  грамотности школьников – ключ к качественному географическому образованию» </vt:lpstr>
      <vt:lpstr>Слайд 2</vt:lpstr>
      <vt:lpstr>Слайд 3</vt:lpstr>
      <vt:lpstr>Слайд 4</vt:lpstr>
      <vt:lpstr>Функциональная грамотность отражает идею эффективной интеграции личности в быстро меняющееся общество, социализации личности в современном мире. </vt:lpstr>
      <vt:lpstr>В географии функциональная грамотность формируется путём достижения, прежде всего предметных результатов: </vt:lpstr>
      <vt:lpstr>Слайд 7</vt:lpstr>
      <vt:lpstr>Универсальные направления ФГ</vt:lpstr>
      <vt:lpstr>Слайд 9</vt:lpstr>
      <vt:lpstr>     Обновленный  ФГОС третьего поколения определяет функциональную грамотность как способность решать учебные задачи на основе сформированных предметных, метапредметных и универсальных способов деятельности.  Это не просто овладение знаниями и умениями, но и способность применять их при решении широкого круга жизненных задач в различных сферах деятельности.  </vt:lpstr>
      <vt:lpstr>Чтобы оценить уровень функциональной грамотности своих учеников, учителю необходимо на уроках использовать нетипичные задания, в которых предлагается рассмотреть некоторые проблемы из реальной жизни. Решение этих задач, как правило, требует применения знаний в незнакомой ситуации, поиска новых решений или способов действий, т.е. требует творческой активности. </vt:lpstr>
      <vt:lpstr>Основные критерии отбора заданий для формирования и оценки функциональной грамотности:   -Наличие проблемы в описанной ситуации -Ситуационная значимость контекста - Новизна формулировки задачи -Неопределенность в способах решения </vt:lpstr>
      <vt:lpstr>- Работа с текстом. (Одна из проблем, существующих сегодня на уроке географии, - среднестатистический ученик не хочет и не умеет читать и анализировать прочитанное).  -Работа с географической картой. (В образовательном стандарте сказано, что формирование картографической грамотности – цель географического образования).   -Работа с картографическим материалом (Подобные задания на применение полученных в курсе географии знаний есть и в КИМах ГИА (9 класс)).  - Работа со статистическим материалом.  К  статистическим материалам мы, как правило, относим графики, схемы, таблицы, диаграммы, матрицы данных и т.п. Успешное выполнение именно этих заданий формирует не только естественнонаучную, но и математическую область функциональной грамотности.  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Саша</dc:creator>
  <cp:lastModifiedBy>Саша</cp:lastModifiedBy>
  <cp:revision>21</cp:revision>
  <dcterms:created xsi:type="dcterms:W3CDTF">2026-02-08T06:58:10Z</dcterms:created>
  <dcterms:modified xsi:type="dcterms:W3CDTF">2026-02-08T11:04:02Z</dcterms:modified>
</cp:coreProperties>
</file>