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8" r:id="rId2"/>
    <p:sldId id="272" r:id="rId3"/>
    <p:sldId id="287" r:id="rId4"/>
    <p:sldId id="288" r:id="rId5"/>
    <p:sldId id="285" r:id="rId6"/>
    <p:sldId id="296" r:id="rId7"/>
    <p:sldId id="283" r:id="rId8"/>
    <p:sldId id="289" r:id="rId9"/>
    <p:sldId id="284" r:id="rId10"/>
    <p:sldId id="290" r:id="rId11"/>
    <p:sldId id="291" r:id="rId12"/>
    <p:sldId id="286" r:id="rId13"/>
    <p:sldId id="292" r:id="rId14"/>
    <p:sldId id="293" r:id="rId15"/>
    <p:sldId id="294" r:id="rId16"/>
    <p:sldId id="295" r:id="rId17"/>
    <p:sldId id="297" r:id="rId18"/>
    <p:sldId id="299" r:id="rId19"/>
    <p:sldId id="300" r:id="rId20"/>
    <p:sldId id="301" r:id="rId21"/>
    <p:sldId id="302" r:id="rId22"/>
    <p:sldId id="303" r:id="rId23"/>
    <p:sldId id="304" r:id="rId24"/>
    <p:sldId id="306" r:id="rId25"/>
    <p:sldId id="307" r:id="rId26"/>
    <p:sldId id="309" r:id="rId27"/>
    <p:sldId id="308" r:id="rId28"/>
    <p:sldId id="298" r:id="rId29"/>
    <p:sldId id="27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F617EC8-849F-46A1-8300-D7D89E42479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IV научно-методическая конференция "Финансовая грамотность в системе образования Республики Крым"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7DEFE67-F43A-4BA8-B6D5-5DCAA1F418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E1D22-A1DD-4797-BC7A-C5CDEB3B3C28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3F0D0A7-5AF9-4E10-BA9D-D26A227B5D0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B071DF8-1EE8-42C0-973A-111893DD8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D9875-FEC5-4341-ACAA-770337500A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58844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IV научно-методическая конференция "Финансовая грамотность в системе образования Республики Крым"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D02E3-4E44-471E-ADFE-7FE8580930D1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6AC10-179E-4F4B-841D-4FA880A5C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271904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7EEA11-6472-4375-AF6F-AD4F3D2EB0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32C41C-F625-45D2-BD4A-E93B8D049C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5EBC77D-457E-40A4-8459-8ECBC26E4F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7D9CA-268E-4F12-A86D-7440C9C8041C}" type="datetime1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0B44B04-18E7-46BD-B088-041D3CFA6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803211-870B-441E-A0B4-63EAEAA78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421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6CD570-C049-469B-A5D0-A93349A37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B47A60-B9C0-444A-AD33-18367D5443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7B4A35-F984-4E54-BF60-148B517E3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ED761-0FFD-4FF3-8E08-022334397A9E}" type="datetime1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3003D51-4823-45EE-8A0C-093DF94C0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9673DA-63DB-4F5A-B800-7B8103DC8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424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A560DC9-F4D6-4C54-BBFE-C0F7DB900B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63E273D-B08D-4A3B-924F-C2B6E4C775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7508BC8-A65A-4EFA-9913-98E6F33F9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903C-4251-4695-AF77-9267C50ED96B}" type="datetime1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646819-4D7C-4D16-A8FD-FAC10A96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F22FCE-9067-4E79-856B-96531F2E3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135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9AE78-D993-48B0-BF44-708D9BC6A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772156-C2F9-46BD-B473-39F9D25FE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BDD2FCB-7242-4423-BB4B-3E6223602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11CE4-832D-4909-9FE3-E6AE2EC0A92F}" type="datetime1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7FF6A0-4E78-4AF5-B846-B21CE066D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928544-95B7-4B7C-BB96-FAD1EF794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0125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2296A0-3B19-48FA-926D-75C752B58B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AC03B9F-19FC-413F-B556-62A5B2B013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FEBCD5D-B106-4FD2-A898-C0AAF6FC1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75482-B1AE-4AC7-8038-D591DF8CD91A}" type="datetime1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65A439-34AC-4BFC-8EF4-FA67FAD22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9F1AF4F-AE79-4043-9F46-C308608EF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35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484172-ABCD-462D-ACF5-1D8CB185F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3D256B-AAAA-4A92-854F-FD973565C2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68DB42-71E8-4E14-84ED-6C2957D20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9B8557-3B6E-485C-ABFD-FB68EF05D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D905D-80B4-4749-B4A0-790C4C202120}" type="datetime1">
              <a:rPr lang="ru-RU" smtClean="0"/>
              <a:t>17.02.2025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43BE3BF-FF4C-4B36-867D-3EADCC45B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640BA-F1E5-4C11-BC98-A131B5A6D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465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015F11-A8D4-4D9C-8FA3-01FA54B83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3E13D55-4FC0-465C-A303-D0118CB86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6FEDEE8-5E0E-413C-93F9-163402EF4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1EAC69-5515-41D9-A9DC-950D429463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73B48E3-0B07-4D06-9470-672E4FF8F5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2C7DE83-6E82-4D18-A59D-F51408E23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CC921-CF6B-4FFB-801A-8B81EFA4109D}" type="datetime1">
              <a:rPr lang="ru-RU" smtClean="0"/>
              <a:t>17.02.2025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087213D-D035-492E-8C48-3EBA4EA29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57A519B-E6F5-4952-8305-636388B6B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38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F06EE2-5C97-43DE-BEBE-F7F463B37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5BF7F8D-685A-49BC-AF23-1B0E4E40F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F26781-BFBF-4DFE-ADBE-3BC32FA0BA4E}" type="datetime1">
              <a:rPr lang="ru-RU" smtClean="0"/>
              <a:t>17.02.2025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ED4D5F0-4B03-4236-B05E-0A35011E2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65CD225-D43E-4DF7-B723-3ABE55D32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4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AB97BC4-ACFD-4950-AEC2-869B0A225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92F233-D80A-47AB-A5EC-E7081BAC0398}" type="datetime1">
              <a:rPr lang="ru-RU" smtClean="0"/>
              <a:t>17.02.2025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6552694-56CF-4844-81E0-B7F307F61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141F4CF-1C13-4492-AD29-78721D4AF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6114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D8EB7-D8A2-4910-9780-A2BDDCE96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46D12E-56A4-4DC9-B8A3-24856BC444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ADEAFBC-F80D-4547-B703-A3EAA73E69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C38138E-A4C8-491C-A756-3F198F44A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B5822-1776-46AA-BF75-65E3104F5383}" type="datetime1">
              <a:rPr lang="ru-RU" smtClean="0"/>
              <a:t>17.02.2025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041110-C34F-4247-9BAD-306A7ED2D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8FD72B-D43C-463C-AD55-720514A3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86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0ACD1B-C974-4659-AAA4-5CCB383A3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5ED9BA-848F-4373-8560-EA2011C15C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E738C1C-917A-492F-93FD-5B47A56035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D25C8C-D03C-412B-8A3D-EFEB058C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C0BAE-8B3F-459E-B198-86C6C4E2DB64}" type="datetime1">
              <a:rPr lang="ru-RU" smtClean="0"/>
              <a:t>17.02.2025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BC6221-FA6C-4CE0-8B5A-62C040429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E4AA28-1463-409F-A996-9EDE38FDA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478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8AE72E-51BE-4C45-BB46-DABF8ADF2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C94ADF-AD11-417B-9E98-BE8ECF3BC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86555E-F014-46B9-9A03-600C5BC795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E071D-2142-4389-9E7F-9746330B54BB}" type="datetime1">
              <a:rPr lang="ru-RU" smtClean="0"/>
              <a:t>17.02.2025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627505-80F6-40A6-9548-8D7908E15C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/>
              <a:t>11-14 октября 2022 года, Симферополь-Ялта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066BC7-909B-4A0B-8A30-D7085A21B0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013AE-9614-4D28-9577-2FB582EB2F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793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2D48DA-3F31-4DFB-939A-1DA67E4DCC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94A9A9D-F339-4225-AC02-358CCA435641}"/>
              </a:ext>
            </a:extLst>
          </p:cNvPr>
          <p:cNvSpPr/>
          <p:nvPr/>
        </p:nvSpPr>
        <p:spPr>
          <a:xfrm>
            <a:off x="2416626" y="279704"/>
            <a:ext cx="7358743" cy="501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 </a:t>
            </a:r>
          </a:p>
          <a:p>
            <a:pPr algn="ctr">
              <a:lnSpc>
                <a:spcPct val="95000"/>
              </a:lnSpc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Симферопольского района Республики Крым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3E0568C-098A-4ECC-AB2D-8A9C667D33C9}"/>
              </a:ext>
            </a:extLst>
          </p:cNvPr>
          <p:cNvSpPr/>
          <p:nvPr/>
        </p:nvSpPr>
        <p:spPr>
          <a:xfrm>
            <a:off x="582965" y="1180875"/>
            <a:ext cx="11026066" cy="2153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4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7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Плантография</a:t>
            </a:r>
            <a:r>
              <a:rPr lang="ru-RU" sz="47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инструмент диагностики физического развития детей дошкольного возраста»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2C49FAC-C644-4F17-BCD1-595BA2E1C55E}"/>
              </a:ext>
            </a:extLst>
          </p:cNvPr>
          <p:cNvSpPr/>
          <p:nvPr/>
        </p:nvSpPr>
        <p:spPr>
          <a:xfrm>
            <a:off x="6095997" y="5001208"/>
            <a:ext cx="577936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Галина Владимировна,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воспитатель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Гвардейское»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Симферопольского района Республики Крым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D49B923-34EA-4D40-AF34-94E68C555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7149" y="4050940"/>
            <a:ext cx="3574001" cy="23314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4684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69511" y="297088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Гипотонические стопы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A6F0C-1A09-4C5F-BDDA-07A75A18F9FD}"/>
              </a:ext>
            </a:extLst>
          </p:cNvPr>
          <p:cNvSpPr txBox="1"/>
          <p:nvPr/>
        </p:nvSpPr>
        <p:spPr>
          <a:xfrm>
            <a:off x="5660994" y="1594416"/>
            <a:ext cx="6261717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плоскостопий</a:t>
            </a:r>
          </a:p>
          <a:p>
            <a:pPr algn="ctr"/>
            <a:endParaRPr lang="ru-RU" sz="45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buAutoNum type="arabicPeriod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Продольное </a:t>
            </a:r>
          </a:p>
          <a:p>
            <a:pPr marL="914400" indent="-914400">
              <a:buAutoNum type="arabicPeriod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Поперечное</a:t>
            </a:r>
          </a:p>
          <a:p>
            <a:pPr marL="914400" indent="-914400">
              <a:buAutoNum type="arabicPeriod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Комбинированное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7A9A40-24B7-4E2C-939D-974BADC227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632" y="1065319"/>
            <a:ext cx="3449421" cy="54242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786476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69511" y="297088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Гипотонические стопы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A6F0C-1A09-4C5F-BDDA-07A75A18F9FD}"/>
              </a:ext>
            </a:extLst>
          </p:cNvPr>
          <p:cNvSpPr txBox="1"/>
          <p:nvPr/>
        </p:nvSpPr>
        <p:spPr>
          <a:xfrm>
            <a:off x="569511" y="1225118"/>
            <a:ext cx="1129172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запущенность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Избыточная масса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Родовое травмирование позвоночного столба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Наследственность</a:t>
            </a:r>
          </a:p>
          <a:p>
            <a:pPr algn="ctr"/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601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637537" y="440393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Гипертонические стопы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229000-76EA-4761-8E03-23B382150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8" r="1786" b="5655"/>
          <a:stretch/>
        </p:blipFill>
        <p:spPr>
          <a:xfrm>
            <a:off x="1917576" y="289472"/>
            <a:ext cx="3941686" cy="6279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A2FCAF-CCD7-4455-BB18-AF68D1437717}"/>
              </a:ext>
            </a:extLst>
          </p:cNvPr>
          <p:cNvSpPr txBox="1"/>
          <p:nvPr/>
        </p:nvSpPr>
        <p:spPr>
          <a:xfrm>
            <a:off x="6457833" y="2247668"/>
            <a:ext cx="55159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символ – 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</a:p>
          <a:p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полая стопа</a:t>
            </a:r>
          </a:p>
        </p:txBody>
      </p:sp>
    </p:spTree>
    <p:extLst>
      <p:ext uri="{BB962C8B-B14F-4D97-AF65-F5344CB8AC3E}">
        <p14:creationId xmlns:p14="http://schemas.microsoft.com/office/powerpoint/2010/main" val="1357161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69511" y="297088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Гипертонические стопы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8A6F0C-1A09-4C5F-BDDA-07A75A18F9FD}"/>
              </a:ext>
            </a:extLst>
          </p:cNvPr>
          <p:cNvSpPr txBox="1"/>
          <p:nvPr/>
        </p:nvSpPr>
        <p:spPr>
          <a:xfrm>
            <a:off x="667166" y="1297647"/>
            <a:ext cx="11291726" cy="4262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Сложная беременность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Долгие или стремительные роды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акушерских приёмов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Травмирование </a:t>
            </a:r>
          </a:p>
          <a:p>
            <a:pPr algn="ctr"/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52542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8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637537" y="440393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Дистонические стопы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2FCAF-CCD7-4455-BB18-AF68D1437717}"/>
              </a:ext>
            </a:extLst>
          </p:cNvPr>
          <p:cNvSpPr txBox="1"/>
          <p:nvPr/>
        </p:nvSpPr>
        <p:spPr>
          <a:xfrm>
            <a:off x="5586202" y="1643987"/>
            <a:ext cx="66117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символ – </a:t>
            </a:r>
            <a:r>
              <a:rPr 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</a:p>
          <a:p>
            <a:endParaRPr lang="ru-RU"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Типичным нарушением данного вида является 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косолапие</a:t>
            </a:r>
            <a:endParaRPr lang="ru-RU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DE7078-DDFF-4D0A-830B-243E032DB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59" y="283105"/>
            <a:ext cx="4095922" cy="6291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51669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637537" y="440393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Дистонические стопы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2E57C9-B0BE-4610-9C3B-8C4EDE07A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36" y="1225979"/>
            <a:ext cx="7057834" cy="5063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0381E3-2A3C-43F1-B33E-57CC4DA4C0E1}"/>
              </a:ext>
            </a:extLst>
          </p:cNvPr>
          <p:cNvSpPr txBox="1"/>
          <p:nvPr/>
        </p:nvSpPr>
        <p:spPr>
          <a:xfrm>
            <a:off x="7736836" y="2070115"/>
            <a:ext cx="40837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Дистонические стопы с преобладанием гипотонии или гипертонии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5179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637537" y="440393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Несимметричные стопы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2E57C9-B0BE-4610-9C3B-8C4EDE07A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198" y="366365"/>
            <a:ext cx="4243526" cy="6331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30381E3-2A3C-43F1-B33E-57CC4DA4C0E1}"/>
              </a:ext>
            </a:extLst>
          </p:cNvPr>
          <p:cNvSpPr txBox="1"/>
          <p:nvPr/>
        </p:nvSpPr>
        <p:spPr>
          <a:xfrm>
            <a:off x="7736836" y="2070115"/>
            <a:ext cx="40837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Дистонические стопы с преобладанием гипотонии или гипертонии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06176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344574" y="1505714"/>
            <a:ext cx="5156587" cy="1169551"/>
          </a:xfrm>
          <a:custGeom>
            <a:avLst/>
            <a:gdLst>
              <a:gd name="connsiteX0" fmla="*/ 0 w 5156587"/>
              <a:gd name="connsiteY0" fmla="*/ 0 h 1169551"/>
              <a:gd name="connsiteX1" fmla="*/ 5156587 w 5156587"/>
              <a:gd name="connsiteY1" fmla="*/ 0 h 1169551"/>
              <a:gd name="connsiteX2" fmla="*/ 5156587 w 5156587"/>
              <a:gd name="connsiteY2" fmla="*/ 1169551 h 1169551"/>
              <a:gd name="connsiteX3" fmla="*/ 0 w 5156587"/>
              <a:gd name="connsiteY3" fmla="*/ 1169551 h 1169551"/>
              <a:gd name="connsiteX4" fmla="*/ 0 w 5156587"/>
              <a:gd name="connsiteY4" fmla="*/ 0 h 1169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1169551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31004" y="131589"/>
                  <a:pt x="5191546" y="968505"/>
                  <a:pt x="5156587" y="1169551"/>
                </a:cubicBezTo>
                <a:cubicBezTo>
                  <a:pt x="2658821" y="1032221"/>
                  <a:pt x="1507066" y="1031695"/>
                  <a:pt x="0" y="1169551"/>
                </a:cubicBezTo>
                <a:cubicBezTo>
                  <a:pt x="-27334" y="664345"/>
                  <a:pt x="-8434" y="168129"/>
                  <a:pt x="0" y="0"/>
                </a:cubicBezTo>
                <a:close/>
              </a:path>
              <a:path w="5156587" h="1169551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40733" y="298082"/>
                  <a:pt x="5225851" y="871946"/>
                  <a:pt x="5156587" y="1169551"/>
                </a:cubicBezTo>
                <a:cubicBezTo>
                  <a:pt x="2719942" y="1219616"/>
                  <a:pt x="2068992" y="1011102"/>
                  <a:pt x="0" y="1169551"/>
                </a:cubicBezTo>
                <a:cubicBezTo>
                  <a:pt x="50063" y="858815"/>
                  <a:pt x="-27610" y="253897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стоп у детей до 3-х лет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22B80F-B91F-4728-80A1-527E33D787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63" t="785" b="-1"/>
          <a:stretch/>
        </p:blipFill>
        <p:spPr>
          <a:xfrm>
            <a:off x="787515" y="432461"/>
            <a:ext cx="4688545" cy="59930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3060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6A799F0-792D-47B6-8B11-49E770E660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240" y="377761"/>
            <a:ext cx="4589358" cy="59582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1C92BD-8350-4363-83C6-5C66441AD6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82" y="308743"/>
            <a:ext cx="4464315" cy="6240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81570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46EE07-728D-498E-A597-59B73F939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411" y="362243"/>
            <a:ext cx="8862478" cy="62738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9767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8856512" y="483394"/>
            <a:ext cx="2389722" cy="553998"/>
          </a:xfrm>
          <a:custGeom>
            <a:avLst/>
            <a:gdLst>
              <a:gd name="connsiteX0" fmla="*/ 0 w 2389722"/>
              <a:gd name="connsiteY0" fmla="*/ 0 h 553998"/>
              <a:gd name="connsiteX1" fmla="*/ 2389722 w 2389722"/>
              <a:gd name="connsiteY1" fmla="*/ 0 h 553998"/>
              <a:gd name="connsiteX2" fmla="*/ 2389722 w 2389722"/>
              <a:gd name="connsiteY2" fmla="*/ 553998 h 553998"/>
              <a:gd name="connsiteX3" fmla="*/ 0 w 2389722"/>
              <a:gd name="connsiteY3" fmla="*/ 553998 h 553998"/>
              <a:gd name="connsiteX4" fmla="*/ 0 w 2389722"/>
              <a:gd name="connsiteY4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722" h="553998" fill="none" extrusionOk="0">
                <a:moveTo>
                  <a:pt x="0" y="0"/>
                </a:moveTo>
                <a:cubicBezTo>
                  <a:pt x="1023692" y="-33775"/>
                  <a:pt x="2026256" y="138873"/>
                  <a:pt x="2389722" y="0"/>
                </a:cubicBezTo>
                <a:cubicBezTo>
                  <a:pt x="2376190" y="217133"/>
                  <a:pt x="2380673" y="286530"/>
                  <a:pt x="2389722" y="553998"/>
                </a:cubicBezTo>
                <a:cubicBezTo>
                  <a:pt x="1616051" y="416668"/>
                  <a:pt x="972928" y="416142"/>
                  <a:pt x="0" y="553998"/>
                </a:cubicBezTo>
                <a:cubicBezTo>
                  <a:pt x="16351" y="288350"/>
                  <a:pt x="34777" y="254803"/>
                  <a:pt x="0" y="0"/>
                </a:cubicBezTo>
                <a:close/>
              </a:path>
              <a:path w="2389722" h="553998" stroke="0" extrusionOk="0">
                <a:moveTo>
                  <a:pt x="0" y="0"/>
                </a:moveTo>
                <a:cubicBezTo>
                  <a:pt x="1064384" y="-101487"/>
                  <a:pt x="1207351" y="-162162"/>
                  <a:pt x="2389722" y="0"/>
                </a:cubicBezTo>
                <a:cubicBezTo>
                  <a:pt x="2430358" y="255391"/>
                  <a:pt x="2414690" y="410239"/>
                  <a:pt x="2389722" y="553998"/>
                </a:cubicBezTo>
                <a:cubicBezTo>
                  <a:pt x="2038341" y="604063"/>
                  <a:pt x="840031" y="395549"/>
                  <a:pt x="0" y="553998"/>
                </a:cubicBezTo>
                <a:cubicBezTo>
                  <a:pt x="-5889" y="335408"/>
                  <a:pt x="37705" y="218844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EA913-5F60-487D-B832-0D52970FA83F}"/>
              </a:ext>
            </a:extLst>
          </p:cNvPr>
          <p:cNvSpPr txBox="1"/>
          <p:nvPr/>
        </p:nvSpPr>
        <p:spPr>
          <a:xfrm>
            <a:off x="6931975" y="2074783"/>
            <a:ext cx="431425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</a:t>
            </a:r>
          </a:p>
          <a:p>
            <a:pPr algn="ctr"/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Ефименко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DA76426-0F20-41E7-B179-C1DA0FAD1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61" y="568499"/>
            <a:ext cx="5669873" cy="5740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32674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E62C18-900F-4FC9-B681-FA7CBC430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555" y="329512"/>
            <a:ext cx="8774806" cy="6198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638079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05982E-A5DD-4BAF-B163-07D2C3F19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93" y="445767"/>
            <a:ext cx="8447211" cy="5966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78025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3C182E2-919B-4A9B-A706-47662E40AD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837" y="350824"/>
            <a:ext cx="8948193" cy="63384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30478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639C2BF-3680-4AC9-9A57-C2DE9F515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6853" y="421313"/>
            <a:ext cx="8778291" cy="6196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97095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6F81BC-254A-47C6-A26C-5B4B445E8C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8497" y="560061"/>
            <a:ext cx="8266818" cy="5907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092513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9F28E2F-937C-4640-928C-00A04B7897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310" y="343519"/>
            <a:ext cx="8744480" cy="6170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807733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90A1E3E-8849-4B81-BAE9-7895DE8D79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145" y="478517"/>
            <a:ext cx="8385117" cy="59009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366370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229268-4D6F-457B-92A3-186070E81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831" y="631214"/>
            <a:ext cx="8240336" cy="57917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42537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6400802" y="333861"/>
            <a:ext cx="5504154" cy="538609"/>
          </a:xfrm>
          <a:custGeom>
            <a:avLst/>
            <a:gdLst>
              <a:gd name="connsiteX0" fmla="*/ 0 w 5504154"/>
              <a:gd name="connsiteY0" fmla="*/ 0 h 538609"/>
              <a:gd name="connsiteX1" fmla="*/ 5504154 w 5504154"/>
              <a:gd name="connsiteY1" fmla="*/ 0 h 538609"/>
              <a:gd name="connsiteX2" fmla="*/ 5504154 w 5504154"/>
              <a:gd name="connsiteY2" fmla="*/ 538609 h 538609"/>
              <a:gd name="connsiteX3" fmla="*/ 0 w 5504154"/>
              <a:gd name="connsiteY3" fmla="*/ 538609 h 538609"/>
              <a:gd name="connsiteX4" fmla="*/ 0 w 5504154"/>
              <a:gd name="connsiteY4" fmla="*/ 0 h 53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04154" h="538609" fill="none" extrusionOk="0">
                <a:moveTo>
                  <a:pt x="0" y="0"/>
                </a:moveTo>
                <a:cubicBezTo>
                  <a:pt x="721361" y="-33775"/>
                  <a:pt x="3252583" y="138873"/>
                  <a:pt x="5504154" y="0"/>
                </a:cubicBezTo>
                <a:cubicBezTo>
                  <a:pt x="5463253" y="160237"/>
                  <a:pt x="5476762" y="457677"/>
                  <a:pt x="5504154" y="538609"/>
                </a:cubicBezTo>
                <a:cubicBezTo>
                  <a:pt x="3450621" y="401279"/>
                  <a:pt x="1862349" y="400753"/>
                  <a:pt x="0" y="538609"/>
                </a:cubicBezTo>
                <a:cubicBezTo>
                  <a:pt x="-45284" y="329517"/>
                  <a:pt x="34596" y="234764"/>
                  <a:pt x="0" y="0"/>
                </a:cubicBezTo>
                <a:close/>
              </a:path>
              <a:path w="5504154" h="538609" stroke="0" extrusionOk="0">
                <a:moveTo>
                  <a:pt x="0" y="0"/>
                </a:moveTo>
                <a:cubicBezTo>
                  <a:pt x="1093428" y="-101487"/>
                  <a:pt x="4385162" y="-162162"/>
                  <a:pt x="5504154" y="0"/>
                </a:cubicBezTo>
                <a:cubicBezTo>
                  <a:pt x="5489591" y="57265"/>
                  <a:pt x="5544331" y="273698"/>
                  <a:pt x="5504154" y="538609"/>
                </a:cubicBezTo>
                <a:cubicBezTo>
                  <a:pt x="4916588" y="588674"/>
                  <a:pt x="2600646" y="380160"/>
                  <a:pt x="0" y="538609"/>
                </a:cubicBezTo>
                <a:cubicBezTo>
                  <a:pt x="18255" y="475042"/>
                  <a:pt x="-12276" y="186400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диагностика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5E9826-710B-47A1-B7D5-40BBB8F66B43}"/>
              </a:ext>
            </a:extLst>
          </p:cNvPr>
          <p:cNvSpPr txBox="1"/>
          <p:nvPr/>
        </p:nvSpPr>
        <p:spPr>
          <a:xfrm>
            <a:off x="712456" y="1023390"/>
            <a:ext cx="10767088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Диагностическое наблюдение (череп, лицо, шея, лопатки, ведущие рука и нога)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Шейные канатики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«Башня танка»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«Осмотр самолёта»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«Спящее дерево»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«Руки вверх!»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Тест «Как дела? Во!»</a:t>
            </a:r>
          </a:p>
        </p:txBody>
      </p:sp>
    </p:spTree>
    <p:extLst>
      <p:ext uri="{BB962C8B-B14F-4D97-AF65-F5344CB8AC3E}">
        <p14:creationId xmlns:p14="http://schemas.microsoft.com/office/powerpoint/2010/main" val="20510080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5750F50-F2CE-427E-8C48-E6C30920308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9899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723491" y="1600106"/>
            <a:ext cx="107450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10875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8034291" y="316325"/>
            <a:ext cx="3524435" cy="553998"/>
          </a:xfrm>
          <a:custGeom>
            <a:avLst/>
            <a:gdLst>
              <a:gd name="connsiteX0" fmla="*/ 0 w 3524435"/>
              <a:gd name="connsiteY0" fmla="*/ 0 h 553998"/>
              <a:gd name="connsiteX1" fmla="*/ 3524435 w 3524435"/>
              <a:gd name="connsiteY1" fmla="*/ 0 h 553998"/>
              <a:gd name="connsiteX2" fmla="*/ 3524435 w 3524435"/>
              <a:gd name="connsiteY2" fmla="*/ 553998 h 553998"/>
              <a:gd name="connsiteX3" fmla="*/ 0 w 3524435"/>
              <a:gd name="connsiteY3" fmla="*/ 553998 h 553998"/>
              <a:gd name="connsiteX4" fmla="*/ 0 w 3524435"/>
              <a:gd name="connsiteY4" fmla="*/ 0 h 553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435" h="553998" fill="none" extrusionOk="0">
                <a:moveTo>
                  <a:pt x="0" y="0"/>
                </a:moveTo>
                <a:cubicBezTo>
                  <a:pt x="995356" y="-33775"/>
                  <a:pt x="2555613" y="138873"/>
                  <a:pt x="3524435" y="0"/>
                </a:cubicBezTo>
                <a:cubicBezTo>
                  <a:pt x="3510903" y="217133"/>
                  <a:pt x="3515386" y="286530"/>
                  <a:pt x="3524435" y="553998"/>
                </a:cubicBezTo>
                <a:cubicBezTo>
                  <a:pt x="2660899" y="416668"/>
                  <a:pt x="714768" y="416142"/>
                  <a:pt x="0" y="553998"/>
                </a:cubicBezTo>
                <a:cubicBezTo>
                  <a:pt x="16351" y="288350"/>
                  <a:pt x="34777" y="254803"/>
                  <a:pt x="0" y="0"/>
                </a:cubicBezTo>
                <a:close/>
              </a:path>
              <a:path w="3524435" h="553998" stroke="0" extrusionOk="0">
                <a:moveTo>
                  <a:pt x="0" y="0"/>
                </a:moveTo>
                <a:cubicBezTo>
                  <a:pt x="787473" y="-101487"/>
                  <a:pt x="3124520" y="-162162"/>
                  <a:pt x="3524435" y="0"/>
                </a:cubicBezTo>
                <a:cubicBezTo>
                  <a:pt x="3565071" y="255391"/>
                  <a:pt x="3549403" y="410239"/>
                  <a:pt x="3524435" y="553998"/>
                </a:cubicBezTo>
                <a:cubicBezTo>
                  <a:pt x="1782568" y="604063"/>
                  <a:pt x="1406317" y="395549"/>
                  <a:pt x="0" y="553998"/>
                </a:cubicBezTo>
                <a:cubicBezTo>
                  <a:pt x="-5889" y="335408"/>
                  <a:pt x="37705" y="218844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Предположение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477CB1-5813-48FD-B1FE-BFC3D8B812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1" t="-1" r="20622" b="661"/>
          <a:stretch/>
        </p:blipFill>
        <p:spPr>
          <a:xfrm>
            <a:off x="1495930" y="964704"/>
            <a:ext cx="8980560" cy="5187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7B383-CE5E-4772-AB9F-BFA3B6F2605B}"/>
              </a:ext>
            </a:extLst>
          </p:cNvPr>
          <p:cNvSpPr txBox="1"/>
          <p:nvPr/>
        </p:nvSpPr>
        <p:spPr>
          <a:xfrm>
            <a:off x="721457" y="6152662"/>
            <a:ext cx="107490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органы и системы человека отражены в стопе</a:t>
            </a: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745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69649" y="1008783"/>
            <a:ext cx="11052699" cy="4062651"/>
          </a:xfrm>
          <a:custGeom>
            <a:avLst/>
            <a:gdLst>
              <a:gd name="connsiteX0" fmla="*/ 0 w 11052699"/>
              <a:gd name="connsiteY0" fmla="*/ 0 h 4062651"/>
              <a:gd name="connsiteX1" fmla="*/ 11052699 w 11052699"/>
              <a:gd name="connsiteY1" fmla="*/ 0 h 4062651"/>
              <a:gd name="connsiteX2" fmla="*/ 11052699 w 11052699"/>
              <a:gd name="connsiteY2" fmla="*/ 4062651 h 4062651"/>
              <a:gd name="connsiteX3" fmla="*/ 0 w 11052699"/>
              <a:gd name="connsiteY3" fmla="*/ 4062651 h 4062651"/>
              <a:gd name="connsiteX4" fmla="*/ 0 w 11052699"/>
              <a:gd name="connsiteY4" fmla="*/ 0 h 4062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52699" h="4062651" fill="none" extrusionOk="0">
                <a:moveTo>
                  <a:pt x="0" y="0"/>
                </a:moveTo>
                <a:cubicBezTo>
                  <a:pt x="5342181" y="-33775"/>
                  <a:pt x="9151750" y="138873"/>
                  <a:pt x="11052699" y="0"/>
                </a:cubicBezTo>
                <a:cubicBezTo>
                  <a:pt x="10978928" y="1750849"/>
                  <a:pt x="10896816" y="2934833"/>
                  <a:pt x="11052699" y="4062651"/>
                </a:cubicBezTo>
                <a:cubicBezTo>
                  <a:pt x="7432289" y="3925321"/>
                  <a:pt x="5506685" y="3924795"/>
                  <a:pt x="0" y="4062651"/>
                </a:cubicBezTo>
                <a:cubicBezTo>
                  <a:pt x="152408" y="2624810"/>
                  <a:pt x="73868" y="678761"/>
                  <a:pt x="0" y="0"/>
                </a:cubicBezTo>
                <a:close/>
              </a:path>
              <a:path w="11052699" h="4062651" stroke="0" extrusionOk="0">
                <a:moveTo>
                  <a:pt x="0" y="0"/>
                </a:moveTo>
                <a:cubicBezTo>
                  <a:pt x="1275384" y="-101487"/>
                  <a:pt x="6697773" y="-162162"/>
                  <a:pt x="11052699" y="0"/>
                </a:cubicBezTo>
                <a:cubicBezTo>
                  <a:pt x="11113412" y="615225"/>
                  <a:pt x="10991627" y="3356082"/>
                  <a:pt x="11052699" y="4062651"/>
                </a:cubicBezTo>
                <a:cubicBezTo>
                  <a:pt x="8667421" y="4112716"/>
                  <a:pt x="1646333" y="3904202"/>
                  <a:pt x="0" y="4062651"/>
                </a:cubicBezTo>
                <a:cubicBezTo>
                  <a:pt x="-24452" y="2375903"/>
                  <a:pt x="-67663" y="566780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Плантография</a:t>
            </a:r>
            <a:r>
              <a:rPr lang="ru-RU" sz="4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получения отпечатков стоп в позе естественного </a:t>
            </a:r>
            <a:r>
              <a:rPr lang="ru-RU" sz="4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прямостояния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человека на специальном приборе – </a:t>
            </a:r>
            <a:r>
              <a:rPr lang="ru-RU" sz="4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плантографе</a:t>
            </a:r>
            <a:r>
              <a:rPr lang="ru-RU" sz="4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 последующей их расшифровкой, подготовкой заключения и соответствующими рекомендациями</a:t>
            </a:r>
          </a:p>
        </p:txBody>
      </p:sp>
    </p:spTree>
    <p:extLst>
      <p:ext uri="{BB962C8B-B14F-4D97-AF65-F5344CB8AC3E}">
        <p14:creationId xmlns:p14="http://schemas.microsoft.com/office/powerpoint/2010/main" val="33468142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429598" y="322682"/>
            <a:ext cx="5238270" cy="507831"/>
          </a:xfrm>
          <a:custGeom>
            <a:avLst/>
            <a:gdLst>
              <a:gd name="connsiteX0" fmla="*/ 0 w 5238270"/>
              <a:gd name="connsiteY0" fmla="*/ 0 h 507831"/>
              <a:gd name="connsiteX1" fmla="*/ 5238270 w 5238270"/>
              <a:gd name="connsiteY1" fmla="*/ 0 h 507831"/>
              <a:gd name="connsiteX2" fmla="*/ 5238270 w 5238270"/>
              <a:gd name="connsiteY2" fmla="*/ 507831 h 507831"/>
              <a:gd name="connsiteX3" fmla="*/ 0 w 5238270"/>
              <a:gd name="connsiteY3" fmla="*/ 507831 h 507831"/>
              <a:gd name="connsiteX4" fmla="*/ 0 w 5238270"/>
              <a:gd name="connsiteY4" fmla="*/ 0 h 5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38270" h="507831" fill="none" extrusionOk="0">
                <a:moveTo>
                  <a:pt x="0" y="0"/>
                </a:moveTo>
                <a:cubicBezTo>
                  <a:pt x="2096637" y="-33775"/>
                  <a:pt x="3628898" y="138873"/>
                  <a:pt x="5238270" y="0"/>
                </a:cubicBezTo>
                <a:cubicBezTo>
                  <a:pt x="5283708" y="175720"/>
                  <a:pt x="5273849" y="338364"/>
                  <a:pt x="5238270" y="507831"/>
                </a:cubicBezTo>
                <a:cubicBezTo>
                  <a:pt x="4453326" y="370501"/>
                  <a:pt x="796166" y="369975"/>
                  <a:pt x="0" y="507831"/>
                </a:cubicBezTo>
                <a:cubicBezTo>
                  <a:pt x="31010" y="448714"/>
                  <a:pt x="9523" y="120813"/>
                  <a:pt x="0" y="0"/>
                </a:cubicBezTo>
                <a:close/>
              </a:path>
              <a:path w="5238270" h="507831" stroke="0" extrusionOk="0">
                <a:moveTo>
                  <a:pt x="0" y="0"/>
                </a:moveTo>
                <a:cubicBezTo>
                  <a:pt x="1748838" y="-101487"/>
                  <a:pt x="3321077" y="-162162"/>
                  <a:pt x="5238270" y="0"/>
                </a:cubicBezTo>
                <a:cubicBezTo>
                  <a:pt x="5270983" y="252018"/>
                  <a:pt x="5275621" y="351561"/>
                  <a:pt x="5238270" y="507831"/>
                </a:cubicBezTo>
                <a:cubicBezTo>
                  <a:pt x="2979927" y="557896"/>
                  <a:pt x="2147594" y="349382"/>
                  <a:pt x="0" y="507831"/>
                </a:cubicBezTo>
                <a:cubicBezTo>
                  <a:pt x="41721" y="403369"/>
                  <a:pt x="-28908" y="213821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Плантографический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комплект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EA913-5F60-487D-B832-0D52970FA83F}"/>
              </a:ext>
            </a:extLst>
          </p:cNvPr>
          <p:cNvSpPr txBox="1"/>
          <p:nvPr/>
        </p:nvSpPr>
        <p:spPr>
          <a:xfrm>
            <a:off x="6308845" y="174896"/>
            <a:ext cx="5568967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Плантограф</a:t>
            </a: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(основание, рамка с диафрагмой)</a:t>
            </a:r>
          </a:p>
          <a:p>
            <a:pPr marL="360000" algn="ctr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Рейка против провисания диафрагмы</a:t>
            </a:r>
          </a:p>
          <a:p>
            <a:pPr marL="360000" algn="ctr"/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Штемпельная краска</a:t>
            </a:r>
          </a:p>
          <a:p>
            <a:pPr marL="360000" algn="ctr">
              <a:buFont typeface="Wingdings" panose="05000000000000000000" pitchFamily="2" charset="2"/>
              <a:buChar char="Ø"/>
            </a:pP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Касторовое масло</a:t>
            </a:r>
          </a:p>
          <a:p>
            <a:pPr marL="360000" algn="ctr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Валик </a:t>
            </a:r>
          </a:p>
          <a:p>
            <a:pPr marL="360000" algn="ctr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Пипетки </a:t>
            </a:r>
          </a:p>
          <a:p>
            <a:pPr marL="360000" algn="ctr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algn="ctr">
              <a:buFont typeface="Wingdings" panose="05000000000000000000" pitchFamily="2" charset="2"/>
              <a:buChar char="Ø"/>
            </a:pPr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А-4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97B027-5DD8-4F24-9FED-85CD5D3AE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88" y="1375591"/>
            <a:ext cx="6254408" cy="4172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11325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382066" y="253195"/>
            <a:ext cx="3059326" cy="507831"/>
          </a:xfrm>
          <a:custGeom>
            <a:avLst/>
            <a:gdLst>
              <a:gd name="connsiteX0" fmla="*/ 0 w 3059326"/>
              <a:gd name="connsiteY0" fmla="*/ 0 h 507831"/>
              <a:gd name="connsiteX1" fmla="*/ 3059326 w 3059326"/>
              <a:gd name="connsiteY1" fmla="*/ 0 h 507831"/>
              <a:gd name="connsiteX2" fmla="*/ 3059326 w 3059326"/>
              <a:gd name="connsiteY2" fmla="*/ 507831 h 507831"/>
              <a:gd name="connsiteX3" fmla="*/ 0 w 3059326"/>
              <a:gd name="connsiteY3" fmla="*/ 507831 h 507831"/>
              <a:gd name="connsiteX4" fmla="*/ 0 w 3059326"/>
              <a:gd name="connsiteY4" fmla="*/ 0 h 5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59326" h="507831" fill="none" extrusionOk="0">
                <a:moveTo>
                  <a:pt x="0" y="0"/>
                </a:moveTo>
                <a:cubicBezTo>
                  <a:pt x="417042" y="-33775"/>
                  <a:pt x="2749203" y="138873"/>
                  <a:pt x="3059326" y="0"/>
                </a:cubicBezTo>
                <a:cubicBezTo>
                  <a:pt x="3104764" y="175720"/>
                  <a:pt x="3094905" y="338364"/>
                  <a:pt x="3059326" y="507831"/>
                </a:cubicBezTo>
                <a:cubicBezTo>
                  <a:pt x="2687006" y="370501"/>
                  <a:pt x="377485" y="369975"/>
                  <a:pt x="0" y="507831"/>
                </a:cubicBezTo>
                <a:cubicBezTo>
                  <a:pt x="31010" y="448714"/>
                  <a:pt x="9523" y="120813"/>
                  <a:pt x="0" y="0"/>
                </a:cubicBezTo>
                <a:close/>
              </a:path>
              <a:path w="3059326" h="507831" stroke="0" extrusionOk="0">
                <a:moveTo>
                  <a:pt x="0" y="0"/>
                </a:moveTo>
                <a:cubicBezTo>
                  <a:pt x="1450521" y="-101487"/>
                  <a:pt x="2565412" y="-162162"/>
                  <a:pt x="3059326" y="0"/>
                </a:cubicBezTo>
                <a:cubicBezTo>
                  <a:pt x="3092039" y="252018"/>
                  <a:pt x="3096677" y="351561"/>
                  <a:pt x="3059326" y="507831"/>
                </a:cubicBezTo>
                <a:cubicBezTo>
                  <a:pt x="2621733" y="557896"/>
                  <a:pt x="1059344" y="349382"/>
                  <a:pt x="0" y="507831"/>
                </a:cubicBezTo>
                <a:cubicBezTo>
                  <a:pt x="41721" y="403369"/>
                  <a:pt x="-28908" y="213821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EA913-5F60-487D-B832-0D52970FA83F}"/>
              </a:ext>
            </a:extLst>
          </p:cNvPr>
          <p:cNvSpPr txBox="1"/>
          <p:nvPr/>
        </p:nvSpPr>
        <p:spPr>
          <a:xfrm>
            <a:off x="887768" y="1014221"/>
            <a:ext cx="1081249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algn="ctr"/>
            <a:r>
              <a:rPr lang="ru-RU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Научная: </a:t>
            </a:r>
          </a:p>
          <a:p>
            <a:pPr marL="817200" indent="-457200" algn="just">
              <a:buFontTx/>
              <a:buChar char="-"/>
            </a:pPr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Разработана для взрослых спортсменов </a:t>
            </a:r>
          </a:p>
          <a:p>
            <a:pPr marL="817200" indent="-457200" algn="just">
              <a:buFontTx/>
              <a:buChar char="-"/>
            </a:pPr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Сложная методика математических расчётов</a:t>
            </a:r>
          </a:p>
          <a:p>
            <a:pPr marL="360000" algn="just"/>
            <a:endParaRPr lang="ru-RU" sz="3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0000" algn="ctr"/>
            <a:r>
              <a:rPr lang="ru-RU" sz="3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Авторская:</a:t>
            </a:r>
          </a:p>
          <a:p>
            <a:pPr marL="817200" indent="-457200" algn="just">
              <a:buFontTx/>
              <a:buChar char="-"/>
            </a:pPr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</a:t>
            </a:r>
          </a:p>
          <a:p>
            <a:pPr marL="817200" indent="-457200" algn="just">
              <a:buFontTx/>
              <a:buChar char="-"/>
            </a:pPr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с «идеальной» стопой</a:t>
            </a:r>
          </a:p>
          <a:p>
            <a:pPr marL="817200" indent="-457200" algn="just">
              <a:buFontTx/>
              <a:buChar char="-"/>
            </a:pPr>
            <a:r>
              <a:rPr lang="ru-RU" sz="3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использовать в дошкольном возраста</a:t>
            </a:r>
          </a:p>
        </p:txBody>
      </p:sp>
    </p:spTree>
    <p:extLst>
      <p:ext uri="{BB962C8B-B14F-4D97-AF65-F5344CB8AC3E}">
        <p14:creationId xmlns:p14="http://schemas.microsoft.com/office/powerpoint/2010/main" val="1194025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10060" y="903936"/>
            <a:ext cx="11029836" cy="1538883"/>
          </a:xfrm>
          <a:custGeom>
            <a:avLst/>
            <a:gdLst>
              <a:gd name="connsiteX0" fmla="*/ 0 w 11029836"/>
              <a:gd name="connsiteY0" fmla="*/ 0 h 1538883"/>
              <a:gd name="connsiteX1" fmla="*/ 11029836 w 11029836"/>
              <a:gd name="connsiteY1" fmla="*/ 0 h 1538883"/>
              <a:gd name="connsiteX2" fmla="*/ 11029836 w 11029836"/>
              <a:gd name="connsiteY2" fmla="*/ 1538883 h 1538883"/>
              <a:gd name="connsiteX3" fmla="*/ 0 w 11029836"/>
              <a:gd name="connsiteY3" fmla="*/ 1538883 h 1538883"/>
              <a:gd name="connsiteX4" fmla="*/ 0 w 11029836"/>
              <a:gd name="connsiteY4" fmla="*/ 0 h 1538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29836" h="1538883" fill="none" extrusionOk="0">
                <a:moveTo>
                  <a:pt x="0" y="0"/>
                </a:moveTo>
                <a:cubicBezTo>
                  <a:pt x="2235723" y="-33775"/>
                  <a:pt x="7778931" y="138873"/>
                  <a:pt x="11029836" y="0"/>
                </a:cubicBezTo>
                <a:cubicBezTo>
                  <a:pt x="11148525" y="537961"/>
                  <a:pt x="11120270" y="1055495"/>
                  <a:pt x="11029836" y="1538883"/>
                </a:cubicBezTo>
                <a:cubicBezTo>
                  <a:pt x="6674900" y="1401553"/>
                  <a:pt x="1521040" y="1401027"/>
                  <a:pt x="0" y="1538883"/>
                </a:cubicBezTo>
                <a:cubicBezTo>
                  <a:pt x="-38566" y="1069666"/>
                  <a:pt x="124259" y="672800"/>
                  <a:pt x="0" y="0"/>
                </a:cubicBezTo>
                <a:close/>
              </a:path>
              <a:path w="11029836" h="1538883" stroke="0" extrusionOk="0">
                <a:moveTo>
                  <a:pt x="0" y="0"/>
                </a:moveTo>
                <a:cubicBezTo>
                  <a:pt x="2723236" y="-101487"/>
                  <a:pt x="5914195" y="-162162"/>
                  <a:pt x="11029836" y="0"/>
                </a:cubicBezTo>
                <a:cubicBezTo>
                  <a:pt x="11036404" y="656066"/>
                  <a:pt x="11076945" y="934538"/>
                  <a:pt x="11029836" y="1538883"/>
                </a:cubicBezTo>
                <a:cubicBezTo>
                  <a:pt x="5884994" y="1588948"/>
                  <a:pt x="4441231" y="1380434"/>
                  <a:pt x="0" y="1538883"/>
                </a:cubicBezTo>
                <a:cubicBezTo>
                  <a:pt x="-16549" y="1214839"/>
                  <a:pt x="-116530" y="684470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Авторская методика топографической диагностики </a:t>
            </a:r>
            <a:r>
              <a:rPr lang="ru-RU" sz="47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плантограмм</a:t>
            </a:r>
            <a:endParaRPr lang="ru-RU" sz="4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956DB3-935C-498D-9E2E-BA6BB2D7FB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540" y="3346754"/>
            <a:ext cx="9324919" cy="2774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80877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55524" y="301196"/>
            <a:ext cx="4643022" cy="630942"/>
          </a:xfrm>
          <a:custGeom>
            <a:avLst/>
            <a:gdLst>
              <a:gd name="connsiteX0" fmla="*/ 0 w 4643022"/>
              <a:gd name="connsiteY0" fmla="*/ 0 h 630942"/>
              <a:gd name="connsiteX1" fmla="*/ 4643022 w 4643022"/>
              <a:gd name="connsiteY1" fmla="*/ 0 h 630942"/>
              <a:gd name="connsiteX2" fmla="*/ 4643022 w 4643022"/>
              <a:gd name="connsiteY2" fmla="*/ 630942 h 630942"/>
              <a:gd name="connsiteX3" fmla="*/ 0 w 4643022"/>
              <a:gd name="connsiteY3" fmla="*/ 630942 h 630942"/>
              <a:gd name="connsiteX4" fmla="*/ 0 w 4643022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3022" h="630942" fill="none" extrusionOk="0">
                <a:moveTo>
                  <a:pt x="0" y="0"/>
                </a:moveTo>
                <a:cubicBezTo>
                  <a:pt x="1749988" y="-33775"/>
                  <a:pt x="3132830" y="138873"/>
                  <a:pt x="4643022" y="0"/>
                </a:cubicBezTo>
                <a:cubicBezTo>
                  <a:pt x="4629975" y="169621"/>
                  <a:pt x="4607369" y="431136"/>
                  <a:pt x="4643022" y="630942"/>
                </a:cubicBezTo>
                <a:cubicBezTo>
                  <a:pt x="3113544" y="493612"/>
                  <a:pt x="602720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4643022" h="630942" stroke="0" extrusionOk="0">
                <a:moveTo>
                  <a:pt x="0" y="0"/>
                </a:moveTo>
                <a:cubicBezTo>
                  <a:pt x="2302136" y="-101487"/>
                  <a:pt x="2448123" y="-162162"/>
                  <a:pt x="4643022" y="0"/>
                </a:cubicBezTo>
                <a:cubicBezTo>
                  <a:pt x="4617553" y="209449"/>
                  <a:pt x="4641653" y="401364"/>
                  <a:pt x="4643022" y="630942"/>
                </a:cubicBezTo>
                <a:cubicBezTo>
                  <a:pt x="3066217" y="681007"/>
                  <a:pt x="1475426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«Идеальные стопы»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229000-76EA-4761-8E03-23B382150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76" y="1340568"/>
            <a:ext cx="4546707" cy="51800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0329C7-A490-4BE0-8708-85892F2F1BE1}"/>
              </a:ext>
            </a:extLst>
          </p:cNvPr>
          <p:cNvSpPr txBox="1"/>
          <p:nvPr/>
        </p:nvSpPr>
        <p:spPr>
          <a:xfrm>
            <a:off x="6373761" y="932138"/>
            <a:ext cx="4643022" cy="630942"/>
          </a:xfrm>
          <a:custGeom>
            <a:avLst/>
            <a:gdLst>
              <a:gd name="connsiteX0" fmla="*/ 0 w 4643022"/>
              <a:gd name="connsiteY0" fmla="*/ 0 h 630942"/>
              <a:gd name="connsiteX1" fmla="*/ 4643022 w 4643022"/>
              <a:gd name="connsiteY1" fmla="*/ 0 h 630942"/>
              <a:gd name="connsiteX2" fmla="*/ 4643022 w 4643022"/>
              <a:gd name="connsiteY2" fmla="*/ 630942 h 630942"/>
              <a:gd name="connsiteX3" fmla="*/ 0 w 4643022"/>
              <a:gd name="connsiteY3" fmla="*/ 630942 h 630942"/>
              <a:gd name="connsiteX4" fmla="*/ 0 w 4643022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3022" h="630942" fill="none" extrusionOk="0">
                <a:moveTo>
                  <a:pt x="0" y="0"/>
                </a:moveTo>
                <a:cubicBezTo>
                  <a:pt x="1749988" y="-33775"/>
                  <a:pt x="3132830" y="138873"/>
                  <a:pt x="4643022" y="0"/>
                </a:cubicBezTo>
                <a:cubicBezTo>
                  <a:pt x="4629975" y="169621"/>
                  <a:pt x="4607369" y="431136"/>
                  <a:pt x="4643022" y="630942"/>
                </a:cubicBezTo>
                <a:cubicBezTo>
                  <a:pt x="3113544" y="493612"/>
                  <a:pt x="602720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4643022" h="630942" stroke="0" extrusionOk="0">
                <a:moveTo>
                  <a:pt x="0" y="0"/>
                </a:moveTo>
                <a:cubicBezTo>
                  <a:pt x="2302136" y="-101487"/>
                  <a:pt x="2448123" y="-162162"/>
                  <a:pt x="4643022" y="0"/>
                </a:cubicBezTo>
                <a:cubicBezTo>
                  <a:pt x="4617553" y="209449"/>
                  <a:pt x="4641653" y="401364"/>
                  <a:pt x="4643022" y="630942"/>
                </a:cubicBezTo>
                <a:cubicBezTo>
                  <a:pt x="3066217" y="681007"/>
                  <a:pt x="1475426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Цветовая графика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BD2CE9-7626-4536-A35A-7DF7E437E033}"/>
              </a:ext>
            </a:extLst>
          </p:cNvPr>
          <p:cNvSpPr txBox="1"/>
          <p:nvPr/>
        </p:nvSpPr>
        <p:spPr>
          <a:xfrm>
            <a:off x="5326513" y="2050194"/>
            <a:ext cx="66934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норма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Чёрный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отклонение от нормы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нервно-мышечная гипотония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нервно-мышечная гипертония</a:t>
            </a:r>
          </a:p>
        </p:txBody>
      </p:sp>
    </p:spTree>
    <p:extLst>
      <p:ext uri="{BB962C8B-B14F-4D97-AF65-F5344CB8AC3E}">
        <p14:creationId xmlns:p14="http://schemas.microsoft.com/office/powerpoint/2010/main" val="2894783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F03618-F596-488D-8782-780A6BA44D8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037D35E-CDC7-418E-B69B-48FDDAE6CD4B}"/>
              </a:ext>
            </a:extLst>
          </p:cNvPr>
          <p:cNvSpPr txBox="1"/>
          <p:nvPr/>
        </p:nvSpPr>
        <p:spPr>
          <a:xfrm>
            <a:off x="569511" y="444643"/>
            <a:ext cx="5156587" cy="630942"/>
          </a:xfrm>
          <a:custGeom>
            <a:avLst/>
            <a:gdLst>
              <a:gd name="connsiteX0" fmla="*/ 0 w 5156587"/>
              <a:gd name="connsiteY0" fmla="*/ 0 h 630942"/>
              <a:gd name="connsiteX1" fmla="*/ 5156587 w 5156587"/>
              <a:gd name="connsiteY1" fmla="*/ 0 h 630942"/>
              <a:gd name="connsiteX2" fmla="*/ 5156587 w 5156587"/>
              <a:gd name="connsiteY2" fmla="*/ 630942 h 630942"/>
              <a:gd name="connsiteX3" fmla="*/ 0 w 5156587"/>
              <a:gd name="connsiteY3" fmla="*/ 630942 h 630942"/>
              <a:gd name="connsiteX4" fmla="*/ 0 w 5156587"/>
              <a:gd name="connsiteY4" fmla="*/ 0 h 63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56587" h="630942" fill="none" extrusionOk="0">
                <a:moveTo>
                  <a:pt x="0" y="0"/>
                </a:moveTo>
                <a:cubicBezTo>
                  <a:pt x="1675269" y="-33775"/>
                  <a:pt x="4192813" y="138873"/>
                  <a:pt x="5156587" y="0"/>
                </a:cubicBezTo>
                <a:cubicBezTo>
                  <a:pt x="5143540" y="169621"/>
                  <a:pt x="5120934" y="431136"/>
                  <a:pt x="5156587" y="630942"/>
                </a:cubicBezTo>
                <a:cubicBezTo>
                  <a:pt x="2658821" y="493612"/>
                  <a:pt x="1507066" y="493086"/>
                  <a:pt x="0" y="630942"/>
                </a:cubicBezTo>
                <a:cubicBezTo>
                  <a:pt x="51565" y="460515"/>
                  <a:pt x="26110" y="213101"/>
                  <a:pt x="0" y="0"/>
                </a:cubicBezTo>
                <a:close/>
              </a:path>
              <a:path w="5156587" h="630942" stroke="0" extrusionOk="0">
                <a:moveTo>
                  <a:pt x="0" y="0"/>
                </a:moveTo>
                <a:cubicBezTo>
                  <a:pt x="536848" y="-101487"/>
                  <a:pt x="3911458" y="-162162"/>
                  <a:pt x="5156587" y="0"/>
                </a:cubicBezTo>
                <a:cubicBezTo>
                  <a:pt x="5131118" y="209449"/>
                  <a:pt x="5155218" y="401364"/>
                  <a:pt x="5156587" y="630942"/>
                </a:cubicBezTo>
                <a:cubicBezTo>
                  <a:pt x="2719942" y="681007"/>
                  <a:pt x="2068992" y="472493"/>
                  <a:pt x="0" y="630942"/>
                </a:cubicBezTo>
                <a:cubicBezTo>
                  <a:pt x="32017" y="341275"/>
                  <a:pt x="48479" y="232118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Гипотонические стопы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4229000-76EA-4761-8E03-23B382150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43761" y="1420426"/>
            <a:ext cx="7015188" cy="4707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8F7719-8BBD-411B-9438-39A1C3FAC880}"/>
              </a:ext>
            </a:extLst>
          </p:cNvPr>
          <p:cNvSpPr txBox="1"/>
          <p:nvPr/>
        </p:nvSpPr>
        <p:spPr>
          <a:xfrm>
            <a:off x="333051" y="2758379"/>
            <a:ext cx="47413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Цветовой символ - </a:t>
            </a:r>
            <a:r>
              <a:rPr lang="ru-RU" sz="3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синий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61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316</Words>
  <Application>Microsoft Office PowerPoint</Application>
  <PresentationFormat>Широкоэкранный</PresentationFormat>
  <Paragraphs>95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Elana</dc:creator>
  <cp:lastModifiedBy>admin</cp:lastModifiedBy>
  <cp:revision>53</cp:revision>
  <dcterms:created xsi:type="dcterms:W3CDTF">2022-09-01T07:56:00Z</dcterms:created>
  <dcterms:modified xsi:type="dcterms:W3CDTF">2025-02-17T07:48:23Z</dcterms:modified>
</cp:coreProperties>
</file>