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 id="2147484181" r:id="rId2"/>
    <p:sldMasterId id="2147484193" r:id="rId3"/>
  </p:sldMasterIdLst>
  <p:notesMasterIdLst>
    <p:notesMasterId r:id="rId113"/>
  </p:notesMasterIdLst>
  <p:handoutMasterIdLst>
    <p:handoutMasterId r:id="rId114"/>
  </p:handoutMasterIdLst>
  <p:sldIdLst>
    <p:sldId id="295" r:id="rId4"/>
    <p:sldId id="256" r:id="rId5"/>
    <p:sldId id="257" r:id="rId6"/>
    <p:sldId id="261" r:id="rId7"/>
    <p:sldId id="263" r:id="rId8"/>
    <p:sldId id="318" r:id="rId9"/>
    <p:sldId id="319" r:id="rId10"/>
    <p:sldId id="280" r:id="rId11"/>
    <p:sldId id="264" r:id="rId12"/>
    <p:sldId id="321" r:id="rId13"/>
    <p:sldId id="268" r:id="rId14"/>
    <p:sldId id="320" r:id="rId15"/>
    <p:sldId id="290" r:id="rId16"/>
    <p:sldId id="285" r:id="rId17"/>
    <p:sldId id="294" r:id="rId18"/>
    <p:sldId id="288" r:id="rId19"/>
    <p:sldId id="326" r:id="rId20"/>
    <p:sldId id="327" r:id="rId21"/>
    <p:sldId id="296" r:id="rId22"/>
    <p:sldId id="297" r:id="rId23"/>
    <p:sldId id="298" r:id="rId24"/>
    <p:sldId id="299" r:id="rId25"/>
    <p:sldId id="300" r:id="rId26"/>
    <p:sldId id="302" r:id="rId27"/>
    <p:sldId id="329"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05" r:id="rId68"/>
    <p:sldId id="306" r:id="rId69"/>
    <p:sldId id="331" r:id="rId70"/>
    <p:sldId id="307" r:id="rId71"/>
    <p:sldId id="308" r:id="rId72"/>
    <p:sldId id="309" r:id="rId73"/>
    <p:sldId id="310" r:id="rId74"/>
    <p:sldId id="311" r:id="rId75"/>
    <p:sldId id="312" r:id="rId76"/>
    <p:sldId id="313" r:id="rId77"/>
    <p:sldId id="314" r:id="rId78"/>
    <p:sldId id="324" r:id="rId79"/>
    <p:sldId id="332" r:id="rId80"/>
    <p:sldId id="330" r:id="rId81"/>
    <p:sldId id="375" r:id="rId82"/>
    <p:sldId id="376" r:id="rId83"/>
    <p:sldId id="377" r:id="rId84"/>
    <p:sldId id="378" r:id="rId85"/>
    <p:sldId id="379" r:id="rId86"/>
    <p:sldId id="380" r:id="rId87"/>
    <p:sldId id="381" r:id="rId88"/>
    <p:sldId id="382" r:id="rId89"/>
    <p:sldId id="383" r:id="rId90"/>
    <p:sldId id="316" r:id="rId91"/>
    <p:sldId id="333" r:id="rId92"/>
    <p:sldId id="334" r:id="rId93"/>
    <p:sldId id="385" r:id="rId94"/>
    <p:sldId id="386" r:id="rId95"/>
    <p:sldId id="387" r:id="rId96"/>
    <p:sldId id="388" r:id="rId97"/>
    <p:sldId id="389" r:id="rId98"/>
    <p:sldId id="390" r:id="rId99"/>
    <p:sldId id="391" r:id="rId100"/>
    <p:sldId id="392" r:id="rId101"/>
    <p:sldId id="393" r:id="rId102"/>
    <p:sldId id="394" r:id="rId103"/>
    <p:sldId id="395" r:id="rId104"/>
    <p:sldId id="396" r:id="rId105"/>
    <p:sldId id="397" r:id="rId106"/>
    <p:sldId id="398" r:id="rId107"/>
    <p:sldId id="399" r:id="rId108"/>
    <p:sldId id="400" r:id="rId109"/>
    <p:sldId id="401" r:id="rId110"/>
    <p:sldId id="402" r:id="rId111"/>
    <p:sldId id="384"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4576" autoAdjust="0"/>
  </p:normalViewPr>
  <p:slideViewPr>
    <p:cSldViewPr showGuides="1">
      <p:cViewPr varScale="1">
        <p:scale>
          <a:sx n="73" d="100"/>
          <a:sy n="73" d="100"/>
        </p:scale>
        <p:origin x="12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5" d="100"/>
          <a:sy n="55" d="100"/>
        </p:scale>
        <p:origin x="-289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Столбец1</c:v>
                </c:pt>
              </c:strCache>
            </c:strRef>
          </c:tx>
          <c:dPt>
            <c:idx val="0"/>
            <c:bubble3D val="0"/>
            <c:spPr>
              <a:solidFill>
                <a:srgbClr val="009900"/>
              </a:solidFill>
              <a:ln w="19050">
                <a:solidFill>
                  <a:schemeClr val="lt1"/>
                </a:solidFill>
              </a:ln>
              <a:effectLst/>
            </c:spPr>
            <c:extLst>
              <c:ext xmlns:c16="http://schemas.microsoft.com/office/drawing/2014/chart" uri="{C3380CC4-5D6E-409C-BE32-E72D297353CC}">
                <c16:uniqueId val="{00000004-C116-4ECD-BC0B-F2B70C1473A9}"/>
              </c:ext>
            </c:extLst>
          </c:dPt>
          <c:dPt>
            <c:idx val="1"/>
            <c:bubble3D val="0"/>
            <c:spPr>
              <a:solidFill>
                <a:srgbClr val="0000FF"/>
              </a:solidFill>
              <a:ln w="19050">
                <a:solidFill>
                  <a:schemeClr val="lt1"/>
                </a:solidFill>
              </a:ln>
              <a:effectLst/>
            </c:spPr>
            <c:extLst>
              <c:ext xmlns:c16="http://schemas.microsoft.com/office/drawing/2014/chart" uri="{C3380CC4-5D6E-409C-BE32-E72D297353CC}">
                <c16:uniqueId val="{00000003-C116-4ECD-BC0B-F2B70C1473A9}"/>
              </c:ext>
            </c:extLst>
          </c:dPt>
          <c:dPt>
            <c:idx val="2"/>
            <c:bubble3D val="0"/>
            <c:spPr>
              <a:solidFill>
                <a:srgbClr val="0000FF"/>
              </a:solidFill>
              <a:ln w="19050">
                <a:solidFill>
                  <a:schemeClr val="lt1"/>
                </a:solidFill>
              </a:ln>
              <a:effectLst/>
            </c:spPr>
            <c:extLst>
              <c:ext xmlns:c16="http://schemas.microsoft.com/office/drawing/2014/chart" uri="{C3380CC4-5D6E-409C-BE32-E72D297353CC}">
                <c16:uniqueId val="{00000001-C116-4ECD-BC0B-F2B70C1473A9}"/>
              </c:ext>
            </c:extLst>
          </c:dPt>
          <c:dPt>
            <c:idx val="3"/>
            <c:bubble3D val="0"/>
            <c:spPr>
              <a:solidFill>
                <a:srgbClr val="0000FF"/>
              </a:solidFill>
              <a:ln w="19050">
                <a:solidFill>
                  <a:schemeClr val="lt1"/>
                </a:solidFill>
              </a:ln>
              <a:effectLst/>
            </c:spPr>
            <c:extLst>
              <c:ext xmlns:c16="http://schemas.microsoft.com/office/drawing/2014/chart" uri="{C3380CC4-5D6E-409C-BE32-E72D297353CC}">
                <c16:uniqueId val="{00000002-C116-4ECD-BC0B-F2B70C1473A9}"/>
              </c:ext>
            </c:extLst>
          </c:dPt>
          <c:cat>
            <c:numRef>
              <c:f>Лист1!$A$2:$A$5</c:f>
              <c:numCache>
                <c:formatCode>General</c:formatCode>
                <c:ptCount val="4"/>
              </c:numCache>
            </c:numRef>
          </c:cat>
          <c:val>
            <c:numRef>
              <c:f>Лист1!$B$2:$B$5</c:f>
              <c:numCache>
                <c:formatCode>General</c:formatCode>
                <c:ptCount val="4"/>
                <c:pt idx="0">
                  <c:v>180</c:v>
                </c:pt>
                <c:pt idx="1">
                  <c:v>60</c:v>
                </c:pt>
                <c:pt idx="2">
                  <c:v>60</c:v>
                </c:pt>
                <c:pt idx="3">
                  <c:v>60</c:v>
                </c:pt>
              </c:numCache>
            </c:numRef>
          </c:val>
          <c:extLst>
            <c:ext xmlns:c16="http://schemas.microsoft.com/office/drawing/2014/chart" uri="{C3380CC4-5D6E-409C-BE32-E72D297353CC}">
              <c16:uniqueId val="{00000000-C116-4ECD-BC0B-F2B70C1473A9}"/>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0000FF"/>
            </a:solidFill>
          </c:spPr>
          <c:dPt>
            <c:idx val="0"/>
            <c:bubble3D val="0"/>
            <c:spPr>
              <a:solidFill>
                <a:srgbClr val="009900"/>
              </a:solidFill>
              <a:ln w="19050">
                <a:solidFill>
                  <a:schemeClr val="lt1"/>
                </a:solidFill>
              </a:ln>
              <a:effectLst/>
            </c:spPr>
            <c:extLst>
              <c:ext xmlns:c16="http://schemas.microsoft.com/office/drawing/2014/chart" uri="{C3380CC4-5D6E-409C-BE32-E72D297353CC}">
                <c16:uniqueId val="{00000003-1C82-4093-8C3E-C24B854BB4E7}"/>
              </c:ext>
            </c:extLst>
          </c:dPt>
          <c:dPt>
            <c:idx val="1"/>
            <c:bubble3D val="0"/>
            <c:spPr>
              <a:solidFill>
                <a:srgbClr val="C000C0"/>
              </a:solidFill>
              <a:ln w="19050">
                <a:solidFill>
                  <a:schemeClr val="lt1"/>
                </a:solidFill>
              </a:ln>
              <a:effectLst/>
            </c:spPr>
            <c:extLst>
              <c:ext xmlns:c16="http://schemas.microsoft.com/office/drawing/2014/chart" uri="{C3380CC4-5D6E-409C-BE32-E72D297353CC}">
                <c16:uniqueId val="{00000002-1C82-4093-8C3E-C24B854BB4E7}"/>
              </c:ext>
            </c:extLst>
          </c:dPt>
          <c:dPt>
            <c:idx val="2"/>
            <c:bubble3D val="0"/>
            <c:spPr>
              <a:solidFill>
                <a:srgbClr val="C000C0"/>
              </a:solidFill>
              <a:ln w="19050">
                <a:solidFill>
                  <a:schemeClr val="lt1"/>
                </a:solidFill>
              </a:ln>
              <a:effectLst/>
            </c:spPr>
            <c:extLst>
              <c:ext xmlns:c16="http://schemas.microsoft.com/office/drawing/2014/chart" uri="{C3380CC4-5D6E-409C-BE32-E72D297353CC}">
                <c16:uniqueId val="{00000001-1C82-4093-8C3E-C24B854BB4E7}"/>
              </c:ext>
            </c:extLst>
          </c:dPt>
          <c:dPt>
            <c:idx val="3"/>
            <c:bubble3D val="0"/>
            <c:spPr>
              <a:solidFill>
                <a:srgbClr val="0000FF"/>
              </a:solidFill>
              <a:ln w="19050">
                <a:solidFill>
                  <a:schemeClr val="lt1"/>
                </a:solidFill>
              </a:ln>
              <a:effectLst/>
            </c:spPr>
            <c:extLst>
              <c:ext xmlns:c16="http://schemas.microsoft.com/office/drawing/2014/chart" uri="{C3380CC4-5D6E-409C-BE32-E72D297353CC}">
                <c16:uniqueId val="{00000007-C929-44BA-8AF4-BC734DB5FA15}"/>
              </c:ext>
            </c:extLst>
          </c:dPt>
          <c:cat>
            <c:numRef>
              <c:f>Лист1!$A$2:$A$5</c:f>
              <c:numCache>
                <c:formatCode>General</c:formatCode>
                <c:ptCount val="4"/>
              </c:numCache>
            </c:numRef>
          </c:cat>
          <c:val>
            <c:numRef>
              <c:f>Лист1!$B$2:$B$5</c:f>
              <c:numCache>
                <c:formatCode>General</c:formatCode>
                <c:ptCount val="4"/>
                <c:pt idx="0">
                  <c:v>180</c:v>
                </c:pt>
                <c:pt idx="1">
                  <c:v>90</c:v>
                </c:pt>
                <c:pt idx="2">
                  <c:v>90</c:v>
                </c:pt>
              </c:numCache>
            </c:numRef>
          </c:val>
          <c:extLst>
            <c:ext xmlns:c16="http://schemas.microsoft.com/office/drawing/2014/chart" uri="{C3380CC4-5D6E-409C-BE32-E72D297353CC}">
              <c16:uniqueId val="{00000000-1C82-4093-8C3E-C24B854BB4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2221301284707"/>
          <c:y val="0"/>
          <c:w val="0.80925031081641108"/>
          <c:h val="0.93323523325372859"/>
        </c:manualLayout>
      </c:layout>
      <c:pieChart>
        <c:varyColors val="1"/>
        <c:ser>
          <c:idx val="0"/>
          <c:order val="0"/>
          <c:tx>
            <c:strRef>
              <c:f>Лист1!$B$1</c:f>
              <c:strCache>
                <c:ptCount val="1"/>
                <c:pt idx="0">
                  <c:v>Продажи</c:v>
                </c:pt>
              </c:strCache>
            </c:strRef>
          </c:tx>
          <c:spPr>
            <a:solidFill>
              <a:srgbClr val="FF6600"/>
            </a:solidFill>
          </c:spPr>
          <c:dPt>
            <c:idx val="0"/>
            <c:bubble3D val="0"/>
            <c:spPr>
              <a:solidFill>
                <a:srgbClr val="FF6600"/>
              </a:solidFill>
              <a:ln w="19050">
                <a:solidFill>
                  <a:schemeClr val="lt1"/>
                </a:solidFill>
              </a:ln>
              <a:effectLst/>
            </c:spPr>
            <c:extLst>
              <c:ext xmlns:c16="http://schemas.microsoft.com/office/drawing/2014/chart" uri="{C3380CC4-5D6E-409C-BE32-E72D297353CC}">
                <c16:uniqueId val="{00000001-9662-4879-90E3-E57AFD4AF120}"/>
              </c:ext>
            </c:extLst>
          </c:dPt>
          <c:dPt>
            <c:idx val="1"/>
            <c:bubble3D val="0"/>
            <c:spPr>
              <a:solidFill>
                <a:srgbClr val="FF6600"/>
              </a:solidFill>
              <a:ln w="19050">
                <a:solidFill>
                  <a:schemeClr val="lt1"/>
                </a:solidFill>
              </a:ln>
              <a:effectLst/>
            </c:spPr>
            <c:extLst>
              <c:ext xmlns:c16="http://schemas.microsoft.com/office/drawing/2014/chart" uri="{C3380CC4-5D6E-409C-BE32-E72D297353CC}">
                <c16:uniqueId val="{00000003-9662-4879-90E3-E57AFD4AF120}"/>
              </c:ext>
            </c:extLst>
          </c:dPt>
          <c:dPt>
            <c:idx val="2"/>
            <c:bubble3D val="0"/>
            <c:spPr>
              <a:solidFill>
                <a:srgbClr val="0000FF"/>
              </a:solidFill>
              <a:ln w="19050">
                <a:solidFill>
                  <a:schemeClr val="lt1"/>
                </a:solidFill>
              </a:ln>
              <a:effectLst/>
            </c:spPr>
            <c:extLst>
              <c:ext xmlns:c16="http://schemas.microsoft.com/office/drawing/2014/chart" uri="{C3380CC4-5D6E-409C-BE32-E72D297353CC}">
                <c16:uniqueId val="{00000002-3C79-4271-B614-8950540CBE74}"/>
              </c:ext>
            </c:extLst>
          </c:dPt>
          <c:dPt>
            <c:idx val="3"/>
            <c:bubble3D val="0"/>
            <c:spPr>
              <a:solidFill>
                <a:srgbClr val="0000FF"/>
              </a:solidFill>
              <a:ln w="19050">
                <a:solidFill>
                  <a:schemeClr val="lt1"/>
                </a:solidFill>
              </a:ln>
              <a:effectLst/>
            </c:spPr>
            <c:extLst>
              <c:ext xmlns:c16="http://schemas.microsoft.com/office/drawing/2014/chart" uri="{C3380CC4-5D6E-409C-BE32-E72D297353CC}">
                <c16:uniqueId val="{00000001-3C79-4271-B614-8950540CBE74}"/>
              </c:ext>
            </c:extLst>
          </c:dPt>
          <c:cat>
            <c:strRef>
              <c:f>Лист1!$A$2:$A$5</c:f>
              <c:strCache>
                <c:ptCount val="4"/>
                <c:pt idx="0">
                  <c:v>Кв. 1</c:v>
                </c:pt>
                <c:pt idx="1">
                  <c:v>Кв. 2</c:v>
                </c:pt>
                <c:pt idx="2">
                  <c:v>Кв. 3</c:v>
                </c:pt>
                <c:pt idx="3">
                  <c:v>Кв. 4</c:v>
                </c:pt>
              </c:strCache>
            </c:strRef>
          </c:cat>
          <c:val>
            <c:numRef>
              <c:f>Лист1!$B$2:$B$5</c:f>
              <c:numCache>
                <c:formatCode>General</c:formatCode>
                <c:ptCount val="4"/>
                <c:pt idx="0">
                  <c:v>120</c:v>
                </c:pt>
                <c:pt idx="1">
                  <c:v>120</c:v>
                </c:pt>
                <c:pt idx="2">
                  <c:v>60</c:v>
                </c:pt>
                <c:pt idx="3">
                  <c:v>60</c:v>
                </c:pt>
              </c:numCache>
            </c:numRef>
          </c:val>
          <c:extLst>
            <c:ext xmlns:c16="http://schemas.microsoft.com/office/drawing/2014/chart" uri="{C3380CC4-5D6E-409C-BE32-E72D297353CC}">
              <c16:uniqueId val="{00000000-3C79-4271-B614-8950540CBE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Столбец1</c:v>
                </c:pt>
              </c:strCache>
            </c:strRef>
          </c:tx>
          <c:dPt>
            <c:idx val="0"/>
            <c:bubble3D val="0"/>
            <c:spPr>
              <a:solidFill>
                <a:srgbClr val="C000C0"/>
              </a:solidFill>
              <a:ln w="19050">
                <a:solidFill>
                  <a:schemeClr val="lt1"/>
                </a:solidFill>
              </a:ln>
              <a:effectLst/>
            </c:spPr>
            <c:extLst>
              <c:ext xmlns:c16="http://schemas.microsoft.com/office/drawing/2014/chart" uri="{C3380CC4-5D6E-409C-BE32-E72D297353CC}">
                <c16:uniqueId val="{00000001-6DE4-4484-8292-1AC8D209E19A}"/>
              </c:ext>
            </c:extLst>
          </c:dPt>
          <c:dPt>
            <c:idx val="1"/>
            <c:bubble3D val="0"/>
            <c:spPr>
              <a:solidFill>
                <a:srgbClr val="C000C0"/>
              </a:solidFill>
              <a:ln w="19050">
                <a:solidFill>
                  <a:schemeClr val="lt1"/>
                </a:solidFill>
              </a:ln>
              <a:effectLst/>
            </c:spPr>
            <c:extLst>
              <c:ext xmlns:c16="http://schemas.microsoft.com/office/drawing/2014/chart" uri="{C3380CC4-5D6E-409C-BE32-E72D297353CC}">
                <c16:uniqueId val="{00000002-6DE4-4484-8292-1AC8D209E19A}"/>
              </c:ext>
            </c:extLst>
          </c:dPt>
          <c:dPt>
            <c:idx val="2"/>
            <c:bubble3D val="0"/>
            <c:spPr>
              <a:solidFill>
                <a:srgbClr val="0000FF"/>
              </a:solidFill>
              <a:ln w="19050">
                <a:solidFill>
                  <a:schemeClr val="lt1"/>
                </a:solidFill>
              </a:ln>
              <a:effectLst/>
            </c:spPr>
            <c:extLst>
              <c:ext xmlns:c16="http://schemas.microsoft.com/office/drawing/2014/chart" uri="{C3380CC4-5D6E-409C-BE32-E72D297353CC}">
                <c16:uniqueId val="{00000005-6DE4-4484-8292-1AC8D209E19A}"/>
              </c:ext>
            </c:extLst>
          </c:dPt>
          <c:dPt>
            <c:idx val="3"/>
            <c:bubble3D val="0"/>
            <c:spPr>
              <a:solidFill>
                <a:srgbClr val="0000FF"/>
              </a:solidFill>
              <a:ln w="19050">
                <a:solidFill>
                  <a:schemeClr val="lt1"/>
                </a:solidFill>
              </a:ln>
              <a:effectLst/>
            </c:spPr>
            <c:extLst>
              <c:ext xmlns:c16="http://schemas.microsoft.com/office/drawing/2014/chart" uri="{C3380CC4-5D6E-409C-BE32-E72D297353CC}">
                <c16:uniqueId val="{00000004-6DE4-4484-8292-1AC8D209E19A}"/>
              </c:ext>
            </c:extLst>
          </c:dPt>
          <c:dPt>
            <c:idx val="4"/>
            <c:bubble3D val="0"/>
            <c:spPr>
              <a:solidFill>
                <a:srgbClr val="0000FF"/>
              </a:solidFill>
              <a:ln w="19050">
                <a:solidFill>
                  <a:schemeClr val="lt1"/>
                </a:solidFill>
              </a:ln>
              <a:effectLst/>
            </c:spPr>
            <c:extLst>
              <c:ext xmlns:c16="http://schemas.microsoft.com/office/drawing/2014/chart" uri="{C3380CC4-5D6E-409C-BE32-E72D297353CC}">
                <c16:uniqueId val="{00000003-6DE4-4484-8292-1AC8D209E19A}"/>
              </c:ext>
            </c:extLst>
          </c:dPt>
          <c:cat>
            <c:numRef>
              <c:f>Лист1!$A$2:$A$6</c:f>
              <c:numCache>
                <c:formatCode>General</c:formatCode>
                <c:ptCount val="5"/>
              </c:numCache>
            </c:numRef>
          </c:cat>
          <c:val>
            <c:numRef>
              <c:f>Лист1!$B$2:$B$6</c:f>
              <c:numCache>
                <c:formatCode>General</c:formatCode>
                <c:ptCount val="5"/>
                <c:pt idx="0">
                  <c:v>90</c:v>
                </c:pt>
                <c:pt idx="1">
                  <c:v>90</c:v>
                </c:pt>
                <c:pt idx="2">
                  <c:v>60</c:v>
                </c:pt>
                <c:pt idx="3">
                  <c:v>60</c:v>
                </c:pt>
                <c:pt idx="4">
                  <c:v>60</c:v>
                </c:pt>
              </c:numCache>
            </c:numRef>
          </c:val>
          <c:extLst>
            <c:ext xmlns:c16="http://schemas.microsoft.com/office/drawing/2014/chart" uri="{C3380CC4-5D6E-409C-BE32-E72D297353CC}">
              <c16:uniqueId val="{00000000-6DE4-4484-8292-1AC8D209E19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CF6D987-E15B-4E19-96A4-CD545010F172}" type="datetimeFigureOut">
              <a:rPr lang="ru-RU"/>
              <a:pPr>
                <a:defRPr/>
              </a:pPr>
              <a:t>25.10.2023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CC30D5A-B92E-4520-A86D-82003D988D0F}" type="slidenum">
              <a:rPr lang="ru-RU" altLang="ru-RU"/>
              <a:pPr/>
              <a:t>‹#›</a:t>
            </a:fld>
            <a:endParaRPr lang="ru-RU"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ADA8D1A-01B4-4A3F-8DAB-996984A7A6A8}" type="datetimeFigureOut">
              <a:rPr lang="ru-RU"/>
              <a:pPr>
                <a:defRPr/>
              </a:pPr>
              <a:t>25.10.2023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12A92EC-6403-4BF2-AE6C-DD8AE5117102}"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7F6FEB-8C52-4D04-9E75-ED620D5306B6}" type="slidenum">
              <a:rPr lang="ru-RU" altLang="ru-RU"/>
              <a:pPr/>
              <a:t>16</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7F6FEB-8C52-4D04-9E75-ED620D5306B6}" type="slidenum">
              <a:rPr lang="ru-RU" altLang="ru-RU"/>
              <a:pPr/>
              <a:t>17</a:t>
            </a:fld>
            <a:endParaRPr lang="ru-RU" altLang="ru-RU"/>
          </a:p>
        </p:txBody>
      </p:sp>
    </p:spTree>
    <p:extLst>
      <p:ext uri="{BB962C8B-B14F-4D97-AF65-F5344CB8AC3E}">
        <p14:creationId xmlns:p14="http://schemas.microsoft.com/office/powerpoint/2010/main" val="125305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DE42B8DF-A1A8-462F-8CED-EBE8782A1DE8}"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DA7300FF-10A3-419B-A23C-CBA9C6080EE8}" type="slidenum">
              <a:rPr lang="ru-RU" altLang="ru-RU" smtClean="0"/>
              <a:pPr/>
              <a:t>‹#›</a:t>
            </a:fld>
            <a:endParaRPr lang="ru-RU" altLang="ru-RU"/>
          </a:p>
        </p:txBody>
      </p:sp>
    </p:spTree>
    <p:extLst>
      <p:ext uri="{BB962C8B-B14F-4D97-AF65-F5344CB8AC3E}">
        <p14:creationId xmlns:p14="http://schemas.microsoft.com/office/powerpoint/2010/main" val="679601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15404A2D-7804-4F74-9FB3-DBC363905A09}"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E026936-8851-4633-9194-297D7473D50F}" type="slidenum">
              <a:rPr lang="ru-RU" altLang="ru-RU" smtClean="0"/>
              <a:pPr/>
              <a:t>‹#›</a:t>
            </a:fld>
            <a:endParaRPr lang="ru-RU" altLang="ru-RU"/>
          </a:p>
        </p:txBody>
      </p:sp>
    </p:spTree>
    <p:extLst>
      <p:ext uri="{BB962C8B-B14F-4D97-AF65-F5344CB8AC3E}">
        <p14:creationId xmlns:p14="http://schemas.microsoft.com/office/powerpoint/2010/main" val="239593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15404A2D-7804-4F74-9FB3-DBC363905A09}"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E026936-8851-4633-9194-297D7473D50F}" type="slidenum">
              <a:rPr lang="ru-RU" altLang="ru-RU" smtClean="0"/>
              <a:pPr/>
              <a:t>‹#›</a:t>
            </a:fld>
            <a:endParaRPr lang="ru-RU" alt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8810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15404A2D-7804-4F74-9FB3-DBC363905A09}"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E026936-8851-4633-9194-297D7473D50F}" type="slidenum">
              <a:rPr lang="ru-RU" altLang="ru-RU" smtClean="0"/>
              <a:pPr/>
              <a:t>‹#›</a:t>
            </a:fld>
            <a:endParaRPr lang="ru-RU" altLang="ru-RU"/>
          </a:p>
        </p:txBody>
      </p:sp>
    </p:spTree>
    <p:extLst>
      <p:ext uri="{BB962C8B-B14F-4D97-AF65-F5344CB8AC3E}">
        <p14:creationId xmlns:p14="http://schemas.microsoft.com/office/powerpoint/2010/main" val="1923207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15404A2D-7804-4F74-9FB3-DBC363905A09}"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E026936-8851-4633-9194-297D7473D50F}" type="slidenum">
              <a:rPr lang="ru-RU" altLang="ru-RU" smtClean="0"/>
              <a:pPr/>
              <a:t>‹#›</a:t>
            </a:fld>
            <a:endParaRPr lang="ru-RU" alt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329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15404A2D-7804-4F74-9FB3-DBC363905A09}"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E026936-8851-4633-9194-297D7473D50F}" type="slidenum">
              <a:rPr lang="ru-RU" altLang="ru-RU" smtClean="0"/>
              <a:pPr/>
              <a:t>‹#›</a:t>
            </a:fld>
            <a:endParaRPr lang="ru-RU" altLang="ru-RU"/>
          </a:p>
        </p:txBody>
      </p:sp>
    </p:spTree>
    <p:extLst>
      <p:ext uri="{BB962C8B-B14F-4D97-AF65-F5344CB8AC3E}">
        <p14:creationId xmlns:p14="http://schemas.microsoft.com/office/powerpoint/2010/main" val="1742390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43534996-5243-428B-B732-F219F6885CAA}"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EAE0692-DCA2-49BA-B9E1-20653CEAAADF}" type="slidenum">
              <a:rPr lang="ru-RU" altLang="ru-RU" smtClean="0"/>
              <a:pPr/>
              <a:t>‹#›</a:t>
            </a:fld>
            <a:endParaRPr lang="ru-RU" altLang="ru-RU"/>
          </a:p>
        </p:txBody>
      </p:sp>
    </p:spTree>
    <p:extLst>
      <p:ext uri="{BB962C8B-B14F-4D97-AF65-F5344CB8AC3E}">
        <p14:creationId xmlns:p14="http://schemas.microsoft.com/office/powerpoint/2010/main" val="276067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F8E13CB3-D94E-493E-B095-276341609F29}"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5CF08C82-E966-45A7-824B-9FB11791FACC}" type="slidenum">
              <a:rPr lang="ru-RU" altLang="ru-RU" smtClean="0"/>
              <a:pPr/>
              <a:t>‹#›</a:t>
            </a:fld>
            <a:endParaRPr lang="ru-RU" altLang="ru-RU"/>
          </a:p>
        </p:txBody>
      </p:sp>
    </p:spTree>
    <p:extLst>
      <p:ext uri="{BB962C8B-B14F-4D97-AF65-F5344CB8AC3E}">
        <p14:creationId xmlns:p14="http://schemas.microsoft.com/office/powerpoint/2010/main" val="843335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69818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1124268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3510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DC0778D1-46D9-4E8C-A521-D0F91C5DAEB1}"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694BC216-E8B5-4B29-8FF1-A5959462266E}" type="slidenum">
              <a:rPr lang="ru-RU" altLang="ru-RU" smtClean="0"/>
              <a:pPr/>
              <a:t>‹#›</a:t>
            </a:fld>
            <a:endParaRPr lang="ru-RU" altLang="ru-RU"/>
          </a:p>
        </p:txBody>
      </p:sp>
    </p:spTree>
    <p:extLst>
      <p:ext uri="{BB962C8B-B14F-4D97-AF65-F5344CB8AC3E}">
        <p14:creationId xmlns:p14="http://schemas.microsoft.com/office/powerpoint/2010/main" val="381677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619757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25.10.2023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5713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25.10.2023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51685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25.10.2023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4689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799307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871348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8067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393981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11" name="Номер слайда 10"/>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62942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2481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DA034F5D-56AC-4198-A8AD-FBBC3548CD9F}" type="datetime1">
              <a:rPr lang="ru-RU" smtClean="0"/>
              <a:pPr>
                <a:defRPr/>
              </a:pPr>
              <a:t>25.10.2023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C258771D-148E-4776-9323-B356F2AD1686}" type="slidenum">
              <a:rPr lang="ru-RU" altLang="ru-RU" smtClean="0"/>
              <a:pPr/>
              <a:t>‹#›</a:t>
            </a:fld>
            <a:endParaRPr lang="ru-RU" altLang="ru-RU"/>
          </a:p>
        </p:txBody>
      </p:sp>
    </p:spTree>
    <p:extLst>
      <p:ext uri="{BB962C8B-B14F-4D97-AF65-F5344CB8AC3E}">
        <p14:creationId xmlns:p14="http://schemas.microsoft.com/office/powerpoint/2010/main" val="119440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608681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659775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41504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228882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39874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42983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extLst>
      <p:ext uri="{BB962C8B-B14F-4D97-AF65-F5344CB8AC3E}">
        <p14:creationId xmlns:p14="http://schemas.microsoft.com/office/powerpoint/2010/main" val="3851808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87218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9361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159F457E-7063-462B-83B8-6BC15C05F634}" type="datetime1">
              <a:rPr lang="ru-RU" smtClean="0"/>
              <a:pPr>
                <a:defRPr/>
              </a:pPr>
              <a:t>25.10.2023</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FB76F35F-A4AA-4C2C-A259-4225CE9970B8}" type="slidenum">
              <a:rPr lang="ru-RU" altLang="ru-RU" smtClean="0"/>
              <a:pPr/>
              <a:t>‹#›</a:t>
            </a:fld>
            <a:endParaRPr lang="ru-RU" altLang="ru-RU"/>
          </a:p>
        </p:txBody>
      </p:sp>
    </p:spTree>
    <p:extLst>
      <p:ext uri="{BB962C8B-B14F-4D97-AF65-F5344CB8AC3E}">
        <p14:creationId xmlns:p14="http://schemas.microsoft.com/office/powerpoint/2010/main" val="60795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91F851EF-0D0F-4F49-B8AB-A35BCC855B21}" type="datetime1">
              <a:rPr lang="ru-RU" smtClean="0"/>
              <a:pPr>
                <a:defRPr/>
              </a:pPr>
              <a:t>25.10.2023</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751CEC88-7E9B-4C40-AF70-B38476D2A173}" type="slidenum">
              <a:rPr lang="ru-RU" altLang="ru-RU" smtClean="0"/>
              <a:pPr/>
              <a:t>‹#›</a:t>
            </a:fld>
            <a:endParaRPr lang="ru-RU" altLang="ru-RU"/>
          </a:p>
        </p:txBody>
      </p:sp>
    </p:spTree>
    <p:extLst>
      <p:ext uri="{BB962C8B-B14F-4D97-AF65-F5344CB8AC3E}">
        <p14:creationId xmlns:p14="http://schemas.microsoft.com/office/powerpoint/2010/main" val="292860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BEB59F7C-1F45-4C3D-8A99-7C79D446207A}" type="datetime1">
              <a:rPr lang="ru-RU" smtClean="0"/>
              <a:pPr>
                <a:defRPr/>
              </a:pPr>
              <a:t>25.10.2023</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1C493C37-C0C8-49CD-ABCD-2542B5D1A451}" type="slidenum">
              <a:rPr lang="ru-RU" altLang="ru-RU" smtClean="0"/>
              <a:pPr/>
              <a:t>‹#›</a:t>
            </a:fld>
            <a:endParaRPr lang="ru-RU" altLang="ru-RU"/>
          </a:p>
        </p:txBody>
      </p:sp>
    </p:spTree>
    <p:extLst>
      <p:ext uri="{BB962C8B-B14F-4D97-AF65-F5344CB8AC3E}">
        <p14:creationId xmlns:p14="http://schemas.microsoft.com/office/powerpoint/2010/main" val="998901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9465737-5D5B-42D3-8B7F-925E5198BF86}" type="datetime1">
              <a:rPr lang="ru-RU" smtClean="0"/>
              <a:pPr>
                <a:defRPr/>
              </a:pPr>
              <a:t>25.10.2023</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fld id="{5D574F53-1012-4E31-B386-9F8EDE3E31E5}" type="slidenum">
              <a:rPr lang="ru-RU" altLang="ru-RU" smtClean="0"/>
              <a:pPr/>
              <a:t>‹#›</a:t>
            </a:fld>
            <a:endParaRPr lang="ru-RU" altLang="ru-RU"/>
          </a:p>
        </p:txBody>
      </p:sp>
    </p:spTree>
    <p:extLst>
      <p:ext uri="{BB962C8B-B14F-4D97-AF65-F5344CB8AC3E}">
        <p14:creationId xmlns:p14="http://schemas.microsoft.com/office/powerpoint/2010/main" val="2046477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8C63E36B-D808-455F-BACA-C787AD40CBDC}" type="datetime1">
              <a:rPr lang="ru-RU" smtClean="0"/>
              <a:pPr>
                <a:defRPr/>
              </a:pPr>
              <a:t>25.10.2023</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EC254E48-4A69-4AA8-A9FB-BAC3FC9327CD}" type="slidenum">
              <a:rPr lang="ru-RU" altLang="ru-RU" smtClean="0"/>
              <a:pPr/>
              <a:t>‹#›</a:t>
            </a:fld>
            <a:endParaRPr lang="ru-RU" altLang="ru-RU"/>
          </a:p>
        </p:txBody>
      </p:sp>
    </p:spTree>
    <p:extLst>
      <p:ext uri="{BB962C8B-B14F-4D97-AF65-F5344CB8AC3E}">
        <p14:creationId xmlns:p14="http://schemas.microsoft.com/office/powerpoint/2010/main" val="292463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6E60421A-B57A-4837-828F-C915E0FCB293}" type="datetime1">
              <a:rPr lang="ru-RU" smtClean="0"/>
              <a:pPr>
                <a:defRPr/>
              </a:pPr>
              <a:t>25.10.2023</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6D1FC768-718E-4FF3-9473-76850F5D8B2D}" type="slidenum">
              <a:rPr lang="ru-RU" altLang="ru-RU" smtClean="0"/>
              <a:pPr/>
              <a:t>‹#›</a:t>
            </a:fld>
            <a:endParaRPr lang="ru-RU" altLang="ru-RU"/>
          </a:p>
        </p:txBody>
      </p:sp>
    </p:spTree>
    <p:extLst>
      <p:ext uri="{BB962C8B-B14F-4D97-AF65-F5344CB8AC3E}">
        <p14:creationId xmlns:p14="http://schemas.microsoft.com/office/powerpoint/2010/main" val="409658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5404A2D-7804-4F74-9FB3-DBC363905A09}" type="datetime1">
              <a:rPr lang="ru-RU" smtClean="0"/>
              <a:pPr>
                <a:defRPr/>
              </a:pPr>
              <a:t>25.10.2023</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7E026936-8851-4633-9194-297D7473D50F}" type="slidenum">
              <a:rPr lang="ru-RU" altLang="ru-RU" smtClean="0"/>
              <a:pPr/>
              <a:t>‹#›</a:t>
            </a:fld>
            <a:endParaRPr lang="ru-RU" altLang="ru-RU"/>
          </a:p>
        </p:txBody>
      </p:sp>
    </p:spTree>
    <p:extLst>
      <p:ext uri="{BB962C8B-B14F-4D97-AF65-F5344CB8AC3E}">
        <p14:creationId xmlns:p14="http://schemas.microsoft.com/office/powerpoint/2010/main" val="210838167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25.10.2023</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857575018"/>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B106E36-FD25-4E2D-B0AA-010F637433A0}" type="datetimeFigureOut">
              <a:rPr lang="ru-RU" smtClean="0"/>
              <a:pPr/>
              <a:t>25.10.2023</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5C68B6-61C2-468F-89AB-4B9F7531AA68}" type="slidenum">
              <a:rPr lang="ru-RU" smtClean="0"/>
              <a:pPr/>
              <a:t>‹#›</a:t>
            </a:fld>
            <a:endParaRPr lang="ru-RU"/>
          </a:p>
        </p:txBody>
      </p:sp>
    </p:spTree>
    <p:extLst>
      <p:ext uri="{BB962C8B-B14F-4D97-AF65-F5344CB8AC3E}">
        <p14:creationId xmlns:p14="http://schemas.microsoft.com/office/powerpoint/2010/main" val="3606981804"/>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34.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9.xml"/><Relationship Id="rId4" Type="http://schemas.openxmlformats.org/officeDocument/2006/relationships/image" Target="../media/image113.png"/></Relationships>
</file>

<file path=ppt/slides/_rels/slide1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chart" Target="../charts/chart5.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4.xml"/><Relationship Id="rId4" Type="http://schemas.openxmlformats.org/officeDocument/2006/relationships/image" Target="../media/image9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5" y="19472"/>
            <a:ext cx="7272808" cy="2279547"/>
          </a:xfrm>
        </p:spPr>
        <p:txBody>
          <a:bodyPr/>
          <a:lstStyle/>
          <a:p>
            <a:pPr algn="ctr"/>
            <a:r>
              <a:rPr lang="ru-RU"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Семинар – практикум </a:t>
            </a:r>
            <a:br>
              <a:rPr lang="ru-RU"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рамках школы молодого воспитателя </a:t>
            </a:r>
            <a:b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Симферопольского района</a:t>
            </a:r>
            <a:endParaRPr lang="ru-RU"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159108" y="2924944"/>
            <a:ext cx="6465741" cy="1096899"/>
          </a:xfrm>
        </p:spPr>
        <p:txBody>
          <a:bodyPr>
            <a:noAutofit/>
          </a:bodyPr>
          <a:lstStyle/>
          <a:p>
            <a:pPr algn="ctr"/>
            <a:r>
              <a:rPr lang="ru-RU"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Тема</a:t>
            </a:r>
            <a:r>
              <a:rPr lang="ru-RU" sz="24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«Формирование предпосылок математической грамотности в контексте содержания ФОП ДО»</a:t>
            </a:r>
            <a:endParaRPr lang="ru-RU"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403646" y="5013176"/>
            <a:ext cx="5976664" cy="1631216"/>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МБОУ «Партизанская школа им.А.П.Богданова»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структурное подразделение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Детский сад «Радуга»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с.Партизанское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26 октября 2023 г.</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6130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81663" y="283166"/>
            <a:ext cx="3314329" cy="731168"/>
          </a:xfrm>
        </p:spPr>
        <p:txBody>
          <a:bodyPr/>
          <a:lstStyle/>
          <a:p>
            <a:r>
              <a:rPr lang="ru-RU"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Наши группы</a:t>
            </a:r>
            <a:endParaRPr lang="ru-RU"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5989" y="3603455"/>
            <a:ext cx="3597249" cy="2697937"/>
          </a:xfrm>
          <a:prstGeom prst="rect">
            <a:avLst/>
          </a:prstGeom>
          <a:ln>
            <a:noFill/>
          </a:ln>
          <a:effectLst>
            <a:glow rad="101600">
              <a:srgbClr val="000099">
                <a:alpha val="40000"/>
              </a:srgbClr>
            </a:glow>
            <a:softEdge rad="112500"/>
          </a:effectLst>
        </p:spPr>
      </p:pic>
      <p:sp>
        <p:nvSpPr>
          <p:cNvPr id="7" name="Прямоугольник 6"/>
          <p:cNvSpPr/>
          <p:nvPr/>
        </p:nvSpPr>
        <p:spPr>
          <a:xfrm>
            <a:off x="1074701" y="2584307"/>
            <a:ext cx="2926635" cy="707886"/>
          </a:xfrm>
          <a:prstGeom prst="rect">
            <a:avLst/>
          </a:prstGeom>
          <a:noFill/>
        </p:spPr>
        <p:txBody>
          <a:bodyPr wrap="none" lIns="91440" tIns="45720" rIns="91440" bIns="45720">
            <a:spAutoFit/>
          </a:bodyPr>
          <a:lstStyle/>
          <a:p>
            <a:pPr algn="ctr"/>
            <a:r>
              <a:rPr lang="ru-RU" sz="40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3600" b="1"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Капельки</a:t>
            </a:r>
            <a:r>
              <a:rPr lang="ru-RU" sz="40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4000" b="1" cap="none" spc="0" dirty="0">
              <a:ln w="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4755" r="11442" b="-66"/>
          <a:stretch/>
        </p:blipFill>
        <p:spPr>
          <a:xfrm>
            <a:off x="631777" y="3353724"/>
            <a:ext cx="3464375" cy="2796390"/>
          </a:xfrm>
          <a:prstGeom prst="rect">
            <a:avLst/>
          </a:prstGeom>
          <a:ln>
            <a:noFill/>
          </a:ln>
          <a:effectLst>
            <a:glow rad="101600">
              <a:schemeClr val="accent4">
                <a:satMod val="175000"/>
                <a:alpha val="40000"/>
              </a:schemeClr>
            </a:glow>
            <a:softEdge rad="112500"/>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6014" t="10574" r="6914" b="7844"/>
          <a:stretch/>
        </p:blipFill>
        <p:spPr>
          <a:xfrm>
            <a:off x="5368690" y="509440"/>
            <a:ext cx="3456384" cy="2428810"/>
          </a:xfrm>
          <a:prstGeom prst="rect">
            <a:avLst/>
          </a:prstGeom>
          <a:ln>
            <a:noFill/>
          </a:ln>
          <a:effectLst>
            <a:glow rad="101600">
              <a:schemeClr val="accent3">
                <a:satMod val="175000"/>
                <a:alpha val="40000"/>
              </a:schemeClr>
            </a:glow>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08" y="1014334"/>
            <a:ext cx="3771911" cy="1697360"/>
          </a:xfrm>
          <a:prstGeom prst="rect">
            <a:avLst/>
          </a:prstGeom>
          <a:ln>
            <a:noFill/>
          </a:ln>
          <a:effectLst>
            <a:glow rad="101600">
              <a:srgbClr val="0070C0">
                <a:alpha val="60000"/>
              </a:srgbClr>
            </a:glow>
            <a:softEdge rad="112500"/>
          </a:effectLst>
        </p:spPr>
      </p:pic>
      <p:sp>
        <p:nvSpPr>
          <p:cNvPr id="10" name="Прямоугольник 9"/>
          <p:cNvSpPr/>
          <p:nvPr/>
        </p:nvSpPr>
        <p:spPr>
          <a:xfrm>
            <a:off x="5671583" y="6132022"/>
            <a:ext cx="3153491" cy="707886"/>
          </a:xfrm>
          <a:prstGeom prst="rect">
            <a:avLst/>
          </a:prstGeom>
          <a:noFill/>
        </p:spPr>
        <p:txBody>
          <a:bodyPr wrap="none" lIns="91440" tIns="45720" rIns="91440" bIns="45720">
            <a:spAutoFit/>
          </a:bodyPr>
          <a:lstStyle/>
          <a:p>
            <a:pPr algn="ctr"/>
            <a:r>
              <a:rPr lang="ru-RU" sz="40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36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Звездочки</a:t>
            </a:r>
            <a:r>
              <a:rPr lang="ru-RU" sz="40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4000" b="1" cap="none" spc="0" dirty="0">
              <a:ln w="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Прямоугольник 10"/>
          <p:cNvSpPr/>
          <p:nvPr/>
        </p:nvSpPr>
        <p:spPr>
          <a:xfrm>
            <a:off x="1337210" y="6150114"/>
            <a:ext cx="2401618" cy="707886"/>
          </a:xfrm>
          <a:prstGeom prst="rect">
            <a:avLst/>
          </a:prstGeom>
          <a:noFill/>
        </p:spPr>
        <p:txBody>
          <a:bodyPr wrap="none" lIns="91440" tIns="45720" rIns="91440" bIns="45720">
            <a:spAutoFit/>
          </a:bodyPr>
          <a:lstStyle/>
          <a:p>
            <a:pPr algn="ctr"/>
            <a:r>
              <a:rPr lang="ru-RU" sz="40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3600" b="1"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Лучики</a:t>
            </a:r>
            <a:r>
              <a:rPr lang="ru-RU" sz="40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4000" b="1" cap="none" spc="0" dirty="0">
              <a:ln w="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Прямоугольник 11"/>
          <p:cNvSpPr/>
          <p:nvPr/>
        </p:nvSpPr>
        <p:spPr>
          <a:xfrm>
            <a:off x="5051465" y="2938250"/>
            <a:ext cx="3470053" cy="646331"/>
          </a:xfrm>
          <a:prstGeom prst="rect">
            <a:avLst/>
          </a:prstGeom>
          <a:noFill/>
        </p:spPr>
        <p:txBody>
          <a:bodyPr wrap="none" lIns="91440" tIns="45720" rIns="91440" bIns="45720">
            <a:spAutoFit/>
          </a:bodyPr>
          <a:lstStyle/>
          <a:p>
            <a:pPr algn="ctr"/>
            <a:r>
              <a:rPr lang="ru-RU" sz="36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3600" b="1"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Карамельки</a:t>
            </a:r>
            <a:r>
              <a:rPr lang="ru-RU" sz="3600" b="1" cap="none" spc="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3600" b="1" cap="none" spc="0" dirty="0">
              <a:ln w="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08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0034" y="0"/>
            <a:ext cx="8286808"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sng"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Работа с кубиком строится следующим образом: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Формулируется тема образовательной деятельности. Тема должна обозначить круг вопросов, на которые нужно будет ответить.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"Кубик Блумa" уникален тем, что позволяет формулировать вопросы самого разного характера. Педагог или  ребенок бросает кубик. Выпавшая грань укажет: какого типа вопрос следует задать. Удобнее ориентироваться  по слову на грани кубика — с него и должен начинаться вопрос.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p:txBody>
      </p:sp>
      <p:sp>
        <p:nvSpPr>
          <p:cNvPr id="5" name="Прямоугольник 4"/>
          <p:cNvSpPr/>
          <p:nvPr/>
        </p:nvSpPr>
        <p:spPr>
          <a:xfrm>
            <a:off x="4429124" y="2357430"/>
            <a:ext cx="41434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p:txBody>
      </p:sp>
      <p:pic>
        <p:nvPicPr>
          <p:cNvPr id="6" name="Picture 4" descr="C:\Users\HP\Desktop\IMG_20231024_131824.jpg"/>
          <p:cNvPicPr>
            <a:picLocks noChangeAspect="1" noChangeArrowheads="1"/>
          </p:cNvPicPr>
          <p:nvPr/>
        </p:nvPicPr>
        <p:blipFill>
          <a:blip r:embed="rId2" cstate="print"/>
          <a:srcRect/>
          <a:stretch>
            <a:fillRect/>
          </a:stretch>
        </p:blipFill>
        <p:spPr bwMode="auto">
          <a:xfrm>
            <a:off x="571472" y="4143380"/>
            <a:ext cx="2357454" cy="1500198"/>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3786182" y="3071810"/>
            <a:ext cx="4357718" cy="3429024"/>
          </a:xfrm>
          <a:prstGeom prst="rect">
            <a:avLst/>
          </a:prstGeom>
          <a:noFill/>
          <a:ln w="9525">
            <a:noFill/>
            <a:miter lim="800000"/>
            <a:headEnd/>
            <a:tailEnd/>
          </a:ln>
          <a:effectLst/>
        </p:spPr>
      </p:pic>
    </p:spTree>
    <p:extLst>
      <p:ext uri="{BB962C8B-B14F-4D97-AF65-F5344CB8AC3E}">
        <p14:creationId xmlns:p14="http://schemas.microsoft.com/office/powerpoint/2010/main" val="37114826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ds05.infourok.ru/uploads/ex/0b33/000ceffa-4095a05a/hello_html_3e92607d.jpg"/>
          <p:cNvPicPr/>
          <p:nvPr/>
        </p:nvPicPr>
        <p:blipFill>
          <a:blip r:embed="rId2"/>
          <a:srcRect l="21498" t="26923" r="3502" b="7525"/>
          <a:stretch>
            <a:fillRect/>
          </a:stretch>
        </p:blipFill>
        <p:spPr bwMode="auto">
          <a:xfrm>
            <a:off x="357158" y="1928802"/>
            <a:ext cx="8429683" cy="4572032"/>
          </a:xfrm>
          <a:prstGeom prst="rect">
            <a:avLst/>
          </a:prstGeom>
          <a:noFill/>
          <a:ln w="9525">
            <a:noFill/>
            <a:miter lim="800000"/>
            <a:headEnd/>
            <a:tailEnd/>
          </a:ln>
        </p:spPr>
      </p:pic>
      <p:sp>
        <p:nvSpPr>
          <p:cNvPr id="3" name="Прямоугольник 2"/>
          <p:cNvSpPr/>
          <p:nvPr/>
        </p:nvSpPr>
        <p:spPr>
          <a:xfrm>
            <a:off x="428596" y="571481"/>
            <a:ext cx="828680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Совет. </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Вопросы на гранях кубика можно варьировать по своему желанию. Важно только, чтобы они затрагивали все стороны заданной темы.</a:t>
            </a:r>
            <a:endParaRPr kumimoji="0" lang="ru-RU"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078453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28604"/>
            <a:ext cx="785818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Ответ на каждый вопрос кубика помогает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педагогу не только выявить уровень познавательной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активности воспитанников, но и сделать вывод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об эмоциональной составляющей занятия,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прояснить аспекты темы, которые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вызывают затруднения у детей.</a:t>
            </a:r>
            <a:endParaRPr kumimoji="0" lang="ru-RU" sz="2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6" descr="C:\Users\HP\Desktop\IMG_20231024_131913.jpg"/>
          <p:cNvPicPr>
            <a:picLocks noChangeAspect="1" noChangeArrowheads="1"/>
          </p:cNvPicPr>
          <p:nvPr/>
        </p:nvPicPr>
        <p:blipFill>
          <a:blip r:embed="rId2" cstate="print"/>
          <a:srcRect/>
          <a:stretch>
            <a:fillRect/>
          </a:stretch>
        </p:blipFill>
        <p:spPr bwMode="auto">
          <a:xfrm rot="10800000">
            <a:off x="5072066" y="2500306"/>
            <a:ext cx="3714776" cy="3357586"/>
          </a:xfrm>
          <a:prstGeom prst="rect">
            <a:avLst/>
          </a:prstGeom>
          <a:noFill/>
        </p:spPr>
      </p:pic>
    </p:spTree>
    <p:extLst>
      <p:ext uri="{BB962C8B-B14F-4D97-AF65-F5344CB8AC3E}">
        <p14:creationId xmlns:p14="http://schemas.microsoft.com/office/powerpoint/2010/main" val="30750202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00034" y="857232"/>
            <a:ext cx="2786082" cy="257176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5857884" y="785794"/>
            <a:ext cx="2786082" cy="2643206"/>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2786050" y="3571876"/>
            <a:ext cx="2786082" cy="2571768"/>
          </a:xfrm>
          <a:prstGeom prst="rect">
            <a:avLst/>
          </a:prstGeom>
          <a:noFill/>
          <a:ln w="9525">
            <a:noFill/>
            <a:miter lim="800000"/>
            <a:headEnd/>
            <a:tailEnd/>
          </a:ln>
          <a:effectLst/>
        </p:spPr>
      </p:pic>
    </p:spTree>
    <p:extLst>
      <p:ext uri="{BB962C8B-B14F-4D97-AF65-F5344CB8AC3E}">
        <p14:creationId xmlns:p14="http://schemas.microsoft.com/office/powerpoint/2010/main" val="1600115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00042"/>
            <a:ext cx="8183880" cy="357190"/>
          </a:xfrm>
        </p:spPr>
        <p:txBody>
          <a:bodyPr>
            <a:normAutofit fontScale="90000"/>
          </a:bodyPr>
          <a:lstStyle/>
          <a:p>
            <a:pPr algn="ctr"/>
            <a:r>
              <a:rPr lang="ru-RU" sz="2000" dirty="0" smtClean="0">
                <a:solidFill>
                  <a:schemeClr val="tx1"/>
                </a:solidFill>
              </a:rPr>
              <a:t>Практическая работа «Кубик Блума» старшая группа</a:t>
            </a:r>
            <a:endParaRPr lang="ru-RU" sz="2000" dirty="0">
              <a:solidFill>
                <a:schemeClr val="tx1"/>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642910" y="928670"/>
            <a:ext cx="3143272" cy="242889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857752" y="1000108"/>
            <a:ext cx="3071834" cy="2357454"/>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2500298" y="3500438"/>
            <a:ext cx="3429024" cy="2714644"/>
          </a:xfrm>
          <a:prstGeom prst="rect">
            <a:avLst/>
          </a:prstGeom>
          <a:noFill/>
          <a:ln w="9525">
            <a:noFill/>
            <a:miter lim="800000"/>
            <a:headEnd/>
            <a:tailEnd/>
          </a:ln>
          <a:effectLst/>
        </p:spPr>
      </p:pic>
    </p:spTree>
    <p:extLst>
      <p:ext uri="{BB962C8B-B14F-4D97-AF65-F5344CB8AC3E}">
        <p14:creationId xmlns:p14="http://schemas.microsoft.com/office/powerpoint/2010/main" val="1864856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71480"/>
            <a:ext cx="8183880" cy="142876"/>
          </a:xfrm>
        </p:spPr>
        <p:txBody>
          <a:bodyPr>
            <a:normAutofit fontScale="90000"/>
          </a:bodyPr>
          <a:lstStyle/>
          <a:p>
            <a:endParaRPr lang="ru-RU" dirty="0"/>
          </a:p>
        </p:txBody>
      </p:sp>
      <p:pic>
        <p:nvPicPr>
          <p:cNvPr id="5122" name="Picture 2"/>
          <p:cNvPicPr>
            <a:picLocks noGrp="1" noChangeAspect="1" noChangeArrowheads="1"/>
          </p:cNvPicPr>
          <p:nvPr>
            <p:ph idx="1"/>
          </p:nvPr>
        </p:nvPicPr>
        <p:blipFill>
          <a:blip r:embed="rId2"/>
          <a:srcRect/>
          <a:stretch>
            <a:fillRect/>
          </a:stretch>
        </p:blipFill>
        <p:spPr bwMode="auto">
          <a:xfrm>
            <a:off x="857224" y="357167"/>
            <a:ext cx="3500461" cy="3000396"/>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643438" y="357166"/>
            <a:ext cx="4071966" cy="3000397"/>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2714612" y="3428999"/>
            <a:ext cx="3357586" cy="2714645"/>
          </a:xfrm>
          <a:prstGeom prst="rect">
            <a:avLst/>
          </a:prstGeom>
          <a:noFill/>
          <a:ln w="9525">
            <a:noFill/>
            <a:miter lim="800000"/>
            <a:headEnd/>
            <a:tailEnd/>
          </a:ln>
          <a:effectLst/>
        </p:spPr>
      </p:pic>
    </p:spTree>
    <p:extLst>
      <p:ext uri="{BB962C8B-B14F-4D97-AF65-F5344CB8AC3E}">
        <p14:creationId xmlns:p14="http://schemas.microsoft.com/office/powerpoint/2010/main" val="17977686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357166"/>
            <a:ext cx="8429684" cy="5967434"/>
          </a:xfrm>
        </p:spPr>
        <p:txBody>
          <a:bodyPr>
            <a:normAutofit fontScale="92500" lnSpcReduction="20000"/>
          </a:bodyPr>
          <a:lstStyle/>
          <a:p>
            <a:pPr fontAlgn="base">
              <a:buNone/>
            </a:pPr>
            <a:r>
              <a:rPr lang="ru-RU" sz="2000" b="1" u="sng" dirty="0" smtClean="0">
                <a:latin typeface="Times New Roman" panose="02020603050405020304" pitchFamily="18" charset="0"/>
                <a:cs typeface="Times New Roman" panose="02020603050405020304" pitchFamily="18" charset="0"/>
              </a:rPr>
              <a:t>Для детей среднего возраста </a:t>
            </a:r>
            <a:r>
              <a:rPr lang="ru-RU" sz="2000" dirty="0" smtClean="0">
                <a:latin typeface="Times New Roman" panose="02020603050405020304" pitchFamily="18" charset="0"/>
                <a:cs typeface="Times New Roman" panose="02020603050405020304" pitchFamily="18" charset="0"/>
              </a:rPr>
              <a:t> грани кубика могут быть перефразированы, но также затрагивать и познавательную, и креативную, и эмоциональную стороны личности.</a:t>
            </a:r>
          </a:p>
          <a:p>
            <a:pPr fontAlgn="base">
              <a:buNone/>
            </a:pPr>
            <a:r>
              <a:rPr lang="ru-RU" sz="2000" dirty="0" smtClean="0">
                <a:latin typeface="Times New Roman" panose="02020603050405020304" pitchFamily="18" charset="0"/>
                <a:cs typeface="Times New Roman" panose="02020603050405020304" pitchFamily="18" charset="0"/>
              </a:rPr>
              <a:t>      </a:t>
            </a:r>
            <a:r>
              <a:rPr lang="ru-RU" sz="2000" b="1" i="1" dirty="0" smtClean="0">
                <a:latin typeface="Times New Roman" panose="02020603050405020304" pitchFamily="18" charset="0"/>
                <a:cs typeface="Times New Roman" panose="02020603050405020304" pitchFamily="18" charset="0"/>
              </a:rPr>
              <a:t>Можно назвать   грани фигуры так:</a:t>
            </a:r>
            <a:endParaRPr lang="ru-RU" sz="2000" i="1" dirty="0" smtClean="0">
              <a:latin typeface="Times New Roman" panose="02020603050405020304" pitchFamily="18" charset="0"/>
              <a:cs typeface="Times New Roman" panose="02020603050405020304" pitchFamily="18" charset="0"/>
            </a:endParaRP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Опиши</a:t>
            </a:r>
            <a:r>
              <a:rPr lang="ru-RU" sz="2000" u="sng"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(то есть ребёнку нужно назвать форму, цвет,</a:t>
            </a:r>
          </a:p>
          <a:p>
            <a:pPr lvl="0" fontAlgn="base">
              <a:buNone/>
            </a:pPr>
            <a:r>
              <a:rPr lang="ru-RU" sz="2000" dirty="0" smtClean="0">
                <a:latin typeface="Times New Roman" panose="02020603050405020304" pitchFamily="18" charset="0"/>
                <a:cs typeface="Times New Roman" panose="02020603050405020304" pitchFamily="18" charset="0"/>
              </a:rPr>
              <a:t> размер предмета или просто назвать явление);</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Сравни</a:t>
            </a:r>
            <a:r>
              <a:rPr lang="ru-RU" sz="2000" u="sng"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(необходимо указать </a:t>
            </a:r>
          </a:p>
          <a:p>
            <a:pPr lvl="0" fontAlgn="base">
              <a:buNone/>
            </a:pPr>
            <a:r>
              <a:rPr lang="ru-RU" sz="2000" dirty="0" smtClean="0">
                <a:latin typeface="Times New Roman" panose="02020603050405020304" pitchFamily="18" charset="0"/>
                <a:cs typeface="Times New Roman" panose="02020603050405020304" pitchFamily="18" charset="0"/>
              </a:rPr>
              <a:t>сходства и различия с уже </a:t>
            </a:r>
          </a:p>
          <a:p>
            <a:pPr lvl="0" fontAlgn="base">
              <a:buNone/>
            </a:pPr>
            <a:r>
              <a:rPr lang="ru-RU" sz="2000" dirty="0" smtClean="0">
                <a:latin typeface="Times New Roman" panose="02020603050405020304" pitchFamily="18" charset="0"/>
                <a:cs typeface="Times New Roman" panose="02020603050405020304" pitchFamily="18" charset="0"/>
              </a:rPr>
              <a:t>знакомыми предметами или </a:t>
            </a:r>
          </a:p>
          <a:p>
            <a:pPr lvl="0" fontAlgn="base">
              <a:buNone/>
            </a:pPr>
            <a:r>
              <a:rPr lang="ru-RU" sz="2000" dirty="0" smtClean="0">
                <a:latin typeface="Times New Roman" panose="02020603050405020304" pitchFamily="18" charset="0"/>
                <a:cs typeface="Times New Roman" panose="02020603050405020304" pitchFamily="18" charset="0"/>
              </a:rPr>
              <a:t>процессами);</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Предложи </a:t>
            </a:r>
            <a:r>
              <a:rPr lang="ru-RU" sz="2000" dirty="0" smtClean="0">
                <a:latin typeface="Times New Roman" panose="02020603050405020304" pitchFamily="18" charset="0"/>
                <a:cs typeface="Times New Roman" panose="02020603050405020304" pitchFamily="18" charset="0"/>
              </a:rPr>
              <a:t>ассоциацию (ребенок  </a:t>
            </a:r>
          </a:p>
          <a:p>
            <a:pPr lvl="0" fontAlgn="base">
              <a:buNone/>
            </a:pPr>
            <a:r>
              <a:rPr lang="ru-RU" sz="2000" dirty="0" smtClean="0">
                <a:latin typeface="Times New Roman" panose="02020603050405020304" pitchFamily="18" charset="0"/>
                <a:cs typeface="Times New Roman" panose="02020603050405020304" pitchFamily="18" charset="0"/>
              </a:rPr>
              <a:t>должен назвать то, с чем у него </a:t>
            </a:r>
          </a:p>
          <a:p>
            <a:pPr lvl="0" fontAlgn="base">
              <a:buNone/>
            </a:pPr>
            <a:r>
              <a:rPr lang="ru-RU" sz="2000" dirty="0" smtClean="0">
                <a:latin typeface="Times New Roman" panose="02020603050405020304" pitchFamily="18" charset="0"/>
                <a:cs typeface="Times New Roman" panose="02020603050405020304" pitchFamily="18" charset="0"/>
              </a:rPr>
              <a:t>ассоциируется тот или иной </a:t>
            </a:r>
          </a:p>
          <a:p>
            <a:pPr lvl="0" fontAlgn="base">
              <a:buNone/>
            </a:pPr>
            <a:r>
              <a:rPr lang="ru-RU" sz="2000" dirty="0" smtClean="0">
                <a:latin typeface="Times New Roman" panose="02020603050405020304" pitchFamily="18" charset="0"/>
                <a:cs typeface="Times New Roman" panose="02020603050405020304" pitchFamily="18" charset="0"/>
              </a:rPr>
              <a:t>объект или явление);</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Проанализиру</a:t>
            </a:r>
            <a:r>
              <a:rPr lang="ru-RU" sz="2000" u="sng" dirty="0" smtClean="0">
                <a:solidFill>
                  <a:schemeClr val="accent6">
                    <a:lumMod val="75000"/>
                  </a:schemeClr>
                </a:solidFill>
                <a:latin typeface="Times New Roman" panose="02020603050405020304" pitchFamily="18" charset="0"/>
                <a:cs typeface="Times New Roman" panose="02020603050405020304" pitchFamily="18" charset="0"/>
              </a:rPr>
              <a:t>й </a:t>
            </a:r>
            <a:r>
              <a:rPr lang="ru-RU" sz="2000" dirty="0" smtClean="0">
                <a:latin typeface="Times New Roman" panose="02020603050405020304" pitchFamily="18" charset="0"/>
                <a:cs typeface="Times New Roman" panose="02020603050405020304" pitchFamily="18" charset="0"/>
              </a:rPr>
              <a:t>(как сделан </a:t>
            </a:r>
          </a:p>
          <a:p>
            <a:pPr lvl="0" fontAlgn="base">
              <a:buNone/>
            </a:pPr>
            <a:r>
              <a:rPr lang="ru-RU" sz="2000" dirty="0" smtClean="0">
                <a:latin typeface="Times New Roman" panose="02020603050405020304" pitchFamily="18" charset="0"/>
                <a:cs typeface="Times New Roman" panose="02020603050405020304" pitchFamily="18" charset="0"/>
              </a:rPr>
              <a:t>предмет, из чего состоит);</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Используй</a:t>
            </a:r>
            <a:r>
              <a:rPr lang="ru-RU" sz="2000" u="sng"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(дети показывают,</a:t>
            </a:r>
          </a:p>
          <a:p>
            <a:pPr lvl="0" fontAlgn="base">
              <a:buNone/>
            </a:pPr>
            <a:r>
              <a:rPr lang="ru-RU" sz="2000" dirty="0" smtClean="0">
                <a:latin typeface="Times New Roman" panose="02020603050405020304" pitchFamily="18" charset="0"/>
                <a:cs typeface="Times New Roman" panose="02020603050405020304" pitchFamily="18" charset="0"/>
              </a:rPr>
              <a:t> как можно применить предмет);</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Дай оценку </a:t>
            </a:r>
            <a:r>
              <a:rPr lang="ru-RU" sz="2000" dirty="0" smtClean="0">
                <a:latin typeface="Times New Roman" panose="02020603050405020304" pitchFamily="18" charset="0"/>
                <a:cs typeface="Times New Roman" panose="02020603050405020304" pitchFamily="18" charset="0"/>
              </a:rPr>
              <a:t>(дети перечисляют </a:t>
            </a:r>
          </a:p>
          <a:p>
            <a:pPr lvl="0" fontAlgn="base">
              <a:buNone/>
            </a:pPr>
            <a:r>
              <a:rPr lang="ru-RU" sz="2000" dirty="0" smtClean="0">
                <a:latin typeface="Times New Roman" panose="02020603050405020304" pitchFamily="18" charset="0"/>
                <a:cs typeface="Times New Roman" panose="02020603050405020304" pitchFamily="18" charset="0"/>
              </a:rPr>
              <a:t>достоинства и недостатки </a:t>
            </a:r>
          </a:p>
          <a:p>
            <a:pPr lvl="0" fontAlgn="base">
              <a:buNone/>
            </a:pPr>
            <a:r>
              <a:rPr lang="ru-RU" sz="2000" dirty="0" smtClean="0">
                <a:latin typeface="Times New Roman" panose="02020603050405020304" pitchFamily="18" charset="0"/>
                <a:cs typeface="Times New Roman" panose="02020603050405020304" pitchFamily="18" charset="0"/>
              </a:rPr>
              <a:t>рассматриваемого).</a:t>
            </a:r>
          </a:p>
          <a:p>
            <a:endParaRPr lang="ru-RU" dirty="0"/>
          </a:p>
        </p:txBody>
      </p:sp>
      <p:sp>
        <p:nvSpPr>
          <p:cNvPr id="3074" name="AutoShape 2" descr="https://shareslide.ru/img/thumbs/4bfd6d5a99bc00223788ad870a893785-800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Verdana"/>
              <a:ea typeface="+mn-ea"/>
              <a:cs typeface="+mn-cs"/>
            </a:endParaRPr>
          </a:p>
        </p:txBody>
      </p:sp>
      <p:pic>
        <p:nvPicPr>
          <p:cNvPr id="4" name="Рисунок 3" descr="C:\Users\User\Desktop\4bfd6d5a99bc00223788ad870a893785-800x.jpg"/>
          <p:cNvPicPr/>
          <p:nvPr/>
        </p:nvPicPr>
        <p:blipFill>
          <a:blip r:embed="rId2"/>
          <a:srcRect l="4000" t="13833" r="875" b="9833"/>
          <a:stretch>
            <a:fillRect/>
          </a:stretch>
        </p:blipFill>
        <p:spPr bwMode="auto">
          <a:xfrm>
            <a:off x="4143372" y="2285992"/>
            <a:ext cx="4738690" cy="3714776"/>
          </a:xfrm>
          <a:prstGeom prst="rect">
            <a:avLst/>
          </a:prstGeom>
          <a:solidFill>
            <a:schemeClr val="bg1"/>
          </a:solidFill>
          <a:ln w="9525">
            <a:solidFill>
              <a:schemeClr val="bg1"/>
            </a:solidFill>
            <a:miter lim="800000"/>
            <a:headEnd/>
            <a:tailEnd/>
          </a:ln>
        </p:spPr>
      </p:pic>
    </p:spTree>
    <p:extLst>
      <p:ext uri="{BB962C8B-B14F-4D97-AF65-F5344CB8AC3E}">
        <p14:creationId xmlns:p14="http://schemas.microsoft.com/office/powerpoint/2010/main" val="33367431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28596" y="428604"/>
            <a:ext cx="8429625" cy="2000250"/>
          </a:xfrm>
        </p:spPr>
        <p:txBody>
          <a:bodyPr>
            <a:noAutofit/>
          </a:bodyPr>
          <a:lstStyle/>
          <a:p>
            <a:r>
              <a:rPr lang="ru-RU" sz="2400" b="0" dirty="0" smtClean="0">
                <a:solidFill>
                  <a:schemeClr val="tx1"/>
                </a:solidFill>
                <a:effectLst/>
                <a:latin typeface="Times New Roman" pitchFamily="18" charset="0"/>
                <a:cs typeface="Times New Roman" pitchFamily="18" charset="0"/>
              </a:rPr>
              <a:t>        Использование приема «Кубик </a:t>
            </a:r>
            <a:r>
              <a:rPr lang="ru-RU" sz="2400" b="0" dirty="0" err="1" smtClean="0">
                <a:solidFill>
                  <a:schemeClr val="tx1"/>
                </a:solidFill>
                <a:effectLst/>
                <a:latin typeface="Times New Roman" pitchFamily="18" charset="0"/>
                <a:cs typeface="Times New Roman" pitchFamily="18" charset="0"/>
              </a:rPr>
              <a:t>Блума</a:t>
            </a:r>
            <a:r>
              <a:rPr lang="ru-RU" sz="2400" b="0" dirty="0" smtClean="0">
                <a:solidFill>
                  <a:schemeClr val="tx1"/>
                </a:solidFill>
                <a:effectLst/>
                <a:latin typeface="Times New Roman" pitchFamily="18" charset="0"/>
                <a:cs typeface="Times New Roman" pitchFamily="18" charset="0"/>
              </a:rPr>
              <a:t>» только на первый взгляд кажется трудным. Но практика показывает, что прием очень нравиться детям, они быстро осваивают технику его использования.</a:t>
            </a:r>
            <a:br>
              <a:rPr lang="ru-RU" sz="2400" b="0" dirty="0" smtClean="0">
                <a:solidFill>
                  <a:schemeClr val="tx1"/>
                </a:solidFill>
                <a:effectLst/>
                <a:latin typeface="Times New Roman" pitchFamily="18" charset="0"/>
                <a:cs typeface="Times New Roman" pitchFamily="18" charset="0"/>
              </a:rPr>
            </a:br>
            <a:endParaRPr lang="ru-RU" sz="2800" b="0" dirty="0">
              <a:solidFill>
                <a:schemeClr val="tx1"/>
              </a:solidFill>
              <a:latin typeface="Times New Roman" pitchFamily="18" charset="0"/>
              <a:cs typeface="Times New Roman" pitchFamily="18" charset="0"/>
            </a:endParaRPr>
          </a:p>
        </p:txBody>
      </p:sp>
      <p:sp>
        <p:nvSpPr>
          <p:cNvPr id="3" name="Содержимое 2"/>
          <p:cNvSpPr>
            <a:spLocks noGrp="1"/>
          </p:cNvSpPr>
          <p:nvPr>
            <p:ph idx="4294967295"/>
          </p:nvPr>
        </p:nvSpPr>
        <p:spPr>
          <a:xfrm>
            <a:off x="357157" y="2071678"/>
            <a:ext cx="4714909" cy="4252923"/>
          </a:xfrm>
        </p:spPr>
        <p:txBody>
          <a:bodyPr>
            <a:normAutofit fontScale="77500" lnSpcReduction="20000"/>
          </a:bodyPr>
          <a:lstStyle/>
          <a:p>
            <a:pPr>
              <a:buNone/>
            </a:pPr>
            <a:r>
              <a:rPr lang="ru-RU" sz="2000" dirty="0" smtClean="0">
                <a:latin typeface="Times New Roman" pitchFamily="18" charset="0"/>
                <a:cs typeface="Times New Roman" pitchFamily="18" charset="0"/>
              </a:rPr>
              <a:t>     </a:t>
            </a: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a:t>
            </a: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r>
              <a:rPr lang="ru-RU" sz="4100" b="1" i="1" dirty="0" smtClean="0">
                <a:solidFill>
                  <a:srgbClr val="FF0000"/>
                </a:solidFill>
                <a:latin typeface="Times New Roman" pitchFamily="18" charset="0"/>
                <a:cs typeface="Andalus" pitchFamily="18" charset="-78"/>
              </a:rPr>
              <a:t>«Расскажи мне, и я забуду</a:t>
            </a:r>
          </a:p>
          <a:p>
            <a:pPr>
              <a:buNone/>
            </a:pPr>
            <a:r>
              <a:rPr lang="ru-RU" sz="4100" b="1" i="1" dirty="0" smtClean="0">
                <a:solidFill>
                  <a:srgbClr val="FF0000"/>
                </a:solidFill>
                <a:latin typeface="Times New Roman" pitchFamily="18" charset="0"/>
                <a:cs typeface="Andalus" pitchFamily="18" charset="-78"/>
              </a:rPr>
              <a:t>Покажи мне, и я запомню</a:t>
            </a:r>
          </a:p>
          <a:p>
            <a:pPr>
              <a:buNone/>
            </a:pPr>
            <a:r>
              <a:rPr lang="ru-RU" sz="4100" b="1" i="1" dirty="0" smtClean="0">
                <a:solidFill>
                  <a:srgbClr val="FF0000"/>
                </a:solidFill>
                <a:latin typeface="Times New Roman" pitchFamily="18" charset="0"/>
                <a:cs typeface="Andalus" pitchFamily="18" charset="-78"/>
              </a:rPr>
              <a:t>Вовлеки меня, и я научусь» </a:t>
            </a:r>
            <a:r>
              <a:rPr lang="ru-RU" sz="1800" b="1" dirty="0" smtClean="0">
                <a:latin typeface="Times New Roman" pitchFamily="18" charset="0"/>
                <a:cs typeface="Andalus" pitchFamily="18" charset="-78"/>
              </a:rPr>
              <a:t>Конфуций </a:t>
            </a:r>
            <a:r>
              <a:rPr lang="ru-RU" sz="1800" dirty="0" smtClean="0">
                <a:latin typeface="Times New Roman" pitchFamily="18" charset="0"/>
                <a:cs typeface="Times New Roman" pitchFamily="18" charset="0"/>
              </a:rPr>
              <a:t>(китайская мудрость)</a:t>
            </a:r>
          </a:p>
          <a:p>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pPr algn="r">
              <a:buNone/>
            </a:pPr>
            <a:endParaRPr lang="ru-RU" sz="2400" dirty="0" smtClean="0">
              <a:latin typeface="Times New Roman" pitchFamily="18" charset="0"/>
              <a:cs typeface="Times New Roman" pitchFamily="18" charset="0"/>
            </a:endParaRPr>
          </a:p>
          <a:p>
            <a:pPr algn="r">
              <a:buNone/>
            </a:pPr>
            <a:endParaRPr lang="ru-RU" sz="2400" dirty="0" smtClean="0">
              <a:latin typeface="Times New Roman" pitchFamily="18" charset="0"/>
              <a:cs typeface="Times New Roman" pitchFamily="18" charset="0"/>
            </a:endParaRPr>
          </a:p>
          <a:p>
            <a:endParaRPr lang="ru-RU" dirty="0"/>
          </a:p>
        </p:txBody>
      </p:sp>
      <p:pic>
        <p:nvPicPr>
          <p:cNvPr id="5" name="Picture 4" descr="C:\Users\HP\Desktop\IMG_20231024_131824.jpg"/>
          <p:cNvPicPr>
            <a:picLocks noChangeAspect="1" noChangeArrowheads="1"/>
          </p:cNvPicPr>
          <p:nvPr/>
        </p:nvPicPr>
        <p:blipFill>
          <a:blip r:embed="rId2" cstate="print"/>
          <a:srcRect/>
          <a:stretch>
            <a:fillRect/>
          </a:stretch>
        </p:blipFill>
        <p:spPr bwMode="auto">
          <a:xfrm>
            <a:off x="5214942" y="2285992"/>
            <a:ext cx="3143272" cy="2928958"/>
          </a:xfrm>
          <a:prstGeom prst="rect">
            <a:avLst/>
          </a:prstGeom>
          <a:noFill/>
        </p:spPr>
      </p:pic>
    </p:spTree>
    <p:extLst>
      <p:ext uri="{BB962C8B-B14F-4D97-AF65-F5344CB8AC3E}">
        <p14:creationId xmlns:p14="http://schemas.microsoft.com/office/powerpoint/2010/main" val="867425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5" y="19472"/>
            <a:ext cx="7272808" cy="2279547"/>
          </a:xfrm>
        </p:spPr>
        <p:txBody>
          <a:bodyPr/>
          <a:lstStyle/>
          <a:p>
            <a:pPr algn="ctr"/>
            <a:r>
              <a:rPr lang="ru-RU"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Семинар – практикум </a:t>
            </a:r>
            <a:br>
              <a:rPr lang="ru-RU"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рамках школы молодого воспитателя </a:t>
            </a:r>
            <a:b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Симферопольского района</a:t>
            </a:r>
            <a:endParaRPr lang="ru-RU"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159108" y="2924944"/>
            <a:ext cx="6465741" cy="1096899"/>
          </a:xfrm>
        </p:spPr>
        <p:txBody>
          <a:bodyPr>
            <a:noAutofit/>
          </a:bodyPr>
          <a:lstStyle/>
          <a:p>
            <a:pPr algn="ctr"/>
            <a:r>
              <a:rPr lang="ru-RU"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Тема</a:t>
            </a:r>
            <a:r>
              <a:rPr lang="ru-RU" sz="24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«Формирование предпосылок математической грамотности в контексте содержания ФОП ДО»</a:t>
            </a:r>
            <a:endParaRPr lang="ru-RU"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403646" y="5013176"/>
            <a:ext cx="5976664"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МБОУ «Партизанская школа им.А.П.Богданова»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структурное подразделение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Детский сад «Радуга»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с.Партизанское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26 октября 2023 г.</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606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Номер слайда 3"/>
          <p:cNvSpPr>
            <a:spLocks noGrp="1"/>
          </p:cNvSpPr>
          <p:nvPr>
            <p:ph type="sldNum" sz="quarter" idx="12"/>
          </p:nvPr>
        </p:nvSpPr>
        <p:spPr/>
        <p:txBody>
          <a:bodyPr/>
          <a:lstStyle/>
          <a:p>
            <a:fld id="{694BC216-E8B5-4B29-8FF1-A5959462266E}" type="slidenum">
              <a:rPr lang="ru-RU" altLang="ru-RU" smtClean="0"/>
              <a:pPr/>
              <a:t>109</a:t>
            </a:fld>
            <a:endParaRPr lang="ru-RU" altLang="ru-RU"/>
          </a:p>
        </p:txBody>
      </p:sp>
      <p:sp>
        <p:nvSpPr>
          <p:cNvPr id="6" name="Прямоугольник 5"/>
          <p:cNvSpPr/>
          <p:nvPr/>
        </p:nvSpPr>
        <p:spPr>
          <a:xfrm>
            <a:off x="0" y="0"/>
            <a:ext cx="9144000" cy="6858000"/>
          </a:xfrm>
          <a:prstGeom prst="rect">
            <a:avLst/>
          </a:prstGeom>
          <a:ln w="7620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4328" r="2788"/>
          <a:stretch/>
        </p:blipFill>
        <p:spPr>
          <a:xfrm>
            <a:off x="-4746" y="764550"/>
            <a:ext cx="9036496" cy="5616624"/>
          </a:xfrm>
          <a:prstGeom prst="rect">
            <a:avLst/>
          </a:prstGeom>
          <a:effectLst>
            <a:softEdge rad="165100"/>
          </a:effectLst>
        </p:spPr>
      </p:pic>
      <p:pic>
        <p:nvPicPr>
          <p:cNvPr id="9" name="Объект 4"/>
          <p:cNvPicPr>
            <a:picLocks noChangeAspect="1"/>
          </p:cNvPicPr>
          <p:nvPr/>
        </p:nvPicPr>
        <p:blipFill rotWithShape="1">
          <a:blip r:embed="rId2">
            <a:extLst>
              <a:ext uri="{28A0092B-C50C-407E-A947-70E740481C1C}">
                <a14:useLocalDpi xmlns:a14="http://schemas.microsoft.com/office/drawing/2010/main" val="0"/>
              </a:ext>
            </a:extLst>
          </a:blip>
          <a:srcRect l="57947" t="46007" r="29471" b="36044"/>
          <a:stretch/>
        </p:blipFill>
        <p:spPr>
          <a:xfrm>
            <a:off x="5364088" y="3501008"/>
            <a:ext cx="1224136" cy="1008112"/>
          </a:xfrm>
          <a:prstGeom prst="rect">
            <a:avLst/>
          </a:prstGeom>
          <a:effectLst>
            <a:softEdge rad="165100"/>
          </a:effectLst>
        </p:spPr>
      </p:pic>
      <p:sp>
        <p:nvSpPr>
          <p:cNvPr id="7" name="Заголовок 1"/>
          <p:cNvSpPr txBox="1">
            <a:spLocks/>
          </p:cNvSpPr>
          <p:nvPr/>
        </p:nvSpPr>
        <p:spPr>
          <a:xfrm>
            <a:off x="3008644" y="2794835"/>
            <a:ext cx="2963415" cy="1556054"/>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dirty="0" smtClean="0">
                <a:solidFill>
                  <a:srgbClr val="C00000"/>
                </a:solidFill>
                <a:latin typeface="Arial Black" panose="020B0A04020102020204" pitchFamily="34" charset="0"/>
              </a:rPr>
              <a:t>Спасибо </a:t>
            </a:r>
          </a:p>
          <a:p>
            <a:pPr algn="ctr"/>
            <a:r>
              <a:rPr lang="ru-RU" dirty="0" smtClean="0">
                <a:solidFill>
                  <a:srgbClr val="C00000"/>
                </a:solidFill>
                <a:latin typeface="Arial Black" panose="020B0A04020102020204" pitchFamily="34" charset="0"/>
              </a:rPr>
              <a:t>за </a:t>
            </a:r>
          </a:p>
          <a:p>
            <a:pPr algn="ctr"/>
            <a:r>
              <a:rPr lang="ru-RU" dirty="0" smtClean="0">
                <a:solidFill>
                  <a:srgbClr val="C00000"/>
                </a:solidFill>
                <a:latin typeface="Arial Black" panose="020B0A04020102020204" pitchFamily="34" charset="0"/>
              </a:rPr>
              <a:t>внимание!</a:t>
            </a:r>
            <a:endParaRPr lang="ru-RU"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463389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329817" y="149953"/>
            <a:ext cx="7342817" cy="542743"/>
          </a:xfrm>
        </p:spPr>
        <p:txBody>
          <a:bodyPr>
            <a:normAutofit/>
          </a:bodyPr>
          <a:lstStyle/>
          <a:p>
            <a:pPr algn="ct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Материально-техническая база</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7465" y="1052736"/>
            <a:ext cx="3347864" cy="2510898"/>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534" y="3563634"/>
            <a:ext cx="2355726" cy="3140968"/>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680" y="3844049"/>
            <a:ext cx="3638707" cy="2729031"/>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9236" y="897360"/>
            <a:ext cx="2202684" cy="293691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16632"/>
            <a:ext cx="6347713" cy="1320800"/>
          </a:xfrm>
        </p:spPr>
        <p:txBody>
          <a:bodyPr/>
          <a:lstStyle/>
          <a:p>
            <a:pPr algn="ctr"/>
            <a:r>
              <a:rPr lang="ru-RU"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Мероприятия</a:t>
            </a:r>
            <a:endParaRPr lang="ru-RU"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345" y="1124744"/>
            <a:ext cx="4005513" cy="2190515"/>
          </a:xfrm>
          <a:prstGeom prst="rect">
            <a:avLst/>
          </a:prstGeom>
          <a:ln>
            <a:noFill/>
          </a:ln>
          <a:effectLst>
            <a:softEdge rad="112500"/>
          </a:effec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487" y="899436"/>
            <a:ext cx="2914055" cy="2106546"/>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2663364"/>
            <a:ext cx="2813554" cy="2250843"/>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6345" y="3501008"/>
            <a:ext cx="4073141" cy="2943482"/>
          </a:xfrm>
          <a:prstGeom prst="rect">
            <a:avLst/>
          </a:prstGeom>
          <a:ln>
            <a:noFill/>
          </a:ln>
          <a:effectLst>
            <a:softEdge rad="112500"/>
          </a:effectLst>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9737" y="4669435"/>
            <a:ext cx="2854488" cy="2060026"/>
          </a:xfrm>
          <a:prstGeom prst="rect">
            <a:avLst/>
          </a:prstGeom>
          <a:ln>
            <a:noFill/>
          </a:ln>
          <a:effectLst>
            <a:softEdge rad="112500"/>
          </a:effectLst>
        </p:spPr>
      </p:pic>
    </p:spTree>
    <p:extLst>
      <p:ext uri="{BB962C8B-B14F-4D97-AF65-F5344CB8AC3E}">
        <p14:creationId xmlns:p14="http://schemas.microsoft.com/office/powerpoint/2010/main" val="28378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1430734" y="210266"/>
            <a:ext cx="7455884" cy="448974"/>
          </a:xfrm>
        </p:spPr>
        <p:txBody>
          <a:bodyPr>
            <a:noAutofit/>
          </a:bodyPr>
          <a:lstStyle/>
          <a:p>
            <a:pPr algn="ct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Творческие достижения обучающихся</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846" y="763427"/>
            <a:ext cx="2025990" cy="2862812"/>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6028" y="3626239"/>
            <a:ext cx="2107626" cy="2978167"/>
          </a:xfrm>
          <a:prstGeom prst="rect">
            <a:avLst/>
          </a:prstGeom>
          <a:ln>
            <a:noFill/>
          </a:ln>
          <a:effectLst>
            <a:softEdge rad="112500"/>
          </a:effectLst>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763427"/>
            <a:ext cx="1944216" cy="2747261"/>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5719" y="3626239"/>
            <a:ext cx="2062111" cy="2913853"/>
          </a:xfrm>
          <a:prstGeom prst="rect">
            <a:avLst/>
          </a:prstGeom>
          <a:ln>
            <a:noFill/>
          </a:ln>
          <a:effectLst>
            <a:softEdge rad="112500"/>
          </a:effectLst>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928" y="3658921"/>
            <a:ext cx="2091517" cy="2881171"/>
          </a:xfrm>
          <a:prstGeom prst="rect">
            <a:avLst/>
          </a:prstGeom>
          <a:ln>
            <a:noFill/>
          </a:ln>
          <a:effectLst>
            <a:softEdge rad="112500"/>
          </a:effectLst>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4513" y="741109"/>
            <a:ext cx="1952762" cy="2761100"/>
          </a:xfrm>
          <a:prstGeom prst="rect">
            <a:avLst/>
          </a:prstGeom>
          <a:ln>
            <a:noFill/>
          </a:ln>
          <a:effectLst>
            <a:softEdge rad="112500"/>
          </a:effectLst>
        </p:spPr>
      </p:pic>
    </p:spTree>
    <p:extLst>
      <p:ext uri="{BB962C8B-B14F-4D97-AF65-F5344CB8AC3E}">
        <p14:creationId xmlns:p14="http://schemas.microsoft.com/office/powerpoint/2010/main" val="314508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1331640" y="116632"/>
            <a:ext cx="7509520" cy="791939"/>
          </a:xfrm>
        </p:spPr>
        <p:txBody>
          <a:bodyPr>
            <a:normAutofit/>
          </a:bodyPr>
          <a:lstStyle/>
          <a:p>
            <a:pPr algn="ctr"/>
            <a:r>
              <a:rPr lang="ru-RU" alt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rPr>
              <a:t>«Музей истории боевой, трудовой и партизанской славы села Партизанского»</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002" y="3508557"/>
            <a:ext cx="5796136" cy="2744108"/>
          </a:xfrm>
          <a:prstGeom prst="rect">
            <a:avLst/>
          </a:prstGeom>
          <a:ln>
            <a:noFill/>
          </a:ln>
          <a:effectLst>
            <a:softEdge rad="112500"/>
          </a:effec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0644" r="9971"/>
          <a:stretch/>
        </p:blipFill>
        <p:spPr>
          <a:xfrm>
            <a:off x="5374483" y="962916"/>
            <a:ext cx="3707002" cy="2210807"/>
          </a:xfrm>
          <a:prstGeom prst="rect">
            <a:avLst/>
          </a:prstGeom>
          <a:ln>
            <a:noFill/>
          </a:ln>
          <a:effectLst>
            <a:softEdge rad="112500"/>
          </a:effectLst>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2200" r="26375"/>
          <a:stretch/>
        </p:blipFill>
        <p:spPr>
          <a:xfrm>
            <a:off x="1769567" y="908571"/>
            <a:ext cx="3316833" cy="255650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1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3057329" y="188640"/>
            <a:ext cx="4104564" cy="469809"/>
          </a:xfrm>
          <a:prstGeom prst="rect">
            <a:avLst/>
          </a:prstGeom>
        </p:spPr>
        <p:txBody>
          <a:bodyPr wrap="square">
            <a:spAutoFit/>
          </a:bodyPr>
          <a:lstStyle/>
          <a:p>
            <a:pPr>
              <a:lnSpc>
                <a:spcPct val="107000"/>
              </a:lnSpc>
            </a:pPr>
            <a:r>
              <a:rPr lang="ru-RU" altLang="ru-RU" sz="2400" b="1" dirty="0">
                <a:effectLst>
                  <a:outerShdw blurRad="38100" dist="38100" dir="2700000" algn="tl">
                    <a:srgbClr val="000000">
                      <a:alpha val="43137"/>
                    </a:srgbClr>
                  </a:outerShdw>
                </a:effectLst>
                <a:latin typeface="Arial Black" panose="020B0A04020102020204" pitchFamily="34" charset="0"/>
              </a:rPr>
              <a:t>Детский сад – это мы!</a:t>
            </a:r>
            <a:endParaRPr lang="ru-RU" sz="2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23373" b="17296"/>
          <a:stretch/>
        </p:blipFill>
        <p:spPr>
          <a:xfrm>
            <a:off x="1418893" y="844068"/>
            <a:ext cx="3276871" cy="2592288"/>
          </a:xfrm>
          <a:prstGeom prst="rect">
            <a:avLst/>
          </a:prstGeom>
          <a:ln>
            <a:noFill/>
          </a:ln>
          <a:effectLst>
            <a:softEdge rad="112500"/>
          </a:effec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1692" b="14130"/>
          <a:stretch/>
        </p:blipFill>
        <p:spPr>
          <a:xfrm>
            <a:off x="5191517" y="734571"/>
            <a:ext cx="2894881" cy="2863196"/>
          </a:xfrm>
          <a:prstGeom prst="rect">
            <a:avLst/>
          </a:prstGeom>
          <a:ln>
            <a:noFill/>
          </a:ln>
          <a:effectLst>
            <a:softEdge rad="112500"/>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b="28238"/>
          <a:stretch/>
        </p:blipFill>
        <p:spPr>
          <a:xfrm>
            <a:off x="5159224" y="3597767"/>
            <a:ext cx="3160587" cy="3024121"/>
          </a:xfrm>
          <a:prstGeom prst="rect">
            <a:avLst/>
          </a:prstGeom>
          <a:ln>
            <a:noFill/>
          </a:ln>
          <a:effectLst>
            <a:softEdge rad="112500"/>
          </a:effectLst>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t="6845" b="17851"/>
          <a:stretch/>
        </p:blipFill>
        <p:spPr>
          <a:xfrm>
            <a:off x="1540184" y="3421630"/>
            <a:ext cx="3155580" cy="3168352"/>
          </a:xfrm>
          <a:prstGeom prst="rect">
            <a:avLst/>
          </a:prstGeom>
          <a:ln>
            <a:noFill/>
          </a:ln>
          <a:effectLst>
            <a:softEdge rad="112500"/>
          </a:effectLst>
        </p:spPr>
      </p:pic>
    </p:spTree>
    <p:extLst>
      <p:ext uri="{BB962C8B-B14F-4D97-AF65-F5344CB8AC3E}">
        <p14:creationId xmlns:p14="http://schemas.microsoft.com/office/powerpoint/2010/main" val="10914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9320" y="116632"/>
            <a:ext cx="4968552" cy="556490"/>
          </a:xfrm>
        </p:spPr>
        <p:txBody>
          <a:bodyPr>
            <a:normAutofit/>
          </a:bodyPr>
          <a:lstStyle/>
          <a:p>
            <a:pPr algn="ct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Детский сад – это мы!</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763" y="1007861"/>
            <a:ext cx="3600490" cy="2700368"/>
          </a:xfrm>
          <a:prstGeom prst="rect">
            <a:avLst/>
          </a:prstGeom>
          <a:ln>
            <a:noFill/>
          </a:ln>
          <a:effectLst>
            <a:softEdge rad="112500"/>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864" y="1016664"/>
            <a:ext cx="3844555" cy="2565039"/>
          </a:xfrm>
          <a:prstGeom prst="rect">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816" y="3902852"/>
            <a:ext cx="3456384" cy="2592288"/>
          </a:xfrm>
          <a:prstGeom prst="rect">
            <a:avLst/>
          </a:prstGeom>
          <a:ln>
            <a:noFill/>
          </a:ln>
          <a:effectLst>
            <a:softEdge rad="112500"/>
          </a:effectLst>
        </p:spPr>
      </p:pic>
      <p:pic>
        <p:nvPicPr>
          <p:cNvPr id="11" name="Рисунок 10"/>
          <p:cNvPicPr>
            <a:picLocks noChangeAspect="1"/>
          </p:cNvPicPr>
          <p:nvPr/>
        </p:nvPicPr>
        <p:blipFill rotWithShape="1">
          <a:blip r:embed="rId6">
            <a:extLst>
              <a:ext uri="{28A0092B-C50C-407E-A947-70E740481C1C}">
                <a14:useLocalDpi xmlns:a14="http://schemas.microsoft.com/office/drawing/2010/main" val="0"/>
              </a:ext>
            </a:extLst>
          </a:blip>
          <a:srcRect l="7476" t="5321" r="9838" b="17309"/>
          <a:stretch/>
        </p:blipFill>
        <p:spPr>
          <a:xfrm>
            <a:off x="5310714" y="3902852"/>
            <a:ext cx="3646180" cy="246551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9320" y="116632"/>
            <a:ext cx="4968552" cy="556490"/>
          </a:xfrm>
        </p:spPr>
        <p:txBody>
          <a:bodyPr>
            <a:normAutofit/>
          </a:bodyPr>
          <a:lstStyle/>
          <a:p>
            <a:pPr algn="ct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Детский сад – это мы!</a:t>
            </a: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3250" b="4850"/>
          <a:stretch/>
        </p:blipFill>
        <p:spPr>
          <a:xfrm>
            <a:off x="1646103" y="822909"/>
            <a:ext cx="2922756" cy="3312368"/>
          </a:xfrm>
          <a:prstGeom prst="rect">
            <a:avLst/>
          </a:prstGeom>
          <a:ln>
            <a:noFill/>
          </a:ln>
          <a:effectLst>
            <a:softEdge rad="112500"/>
          </a:effectLst>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23750" b="21650"/>
          <a:stretch/>
        </p:blipFill>
        <p:spPr>
          <a:xfrm>
            <a:off x="4820307" y="909217"/>
            <a:ext cx="3595836" cy="2617732"/>
          </a:xfrm>
          <a:prstGeom prst="rect">
            <a:avLst/>
          </a:prstGeom>
          <a:ln>
            <a:noFill/>
          </a:ln>
          <a:effectLst>
            <a:softEdge rad="112500"/>
          </a:effectLst>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t="25850" b="23750"/>
          <a:stretch/>
        </p:blipFill>
        <p:spPr>
          <a:xfrm>
            <a:off x="1427920" y="4159091"/>
            <a:ext cx="3359121" cy="2257298"/>
          </a:xfrm>
          <a:prstGeom prst="rect">
            <a:avLst/>
          </a:prstGeom>
          <a:ln>
            <a:noFill/>
          </a:ln>
          <a:effectLst>
            <a:softEdge rad="112500"/>
          </a:effectLst>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t="23750" b="23750"/>
          <a:stretch/>
        </p:blipFill>
        <p:spPr>
          <a:xfrm>
            <a:off x="5377636" y="3591473"/>
            <a:ext cx="2481178" cy="2824916"/>
          </a:xfrm>
          <a:prstGeom prst="rect">
            <a:avLst/>
          </a:prstGeom>
          <a:ln>
            <a:noFill/>
          </a:ln>
          <a:effectLst>
            <a:softEdge rad="112500"/>
          </a:effectLst>
        </p:spPr>
      </p:pic>
    </p:spTree>
    <p:extLst>
      <p:ext uri="{BB962C8B-B14F-4D97-AF65-F5344CB8AC3E}">
        <p14:creationId xmlns:p14="http://schemas.microsoft.com/office/powerpoint/2010/main" val="284474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5" y="19472"/>
            <a:ext cx="7272808" cy="2279547"/>
          </a:xfrm>
        </p:spPr>
        <p:txBody>
          <a:bodyPr/>
          <a:lstStyle/>
          <a:p>
            <a:pPr algn="ctr"/>
            <a:r>
              <a:rPr lang="ru-RU"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Семинар – практикум </a:t>
            </a:r>
            <a:br>
              <a:rPr lang="ru-RU"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рамках школы молодого воспитателя </a:t>
            </a:r>
            <a:b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Симферопольского района</a:t>
            </a:r>
            <a:endParaRPr lang="ru-RU"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159108" y="2924944"/>
            <a:ext cx="6465741" cy="1096899"/>
          </a:xfrm>
        </p:spPr>
        <p:txBody>
          <a:bodyPr>
            <a:noAutofit/>
          </a:bodyPr>
          <a:lstStyle/>
          <a:p>
            <a:pPr algn="ctr"/>
            <a:r>
              <a:rPr lang="ru-RU"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Тема</a:t>
            </a:r>
            <a:r>
              <a:rPr lang="ru-RU" sz="24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«Формирование предпосылок математической грамотности в контексте содержания ФОП ДО»</a:t>
            </a:r>
            <a:endParaRPr lang="ru-RU"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403646" y="5013176"/>
            <a:ext cx="5976664" cy="1631216"/>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МБОУ «Партизанская школа им.А.П.Богданова»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структурное подразделение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Детский сад «Радуга»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с.Партизанское </a:t>
            </a:r>
          </a:p>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26 октября 2023 г.</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159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4328" r="2788"/>
          <a:stretch/>
        </p:blipFill>
        <p:spPr>
          <a:xfrm>
            <a:off x="17282" y="764704"/>
            <a:ext cx="9168497" cy="5472608"/>
          </a:xfrm>
          <a:prstGeom prst="rect">
            <a:avLst/>
          </a:prstGeom>
          <a:effectLst>
            <a:softEdge rad="165100"/>
          </a:effectLst>
        </p:spPr>
      </p:pic>
      <p:sp>
        <p:nvSpPr>
          <p:cNvPr id="3" name="Блок-схема: альтернативный процесс 2"/>
          <p:cNvSpPr/>
          <p:nvPr/>
        </p:nvSpPr>
        <p:spPr>
          <a:xfrm>
            <a:off x="3347864" y="2836386"/>
            <a:ext cx="2952328" cy="1584176"/>
          </a:xfrm>
          <a:prstGeom prst="flowChartAlternateProcess">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4" name="Прямоугольник 3"/>
          <p:cNvSpPr/>
          <p:nvPr/>
        </p:nvSpPr>
        <p:spPr>
          <a:xfrm>
            <a:off x="2816246" y="3089865"/>
            <a:ext cx="4015564" cy="1323439"/>
          </a:xfrm>
          <a:prstGeom prst="rect">
            <a:avLst/>
          </a:prstGeom>
          <a:noFill/>
        </p:spPr>
        <p:txBody>
          <a:bodyPr wrap="square" lIns="91440" tIns="45720" rIns="91440" bIns="45720">
            <a:spAutoFit/>
          </a:bodyPr>
          <a:lstStyle/>
          <a:p>
            <a:pPr algn="ctr"/>
            <a:r>
              <a:rPr lang="ru-RU" sz="4000" b="1" dirty="0" smtClean="0">
                <a:ln w="0"/>
                <a:solidFill>
                  <a:srgbClr val="FF0000"/>
                </a:solidFill>
                <a:effectLst>
                  <a:reflection blurRad="6350" stA="53000" endA="300" endPos="35500" dir="5400000" sy="-90000" algn="bl" rotWithShape="0"/>
                </a:effectLst>
                <a:latin typeface="Bad Script" panose="02000000000000000000" pitchFamily="2" charset="0"/>
              </a:rPr>
              <a:t>Детский сад</a:t>
            </a:r>
          </a:p>
          <a:p>
            <a:pPr algn="ctr"/>
            <a:r>
              <a:rPr lang="ru-RU" sz="4000" b="1" cap="none" spc="0" dirty="0" smtClean="0">
                <a:ln w="0"/>
                <a:solidFill>
                  <a:srgbClr val="FF0000"/>
                </a:solidFill>
                <a:effectLst>
                  <a:reflection blurRad="6350" stA="53000" endA="300" endPos="35500" dir="5400000" sy="-90000" algn="bl" rotWithShape="0"/>
                </a:effectLst>
                <a:latin typeface="Bad Script" panose="02000000000000000000" pitchFamily="2" charset="0"/>
              </a:rPr>
              <a:t>«Радуга»</a:t>
            </a:r>
            <a:endParaRPr lang="ru-RU" sz="4000" b="1" cap="none" spc="0" dirty="0">
              <a:ln w="0"/>
              <a:solidFill>
                <a:srgbClr val="FF0000"/>
              </a:solidFill>
              <a:effectLst>
                <a:reflection blurRad="6350" stA="53000" endA="300" endPos="35500" dir="5400000" sy="-90000" algn="bl" rotWithShape="0"/>
              </a:effectLst>
              <a:latin typeface="Bad Script" panose="02000000000000000000" pitchFamily="2" charset="0"/>
            </a:endParaRPr>
          </a:p>
        </p:txBody>
      </p:sp>
    </p:spTree>
    <p:extLst>
      <p:ext uri="{BB962C8B-B14F-4D97-AF65-F5344CB8AC3E}">
        <p14:creationId xmlns:p14="http://schemas.microsoft.com/office/powerpoint/2010/main" val="204982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624" y="611792"/>
            <a:ext cx="7884368" cy="1460006"/>
          </a:xfrm>
          <a:ln>
            <a:miter lim="800000"/>
            <a:headEnd/>
            <a:tailEnd/>
          </a:ln>
          <a:extLst/>
        </p:spPr>
        <p:txBody>
          <a:bodyPr>
            <a:noAutofit/>
          </a:bodyPr>
          <a:lstStyle/>
          <a:p>
            <a:pPr algn="ctr" eaLnBrk="1" fontAlgn="auto" hangingPunct="1">
              <a:spcAft>
                <a:spcPts val="0"/>
              </a:spcAft>
              <a:defRPr/>
            </a:pPr>
            <a: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Муниципальное бюджетное общеобразовательное учреждение </a:t>
            </a:r>
            <a:b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«Партизанская школа имени Героя Советского Союза</a:t>
            </a:r>
            <a:b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Богданова Александра Петровича»</a:t>
            </a:r>
            <a:b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1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Симферопольского района Республики Крым</a:t>
            </a:r>
            <a:endParaRPr lang="ru-RU"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123" name="Picture 2" descr="C:\Users\Mashunya\Desktop\R7OhwCBcxas.jpg"/>
          <p:cNvPicPr>
            <a:picLocks noChangeAspect="1" noChangeArrowheads="1"/>
          </p:cNvPicPr>
          <p:nvPr/>
        </p:nvPicPr>
        <p:blipFill>
          <a:blip r:embed="rId2" cstate="print"/>
          <a:srcRect/>
          <a:stretch>
            <a:fillRect/>
          </a:stretch>
        </p:blipFill>
        <p:spPr bwMode="auto">
          <a:xfrm>
            <a:off x="1547664" y="2092555"/>
            <a:ext cx="6702304" cy="3897763"/>
          </a:xfrm>
          <a:prstGeom prst="rect">
            <a:avLst/>
          </a:prstGeom>
          <a:blipFill>
            <a:blip r:embed="rId3"/>
            <a:tile tx="0" ty="0" sx="100000" sy="100000" flip="none" algn="tl"/>
          </a:blipFill>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9753" y="1268760"/>
            <a:ext cx="6347713" cy="1320800"/>
          </a:xfrm>
        </p:spPr>
        <p:txBody>
          <a:bodyPr>
            <a:noAutofit/>
          </a:bodyPr>
          <a:lstStyle/>
          <a:p>
            <a:pPr algn="ctr"/>
            <a:r>
              <a:rPr lang="ru-RU" sz="32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Фрагмент занятия по РЭМП</a:t>
            </a:r>
            <a:br>
              <a:rPr lang="ru-RU" sz="32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«Марфуша и математика»</a:t>
            </a:r>
            <a:r>
              <a:rPr lang="ru-RU"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407420" y="3429000"/>
            <a:ext cx="3168353" cy="2854704"/>
          </a:xfrm>
        </p:spPr>
        <p:txBody>
          <a:bodyPr>
            <a:normAutofit/>
          </a:bodyPr>
          <a:lstStyle/>
          <a:p>
            <a:pPr marL="0" indent="0">
              <a:buNone/>
            </a:pPr>
            <a:r>
              <a:rPr lang="ru-RU" sz="20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Воспитатель старше – подготовительной группы:</a:t>
            </a:r>
          </a:p>
          <a:p>
            <a:pPr marL="0" indent="0">
              <a:buNone/>
            </a:pPr>
            <a:r>
              <a:rPr lang="ru-RU" sz="24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Подолян Лариса Петровна </a:t>
            </a:r>
            <a:endParaRPr lang="ru-RU"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6994" t="12245" r="2105" b="5511"/>
          <a:stretch/>
        </p:blipFill>
        <p:spPr>
          <a:xfrm>
            <a:off x="4572000" y="2589560"/>
            <a:ext cx="4494268" cy="3049682"/>
          </a:xfrm>
          <a:prstGeom prst="rect">
            <a:avLst/>
          </a:prstGeom>
          <a:ln>
            <a:noFill/>
          </a:ln>
          <a:effectLst>
            <a:softEdge rad="112500"/>
          </a:effectLst>
        </p:spPr>
      </p:pic>
    </p:spTree>
    <p:extLst>
      <p:ext uri="{BB962C8B-B14F-4D97-AF65-F5344CB8AC3E}">
        <p14:creationId xmlns:p14="http://schemas.microsoft.com/office/powerpoint/2010/main" val="249849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94BC216-E8B5-4B29-8FF1-A5959462266E}" type="slidenum">
              <a:rPr lang="ru-RU" altLang="ru-RU" smtClean="0"/>
              <a:pPr/>
              <a:t>21</a:t>
            </a:fld>
            <a:endParaRPr lang="ru-RU" alt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76672"/>
            <a:ext cx="6472930" cy="6472930"/>
          </a:xfrm>
          <a:prstGeom prst="rect">
            <a:avLst/>
          </a:prstGeom>
          <a:ln>
            <a:noFill/>
          </a:ln>
          <a:effectLst>
            <a:softEdge rad="112500"/>
          </a:effectLst>
        </p:spPr>
      </p:pic>
      <p:sp>
        <p:nvSpPr>
          <p:cNvPr id="6" name="Прямоугольник 5"/>
          <p:cNvSpPr/>
          <p:nvPr/>
        </p:nvSpPr>
        <p:spPr>
          <a:xfrm>
            <a:off x="-224700" y="0"/>
            <a:ext cx="9585609" cy="707886"/>
          </a:xfrm>
          <a:prstGeom prst="rect">
            <a:avLst/>
          </a:prstGeom>
          <a:noFill/>
        </p:spPr>
        <p:txBody>
          <a:bodyPr wrap="square" lIns="91440" tIns="45720" rIns="91440" bIns="45720">
            <a:spAutoFit/>
          </a:bodyPr>
          <a:lstStyle/>
          <a:p>
            <a:pPr algn="ctr"/>
            <a:r>
              <a:rPr lang="ru-RU" sz="4000" b="1" dirty="0" smtClean="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rPr>
              <a:t>«Два жадных медвежонка»</a:t>
            </a:r>
            <a:endParaRPr lang="ru-RU" sz="4000" b="1" dirty="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342709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accent1">
                <a:lumMod val="0"/>
                <a:lumOff val="100000"/>
              </a:schemeClr>
            </a:gs>
            <a:gs pos="44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764268"/>
            <a:ext cx="6840760" cy="6093732"/>
          </a:xfrm>
          <a:prstGeom prst="rect">
            <a:avLst/>
          </a:prstGeom>
          <a:ln>
            <a:noFill/>
          </a:ln>
          <a:effectLst>
            <a:softEdge rad="112500"/>
          </a:effectLst>
        </p:spPr>
      </p:pic>
      <p:sp>
        <p:nvSpPr>
          <p:cNvPr id="7" name="Прямоугольник 6"/>
          <p:cNvSpPr/>
          <p:nvPr/>
        </p:nvSpPr>
        <p:spPr>
          <a:xfrm>
            <a:off x="-224700" y="0"/>
            <a:ext cx="9585609" cy="769441"/>
          </a:xfrm>
          <a:prstGeom prst="rect">
            <a:avLst/>
          </a:prstGeom>
          <a:noFill/>
        </p:spPr>
        <p:txBody>
          <a:bodyPr wrap="square" lIns="91440" tIns="45720" rIns="91440" bIns="45720">
            <a:spAutoFit/>
          </a:bodyPr>
          <a:lstStyle/>
          <a:p>
            <a:pPr algn="ctr"/>
            <a:r>
              <a:rPr lang="ru-RU" sz="4400" b="1" dirty="0" smtClean="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rPr>
              <a:t>«Три поросёнка»</a:t>
            </a:r>
            <a:endParaRPr lang="ru-RU" sz="4400" b="1" dirty="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2203489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accent1">
                <a:lumMod val="0"/>
                <a:lumOff val="100000"/>
              </a:schemeClr>
            </a:gs>
            <a:gs pos="44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Прямоугольник 6"/>
          <p:cNvSpPr/>
          <p:nvPr/>
        </p:nvSpPr>
        <p:spPr>
          <a:xfrm>
            <a:off x="-224700" y="0"/>
            <a:ext cx="9585609" cy="769441"/>
          </a:xfrm>
          <a:prstGeom prst="rect">
            <a:avLst/>
          </a:prstGeom>
          <a:noFill/>
        </p:spPr>
        <p:txBody>
          <a:bodyPr wrap="square" lIns="91440" tIns="45720" rIns="91440" bIns="45720">
            <a:spAutoFit/>
          </a:bodyPr>
          <a:lstStyle/>
          <a:p>
            <a:pPr algn="ctr"/>
            <a:r>
              <a:rPr lang="ru-RU" sz="4400" b="1" dirty="0" smtClean="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rPr>
              <a:t>«Волк и семеро козлят»</a:t>
            </a:r>
            <a:endParaRPr lang="ru-RU" sz="4400" b="1" dirty="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764" y="707786"/>
            <a:ext cx="6120680" cy="6120680"/>
          </a:xfrm>
          <a:prstGeom prst="rect">
            <a:avLst/>
          </a:prstGeom>
          <a:ln>
            <a:noFill/>
          </a:ln>
          <a:effectLst>
            <a:softEdge rad="112500"/>
          </a:effectLst>
        </p:spPr>
      </p:pic>
    </p:spTree>
    <p:extLst>
      <p:ext uri="{BB962C8B-B14F-4D97-AF65-F5344CB8AC3E}">
        <p14:creationId xmlns:p14="http://schemas.microsoft.com/office/powerpoint/2010/main" val="12588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accent1">
                <a:lumMod val="0"/>
                <a:lumOff val="100000"/>
              </a:schemeClr>
            </a:gs>
            <a:gs pos="44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Прямоугольник 6"/>
          <p:cNvSpPr/>
          <p:nvPr/>
        </p:nvSpPr>
        <p:spPr>
          <a:xfrm>
            <a:off x="-160165" y="59811"/>
            <a:ext cx="9585609" cy="769441"/>
          </a:xfrm>
          <a:prstGeom prst="rect">
            <a:avLst/>
          </a:prstGeom>
          <a:noFill/>
        </p:spPr>
        <p:txBody>
          <a:bodyPr wrap="square" lIns="91440" tIns="45720" rIns="91440" bIns="45720">
            <a:spAutoFit/>
          </a:bodyPr>
          <a:lstStyle/>
          <a:p>
            <a:pPr algn="ctr"/>
            <a:r>
              <a:rPr lang="ru-RU" sz="4400" b="1" dirty="0" smtClean="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rPr>
              <a:t>«Морозко»</a:t>
            </a:r>
            <a:endParaRPr lang="ru-RU" sz="4400" b="1" dirty="0">
              <a:ln w="22225">
                <a:solidFill>
                  <a:sysClr val="windowText" lastClr="000000"/>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Arial Black" panose="020B0A040201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921" y="829252"/>
            <a:ext cx="6359439" cy="6028748"/>
          </a:xfrm>
          <a:prstGeom prst="rect">
            <a:avLst/>
          </a:prstGeom>
          <a:ln>
            <a:noFill/>
          </a:ln>
          <a:effectLst>
            <a:softEdge rad="112500"/>
          </a:effectLst>
        </p:spPr>
      </p:pic>
    </p:spTree>
    <p:extLst>
      <p:ext uri="{BB962C8B-B14F-4D97-AF65-F5344CB8AC3E}">
        <p14:creationId xmlns:p14="http://schemas.microsoft.com/office/powerpoint/2010/main" val="415792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9753" y="1268760"/>
            <a:ext cx="6347713" cy="1320800"/>
          </a:xfrm>
        </p:spPr>
        <p:txBody>
          <a:bodyPr>
            <a:noAutofit/>
          </a:bodyPr>
          <a:lstStyle/>
          <a:p>
            <a:pPr algn="ctr"/>
            <a:r>
              <a:rPr lang="ru-RU" sz="32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Фрагмент занятия по РЭМП</a:t>
            </a:r>
            <a:br>
              <a:rPr lang="ru-RU" sz="32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«Марфуша и математика»</a:t>
            </a:r>
            <a:r>
              <a:rPr lang="ru-RU"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407420" y="3429000"/>
            <a:ext cx="3168353" cy="2854704"/>
          </a:xfrm>
        </p:spPr>
        <p:txBody>
          <a:bodyPr>
            <a:normAutofit/>
          </a:bodyPr>
          <a:lstStyle/>
          <a:p>
            <a:pPr marL="0" indent="0">
              <a:buNone/>
            </a:pPr>
            <a:r>
              <a:rPr lang="ru-RU" sz="20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Воспитатель старше – подготовительной группы:</a:t>
            </a:r>
          </a:p>
          <a:p>
            <a:pPr marL="0" indent="0">
              <a:buNone/>
            </a:pPr>
            <a:r>
              <a:rPr lang="ru-RU" sz="24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Подолян Лариса Петровна </a:t>
            </a:r>
            <a:endParaRPr lang="ru-RU"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6994" t="12245" r="2105" b="5511"/>
          <a:stretch/>
        </p:blipFill>
        <p:spPr>
          <a:xfrm>
            <a:off x="4572000" y="2589560"/>
            <a:ext cx="4494268" cy="3049682"/>
          </a:xfrm>
          <a:prstGeom prst="rect">
            <a:avLst/>
          </a:prstGeom>
          <a:ln>
            <a:noFill/>
          </a:ln>
          <a:effectLst>
            <a:softEdge rad="112500"/>
          </a:effectLst>
        </p:spPr>
      </p:pic>
    </p:spTree>
    <p:extLst>
      <p:ext uri="{BB962C8B-B14F-4D97-AF65-F5344CB8AC3E}">
        <p14:creationId xmlns:p14="http://schemas.microsoft.com/office/powerpoint/2010/main" val="783303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a:solidFill>
                  <a:srgbClr val="FF0000"/>
                </a:solidFill>
              </a:rPr>
              <a:t>«Формирование математической грамотности дошкольников в условиях перехода на ФОП ДО»</a:t>
            </a:r>
          </a:p>
        </p:txBody>
      </p:sp>
      <p:sp>
        <p:nvSpPr>
          <p:cNvPr id="3" name="Подзаголовок 2"/>
          <p:cNvSpPr>
            <a:spLocks noGrp="1"/>
          </p:cNvSpPr>
          <p:nvPr>
            <p:ph type="subTitle" idx="1"/>
          </p:nvPr>
        </p:nvSpPr>
        <p:spPr>
          <a:xfrm>
            <a:off x="1371600" y="3556001"/>
            <a:ext cx="7088832" cy="1473200"/>
          </a:xfrm>
        </p:spPr>
        <p:txBody>
          <a:bodyPr>
            <a:normAutofit fontScale="85000" lnSpcReduction="10000"/>
          </a:bodyPr>
          <a:lstStyle/>
          <a:p>
            <a:pPr algn="r"/>
            <a:endParaRPr lang="ru-RU" dirty="0" smtClean="0">
              <a:solidFill>
                <a:schemeClr val="tx1"/>
              </a:solidFill>
            </a:endParaRPr>
          </a:p>
          <a:p>
            <a:pPr algn="r"/>
            <a:endParaRPr lang="ru-RU" dirty="0">
              <a:solidFill>
                <a:schemeClr val="tx1"/>
              </a:solidFill>
            </a:endParaRPr>
          </a:p>
          <a:p>
            <a:pPr algn="r"/>
            <a:r>
              <a:rPr lang="ru-RU" dirty="0" smtClean="0">
                <a:solidFill>
                  <a:schemeClr val="tx1"/>
                </a:solidFill>
              </a:rPr>
              <a:t>Заместитель заведующего по ВМР</a:t>
            </a:r>
          </a:p>
          <a:p>
            <a:pPr algn="r"/>
            <a:r>
              <a:rPr lang="ru-RU" dirty="0" smtClean="0">
                <a:solidFill>
                  <a:schemeClr val="tx1"/>
                </a:solidFill>
              </a:rPr>
              <a:t>МБДОУ «Детский сад «Вишенка» с. Красное»</a:t>
            </a:r>
          </a:p>
          <a:p>
            <a:pPr algn="r"/>
            <a:r>
              <a:rPr lang="ru-RU" b="1" dirty="0" smtClean="0">
                <a:solidFill>
                  <a:srgbClr val="7030A0"/>
                </a:solidFill>
              </a:rPr>
              <a:t>Дубина Виктория Александровна</a:t>
            </a:r>
            <a:endParaRPr lang="ru-RU" b="1" dirty="0">
              <a:solidFill>
                <a:srgbClr val="7030A0"/>
              </a:solidFill>
            </a:endParaRPr>
          </a:p>
        </p:txBody>
      </p:sp>
    </p:spTree>
    <p:extLst>
      <p:ext uri="{BB962C8B-B14F-4D97-AF65-F5344CB8AC3E}">
        <p14:creationId xmlns:p14="http://schemas.microsoft.com/office/powerpoint/2010/main" val="3103243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340768"/>
            <a:ext cx="8640960" cy="4968552"/>
          </a:xfrm>
        </p:spPr>
      </p:pic>
      <p:sp>
        <p:nvSpPr>
          <p:cNvPr id="3" name="Заголовок 2"/>
          <p:cNvSpPr>
            <a:spLocks noGrp="1"/>
          </p:cNvSpPr>
          <p:nvPr>
            <p:ph type="title"/>
          </p:nvPr>
        </p:nvSpPr>
        <p:spPr>
          <a:xfrm>
            <a:off x="457200" y="338328"/>
            <a:ext cx="8229600" cy="786416"/>
          </a:xfrm>
        </p:spPr>
        <p:txBody>
          <a:bodyPr/>
          <a:lstStyle/>
          <a:p>
            <a:r>
              <a:rPr lang="ru-RU" dirty="0" smtClean="0">
                <a:solidFill>
                  <a:srgbClr val="FF0000"/>
                </a:solidFill>
              </a:rPr>
              <a:t>ФОП ДО</a:t>
            </a:r>
            <a:endParaRPr lang="ru-RU" dirty="0">
              <a:solidFill>
                <a:srgbClr val="FF0000"/>
              </a:solidFill>
            </a:endParaRPr>
          </a:p>
        </p:txBody>
      </p:sp>
    </p:spTree>
    <p:extLst>
      <p:ext uri="{BB962C8B-B14F-4D97-AF65-F5344CB8AC3E}">
        <p14:creationId xmlns:p14="http://schemas.microsoft.com/office/powerpoint/2010/main" val="1746819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642400"/>
          </a:xfrm>
        </p:spPr>
        <p:txBody>
          <a:bodyPr>
            <a:normAutofit fontScale="90000"/>
          </a:bodyPr>
          <a:lstStyle/>
          <a:p>
            <a:r>
              <a:rPr lang="ru-RU" dirty="0" smtClean="0">
                <a:solidFill>
                  <a:srgbClr val="FF0000"/>
                </a:solidFill>
              </a:rPr>
              <a:t>ФОП ДО</a:t>
            </a:r>
            <a:endParaRPr lang="ru-RU" dirty="0">
              <a:solidFill>
                <a:srgbClr val="FF0000"/>
              </a:solidFill>
            </a:endParaRPr>
          </a:p>
        </p:txBody>
      </p:sp>
      <p:pic>
        <p:nvPicPr>
          <p:cNvPr id="1027" name="Picture 3" descr="C:\Users\Admin\OneDrive\Рабочий стол\МО по РЭМП\На презентацию\2023-10-23_10-56-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18" y="1124744"/>
            <a:ext cx="882209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1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570392"/>
          </a:xfrm>
        </p:spPr>
        <p:txBody>
          <a:bodyPr>
            <a:noAutofit/>
          </a:bodyPr>
          <a:lstStyle/>
          <a:p>
            <a:r>
              <a:rPr lang="ru-RU" sz="2800" b="1" dirty="0" smtClean="0">
                <a:solidFill>
                  <a:srgbClr val="FF0000"/>
                </a:solidFill>
              </a:rPr>
              <a:t>Принципы ФОП ДО</a:t>
            </a:r>
            <a:endParaRPr lang="ru-RU" sz="2800" b="1" dirty="0">
              <a:solidFill>
                <a:srgbClr val="FF0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8784976" cy="5431515"/>
          </a:xfrm>
          <a:prstGeom prst="rect">
            <a:avLst/>
          </a:prstGeom>
        </p:spPr>
      </p:pic>
    </p:spTree>
    <p:extLst>
      <p:ext uri="{BB962C8B-B14F-4D97-AF65-F5344CB8AC3E}">
        <p14:creationId xmlns:p14="http://schemas.microsoft.com/office/powerpoint/2010/main" val="61089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1605769" y="746267"/>
            <a:ext cx="3456757" cy="473569"/>
          </a:xfrm>
        </p:spPr>
        <p:txBody>
          <a:bodyPr>
            <a:noAutofit/>
          </a:bodyPr>
          <a:lstStyle/>
          <a:p>
            <a:pPr algn="ctr" eaLnBrk="1" hangingPunct="1"/>
            <a:r>
              <a:rPr lang="ru-RU" alt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rPr>
              <a:t>Вид на  гору Змеиная</a:t>
            </a:r>
          </a:p>
        </p:txBody>
      </p:sp>
      <p:pic>
        <p:nvPicPr>
          <p:cNvPr id="6147" name="Содержимое 3" descr="4_Ht11agzGs.jpg"/>
          <p:cNvPicPr>
            <a:picLocks noGrp="1" noChangeAspect="1"/>
          </p:cNvPicPr>
          <p:nvPr>
            <p:ph idx="1"/>
          </p:nvPr>
        </p:nvPicPr>
        <p:blipFill>
          <a:blip r:embed="rId2" cstate="print"/>
          <a:srcRect/>
          <a:stretch>
            <a:fillRect/>
          </a:stretch>
        </p:blipFill>
        <p:spPr>
          <a:xfrm>
            <a:off x="1555069" y="1196267"/>
            <a:ext cx="3456384" cy="2278979"/>
          </a:xfrm>
          <a:effectLst>
            <a:softEdge rad="112500"/>
          </a:effectLst>
        </p:spPr>
      </p:pic>
      <p:pic>
        <p:nvPicPr>
          <p:cNvPr id="4" name="Содержимое 13" descr="KvVj6gJYUMg.jpg"/>
          <p:cNvPicPr>
            <a:picLocks noChangeAspect="1"/>
          </p:cNvPicPr>
          <p:nvPr/>
        </p:nvPicPr>
        <p:blipFill>
          <a:blip r:embed="rId3" cstate="print"/>
          <a:srcRect/>
          <a:stretch>
            <a:fillRect/>
          </a:stretch>
        </p:blipFill>
        <p:spPr bwMode="auto">
          <a:xfrm>
            <a:off x="5381126" y="1196267"/>
            <a:ext cx="3336607" cy="2225526"/>
          </a:xfrm>
          <a:prstGeom prst="rect">
            <a:avLst/>
          </a:prstGeom>
          <a:ln>
            <a:noFill/>
          </a:ln>
          <a:effectLst>
            <a:softEdge rad="112500"/>
          </a:effectLst>
        </p:spPr>
      </p:pic>
      <p:sp>
        <p:nvSpPr>
          <p:cNvPr id="5" name="Заголовок 3"/>
          <p:cNvSpPr txBox="1">
            <a:spLocks/>
          </p:cNvSpPr>
          <p:nvPr/>
        </p:nvSpPr>
        <p:spPr bwMode="auto">
          <a:xfrm>
            <a:off x="5261745" y="693737"/>
            <a:ext cx="3455988" cy="431800"/>
          </a:xfrm>
          <a:prstGeom prst="rect">
            <a:avLst/>
          </a:prstGeom>
          <a:noFill/>
          <a:ln w="9525">
            <a:noFill/>
            <a:miter lim="800000"/>
            <a:headEnd/>
            <a:tailEnd/>
          </a:ln>
        </p:spPr>
        <p:txBody>
          <a:bodyPr lIns="0" rIns="0" bIns="0" anchor="b"/>
          <a:lstStyle/>
          <a:p>
            <a:pPr algn="ctr" eaLnBrk="1" hangingPunct="1">
              <a:defRPr/>
            </a:pPr>
            <a:r>
              <a:rPr lang="ru-RU" altLang="ru-RU" sz="2000" b="1" dirty="0">
                <a:effectLst>
                  <a:outerShdw blurRad="38100" dist="38100" dir="2700000" algn="tl">
                    <a:srgbClr val="000000">
                      <a:alpha val="43137"/>
                    </a:srgbClr>
                  </a:outerShdw>
                </a:effectLst>
                <a:latin typeface="Arial Black" panose="020B0A04020102020204" pitchFamily="34" charset="0"/>
                <a:ea typeface="+mj-ea"/>
                <a:cs typeface="+mj-cs"/>
              </a:rPr>
              <a:t>Заповедные леса</a:t>
            </a:r>
          </a:p>
        </p:txBody>
      </p:sp>
      <p:pic>
        <p:nvPicPr>
          <p:cNvPr id="6" name="Содержимое 4" descr="big_45977226551.jpg"/>
          <p:cNvPicPr>
            <a:picLocks noChangeAspect="1"/>
          </p:cNvPicPr>
          <p:nvPr/>
        </p:nvPicPr>
        <p:blipFill>
          <a:blip r:embed="rId4" cstate="print"/>
          <a:srcRect/>
          <a:stretch>
            <a:fillRect/>
          </a:stretch>
        </p:blipFill>
        <p:spPr bwMode="auto">
          <a:xfrm>
            <a:off x="5381126" y="3920494"/>
            <a:ext cx="3404953" cy="2271397"/>
          </a:xfrm>
          <a:prstGeom prst="rect">
            <a:avLst/>
          </a:prstGeom>
          <a:noFill/>
          <a:ln w="9525">
            <a:noFill/>
            <a:miter lim="800000"/>
            <a:headEnd/>
            <a:tailEnd/>
          </a:ln>
          <a:effectLst>
            <a:softEdge rad="112500"/>
          </a:effectLst>
        </p:spPr>
      </p:pic>
      <p:sp>
        <p:nvSpPr>
          <p:cNvPr id="7" name="Прямоугольник 6"/>
          <p:cNvSpPr>
            <a:spLocks noChangeArrowheads="1"/>
          </p:cNvSpPr>
          <p:nvPr/>
        </p:nvSpPr>
        <p:spPr bwMode="auto">
          <a:xfrm>
            <a:off x="2668126" y="3463581"/>
            <a:ext cx="46778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2000" b="1" dirty="0">
                <a:effectLst>
                  <a:outerShdw blurRad="38100" dist="38100" dir="2700000" algn="tl">
                    <a:srgbClr val="000000">
                      <a:alpha val="43137"/>
                    </a:srgbClr>
                  </a:outerShdw>
                </a:effectLst>
                <a:latin typeface="Arial Black" panose="020B0A04020102020204" pitchFamily="34" charset="0"/>
              </a:rPr>
              <a:t>Партизанское</a:t>
            </a:r>
            <a:r>
              <a:rPr lang="ru-RU" altLang="ru-RU" sz="2000" b="1" dirty="0">
                <a:solidFill>
                  <a:srgbClr val="000099"/>
                </a:solidFill>
                <a:effectLst>
                  <a:outerShdw blurRad="38100" dist="38100" dir="2700000" algn="tl">
                    <a:srgbClr val="000000">
                      <a:alpha val="43137"/>
                    </a:srgbClr>
                  </a:outerShdw>
                </a:effectLst>
                <a:latin typeface="Arial Black" panose="020B0A04020102020204" pitchFamily="34" charset="0"/>
              </a:rPr>
              <a:t> </a:t>
            </a:r>
            <a:r>
              <a:rPr lang="ru-RU" altLang="ru-RU" sz="2000" b="1" dirty="0">
                <a:effectLst>
                  <a:outerShdw blurRad="38100" dist="38100" dir="2700000" algn="tl">
                    <a:srgbClr val="000000">
                      <a:alpha val="43137"/>
                    </a:srgbClr>
                  </a:outerShdw>
                </a:effectLst>
                <a:latin typeface="Arial Black" panose="020B0A04020102020204" pitchFamily="34" charset="0"/>
              </a:rPr>
              <a:t>водохранилище</a:t>
            </a:r>
            <a:endParaRPr lang="ru-RU" altLang="ru-RU" sz="2000" dirty="0">
              <a:effectLst>
                <a:outerShdw blurRad="38100" dist="38100" dir="2700000" algn="tl">
                  <a:srgbClr val="000000">
                    <a:alpha val="43137"/>
                  </a:srgbClr>
                </a:outerShdw>
              </a:effectLst>
              <a:latin typeface="Arial Black" panose="020B0A04020102020204" pitchFamily="34" charset="0"/>
            </a:endParaRPr>
          </a:p>
        </p:txBody>
      </p:sp>
      <p:pic>
        <p:nvPicPr>
          <p:cNvPr id="5125" name="Picture 5" descr="Картинки по запросу партизанское водохранилище"/>
          <p:cNvPicPr>
            <a:picLocks noChangeAspect="1" noChangeArrowheads="1"/>
          </p:cNvPicPr>
          <p:nvPr/>
        </p:nvPicPr>
        <p:blipFill>
          <a:blip r:embed="rId5" cstate="print"/>
          <a:srcRect l="2377" r="3718"/>
          <a:stretch>
            <a:fillRect/>
          </a:stretch>
        </p:blipFill>
        <p:spPr bwMode="auto">
          <a:xfrm>
            <a:off x="1577956" y="3945682"/>
            <a:ext cx="3558159" cy="231087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9"/>
                                          </p:stCondLst>
                                        </p:cTn>
                                        <p:tgtEl>
                                          <p:spTgt spid="6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6"/>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10"/>
                                        <p:tgtEl>
                                          <p:spTgt spid="4098"/>
                                        </p:tgtEl>
                                      </p:cBhvr>
                                    </p:animEffect>
                                  </p:childTnLst>
                                </p:cTn>
                              </p:par>
                              <p:par>
                                <p:cTn id="16" presetID="22" presetClass="entr" presetSubtype="4" fill="hold" nodeType="withEffect">
                                  <p:stCondLst>
                                    <p:cond delay="0"/>
                                  </p:stCondLst>
                                  <p:childTnLst>
                                    <p:set>
                                      <p:cBhvr>
                                        <p:cTn id="17" dur="1" fill="hold">
                                          <p:stCondLst>
                                            <p:cond delay="0"/>
                                          </p:stCondLst>
                                        </p:cTn>
                                        <p:tgtEl>
                                          <p:spTgt spid="5125"/>
                                        </p:tgtEl>
                                        <p:attrNameLst>
                                          <p:attrName>style.visibility</p:attrName>
                                        </p:attrNameLst>
                                      </p:cBhvr>
                                      <p:to>
                                        <p:strVal val="visible"/>
                                      </p:to>
                                    </p:set>
                                    <p:animEffect transition="in" filter="wipe(down)">
                                      <p:cBhvr>
                                        <p:cTn id="18" dur="10"/>
                                        <p:tgtEl>
                                          <p:spTgt spid="51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1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5" grpId="0" autoUpdateAnimBg="0"/>
      <p:bldP spid="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noAutofit/>
          </a:bodyPr>
          <a:lstStyle/>
          <a:p>
            <a:r>
              <a:rPr lang="ru-RU" sz="3200" dirty="0" smtClean="0">
                <a:solidFill>
                  <a:srgbClr val="FF0000"/>
                </a:solidFill>
              </a:rPr>
              <a:t>Как вы понимаете принцип 4</a:t>
            </a:r>
            <a:br>
              <a:rPr lang="ru-RU" sz="3200" dirty="0" smtClean="0">
                <a:solidFill>
                  <a:srgbClr val="FF0000"/>
                </a:solidFill>
              </a:rPr>
            </a:br>
            <a:r>
              <a:rPr lang="ru-RU" sz="3200" dirty="0" smtClean="0">
                <a:solidFill>
                  <a:srgbClr val="FF0000"/>
                </a:solidFill>
              </a:rPr>
              <a:t> (ФГОС ДО и ФОП ДО)?</a:t>
            </a:r>
            <a:endParaRPr lang="ru-RU" sz="3200" dirty="0">
              <a:solidFill>
                <a:srgbClr val="FF0000"/>
              </a:solidFill>
            </a:endParaRPr>
          </a:p>
        </p:txBody>
      </p:sp>
      <p:pic>
        <p:nvPicPr>
          <p:cNvPr id="4099" name="Picture 3" descr="C:\Users\Admin\OneDrive\Рабочий стол\МО по РЭМП\На презентацию\2023-10-23_11-10-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265414" cy="38164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OneDrive\Рабочий стол\МО по РЭМП\На презентацию\2023-10-23_11-12-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549" y="1340768"/>
            <a:ext cx="4752528" cy="38766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OneDrive\Рабочий стол\МО по РЭМП\На презентацию\2023-10-23_11-14-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933056"/>
            <a:ext cx="4392488" cy="281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96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338328"/>
            <a:ext cx="8229600" cy="714408"/>
          </a:xfrm>
        </p:spPr>
        <p:txBody>
          <a:bodyPr>
            <a:noAutofit/>
          </a:bodyPr>
          <a:lstStyle/>
          <a:p>
            <a:r>
              <a:rPr lang="ru-RU" sz="2800" dirty="0" smtClean="0">
                <a:solidFill>
                  <a:srgbClr val="FF0000"/>
                </a:solidFill>
              </a:rPr>
              <a:t>Основополагающий принцип в соответствии с ФГОС ДО</a:t>
            </a:r>
            <a:endParaRPr lang="ru-RU" sz="2800" dirty="0">
              <a:solidFill>
                <a:srgbClr val="FF0000"/>
              </a:solidFill>
            </a:endParaRPr>
          </a:p>
        </p:txBody>
      </p:sp>
      <p:pic>
        <p:nvPicPr>
          <p:cNvPr id="3074" name="Picture 2" descr="C:\Users\Admin\OneDrive\Рабочий стол\МО по РЭМП\На презентацию\2023-10-23_11-05-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640960" cy="309634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OneDrive\Рабочий стол\МО по РЭМП\На презентацию\2023-10-23_11-19-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161" y="3933056"/>
            <a:ext cx="4384725"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22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290472"/>
          </a:xfrm>
        </p:spPr>
        <p:txBody>
          <a:bodyPr>
            <a:noAutofit/>
          </a:bodyPr>
          <a:lstStyle/>
          <a:p>
            <a:r>
              <a:rPr lang="ru-RU" sz="2000" dirty="0" smtClean="0">
                <a:solidFill>
                  <a:srgbClr val="FF0000"/>
                </a:solidFill>
              </a:rPr>
              <a:t>ФОП ДО разделы образовательной области «Познавательное развитие»  (впервые появляются в описании образовательной деятельности возрастного периода с 2-3 лет)</a:t>
            </a:r>
            <a:endParaRPr lang="ru-RU" sz="2000" dirty="0">
              <a:solidFill>
                <a:srgbClr val="FF0000"/>
              </a:solidFill>
            </a:endParaRPr>
          </a:p>
        </p:txBody>
      </p:sp>
      <p:pic>
        <p:nvPicPr>
          <p:cNvPr id="6146" name="Picture 2" descr="C:\Users\Admin\OneDrive\Рабочий стол\МО по РЭМП\На презентацию\2023-10-23_11-26-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916832"/>
            <a:ext cx="8810625" cy="439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79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570392"/>
          </a:xfrm>
        </p:spPr>
        <p:txBody>
          <a:bodyPr>
            <a:normAutofit/>
          </a:bodyPr>
          <a:lstStyle/>
          <a:p>
            <a:r>
              <a:rPr lang="ru-RU" sz="2400" b="1" dirty="0" smtClean="0">
                <a:solidFill>
                  <a:srgbClr val="FF0000"/>
                </a:solidFill>
              </a:rPr>
              <a:t>Цели математического развития в соответствии с ФОП ДО</a:t>
            </a:r>
            <a:endParaRPr lang="ru-RU" sz="2400" b="1" dirty="0">
              <a:solidFill>
                <a:srgbClr val="FF0000"/>
              </a:solidFill>
            </a:endParaRPr>
          </a:p>
        </p:txBody>
      </p:sp>
      <p:pic>
        <p:nvPicPr>
          <p:cNvPr id="8195" name="Picture 3" descr="C:\Users\Admin\OneDrive\Рабочий стол\МО по РЭМП\2023-10-23_11-45-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784976"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638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16632"/>
            <a:ext cx="7772400" cy="936104"/>
          </a:xfrm>
        </p:spPr>
        <p:txBody>
          <a:bodyPr>
            <a:noAutofit/>
          </a:bodyPr>
          <a:lstStyle/>
          <a:p>
            <a:r>
              <a:rPr lang="ru-RU" sz="2400" b="1" dirty="0" smtClean="0">
                <a:solidFill>
                  <a:srgbClr val="C00000"/>
                </a:solidFill>
              </a:rPr>
              <a:t>Содержание образовательной деятельности по РЭМП для детей в возрасте 2-3 лет</a:t>
            </a:r>
            <a:endParaRPr lang="ru-RU" sz="2400" b="1" dirty="0">
              <a:solidFill>
                <a:srgbClr val="C00000"/>
              </a:solidFill>
            </a:endParaRPr>
          </a:p>
        </p:txBody>
      </p:sp>
      <p:sp>
        <p:nvSpPr>
          <p:cNvPr id="3" name="Текст 2"/>
          <p:cNvSpPr>
            <a:spLocks noGrp="1"/>
          </p:cNvSpPr>
          <p:nvPr>
            <p:ph type="body" idx="1"/>
          </p:nvPr>
        </p:nvSpPr>
        <p:spPr>
          <a:xfrm>
            <a:off x="395536" y="1124744"/>
            <a:ext cx="8496944" cy="5544616"/>
          </a:xfrm>
        </p:spPr>
        <p:txBody>
          <a:bodyPr>
            <a:normAutofit fontScale="85000" lnSpcReduction="20000"/>
          </a:bodyPr>
          <a:lstStyle/>
          <a:p>
            <a:pPr>
              <a:lnSpc>
                <a:spcPct val="107000"/>
              </a:lnSpc>
              <a:spcAft>
                <a:spcPts val="800"/>
              </a:spcAft>
            </a:pPr>
            <a:r>
              <a:rPr lang="ru-RU" dirty="0" smtClean="0">
                <a:solidFill>
                  <a:srgbClr val="7030A0"/>
                </a:solidFill>
                <a:latin typeface="Crimson Text"/>
                <a:ea typeface="Times New Roman"/>
                <a:cs typeface="Times New Roman"/>
              </a:rPr>
              <a:t>Сенсорные </a:t>
            </a:r>
            <a:r>
              <a:rPr lang="ru-RU" dirty="0">
                <a:solidFill>
                  <a:srgbClr val="7030A0"/>
                </a:solidFill>
                <a:latin typeface="Crimson Text"/>
                <a:ea typeface="Times New Roman"/>
                <a:cs typeface="Times New Roman"/>
              </a:rPr>
              <a:t>эталоны и познавательные действия:</a:t>
            </a:r>
            <a:endParaRPr lang="ru-RU" sz="1400" dirty="0">
              <a:solidFill>
                <a:srgbClr val="7030A0"/>
              </a:solidFill>
              <a:latin typeface="Calibri"/>
              <a:ea typeface="Calibri"/>
              <a:cs typeface="Times New Roman"/>
            </a:endParaRPr>
          </a:p>
          <a:p>
            <a:pPr marL="285750" indent="-285750" algn="l">
              <a:lnSpc>
                <a:spcPct val="107000"/>
              </a:lnSpc>
              <a:spcAft>
                <a:spcPts val="800"/>
              </a:spcAft>
              <a:buFontTx/>
              <a:buChar char="-"/>
            </a:pPr>
            <a:r>
              <a:rPr lang="ru-RU" sz="1600" dirty="0">
                <a:solidFill>
                  <a:srgbClr val="252525"/>
                </a:solidFill>
                <a:latin typeface="Crimson Text"/>
                <a:ea typeface="Times New Roman"/>
                <a:cs typeface="Times New Roman"/>
              </a:rPr>
              <a:t>П</a:t>
            </a:r>
            <a:r>
              <a:rPr lang="ru-RU" sz="1600" dirty="0" smtClean="0">
                <a:solidFill>
                  <a:srgbClr val="252525"/>
                </a:solidFill>
                <a:latin typeface="Crimson Text"/>
                <a:ea typeface="Times New Roman"/>
                <a:cs typeface="Times New Roman"/>
              </a:rPr>
              <a:t>едагог </a:t>
            </a:r>
            <a:r>
              <a:rPr lang="ru-RU" sz="1600" dirty="0">
                <a:solidFill>
                  <a:srgbClr val="252525"/>
                </a:solidFill>
                <a:latin typeface="Crimson Text"/>
                <a:ea typeface="Times New Roman"/>
                <a:cs typeface="Times New Roman"/>
              </a:rPr>
              <a:t>демонстрирует детям и включает их в деятельность на сравнение предметов и определение их сходства- различия, на подбор и группировку по заданному образцу (по цвету, форме, величине). </a:t>
            </a:r>
            <a:endParaRPr lang="ru-RU" sz="1600" dirty="0" smtClean="0">
              <a:solidFill>
                <a:srgbClr val="252525"/>
              </a:solidFill>
              <a:latin typeface="Crimson Text"/>
              <a:ea typeface="Times New Roman"/>
              <a:cs typeface="Times New Roman"/>
            </a:endParaRPr>
          </a:p>
          <a:p>
            <a:pPr marL="285750" indent="-285750" algn="l">
              <a:lnSpc>
                <a:spcPct val="107000"/>
              </a:lnSpc>
              <a:spcAft>
                <a:spcPts val="800"/>
              </a:spcAft>
              <a:buFontTx/>
              <a:buChar char="-"/>
            </a:pPr>
            <a:r>
              <a:rPr lang="ru-RU" sz="1600" dirty="0" smtClean="0">
                <a:solidFill>
                  <a:srgbClr val="252525"/>
                </a:solidFill>
                <a:latin typeface="Crimson Text"/>
                <a:ea typeface="Times New Roman"/>
                <a:cs typeface="Times New Roman"/>
              </a:rPr>
              <a:t>Побуждает </a:t>
            </a:r>
            <a:r>
              <a:rPr lang="ru-RU" sz="1600" dirty="0">
                <a:solidFill>
                  <a:srgbClr val="252525"/>
                </a:solidFill>
                <a:latin typeface="Crimson Text"/>
                <a:ea typeface="Times New Roman"/>
                <a:cs typeface="Times New Roman"/>
              </a:rPr>
              <a:t>и поощряет освоение простейших действий, основанных на перестановке предметов, изменении способа их расположения, количества; на действия переливания, пересыпания. </a:t>
            </a:r>
            <a:endParaRPr lang="ru-RU" sz="1600" dirty="0" smtClean="0">
              <a:solidFill>
                <a:srgbClr val="252525"/>
              </a:solidFill>
              <a:latin typeface="Crimson Text"/>
              <a:ea typeface="Times New Roman"/>
              <a:cs typeface="Times New Roman"/>
            </a:endParaRPr>
          </a:p>
          <a:p>
            <a:pPr marL="285750" indent="-285750" algn="l">
              <a:lnSpc>
                <a:spcPct val="107000"/>
              </a:lnSpc>
              <a:spcAft>
                <a:spcPts val="800"/>
              </a:spcAft>
              <a:buFontTx/>
              <a:buChar char="-"/>
            </a:pPr>
            <a:r>
              <a:rPr lang="ru-RU" sz="1600" dirty="0" smtClean="0">
                <a:solidFill>
                  <a:srgbClr val="252525"/>
                </a:solidFill>
                <a:latin typeface="Crimson Text"/>
                <a:ea typeface="Times New Roman"/>
                <a:cs typeface="Times New Roman"/>
              </a:rPr>
              <a:t>Проводит </a:t>
            </a:r>
            <a:r>
              <a:rPr lang="ru-RU" sz="1600" b="1" dirty="0">
                <a:solidFill>
                  <a:srgbClr val="252525"/>
                </a:solidFill>
                <a:latin typeface="Crimson Text"/>
                <a:ea typeface="Times New Roman"/>
                <a:cs typeface="Times New Roman"/>
              </a:rPr>
              <a:t>игры-занятия</a:t>
            </a:r>
            <a:r>
              <a:rPr lang="ru-RU" sz="1600" dirty="0">
                <a:solidFill>
                  <a:srgbClr val="252525"/>
                </a:solidFill>
                <a:latin typeface="Crimson Text"/>
                <a:ea typeface="Times New Roman"/>
                <a:cs typeface="Times New Roman"/>
              </a:rPr>
              <a:t> с использованием предметов-орудий: сачков, черпачков для выуживания из специальных емкостей с водой или без воды шариков, плавающих игрушек, палочек со свисающим на веревке магнитом для «ловли» на нее небольших предметов</a:t>
            </a:r>
            <a:r>
              <a:rPr lang="ru-RU" sz="1600" dirty="0" smtClean="0">
                <a:solidFill>
                  <a:srgbClr val="252525"/>
                </a:solidFill>
                <a:latin typeface="Crimson Text"/>
                <a:ea typeface="Times New Roman"/>
                <a:cs typeface="Times New Roman"/>
              </a:rPr>
              <a:t>.</a:t>
            </a:r>
          </a:p>
          <a:p>
            <a:pPr marL="285750" indent="-285750" algn="l">
              <a:lnSpc>
                <a:spcPct val="107000"/>
              </a:lnSpc>
              <a:spcAft>
                <a:spcPts val="800"/>
              </a:spcAft>
              <a:buFontTx/>
              <a:buChar char="-"/>
            </a:pPr>
            <a:r>
              <a:rPr lang="ru-RU" sz="1600" dirty="0" smtClean="0">
                <a:solidFill>
                  <a:srgbClr val="252525"/>
                </a:solidFill>
                <a:latin typeface="Crimson Text"/>
                <a:ea typeface="Times New Roman"/>
                <a:cs typeface="Times New Roman"/>
              </a:rPr>
              <a:t> </a:t>
            </a:r>
            <a:r>
              <a:rPr lang="ru-RU" sz="1600" dirty="0">
                <a:solidFill>
                  <a:srgbClr val="252525"/>
                </a:solidFill>
                <a:latin typeface="Crimson Text"/>
                <a:ea typeface="Times New Roman"/>
                <a:cs typeface="Times New Roman"/>
              </a:rPr>
              <a:t>Организует действия с игрушками, имитирующими орудия труда (заколачивание молоточком </a:t>
            </a:r>
            <a:r>
              <a:rPr lang="ru-RU" sz="1600" dirty="0" err="1">
                <a:solidFill>
                  <a:srgbClr val="252525"/>
                </a:solidFill>
                <a:latin typeface="Crimson Text"/>
                <a:ea typeface="Times New Roman"/>
                <a:cs typeface="Times New Roman"/>
              </a:rPr>
              <a:t>втулочек</a:t>
            </a:r>
            <a:r>
              <a:rPr lang="ru-RU" sz="1600" dirty="0">
                <a:solidFill>
                  <a:srgbClr val="252525"/>
                </a:solidFill>
                <a:latin typeface="Crimson Text"/>
                <a:ea typeface="Times New Roman"/>
                <a:cs typeface="Times New Roman"/>
              </a:rPr>
              <a:t> в верстачок, сборка каталок с помощью деревянных или пластмассовых винтов) и т.п., создает ситуации для использования детьми предметов-орудий в самостоятельной игровой и бытовой деятельности с целью решения практических задач</a:t>
            </a:r>
            <a:r>
              <a:rPr lang="ru-RU" sz="1600" dirty="0" smtClean="0">
                <a:solidFill>
                  <a:srgbClr val="252525"/>
                </a:solidFill>
                <a:latin typeface="Crimson Text"/>
                <a:ea typeface="Times New Roman"/>
                <a:cs typeface="Times New Roman"/>
              </a:rPr>
              <a:t>;</a:t>
            </a:r>
          </a:p>
          <a:p>
            <a:pPr>
              <a:lnSpc>
                <a:spcPct val="107000"/>
              </a:lnSpc>
              <a:spcAft>
                <a:spcPts val="800"/>
              </a:spcAft>
            </a:pPr>
            <a:r>
              <a:rPr lang="ru-RU" sz="1600" dirty="0" smtClean="0">
                <a:solidFill>
                  <a:srgbClr val="00B050"/>
                </a:solidFill>
                <a:latin typeface="Crimson Text"/>
                <a:ea typeface="Times New Roman"/>
                <a:cs typeface="Times New Roman"/>
              </a:rPr>
              <a:t>Педагог </a:t>
            </a:r>
            <a:r>
              <a:rPr lang="ru-RU" sz="1600" dirty="0">
                <a:solidFill>
                  <a:srgbClr val="00B050"/>
                </a:solidFill>
                <a:latin typeface="Crimson Text"/>
                <a:ea typeface="Times New Roman"/>
                <a:cs typeface="Times New Roman"/>
              </a:rPr>
              <a:t>поощряет действия детей с предметами, при ориентации на 2-3 свойства одновременно; собирание одноцветных, а затем и разноцветных пирамидок из 4-5 и более колец, располагая их по убывающей величине;</a:t>
            </a:r>
            <a:r>
              <a:rPr lang="ru-RU" sz="1600" dirty="0">
                <a:solidFill>
                  <a:srgbClr val="252525"/>
                </a:solidFill>
                <a:latin typeface="Crimson Text"/>
                <a:ea typeface="Times New Roman"/>
                <a:cs typeface="Times New Roman"/>
              </a:rPr>
              <a:t> различных по форме и цвету башенок из 2-3-х геометрических форм-вкладышей; </a:t>
            </a:r>
            <a:r>
              <a:rPr lang="ru-RU" sz="1600" dirty="0" err="1">
                <a:solidFill>
                  <a:srgbClr val="252525"/>
                </a:solidFill>
                <a:latin typeface="Crimson Text"/>
                <a:ea typeface="Times New Roman"/>
                <a:cs typeface="Times New Roman"/>
              </a:rPr>
              <a:t>разбирание</a:t>
            </a:r>
            <a:r>
              <a:rPr lang="ru-RU" sz="1600" dirty="0">
                <a:solidFill>
                  <a:srgbClr val="252525"/>
                </a:solidFill>
                <a:latin typeface="Crimson Text"/>
                <a:ea typeface="Times New Roman"/>
                <a:cs typeface="Times New Roman"/>
              </a:rPr>
              <a:t> и собирание трехместной матрешки с совмещением рисунка на ее частях, закрепляя понимание детьми слов, обозначающих различный размер предметов, их цвет и форму</a:t>
            </a:r>
            <a:r>
              <a:rPr lang="ru-RU" sz="1600" dirty="0" smtClean="0">
                <a:solidFill>
                  <a:srgbClr val="252525"/>
                </a:solidFill>
                <a:latin typeface="Crimson Text"/>
                <a:ea typeface="Times New Roman"/>
                <a:cs typeface="Times New Roman"/>
              </a:rPr>
              <a:t>.</a:t>
            </a:r>
          </a:p>
          <a:p>
            <a:pPr>
              <a:lnSpc>
                <a:spcPct val="107000"/>
              </a:lnSpc>
              <a:spcAft>
                <a:spcPts val="800"/>
              </a:spcAft>
            </a:pPr>
            <a:r>
              <a:rPr lang="ru-RU" sz="1600" dirty="0" smtClean="0">
                <a:solidFill>
                  <a:srgbClr val="252525"/>
                </a:solidFill>
                <a:latin typeface="Crimson Text"/>
                <a:ea typeface="Times New Roman"/>
                <a:cs typeface="Times New Roman"/>
              </a:rPr>
              <a:t> </a:t>
            </a:r>
            <a:r>
              <a:rPr lang="ru-RU" sz="1600" dirty="0">
                <a:solidFill>
                  <a:srgbClr val="252525"/>
                </a:solidFill>
                <a:latin typeface="Crimson Text"/>
                <a:ea typeface="Times New Roman"/>
                <a:cs typeface="Times New Roman"/>
              </a:rPr>
              <a:t>В ходе проведения с детьми </a:t>
            </a:r>
            <a:r>
              <a:rPr lang="ru-RU" sz="1600" b="1" dirty="0">
                <a:solidFill>
                  <a:srgbClr val="252525"/>
                </a:solidFill>
                <a:latin typeface="Crimson Text"/>
                <a:ea typeface="Times New Roman"/>
                <a:cs typeface="Times New Roman"/>
              </a:rPr>
              <a:t>дидактических упражнений и игр-занятий </a:t>
            </a:r>
            <a:r>
              <a:rPr lang="ru-RU" sz="1600" dirty="0">
                <a:solidFill>
                  <a:srgbClr val="252525"/>
                </a:solidFill>
                <a:latin typeface="Crimson Text"/>
                <a:ea typeface="Times New Roman"/>
                <a:cs typeface="Times New Roman"/>
              </a:rPr>
              <a:t>формирует обобщенные способы обследования формы предметов ‒ ощупывание, рассматривание, сравнение, сопоставление; продолжает поощрять появление настойчивости в достижении результата познавательных действий</a:t>
            </a:r>
            <a:r>
              <a:rPr lang="ru-RU" sz="1600" dirty="0" smtClean="0">
                <a:solidFill>
                  <a:srgbClr val="252525"/>
                </a:solidFill>
                <a:latin typeface="Crimson Text"/>
                <a:ea typeface="Times New Roman"/>
                <a:cs typeface="Times New Roman"/>
              </a:rPr>
              <a:t>.</a:t>
            </a:r>
          </a:p>
        </p:txBody>
      </p:sp>
    </p:spTree>
    <p:extLst>
      <p:ext uri="{BB962C8B-B14F-4D97-AF65-F5344CB8AC3E}">
        <p14:creationId xmlns:p14="http://schemas.microsoft.com/office/powerpoint/2010/main" val="885317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467544" y="404664"/>
            <a:ext cx="7990656" cy="432048"/>
          </a:xfrm>
        </p:spPr>
        <p:txBody>
          <a:bodyPr>
            <a:normAutofit fontScale="90000"/>
          </a:bodyPr>
          <a:lstStyle/>
          <a:p>
            <a:r>
              <a:rPr lang="ru-RU" sz="2400" b="1" dirty="0">
                <a:solidFill>
                  <a:srgbClr val="C00000"/>
                </a:solidFill>
              </a:rPr>
              <a:t>Содержание образовательной деятельности по РЭМП для детей в возрасте 2-3 лет</a:t>
            </a:r>
            <a:endParaRPr lang="ru-RU" b="1" dirty="0">
              <a:solidFill>
                <a:srgbClr val="C00000"/>
              </a:solidFill>
            </a:endParaRPr>
          </a:p>
        </p:txBody>
      </p:sp>
      <p:sp>
        <p:nvSpPr>
          <p:cNvPr id="6" name="Подзаголовок 5"/>
          <p:cNvSpPr>
            <a:spLocks noGrp="1"/>
          </p:cNvSpPr>
          <p:nvPr>
            <p:ph type="subTitle" idx="1"/>
          </p:nvPr>
        </p:nvSpPr>
        <p:spPr>
          <a:xfrm>
            <a:off x="539552" y="980728"/>
            <a:ext cx="7920880" cy="5688632"/>
          </a:xfrm>
        </p:spPr>
        <p:txBody>
          <a:bodyPr/>
          <a:lstStyle/>
          <a:p>
            <a:pPr>
              <a:lnSpc>
                <a:spcPct val="107000"/>
              </a:lnSpc>
              <a:spcAft>
                <a:spcPts val="800"/>
              </a:spcAft>
            </a:pPr>
            <a:r>
              <a:rPr lang="ru-RU" dirty="0">
                <a:solidFill>
                  <a:srgbClr val="7030A0"/>
                </a:solidFill>
                <a:latin typeface="Crimson Text"/>
                <a:ea typeface="Times New Roman"/>
                <a:cs typeface="Times New Roman"/>
              </a:rPr>
              <a:t>Математические представления:</a:t>
            </a:r>
            <a:endParaRPr lang="ru-RU" sz="1400" dirty="0">
              <a:solidFill>
                <a:srgbClr val="7030A0"/>
              </a:solidFill>
              <a:latin typeface="Calibri"/>
              <a:ea typeface="Calibri"/>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Педагог </a:t>
            </a:r>
            <a:r>
              <a:rPr lang="ru-RU" dirty="0">
                <a:solidFill>
                  <a:srgbClr val="252525"/>
                </a:solidFill>
                <a:latin typeface="Crimson Text"/>
                <a:ea typeface="Times New Roman"/>
                <a:cs typeface="Times New Roman"/>
              </a:rPr>
              <a:t>подводит детей к освоению простейших умений в различении формы окружающих предметов, используя </a:t>
            </a:r>
            <a:r>
              <a:rPr lang="ru-RU" dirty="0" err="1">
                <a:solidFill>
                  <a:srgbClr val="252525"/>
                </a:solidFill>
                <a:latin typeface="Crimson Text"/>
                <a:ea typeface="Times New Roman"/>
                <a:cs typeface="Times New Roman"/>
              </a:rPr>
              <a:t>предэталоные</a:t>
            </a:r>
            <a:r>
              <a:rPr lang="ru-RU" dirty="0">
                <a:solidFill>
                  <a:srgbClr val="252525"/>
                </a:solidFill>
                <a:latin typeface="Crimson Text"/>
                <a:ea typeface="Times New Roman"/>
                <a:cs typeface="Times New Roman"/>
              </a:rPr>
              <a:t> представления о шаре, кубе, круге, квадрате; </a:t>
            </a:r>
            <a:endParaRPr lang="ru-RU" dirty="0" smtClean="0">
              <a:solidFill>
                <a:srgbClr val="252525"/>
              </a:solidFill>
              <a:latin typeface="Crimson Text"/>
              <a:ea typeface="Times New Roman"/>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Подборе </a:t>
            </a:r>
            <a:r>
              <a:rPr lang="ru-RU" dirty="0">
                <a:solidFill>
                  <a:srgbClr val="252525"/>
                </a:solidFill>
                <a:latin typeface="Crimson Text"/>
                <a:ea typeface="Times New Roman"/>
                <a:cs typeface="Times New Roman"/>
              </a:rPr>
              <a:t>предметов и геометрических фигур по образцу, различению и сравниванию предметов по величине, выбору среди двух предметов при условии резких различий: большой и маленький, длинный и короткий, высокий и низкий. </a:t>
            </a:r>
            <a:endParaRPr lang="ru-RU" dirty="0" smtClean="0">
              <a:solidFill>
                <a:srgbClr val="252525"/>
              </a:solidFill>
              <a:latin typeface="Crimson Text"/>
              <a:ea typeface="Times New Roman"/>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Поддерживает </a:t>
            </a:r>
            <a:r>
              <a:rPr lang="ru-RU" dirty="0">
                <a:solidFill>
                  <a:srgbClr val="252525"/>
                </a:solidFill>
                <a:latin typeface="Crimson Text"/>
                <a:ea typeface="Times New Roman"/>
                <a:cs typeface="Times New Roman"/>
              </a:rPr>
              <a:t>интерес детей к количественной стороне различных групп предметов (много и много, много и мало, много и один) предметов.</a:t>
            </a:r>
            <a:endParaRPr lang="ru-RU" sz="1400" dirty="0">
              <a:latin typeface="Calibri"/>
              <a:ea typeface="Calibri"/>
              <a:cs typeface="Times New Roman"/>
            </a:endParaRPr>
          </a:p>
          <a:p>
            <a:endParaRPr lang="ru-RU" dirty="0"/>
          </a:p>
        </p:txBody>
      </p:sp>
    </p:spTree>
    <p:extLst>
      <p:ext uri="{BB962C8B-B14F-4D97-AF65-F5344CB8AC3E}">
        <p14:creationId xmlns:p14="http://schemas.microsoft.com/office/powerpoint/2010/main" val="1848266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268760"/>
            <a:ext cx="8280919" cy="5184576"/>
          </a:xfrm>
        </p:spPr>
        <p:txBody>
          <a:bodyPr>
            <a:normAutofit fontScale="85000" lnSpcReduction="20000"/>
          </a:bodyPr>
          <a:lstStyle/>
          <a:p>
            <a:r>
              <a:rPr lang="ru-RU" b="1" dirty="0">
                <a:solidFill>
                  <a:srgbClr val="7030A0"/>
                </a:solidFill>
                <a:latin typeface="Crimson Text"/>
              </a:rPr>
              <a:t>Сенсорные эталоны и познавательные действия:</a:t>
            </a:r>
          </a:p>
          <a:p>
            <a:r>
              <a:rPr lang="ru-RU" dirty="0" smtClean="0">
                <a:solidFill>
                  <a:schemeClr val="tx1"/>
                </a:solidFill>
                <a:latin typeface="Crimson Text"/>
              </a:rPr>
              <a:t>Педагог </a:t>
            </a:r>
            <a:r>
              <a:rPr lang="ru-RU" dirty="0">
                <a:solidFill>
                  <a:schemeClr val="tx1"/>
                </a:solidFill>
                <a:latin typeface="Crimson Text"/>
              </a:rPr>
              <a:t>развивает у детей осязательно-двигательные действия: рассматривание, поглаживание, ощупывание ладонью, пальцами по контуру, прокатывание, бросание и др., расширяет содержание представлений ребенка о различных цветах (красный, желтый, зеленый, синий, черный, белый), знакомит с оттенками (розовый, голубой, серый) и закрепляет слова, обозначающие цвет. </a:t>
            </a:r>
            <a:endParaRPr lang="ru-RU" dirty="0" smtClean="0">
              <a:solidFill>
                <a:schemeClr val="tx1"/>
              </a:solidFill>
              <a:latin typeface="Crimson Text"/>
            </a:endParaRPr>
          </a:p>
          <a:p>
            <a:r>
              <a:rPr lang="ru-RU" dirty="0" smtClean="0">
                <a:solidFill>
                  <a:schemeClr val="tx1"/>
                </a:solidFill>
                <a:latin typeface="Crimson Text"/>
              </a:rPr>
              <a:t>Организуя </a:t>
            </a:r>
            <a:r>
              <a:rPr lang="ru-RU" dirty="0">
                <a:solidFill>
                  <a:schemeClr val="tx1"/>
                </a:solidFill>
                <a:latin typeface="Crimson Text"/>
              </a:rPr>
              <a:t>поисковую деятельность, конкретизирует и обогащает познавательные действия детей, задает детям вопросы, обращает внимание на постановку цели, определение задач деятельности, развивает умения принимать образец, инструкцию взрослого, поощряет стремление самостоятельно завершить начатое действие. Организует и поддерживает совместные действия ребенка со взрослым и сверстниками.</a:t>
            </a:r>
          </a:p>
          <a:p>
            <a:r>
              <a:rPr lang="ru-RU" dirty="0">
                <a:solidFill>
                  <a:schemeClr val="tx1"/>
                </a:solidFill>
                <a:latin typeface="Crimson Text"/>
              </a:rPr>
              <a:t>При сравнении двух предметов по одному признаку педагог направляет внимание детей на выделение сходства, на овладение действием соединения в пары предметов с ярко выраженными признаками сходства, группировкой по заданному предметному образцу и по слову.</a:t>
            </a:r>
          </a:p>
          <a:p>
            <a:endParaRPr lang="ru-RU" dirty="0"/>
          </a:p>
        </p:txBody>
      </p:sp>
      <p:sp>
        <p:nvSpPr>
          <p:cNvPr id="3" name="Заголовок 2"/>
          <p:cNvSpPr>
            <a:spLocks noGrp="1"/>
          </p:cNvSpPr>
          <p:nvPr>
            <p:ph type="title"/>
          </p:nvPr>
        </p:nvSpPr>
        <p:spPr>
          <a:xfrm>
            <a:off x="457200" y="338328"/>
            <a:ext cx="8229600" cy="642400"/>
          </a:xfrm>
        </p:spPr>
        <p:txBody>
          <a:bodyPr>
            <a:normAutofit fontScale="90000"/>
          </a:bodyPr>
          <a:lstStyle/>
          <a:p>
            <a:r>
              <a:rPr lang="ru-RU" sz="2400" b="1" dirty="0">
                <a:solidFill>
                  <a:srgbClr val="C00000"/>
                </a:solidFill>
              </a:rPr>
              <a:t>Содержание образовательной деятельности по РЭМП для детей в возрасте </a:t>
            </a:r>
            <a:r>
              <a:rPr lang="ru-RU" sz="2400" b="1" dirty="0" smtClean="0">
                <a:solidFill>
                  <a:srgbClr val="C00000"/>
                </a:solidFill>
              </a:rPr>
              <a:t>3-4 </a:t>
            </a:r>
            <a:r>
              <a:rPr lang="ru-RU" sz="2400" b="1" dirty="0">
                <a:solidFill>
                  <a:srgbClr val="C00000"/>
                </a:solidFill>
              </a:rPr>
              <a:t>лет</a:t>
            </a:r>
            <a:endParaRPr lang="ru-RU" b="1" dirty="0"/>
          </a:p>
        </p:txBody>
      </p:sp>
    </p:spTree>
    <p:extLst>
      <p:ext uri="{BB962C8B-B14F-4D97-AF65-F5344CB8AC3E}">
        <p14:creationId xmlns:p14="http://schemas.microsoft.com/office/powerpoint/2010/main" val="1383030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268760"/>
            <a:ext cx="8136903" cy="5472608"/>
          </a:xfrm>
        </p:spPr>
        <p:txBody>
          <a:bodyPr>
            <a:normAutofit fontScale="70000" lnSpcReduction="20000"/>
          </a:bodyPr>
          <a:lstStyle/>
          <a:p>
            <a:pPr>
              <a:lnSpc>
                <a:spcPct val="107000"/>
              </a:lnSpc>
              <a:spcAft>
                <a:spcPts val="800"/>
              </a:spcAft>
            </a:pPr>
            <a:r>
              <a:rPr lang="ru-RU" b="1" dirty="0">
                <a:solidFill>
                  <a:srgbClr val="7030A0"/>
                </a:solidFill>
                <a:latin typeface="Crimson Text"/>
                <a:ea typeface="Times New Roman"/>
                <a:cs typeface="Times New Roman"/>
              </a:rPr>
              <a:t>Математические представления:</a:t>
            </a:r>
            <a:endParaRPr lang="ru-RU" sz="1600" dirty="0">
              <a:solidFill>
                <a:srgbClr val="7030A0"/>
              </a:solidFill>
              <a:latin typeface="Calibri"/>
              <a:ea typeface="Calibri"/>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Педагог </a:t>
            </a:r>
            <a:r>
              <a:rPr lang="ru-RU" dirty="0">
                <a:solidFill>
                  <a:srgbClr val="252525"/>
                </a:solidFill>
                <a:latin typeface="Crimson Text"/>
                <a:ea typeface="Times New Roman"/>
                <a:cs typeface="Times New Roman"/>
              </a:rPr>
              <a:t>продолжает работу по освоению детьми практического установления простейших пространственно-количественных связей и отношений между предметами: больше-меньше, короче-длиннее, шире- уже, выше-ниже, такие же по размеру; больше-меньше, столько же, поровну, не поровну по количеству, используя приемы наложения и приложения; </a:t>
            </a:r>
            <a:endParaRPr lang="ru-RU" dirty="0" smtClean="0">
              <a:solidFill>
                <a:srgbClr val="252525"/>
              </a:solidFill>
              <a:latin typeface="Crimson Text"/>
              <a:ea typeface="Times New Roman"/>
              <a:cs typeface="Times New Roman"/>
            </a:endParaRPr>
          </a:p>
          <a:p>
            <a:pPr>
              <a:lnSpc>
                <a:spcPct val="107000"/>
              </a:lnSpc>
              <a:spcAft>
                <a:spcPts val="800"/>
              </a:spcAft>
            </a:pPr>
            <a:r>
              <a:rPr lang="ru-RU" dirty="0" smtClean="0">
                <a:solidFill>
                  <a:srgbClr val="00B050"/>
                </a:solidFill>
                <a:latin typeface="Crimson Text"/>
                <a:ea typeface="Times New Roman"/>
                <a:cs typeface="Times New Roman"/>
              </a:rPr>
              <a:t>организует </a:t>
            </a:r>
            <a:r>
              <a:rPr lang="ru-RU" dirty="0">
                <a:solidFill>
                  <a:srgbClr val="00B050"/>
                </a:solidFill>
                <a:latin typeface="Crimson Text"/>
                <a:ea typeface="Times New Roman"/>
                <a:cs typeface="Times New Roman"/>
              </a:rPr>
              <a:t>овладение уравниванием неравных групп предметов путем добавления одного предмета к меньшей группе или удаления одного предмета из большей группы</a:t>
            </a:r>
            <a:r>
              <a:rPr lang="ru-RU" dirty="0" smtClean="0">
                <a:solidFill>
                  <a:srgbClr val="00B050"/>
                </a:solidFill>
                <a:latin typeface="Crimson Text"/>
                <a:ea typeface="Times New Roman"/>
                <a:cs typeface="Times New Roman"/>
              </a:rPr>
              <a:t>;</a:t>
            </a:r>
          </a:p>
          <a:p>
            <a:pPr>
              <a:lnSpc>
                <a:spcPct val="107000"/>
              </a:lnSpc>
              <a:spcAft>
                <a:spcPts val="800"/>
              </a:spcAft>
            </a:pPr>
            <a:r>
              <a:rPr lang="ru-RU" dirty="0" smtClean="0">
                <a:solidFill>
                  <a:srgbClr val="00B050"/>
                </a:solidFill>
                <a:latin typeface="Crimson Text"/>
                <a:ea typeface="Times New Roman"/>
                <a:cs typeface="Times New Roman"/>
              </a:rPr>
              <a:t> </a:t>
            </a:r>
            <a:r>
              <a:rPr lang="ru-RU" dirty="0">
                <a:solidFill>
                  <a:srgbClr val="252525"/>
                </a:solidFill>
                <a:latin typeface="Crimson Text"/>
                <a:ea typeface="Times New Roman"/>
                <a:cs typeface="Times New Roman"/>
              </a:rPr>
              <a:t>расширяет диапазон слов, обозначающих свойства, качества предметов и отношений между ними.</a:t>
            </a:r>
            <a:endParaRPr lang="ru-RU" sz="1600" dirty="0">
              <a:latin typeface="Calibri"/>
              <a:ea typeface="Calibri"/>
              <a:cs typeface="Times New Roman"/>
            </a:endParaRPr>
          </a:p>
          <a:p>
            <a:pPr>
              <a:lnSpc>
                <a:spcPct val="107000"/>
              </a:lnSpc>
              <a:spcAft>
                <a:spcPts val="800"/>
              </a:spcAft>
            </a:pPr>
            <a:r>
              <a:rPr lang="ru-RU" dirty="0">
                <a:solidFill>
                  <a:srgbClr val="00B050"/>
                </a:solidFill>
                <a:latin typeface="Crimson Text"/>
                <a:ea typeface="Times New Roman"/>
                <a:cs typeface="Times New Roman"/>
              </a:rPr>
              <a:t>Знакомит детей с некоторыми фигурами: шар, куб, круг, квадрат, треугольник, активизируя в их речи данные названия; </a:t>
            </a:r>
            <a:endParaRPr lang="ru-RU" dirty="0" smtClean="0">
              <a:solidFill>
                <a:srgbClr val="00B050"/>
              </a:solidFill>
              <a:latin typeface="Crimson Text"/>
              <a:ea typeface="Times New Roman"/>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обращает </a:t>
            </a:r>
            <a:r>
              <a:rPr lang="ru-RU" dirty="0">
                <a:solidFill>
                  <a:srgbClr val="252525"/>
                </a:solidFill>
                <a:latin typeface="Crimson Text"/>
                <a:ea typeface="Times New Roman"/>
                <a:cs typeface="Times New Roman"/>
              </a:rPr>
              <a:t>внимание на использование в быту характеристик: ближе (дальше), раньше (позже); помогает на чувственном уровне ориентироваться в пространстве от себя: впереди (сзади), сверху (снизу), справа (слева) и времени (понимать контрастные особенности утра и вечера, дня и ночи).</a:t>
            </a:r>
            <a:endParaRPr lang="ru-RU" sz="1600" dirty="0">
              <a:latin typeface="Calibri"/>
              <a:ea typeface="Calibri"/>
              <a:cs typeface="Times New Roman"/>
            </a:endParaRPr>
          </a:p>
          <a:p>
            <a:endParaRPr lang="ru-RU" dirty="0"/>
          </a:p>
        </p:txBody>
      </p:sp>
      <p:sp>
        <p:nvSpPr>
          <p:cNvPr id="3" name="Заголовок 2"/>
          <p:cNvSpPr>
            <a:spLocks noGrp="1"/>
          </p:cNvSpPr>
          <p:nvPr>
            <p:ph type="title"/>
          </p:nvPr>
        </p:nvSpPr>
        <p:spPr>
          <a:xfrm>
            <a:off x="457200" y="338328"/>
            <a:ext cx="8229600" cy="642400"/>
          </a:xfrm>
        </p:spPr>
        <p:txBody>
          <a:bodyPr>
            <a:normAutofit fontScale="90000"/>
          </a:bodyPr>
          <a:lstStyle/>
          <a:p>
            <a:r>
              <a:rPr lang="ru-RU" sz="2200" b="1" dirty="0">
                <a:solidFill>
                  <a:srgbClr val="C00000"/>
                </a:solidFill>
              </a:rPr>
              <a:t>Содержание образовательной деятельности по РЭМП для детей в возрасте 3-4 лет</a:t>
            </a:r>
            <a:endParaRPr lang="ru-RU" sz="2000" dirty="0">
              <a:solidFill>
                <a:srgbClr val="C00000"/>
              </a:solidFill>
            </a:endParaRPr>
          </a:p>
        </p:txBody>
      </p:sp>
    </p:spTree>
    <p:extLst>
      <p:ext uri="{BB962C8B-B14F-4D97-AF65-F5344CB8AC3E}">
        <p14:creationId xmlns:p14="http://schemas.microsoft.com/office/powerpoint/2010/main" val="1985221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980728"/>
            <a:ext cx="8424935" cy="5688632"/>
          </a:xfrm>
        </p:spPr>
        <p:txBody>
          <a:bodyPr>
            <a:normAutofit fontScale="62500" lnSpcReduction="20000"/>
          </a:bodyPr>
          <a:lstStyle/>
          <a:p>
            <a:pPr>
              <a:lnSpc>
                <a:spcPct val="107000"/>
              </a:lnSpc>
              <a:spcAft>
                <a:spcPts val="800"/>
              </a:spcAft>
            </a:pPr>
            <a:r>
              <a:rPr lang="ru-RU" dirty="0">
                <a:solidFill>
                  <a:srgbClr val="7030A0"/>
                </a:solidFill>
                <a:latin typeface="Crimson Text"/>
                <a:ea typeface="Times New Roman"/>
                <a:cs typeface="Times New Roman"/>
              </a:rPr>
              <a:t>Сенсорные эталоны и познавательные действия:</a:t>
            </a:r>
            <a:endParaRPr lang="ru-RU" sz="1600" dirty="0">
              <a:solidFill>
                <a:srgbClr val="7030A0"/>
              </a:solidFill>
              <a:latin typeface="Calibri"/>
              <a:ea typeface="Calibri"/>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На </a:t>
            </a:r>
            <a:r>
              <a:rPr lang="ru-RU" dirty="0">
                <a:solidFill>
                  <a:srgbClr val="252525"/>
                </a:solidFill>
                <a:latin typeface="Crimson Text"/>
                <a:ea typeface="Times New Roman"/>
                <a:cs typeface="Times New Roman"/>
              </a:rPr>
              <a:t>основе обследовательских действий педагог формирует у детей умение различать и называть уже известные цвета (красный, синий, зеленый, желтый, белый, черный) и оттенки (розовый, голубой, серый); </a:t>
            </a:r>
            <a:r>
              <a:rPr lang="ru-RU" dirty="0" smtClean="0">
                <a:solidFill>
                  <a:srgbClr val="252525"/>
                </a:solidFill>
                <a:latin typeface="Crimson Text"/>
                <a:ea typeface="Times New Roman"/>
                <a:cs typeface="Times New Roman"/>
              </a:rPr>
              <a:t>знакомит </a:t>
            </a:r>
            <a:r>
              <a:rPr lang="ru-RU" dirty="0">
                <a:solidFill>
                  <a:srgbClr val="252525"/>
                </a:solidFill>
                <a:latin typeface="Crimson Text"/>
                <a:ea typeface="Times New Roman"/>
                <a:cs typeface="Times New Roman"/>
              </a:rPr>
              <a:t>с новыми цветами и оттенками (коричневый, оранжевый, светло-зеленый). </a:t>
            </a:r>
            <a:endParaRPr lang="ru-RU" dirty="0" smtClean="0">
              <a:solidFill>
                <a:srgbClr val="252525"/>
              </a:solidFill>
              <a:latin typeface="Crimson Text"/>
              <a:ea typeface="Times New Roman"/>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Развивает </a:t>
            </a:r>
            <a:r>
              <a:rPr lang="ru-RU" dirty="0">
                <a:solidFill>
                  <a:srgbClr val="252525"/>
                </a:solidFill>
                <a:latin typeface="Crimson Text"/>
                <a:ea typeface="Times New Roman"/>
                <a:cs typeface="Times New Roman"/>
              </a:rPr>
              <a:t>способность различать и называть форму окружающих предметов, используя сенсорные эталоны геометрические фигуры (круг, квадрат, овал, прямоугольник, треугольник); </a:t>
            </a:r>
            <a:endParaRPr lang="ru-RU" dirty="0" smtClean="0">
              <a:solidFill>
                <a:srgbClr val="252525"/>
              </a:solidFill>
              <a:latin typeface="Crimson Text"/>
              <a:ea typeface="Times New Roman"/>
              <a:cs typeface="Times New Roman"/>
            </a:endParaRPr>
          </a:p>
          <a:p>
            <a:pPr>
              <a:lnSpc>
                <a:spcPct val="107000"/>
              </a:lnSpc>
              <a:spcAft>
                <a:spcPts val="800"/>
              </a:spcAft>
            </a:pPr>
            <a:r>
              <a:rPr lang="ru-RU" dirty="0" smtClean="0">
                <a:solidFill>
                  <a:srgbClr val="252525"/>
                </a:solidFill>
                <a:latin typeface="Crimson Text"/>
                <a:ea typeface="Times New Roman"/>
                <a:cs typeface="Times New Roman"/>
              </a:rPr>
              <a:t>находить </a:t>
            </a:r>
            <a:r>
              <a:rPr lang="ru-RU" dirty="0">
                <a:solidFill>
                  <a:srgbClr val="252525"/>
                </a:solidFill>
                <a:latin typeface="Crimson Text"/>
                <a:ea typeface="Times New Roman"/>
                <a:cs typeface="Times New Roman"/>
              </a:rPr>
              <a:t>отличия и сходства между предметами по 2-3-м признакам путем непосредственного сравнения, осваивать группировку, классификацию и </a:t>
            </a:r>
            <a:r>
              <a:rPr lang="ru-RU" dirty="0" err="1">
                <a:solidFill>
                  <a:srgbClr val="252525"/>
                </a:solidFill>
                <a:latin typeface="Crimson Text"/>
                <a:ea typeface="Times New Roman"/>
                <a:cs typeface="Times New Roman"/>
              </a:rPr>
              <a:t>сериацию</a:t>
            </a:r>
            <a:r>
              <a:rPr lang="ru-RU" dirty="0">
                <a:solidFill>
                  <a:srgbClr val="252525"/>
                </a:solidFill>
                <a:latin typeface="Crimson Text"/>
                <a:ea typeface="Times New Roman"/>
                <a:cs typeface="Times New Roman"/>
              </a:rPr>
              <a:t>; описывать предметы по 3-4-м основным свойствам.</a:t>
            </a:r>
            <a:endParaRPr lang="ru-RU" sz="1600" dirty="0">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2) </a:t>
            </a:r>
            <a:r>
              <a:rPr lang="ru-RU" dirty="0">
                <a:solidFill>
                  <a:srgbClr val="7030A0"/>
                </a:solidFill>
                <a:latin typeface="Crimson Text"/>
                <a:ea typeface="Times New Roman"/>
                <a:cs typeface="Times New Roman"/>
              </a:rPr>
              <a:t>Математические представления:</a:t>
            </a:r>
            <a:endParaRPr lang="ru-RU" sz="1600" dirty="0">
              <a:solidFill>
                <a:srgbClr val="7030A0"/>
              </a:solidFill>
              <a:latin typeface="Calibri"/>
              <a:ea typeface="Calibri"/>
              <a:cs typeface="Times New Roman"/>
            </a:endParaRPr>
          </a:p>
          <a:p>
            <a:pPr>
              <a:lnSpc>
                <a:spcPct val="107000"/>
              </a:lnSpc>
              <a:spcAft>
                <a:spcPts val="800"/>
              </a:spcAft>
            </a:pPr>
            <a:r>
              <a:rPr lang="ru-RU" dirty="0">
                <a:solidFill>
                  <a:srgbClr val="00B050"/>
                </a:solidFill>
                <a:latin typeface="Crimson Text"/>
                <a:ea typeface="Times New Roman"/>
                <a:cs typeface="Times New Roman"/>
              </a:rPr>
              <a:t>педагог формирует у детей умения считать в пределах пяти с участием различных анализаторов (на слух, ощупь, счет движений и др.), пересчитывать предметы и отсчитывать их по образцу и названному числу; </a:t>
            </a:r>
            <a:endParaRPr lang="ru-RU" dirty="0" smtClean="0">
              <a:solidFill>
                <a:srgbClr val="00B050"/>
              </a:solidFill>
              <a:latin typeface="Crimson Text"/>
              <a:ea typeface="Times New Roman"/>
              <a:cs typeface="Times New Roman"/>
            </a:endParaRPr>
          </a:p>
          <a:p>
            <a:pPr>
              <a:lnSpc>
                <a:spcPct val="107000"/>
              </a:lnSpc>
              <a:spcAft>
                <a:spcPts val="800"/>
              </a:spcAft>
            </a:pPr>
            <a:r>
              <a:rPr lang="ru-RU" dirty="0" smtClean="0">
                <a:solidFill>
                  <a:srgbClr val="00B050"/>
                </a:solidFill>
                <a:latin typeface="Crimson Text"/>
                <a:ea typeface="Times New Roman"/>
                <a:cs typeface="Times New Roman"/>
              </a:rPr>
              <a:t>способствует </a:t>
            </a:r>
            <a:r>
              <a:rPr lang="ru-RU" dirty="0">
                <a:solidFill>
                  <a:srgbClr val="00B050"/>
                </a:solidFill>
                <a:latin typeface="Crimson Text"/>
                <a:ea typeface="Times New Roman"/>
                <a:cs typeface="Times New Roman"/>
              </a:rPr>
              <a:t>пониманию независимости числа от формы, величины и пространственного расположения предметов; </a:t>
            </a:r>
            <a:endParaRPr lang="ru-RU" dirty="0" smtClean="0">
              <a:solidFill>
                <a:srgbClr val="00B050"/>
              </a:solidFill>
              <a:latin typeface="Crimson Text"/>
              <a:ea typeface="Times New Roman"/>
              <a:cs typeface="Times New Roman"/>
            </a:endParaRPr>
          </a:p>
          <a:p>
            <a:pPr>
              <a:lnSpc>
                <a:spcPct val="107000"/>
              </a:lnSpc>
              <a:spcAft>
                <a:spcPts val="800"/>
              </a:spcAft>
            </a:pPr>
            <a:r>
              <a:rPr lang="ru-RU" dirty="0" smtClean="0">
                <a:solidFill>
                  <a:srgbClr val="00B050"/>
                </a:solidFill>
                <a:latin typeface="Crimson Text"/>
                <a:ea typeface="Times New Roman"/>
                <a:cs typeface="Times New Roman"/>
              </a:rPr>
              <a:t>помогает </a:t>
            </a:r>
            <a:r>
              <a:rPr lang="ru-RU" dirty="0">
                <a:solidFill>
                  <a:srgbClr val="00B050"/>
                </a:solidFill>
                <a:latin typeface="Crimson Text"/>
                <a:ea typeface="Times New Roman"/>
                <a:cs typeface="Times New Roman"/>
              </a:rPr>
              <a:t>освоить порядковый счет в пределах пяти</a:t>
            </a:r>
            <a:r>
              <a:rPr lang="ru-RU" dirty="0">
                <a:solidFill>
                  <a:srgbClr val="252525"/>
                </a:solidFill>
                <a:latin typeface="Crimson Text"/>
                <a:ea typeface="Times New Roman"/>
                <a:cs typeface="Times New Roman"/>
              </a:rPr>
              <a:t>, познанию пространственных и временных отношений (вперед, назад, вниз, вперед, налево, направо, утро, день, вечер, ночь, вчера, сегодня, завтра).</a:t>
            </a:r>
            <a:endParaRPr lang="ru-RU" sz="1600" dirty="0">
              <a:latin typeface="Calibri"/>
              <a:ea typeface="Calibri"/>
              <a:cs typeface="Times New Roman"/>
            </a:endParaRPr>
          </a:p>
          <a:p>
            <a:endParaRPr lang="ru-RU" dirty="0"/>
          </a:p>
        </p:txBody>
      </p:sp>
      <p:sp>
        <p:nvSpPr>
          <p:cNvPr id="3" name="Заголовок 2"/>
          <p:cNvSpPr>
            <a:spLocks noGrp="1"/>
          </p:cNvSpPr>
          <p:nvPr>
            <p:ph type="title"/>
          </p:nvPr>
        </p:nvSpPr>
        <p:spPr>
          <a:xfrm>
            <a:off x="251520" y="338328"/>
            <a:ext cx="8712968" cy="642400"/>
          </a:xfrm>
        </p:spPr>
        <p:txBody>
          <a:bodyPr>
            <a:normAutofit fontScale="90000"/>
          </a:bodyPr>
          <a:lstStyle/>
          <a:p>
            <a:r>
              <a:rPr lang="ru-RU" sz="2000" dirty="0">
                <a:solidFill>
                  <a:srgbClr val="C00000"/>
                </a:solidFill>
              </a:rPr>
              <a:t>Содержание образовательной деятельности по РЭМП для детей в возрасте </a:t>
            </a:r>
            <a:r>
              <a:rPr lang="ru-RU" sz="2000" dirty="0" smtClean="0">
                <a:solidFill>
                  <a:srgbClr val="C00000"/>
                </a:solidFill>
              </a:rPr>
              <a:t>4-5 </a:t>
            </a:r>
            <a:r>
              <a:rPr lang="ru-RU" sz="2000" dirty="0">
                <a:solidFill>
                  <a:srgbClr val="C00000"/>
                </a:solidFill>
              </a:rPr>
              <a:t>лет</a:t>
            </a:r>
          </a:p>
        </p:txBody>
      </p:sp>
    </p:spTree>
    <p:extLst>
      <p:ext uri="{BB962C8B-B14F-4D97-AF65-F5344CB8AC3E}">
        <p14:creationId xmlns:p14="http://schemas.microsoft.com/office/powerpoint/2010/main" val="3105068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908720"/>
            <a:ext cx="8352927" cy="5760640"/>
          </a:xfrm>
        </p:spPr>
        <p:txBody>
          <a:bodyPr>
            <a:noAutofit/>
          </a:bodyPr>
          <a:lstStyle/>
          <a:p>
            <a:pPr>
              <a:lnSpc>
                <a:spcPct val="107000"/>
              </a:lnSpc>
              <a:spcAft>
                <a:spcPts val="800"/>
              </a:spcAft>
            </a:pPr>
            <a:r>
              <a:rPr lang="ru-RU" sz="1200" dirty="0" smtClean="0">
                <a:solidFill>
                  <a:srgbClr val="7030A0"/>
                </a:solidFill>
                <a:latin typeface="Crimson Text"/>
                <a:ea typeface="Times New Roman"/>
                <a:cs typeface="Times New Roman"/>
              </a:rPr>
              <a:t>Сенсорные </a:t>
            </a:r>
            <a:r>
              <a:rPr lang="ru-RU" sz="1200" dirty="0">
                <a:solidFill>
                  <a:srgbClr val="7030A0"/>
                </a:solidFill>
                <a:latin typeface="Crimson Text"/>
                <a:ea typeface="Times New Roman"/>
                <a:cs typeface="Times New Roman"/>
              </a:rPr>
              <a:t>эталоны и познавательные действия:</a:t>
            </a:r>
            <a:endParaRPr lang="ru-RU" sz="1200" dirty="0">
              <a:solidFill>
                <a:srgbClr val="7030A0"/>
              </a:solidFill>
              <a:latin typeface="Calibri"/>
              <a:ea typeface="Calibri"/>
              <a:cs typeface="Times New Roman"/>
            </a:endParaRPr>
          </a:p>
          <a:p>
            <a:pPr>
              <a:lnSpc>
                <a:spcPct val="107000"/>
              </a:lnSpc>
              <a:spcAft>
                <a:spcPts val="800"/>
              </a:spcAft>
            </a:pPr>
            <a:r>
              <a:rPr lang="ru-RU" sz="1200" dirty="0" smtClean="0">
                <a:solidFill>
                  <a:srgbClr val="252525"/>
                </a:solidFill>
                <a:latin typeface="Crimson Text"/>
                <a:ea typeface="Times New Roman"/>
                <a:cs typeface="Times New Roman"/>
              </a:rPr>
              <a:t>Педагог </a:t>
            </a:r>
            <a:r>
              <a:rPr lang="ru-RU" sz="1200" dirty="0">
                <a:solidFill>
                  <a:srgbClr val="252525"/>
                </a:solidFill>
                <a:latin typeface="Crimson Text"/>
                <a:ea typeface="Times New Roman"/>
                <a:cs typeface="Times New Roman"/>
              </a:rPr>
              <a:t>закрепляет умения детей различать и называть все цвета спектра и ахроматические цвета, оттенки цвета, тоны цвета, теплые и холодные оттенки; расширяет знания об известных цветах, знакомит с новыми цветами (фиолетовый) и оттенками (голубой, розовый, темно-зеленый, сиреневый); </a:t>
            </a:r>
            <a:endParaRPr lang="ru-RU" sz="1200" dirty="0" smtClean="0">
              <a:solidFill>
                <a:srgbClr val="252525"/>
              </a:solidFill>
              <a:latin typeface="Crimson Text"/>
              <a:ea typeface="Times New Roman"/>
              <a:cs typeface="Times New Roman"/>
            </a:endParaRPr>
          </a:p>
          <a:p>
            <a:pPr>
              <a:lnSpc>
                <a:spcPct val="107000"/>
              </a:lnSpc>
              <a:spcAft>
                <a:spcPts val="800"/>
              </a:spcAft>
            </a:pPr>
            <a:r>
              <a:rPr lang="ru-RU" sz="1200" dirty="0" smtClean="0">
                <a:solidFill>
                  <a:srgbClr val="252525"/>
                </a:solidFill>
                <a:latin typeface="Crimson Text"/>
                <a:ea typeface="Times New Roman"/>
                <a:cs typeface="Times New Roman"/>
              </a:rPr>
              <a:t>развивает </a:t>
            </a:r>
            <a:r>
              <a:rPr lang="ru-RU" sz="1200" dirty="0">
                <a:solidFill>
                  <a:srgbClr val="252525"/>
                </a:solidFill>
                <a:latin typeface="Crimson Text"/>
                <a:ea typeface="Times New Roman"/>
                <a:cs typeface="Times New Roman"/>
              </a:rPr>
              <a:t>способность различать и называть геометрические фигуры, осваивать способы воссоздания фигуры из частей, деления фигуры на части; выделять структуру плоских геометрических фигур, использовать сенсорные эталоны для оценки свойств и качеств предметов. </a:t>
            </a:r>
            <a:endParaRPr lang="ru-RU" sz="1200" dirty="0" smtClean="0">
              <a:solidFill>
                <a:srgbClr val="252525"/>
              </a:solidFill>
              <a:latin typeface="Crimson Text"/>
              <a:ea typeface="Times New Roman"/>
              <a:cs typeface="Times New Roman"/>
            </a:endParaRPr>
          </a:p>
          <a:p>
            <a:pPr>
              <a:lnSpc>
                <a:spcPct val="107000"/>
              </a:lnSpc>
              <a:spcAft>
                <a:spcPts val="800"/>
              </a:spcAft>
            </a:pPr>
            <a:r>
              <a:rPr lang="ru-RU" sz="1200" b="1" dirty="0" smtClean="0">
                <a:solidFill>
                  <a:srgbClr val="252525"/>
                </a:solidFill>
                <a:latin typeface="Crimson Text"/>
                <a:ea typeface="Times New Roman"/>
                <a:cs typeface="Times New Roman"/>
              </a:rPr>
              <a:t>Посредством </a:t>
            </a:r>
            <a:r>
              <a:rPr lang="ru-RU" sz="1200" b="1" dirty="0">
                <a:solidFill>
                  <a:srgbClr val="252525"/>
                </a:solidFill>
                <a:latin typeface="Crimson Text"/>
                <a:ea typeface="Times New Roman"/>
                <a:cs typeface="Times New Roman"/>
              </a:rPr>
              <a:t>игровой и познавательной мотивации </a:t>
            </a:r>
            <a:r>
              <a:rPr lang="ru-RU" sz="1200" dirty="0">
                <a:solidFill>
                  <a:srgbClr val="252525"/>
                </a:solidFill>
                <a:latin typeface="Crimson Text"/>
                <a:ea typeface="Times New Roman"/>
                <a:cs typeface="Times New Roman"/>
              </a:rPr>
              <a:t>педагог организует освоение детьми умений выделять сходство и отличие между группами предметов, сравнивать предметы по 3-5 признакам, группировать предметы по разным основаниям преимущественно на основе зрительной оценки; совершенствует приемы сравнения, упорядочивания и классификации на основе выделения их существенных свойств и отношений. </a:t>
            </a:r>
            <a:endParaRPr lang="ru-RU" sz="1200" dirty="0" smtClean="0">
              <a:solidFill>
                <a:srgbClr val="252525"/>
              </a:solidFill>
              <a:latin typeface="Crimson Text"/>
              <a:ea typeface="Times New Roman"/>
              <a:cs typeface="Times New Roman"/>
            </a:endParaRPr>
          </a:p>
          <a:p>
            <a:pPr>
              <a:lnSpc>
                <a:spcPct val="107000"/>
              </a:lnSpc>
              <a:spcAft>
                <a:spcPts val="800"/>
              </a:spcAft>
            </a:pPr>
            <a:r>
              <a:rPr lang="ru-RU" sz="1200" dirty="0" smtClean="0">
                <a:solidFill>
                  <a:srgbClr val="252525"/>
                </a:solidFill>
                <a:latin typeface="Crimson Text"/>
                <a:ea typeface="Times New Roman"/>
                <a:cs typeface="Times New Roman"/>
              </a:rPr>
              <a:t>Формирует </a:t>
            </a:r>
            <a:r>
              <a:rPr lang="ru-RU" sz="1200" dirty="0">
                <a:solidFill>
                  <a:srgbClr val="252525"/>
                </a:solidFill>
                <a:latin typeface="Crimson Text"/>
                <a:ea typeface="Times New Roman"/>
                <a:cs typeface="Times New Roman"/>
              </a:rPr>
              <a:t>представления о том, </a:t>
            </a:r>
            <a:r>
              <a:rPr lang="ru-RU" sz="1200" u="sng" dirty="0">
                <a:solidFill>
                  <a:srgbClr val="252525"/>
                </a:solidFill>
                <a:latin typeface="Crimson Text"/>
                <a:ea typeface="Times New Roman"/>
                <a:cs typeface="Times New Roman"/>
              </a:rPr>
              <a:t>как люди используют цифровые средства познания окружающего мира и какие правила необходимо соблюдать для их безопасного использования.</a:t>
            </a:r>
            <a:endParaRPr lang="ru-RU" sz="1200" u="sng" dirty="0">
              <a:latin typeface="Calibri"/>
              <a:ea typeface="Calibri"/>
              <a:cs typeface="Times New Roman"/>
            </a:endParaRPr>
          </a:p>
          <a:p>
            <a:pPr>
              <a:lnSpc>
                <a:spcPct val="107000"/>
              </a:lnSpc>
              <a:spcAft>
                <a:spcPts val="800"/>
              </a:spcAft>
            </a:pPr>
            <a:r>
              <a:rPr lang="ru-RU" sz="1200" b="1" dirty="0">
                <a:solidFill>
                  <a:srgbClr val="252525"/>
                </a:solidFill>
                <a:latin typeface="Crimson Text"/>
                <a:ea typeface="Times New Roman"/>
                <a:cs typeface="Times New Roman"/>
              </a:rPr>
              <a:t>Педагог демонстрирует детям </a:t>
            </a:r>
            <a:r>
              <a:rPr lang="ru-RU" sz="1200" dirty="0">
                <a:solidFill>
                  <a:srgbClr val="252525"/>
                </a:solidFill>
                <a:latin typeface="Crimson Text"/>
                <a:ea typeface="Times New Roman"/>
                <a:cs typeface="Times New Roman"/>
              </a:rPr>
              <a:t>способы осуществления разных видов познавательной деятельности, </a:t>
            </a:r>
            <a:r>
              <a:rPr lang="ru-RU" sz="1200" b="1" dirty="0">
                <a:solidFill>
                  <a:srgbClr val="252525"/>
                </a:solidFill>
                <a:latin typeface="Crimson Text"/>
                <a:ea typeface="Times New Roman"/>
                <a:cs typeface="Times New Roman"/>
              </a:rPr>
              <a:t>осуществления контроля, самоконтроля и взаимоконтроля </a:t>
            </a:r>
            <a:r>
              <a:rPr lang="ru-RU" sz="1200" dirty="0">
                <a:solidFill>
                  <a:srgbClr val="252525"/>
                </a:solidFill>
                <a:latin typeface="Crimson Text"/>
                <a:ea typeface="Times New Roman"/>
                <a:cs typeface="Times New Roman"/>
              </a:rPr>
              <a:t>результатов деятельности и отдельных действий во взаимодействии со сверстниками, поощряет проявление наблюдательности за действиями взрослого и других детей. </a:t>
            </a:r>
            <a:endParaRPr lang="ru-RU" sz="1200" dirty="0" smtClean="0">
              <a:solidFill>
                <a:srgbClr val="252525"/>
              </a:solidFill>
              <a:latin typeface="Crimson Text"/>
              <a:ea typeface="Times New Roman"/>
              <a:cs typeface="Times New Roman"/>
            </a:endParaRPr>
          </a:p>
          <a:p>
            <a:pPr>
              <a:lnSpc>
                <a:spcPct val="107000"/>
              </a:lnSpc>
              <a:spcAft>
                <a:spcPts val="800"/>
              </a:spcAft>
            </a:pPr>
            <a:r>
              <a:rPr lang="ru-RU" sz="1200" dirty="0" smtClean="0">
                <a:solidFill>
                  <a:srgbClr val="252525"/>
                </a:solidFill>
                <a:latin typeface="Crimson Text"/>
                <a:ea typeface="Times New Roman"/>
                <a:cs typeface="Times New Roman"/>
              </a:rPr>
              <a:t>В </a:t>
            </a:r>
            <a:r>
              <a:rPr lang="ru-RU" sz="1200" dirty="0">
                <a:solidFill>
                  <a:srgbClr val="252525"/>
                </a:solidFill>
                <a:latin typeface="Crimson Text"/>
                <a:ea typeface="Times New Roman"/>
                <a:cs typeface="Times New Roman"/>
              </a:rPr>
              <a:t>процессе организации разных форм совместной познавательной деятельности показывает детей возможности для обсуждения проблемы, для совместного нахождения способов ее решения, поощряет проявление инициативы, способности формулировать и отвечать на поставленные вопросы.</a:t>
            </a:r>
            <a:endParaRPr lang="ru-RU" sz="1200" dirty="0">
              <a:latin typeface="Calibri"/>
              <a:ea typeface="Calibri"/>
              <a:cs typeface="Times New Roman"/>
            </a:endParaRPr>
          </a:p>
          <a:p>
            <a:endParaRPr lang="ru-RU" sz="1400" dirty="0"/>
          </a:p>
        </p:txBody>
      </p:sp>
      <p:sp>
        <p:nvSpPr>
          <p:cNvPr id="3" name="Заголовок 2"/>
          <p:cNvSpPr>
            <a:spLocks noGrp="1"/>
          </p:cNvSpPr>
          <p:nvPr>
            <p:ph type="title"/>
          </p:nvPr>
        </p:nvSpPr>
        <p:spPr>
          <a:xfrm>
            <a:off x="457200" y="338328"/>
            <a:ext cx="8229600" cy="570392"/>
          </a:xfrm>
        </p:spPr>
        <p:txBody>
          <a:bodyPr>
            <a:normAutofit fontScale="90000"/>
          </a:bodyPr>
          <a:lstStyle/>
          <a:p>
            <a:r>
              <a:rPr lang="ru-RU" sz="2200" b="1" dirty="0">
                <a:solidFill>
                  <a:srgbClr val="C00000"/>
                </a:solidFill>
              </a:rPr>
              <a:t>Содержание образовательной деятельности по РЭМП для детей в возрасте </a:t>
            </a:r>
            <a:r>
              <a:rPr lang="ru-RU" sz="2200" b="1" dirty="0" smtClean="0">
                <a:solidFill>
                  <a:srgbClr val="C00000"/>
                </a:solidFill>
              </a:rPr>
              <a:t>5-6 </a:t>
            </a:r>
            <a:r>
              <a:rPr lang="ru-RU" sz="2200" b="1" dirty="0">
                <a:solidFill>
                  <a:srgbClr val="C00000"/>
                </a:solidFill>
              </a:rPr>
              <a:t>лет</a:t>
            </a:r>
            <a:endParaRPr lang="ru-RU" dirty="0"/>
          </a:p>
        </p:txBody>
      </p:sp>
    </p:spTree>
    <p:extLst>
      <p:ext uri="{BB962C8B-B14F-4D97-AF65-F5344CB8AC3E}">
        <p14:creationId xmlns:p14="http://schemas.microsoft.com/office/powerpoint/2010/main" val="102235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1421215" y="0"/>
            <a:ext cx="7560841" cy="692697"/>
          </a:xfrm>
        </p:spPr>
        <p:txBody>
          <a:bodyPr>
            <a:noAutofit/>
          </a:bodyPr>
          <a:lstStyle/>
          <a:p>
            <a:pPr algn="ctr" eaLnBrk="1" hangingPunct="1"/>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1 сентября 1981 года </a:t>
            </a:r>
            <a:b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b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в новом здании школы</a:t>
            </a:r>
          </a:p>
        </p:txBody>
      </p:sp>
      <p:pic>
        <p:nvPicPr>
          <p:cNvPr id="10243" name="Содержимое 5" descr="IMG_0001.jpg"/>
          <p:cNvPicPr>
            <a:picLocks noGrp="1" noChangeAspect="1"/>
          </p:cNvPicPr>
          <p:nvPr>
            <p:ph idx="1"/>
          </p:nvPr>
        </p:nvPicPr>
        <p:blipFill>
          <a:blip r:embed="rId2" cstate="print"/>
          <a:srcRect/>
          <a:stretch>
            <a:fillRect/>
          </a:stretch>
        </p:blipFill>
        <p:spPr>
          <a:xfrm>
            <a:off x="1763688" y="1340768"/>
            <a:ext cx="6875897" cy="4536703"/>
          </a:xfrm>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
                                        <p:tgtEl>
                                          <p:spTgt spid="8194"/>
                                        </p:tgtEl>
                                      </p:cBhvr>
                                    </p:animEffect>
                                  </p:childTnLst>
                                </p:cTn>
                              </p:par>
                              <p:par>
                                <p:cTn id="8" presetID="53" presetClass="entr" presetSubtype="16" fill="hold" nodeType="withEffect">
                                  <p:stCondLst>
                                    <p:cond delay="0"/>
                                  </p:stCondLst>
                                  <p:childTnLst>
                                    <p:set>
                                      <p:cBhvr>
                                        <p:cTn id="9" dur="1" fill="hold">
                                          <p:stCondLst>
                                            <p:cond delay="0"/>
                                          </p:stCondLst>
                                        </p:cTn>
                                        <p:tgtEl>
                                          <p:spTgt spid="10243"/>
                                        </p:tgtEl>
                                        <p:attrNameLst>
                                          <p:attrName>style.visibility</p:attrName>
                                        </p:attrNameLst>
                                      </p:cBhvr>
                                      <p:to>
                                        <p:strVal val="visible"/>
                                      </p:to>
                                    </p:set>
                                    <p:anim calcmode="lin" valueType="num">
                                      <p:cBhvr>
                                        <p:cTn id="10" dur="10" fill="hold"/>
                                        <p:tgtEl>
                                          <p:spTgt spid="10243"/>
                                        </p:tgtEl>
                                        <p:attrNameLst>
                                          <p:attrName>ppt_w</p:attrName>
                                        </p:attrNameLst>
                                      </p:cBhvr>
                                      <p:tavLst>
                                        <p:tav tm="0">
                                          <p:val>
                                            <p:fltVal val="0"/>
                                          </p:val>
                                        </p:tav>
                                        <p:tav tm="100000">
                                          <p:val>
                                            <p:strVal val="#ppt_w"/>
                                          </p:val>
                                        </p:tav>
                                      </p:tavLst>
                                    </p:anim>
                                    <p:anim calcmode="lin" valueType="num">
                                      <p:cBhvr>
                                        <p:cTn id="11" dur="10" fill="hold"/>
                                        <p:tgtEl>
                                          <p:spTgt spid="10243"/>
                                        </p:tgtEl>
                                        <p:attrNameLst>
                                          <p:attrName>ppt_h</p:attrName>
                                        </p:attrNameLst>
                                      </p:cBhvr>
                                      <p:tavLst>
                                        <p:tav tm="0">
                                          <p:val>
                                            <p:fltVal val="0"/>
                                          </p:val>
                                        </p:tav>
                                        <p:tav tm="100000">
                                          <p:val>
                                            <p:strVal val="#ppt_h"/>
                                          </p:val>
                                        </p:tav>
                                      </p:tavLst>
                                    </p:anim>
                                    <p:animEffect transition="in" filter="fade">
                                      <p:cBhvr>
                                        <p:cTn id="12" dur="1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908720"/>
            <a:ext cx="8352927" cy="5760640"/>
          </a:xfrm>
        </p:spPr>
        <p:txBody>
          <a:bodyPr>
            <a:noAutofit/>
          </a:bodyPr>
          <a:lstStyle/>
          <a:p>
            <a:pPr>
              <a:lnSpc>
                <a:spcPct val="107000"/>
              </a:lnSpc>
              <a:spcAft>
                <a:spcPts val="800"/>
              </a:spcAft>
            </a:pPr>
            <a:r>
              <a:rPr lang="ru-RU" sz="1600" dirty="0">
                <a:solidFill>
                  <a:srgbClr val="7030A0"/>
                </a:solidFill>
                <a:latin typeface="Crimson Text"/>
                <a:ea typeface="Times New Roman"/>
                <a:cs typeface="Times New Roman"/>
              </a:rPr>
              <a:t>Математические представления:</a:t>
            </a:r>
            <a:endParaRPr lang="ru-RU" sz="1600" dirty="0">
              <a:solidFill>
                <a:srgbClr val="7030A0"/>
              </a:solidFill>
              <a:latin typeface="Calibri"/>
              <a:ea typeface="Calibri"/>
              <a:cs typeface="Times New Roman"/>
            </a:endParaRPr>
          </a:p>
          <a:p>
            <a:pPr>
              <a:lnSpc>
                <a:spcPct val="107000"/>
              </a:lnSpc>
              <a:spcAft>
                <a:spcPts val="800"/>
              </a:spcAft>
            </a:pPr>
            <a:r>
              <a:rPr lang="ru-RU" sz="1600" dirty="0">
                <a:solidFill>
                  <a:srgbClr val="252525"/>
                </a:solidFill>
                <a:latin typeface="Crimson Text"/>
                <a:ea typeface="Times New Roman"/>
                <a:cs typeface="Times New Roman"/>
              </a:rPr>
              <a:t>в процессе обучения количественному и порядковому счету в пределах десяти педагог совершенствует счетные умения детей, понимание независимости числа от пространственно-качественных признаков, знакомит с цифрами для обозначения количества и результата сравнения предметов, с составом чисел из единиц в пределах пяти; </a:t>
            </a:r>
            <a:endParaRPr lang="ru-RU" sz="1600" dirty="0" smtClean="0">
              <a:solidFill>
                <a:srgbClr val="252525"/>
              </a:solidFill>
              <a:latin typeface="Crimson Text"/>
              <a:ea typeface="Times New Roman"/>
              <a:cs typeface="Times New Roman"/>
            </a:endParaRPr>
          </a:p>
          <a:p>
            <a:pPr>
              <a:lnSpc>
                <a:spcPct val="107000"/>
              </a:lnSpc>
              <a:spcAft>
                <a:spcPts val="800"/>
              </a:spcAft>
            </a:pPr>
            <a:r>
              <a:rPr lang="ru-RU" sz="1600" dirty="0" smtClean="0">
                <a:solidFill>
                  <a:srgbClr val="252525"/>
                </a:solidFill>
                <a:latin typeface="Crimson Text"/>
                <a:ea typeface="Times New Roman"/>
                <a:cs typeface="Times New Roman"/>
              </a:rPr>
              <a:t>подводит </a:t>
            </a:r>
            <a:r>
              <a:rPr lang="ru-RU" sz="1600" dirty="0">
                <a:solidFill>
                  <a:srgbClr val="252525"/>
                </a:solidFill>
                <a:latin typeface="Crimson Text"/>
                <a:ea typeface="Times New Roman"/>
                <a:cs typeface="Times New Roman"/>
              </a:rPr>
              <a:t>к пониманию отношений между рядом стоящими числами.</a:t>
            </a:r>
            <a:endParaRPr lang="ru-RU" sz="1600" dirty="0">
              <a:latin typeface="Calibri"/>
              <a:ea typeface="Calibri"/>
              <a:cs typeface="Times New Roman"/>
            </a:endParaRPr>
          </a:p>
          <a:p>
            <a:pPr>
              <a:lnSpc>
                <a:spcPct val="107000"/>
              </a:lnSpc>
              <a:spcAft>
                <a:spcPts val="800"/>
              </a:spcAft>
            </a:pPr>
            <a:r>
              <a:rPr lang="ru-RU" sz="1600" dirty="0">
                <a:solidFill>
                  <a:srgbClr val="252525"/>
                </a:solidFill>
                <a:latin typeface="Crimson Text"/>
                <a:ea typeface="Times New Roman"/>
                <a:cs typeface="Times New Roman"/>
              </a:rPr>
              <a:t>Педагог совершенствует умения выстраивать </a:t>
            </a:r>
            <a:r>
              <a:rPr lang="ru-RU" sz="1600" dirty="0" err="1">
                <a:solidFill>
                  <a:srgbClr val="252525"/>
                </a:solidFill>
                <a:latin typeface="Crimson Text"/>
                <a:ea typeface="Times New Roman"/>
                <a:cs typeface="Times New Roman"/>
              </a:rPr>
              <a:t>сериационные</a:t>
            </a:r>
            <a:r>
              <a:rPr lang="ru-RU" sz="1600" dirty="0">
                <a:solidFill>
                  <a:srgbClr val="252525"/>
                </a:solidFill>
                <a:latin typeface="Crimson Text"/>
                <a:ea typeface="Times New Roman"/>
                <a:cs typeface="Times New Roman"/>
              </a:rPr>
              <a:t> ряды предметов, различающихся по размеру, в возрастающем и убывающем порядке в пределах десяти на основе непосредственного сравнения, показывает взаимоотношения между ними</a:t>
            </a:r>
            <a:r>
              <a:rPr lang="ru-RU" sz="1600" dirty="0" smtClean="0">
                <a:solidFill>
                  <a:srgbClr val="252525"/>
                </a:solidFill>
                <a:latin typeface="Crimson Text"/>
                <a:ea typeface="Times New Roman"/>
                <a:cs typeface="Times New Roman"/>
              </a:rPr>
              <a:t>;</a:t>
            </a:r>
          </a:p>
          <a:p>
            <a:pPr>
              <a:lnSpc>
                <a:spcPct val="107000"/>
              </a:lnSpc>
              <a:spcAft>
                <a:spcPts val="800"/>
              </a:spcAft>
            </a:pPr>
            <a:r>
              <a:rPr lang="ru-RU" sz="1600" dirty="0" smtClean="0">
                <a:solidFill>
                  <a:srgbClr val="252525"/>
                </a:solidFill>
                <a:latin typeface="Crimson Text"/>
                <a:ea typeface="Times New Roman"/>
                <a:cs typeface="Times New Roman"/>
              </a:rPr>
              <a:t> </a:t>
            </a:r>
            <a:r>
              <a:rPr lang="ru-RU" sz="1600" dirty="0">
                <a:solidFill>
                  <a:srgbClr val="252525"/>
                </a:solidFill>
                <a:latin typeface="Crimson Text"/>
                <a:ea typeface="Times New Roman"/>
                <a:cs typeface="Times New Roman"/>
              </a:rPr>
              <a:t>организует освоение детьми опосредованного сравнения предметов по длине, ширине, высоте с помощью условной меры; </a:t>
            </a:r>
            <a:endParaRPr lang="ru-RU" sz="1600" dirty="0" smtClean="0">
              <a:solidFill>
                <a:srgbClr val="252525"/>
              </a:solidFill>
              <a:latin typeface="Crimson Text"/>
              <a:ea typeface="Times New Roman"/>
              <a:cs typeface="Times New Roman"/>
            </a:endParaRPr>
          </a:p>
          <a:p>
            <a:pPr>
              <a:lnSpc>
                <a:spcPct val="107000"/>
              </a:lnSpc>
              <a:spcAft>
                <a:spcPts val="800"/>
              </a:spcAft>
            </a:pPr>
            <a:r>
              <a:rPr lang="ru-RU" sz="1600" dirty="0" smtClean="0">
                <a:solidFill>
                  <a:srgbClr val="00B050"/>
                </a:solidFill>
                <a:latin typeface="Crimson Text"/>
                <a:ea typeface="Times New Roman"/>
                <a:cs typeface="Times New Roman"/>
              </a:rPr>
              <a:t>обогащает </a:t>
            </a:r>
            <a:r>
              <a:rPr lang="ru-RU" sz="1600" dirty="0">
                <a:solidFill>
                  <a:srgbClr val="00B050"/>
                </a:solidFill>
                <a:latin typeface="Crimson Text"/>
                <a:ea typeface="Times New Roman"/>
                <a:cs typeface="Times New Roman"/>
              </a:rPr>
              <a:t>представления и умения устанавливать пространственные отношения при ориентировке на листе бумаги и временные зависимости в календарных единицах времени: сутки, неделя, месяц, год.</a:t>
            </a:r>
            <a:endParaRPr lang="ru-RU" sz="1600" dirty="0">
              <a:solidFill>
                <a:srgbClr val="00B050"/>
              </a:solidFill>
              <a:latin typeface="Calibri"/>
              <a:ea typeface="Calibri"/>
              <a:cs typeface="Times New Roman"/>
            </a:endParaRPr>
          </a:p>
          <a:p>
            <a:endParaRPr lang="ru-RU" sz="1400" dirty="0"/>
          </a:p>
        </p:txBody>
      </p:sp>
      <p:sp>
        <p:nvSpPr>
          <p:cNvPr id="3" name="Заголовок 2"/>
          <p:cNvSpPr>
            <a:spLocks noGrp="1"/>
          </p:cNvSpPr>
          <p:nvPr>
            <p:ph type="title"/>
          </p:nvPr>
        </p:nvSpPr>
        <p:spPr>
          <a:xfrm>
            <a:off x="457200" y="338328"/>
            <a:ext cx="8229600" cy="570392"/>
          </a:xfrm>
        </p:spPr>
        <p:txBody>
          <a:bodyPr>
            <a:normAutofit fontScale="90000"/>
          </a:bodyPr>
          <a:lstStyle/>
          <a:p>
            <a:r>
              <a:rPr lang="ru-RU" sz="2200" b="1" dirty="0">
                <a:solidFill>
                  <a:srgbClr val="C00000"/>
                </a:solidFill>
              </a:rPr>
              <a:t>Содержание образовательной деятельности по РЭМП для детей в возрасте </a:t>
            </a:r>
            <a:r>
              <a:rPr lang="ru-RU" sz="2200" b="1" dirty="0" smtClean="0">
                <a:solidFill>
                  <a:srgbClr val="C00000"/>
                </a:solidFill>
              </a:rPr>
              <a:t>5-6 </a:t>
            </a:r>
            <a:r>
              <a:rPr lang="ru-RU" sz="2200" b="1" dirty="0">
                <a:solidFill>
                  <a:srgbClr val="C00000"/>
                </a:solidFill>
              </a:rPr>
              <a:t>лет</a:t>
            </a:r>
            <a:endParaRPr lang="ru-RU" dirty="0"/>
          </a:p>
        </p:txBody>
      </p:sp>
    </p:spTree>
    <p:extLst>
      <p:ext uri="{BB962C8B-B14F-4D97-AF65-F5344CB8AC3E}">
        <p14:creationId xmlns:p14="http://schemas.microsoft.com/office/powerpoint/2010/main" val="3757626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980728"/>
            <a:ext cx="8352927" cy="5688632"/>
          </a:xfrm>
        </p:spPr>
        <p:txBody>
          <a:bodyPr>
            <a:normAutofit fontScale="47500" lnSpcReduction="20000"/>
          </a:bodyPr>
          <a:lstStyle/>
          <a:p>
            <a:pPr>
              <a:lnSpc>
                <a:spcPct val="107000"/>
              </a:lnSpc>
              <a:spcAft>
                <a:spcPts val="800"/>
              </a:spcAft>
            </a:pPr>
            <a:r>
              <a:rPr lang="ru-RU" b="1" dirty="0">
                <a:solidFill>
                  <a:srgbClr val="7030A0"/>
                </a:solidFill>
                <a:latin typeface="Crimson Text"/>
                <a:ea typeface="Times New Roman"/>
                <a:cs typeface="Times New Roman"/>
              </a:rPr>
              <a:t>Сенсорные эталоны и познавательные действия:</a:t>
            </a:r>
            <a:endParaRPr lang="ru-RU" sz="1600" b="1" dirty="0">
              <a:solidFill>
                <a:srgbClr val="7030A0"/>
              </a:solidFill>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в процессе исследовательской деятельности педагог совершенствует способы познания свойств и отношений между различными предметами, сравнения нескольких предметов по 4-6-ти основаниям с выделением сходства, отличия свойств материалов</a:t>
            </a:r>
            <a:r>
              <a:rPr lang="ru-RU" b="1" u="sng" dirty="0" smtClean="0">
                <a:solidFill>
                  <a:srgbClr val="008000"/>
                </a:solidFill>
                <a:latin typeface="Crimson Text"/>
                <a:ea typeface="Times New Roman"/>
                <a:cs typeface="Times New Roman"/>
              </a:rPr>
              <a:t>. </a:t>
            </a:r>
            <a:r>
              <a:rPr lang="ru-RU" b="1" u="sng" dirty="0">
                <a:solidFill>
                  <a:srgbClr val="008000"/>
                </a:solidFill>
                <a:latin typeface="Crimson Text"/>
                <a:ea typeface="Times New Roman"/>
                <a:cs typeface="Times New Roman"/>
              </a:rPr>
              <a:t>В ходе специально организованной деятельности осуществляет развитие у детей способности к различению и называнию всех цветов спектра и ахроматических цветов, оттенков цвета, умения смешивать цвета для получения нужного тона и оттенка.</a:t>
            </a:r>
            <a:endParaRPr lang="ru-RU" sz="1600" b="1" u="sng" dirty="0">
              <a:solidFill>
                <a:srgbClr val="008000"/>
              </a:solidFill>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Педагог поддерживает стремление детей к самостоятельному выбору способов осуществления разных видов познавательной деятельности, </a:t>
            </a:r>
            <a:r>
              <a:rPr lang="ru-RU" b="1" dirty="0">
                <a:solidFill>
                  <a:srgbClr val="252525"/>
                </a:solidFill>
                <a:latin typeface="Crimson Text"/>
                <a:ea typeface="Times New Roman"/>
                <a:cs typeface="Times New Roman"/>
              </a:rPr>
              <a:t>обеспечению самоконтроля и взаимоконтроля </a:t>
            </a:r>
            <a:r>
              <a:rPr lang="ru-RU" dirty="0">
                <a:solidFill>
                  <a:srgbClr val="252525"/>
                </a:solidFill>
                <a:latin typeface="Crimson Text"/>
                <a:ea typeface="Times New Roman"/>
                <a:cs typeface="Times New Roman"/>
              </a:rPr>
              <a:t>результатов деятельности и отдельных действий во взаимодействии со сверстниками, использованию разных форм совместной познавательной деятельности. Поощряет умение детей обсуждать проблему, совместно находить способы ее решения, проявлять инициативу.</a:t>
            </a:r>
            <a:endParaRPr lang="ru-RU" sz="1600" dirty="0">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Обогащает </a:t>
            </a:r>
            <a:r>
              <a:rPr lang="ru-RU" u="sng" dirty="0">
                <a:solidFill>
                  <a:srgbClr val="252525"/>
                </a:solidFill>
                <a:latin typeface="Crimson Text"/>
                <a:ea typeface="Times New Roman"/>
                <a:cs typeface="Times New Roman"/>
              </a:rPr>
              <a:t>представления о цифровых средствах познания окружающего мира, закрепляет правила безопасного обращения с ними.</a:t>
            </a:r>
            <a:endParaRPr lang="ru-RU" sz="1600" u="sng" dirty="0">
              <a:latin typeface="Calibri"/>
              <a:ea typeface="Calibri"/>
              <a:cs typeface="Times New Roman"/>
            </a:endParaRPr>
          </a:p>
          <a:p>
            <a:pPr>
              <a:lnSpc>
                <a:spcPct val="107000"/>
              </a:lnSpc>
              <a:spcAft>
                <a:spcPts val="800"/>
              </a:spcAft>
            </a:pPr>
            <a:r>
              <a:rPr lang="ru-RU" dirty="0">
                <a:solidFill>
                  <a:srgbClr val="7030A0"/>
                </a:solidFill>
                <a:latin typeface="Crimson Text"/>
                <a:ea typeface="Times New Roman"/>
                <a:cs typeface="Times New Roman"/>
              </a:rPr>
              <a:t>2</a:t>
            </a:r>
            <a:r>
              <a:rPr lang="ru-RU" b="1" dirty="0">
                <a:solidFill>
                  <a:srgbClr val="7030A0"/>
                </a:solidFill>
                <a:latin typeface="Crimson Text"/>
                <a:ea typeface="Times New Roman"/>
                <a:cs typeface="Times New Roman"/>
              </a:rPr>
              <a:t>) Математические представления:</a:t>
            </a:r>
            <a:endParaRPr lang="ru-RU" sz="1600" b="1" dirty="0">
              <a:solidFill>
                <a:srgbClr val="7030A0"/>
              </a:solidFill>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педагог формирует у детей умения использовать для познания объектов и явлений окружающего мира математические способы нахождения решений: вычисление, измерение, сравнение по количеству, форме и величине с помощью условной меры, создание планов, схем, использование знаков, эталонов и др.</a:t>
            </a:r>
            <a:endParaRPr lang="ru-RU" sz="1600" dirty="0">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В процессе специально организованной деятельности совершенствует умения считать в прямом и обратном порядке, знакомит с составом чисел из двух меньших в пределах первого десятка, закрепляет знания о цифрах, развивает умение составлять и решать простые арифметические задачи на сложение и вычитание.</a:t>
            </a:r>
            <a:endParaRPr lang="ru-RU" sz="1600" dirty="0">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Обогащает представления о плоских и объемных геометрических фигурах, совершенствует умение выделять структуру геометрических фигур и устанавливать взаимосвязи между ними. Педагог способствует совершенствованию у детей умений классифицировать фигуры по внешним структурным признакам: округлые, многоугольники (треугольники, четырехугольники и т.п.), овладению различными способами видоизменения геометрических фигур: наложение, соединение, разрезание и др.</a:t>
            </a:r>
            <a:endParaRPr lang="ru-RU" sz="1600" dirty="0">
              <a:latin typeface="Calibri"/>
              <a:ea typeface="Calibri"/>
              <a:cs typeface="Times New Roman"/>
            </a:endParaRPr>
          </a:p>
          <a:p>
            <a:pPr>
              <a:lnSpc>
                <a:spcPct val="107000"/>
              </a:lnSpc>
              <a:spcAft>
                <a:spcPts val="800"/>
              </a:spcAft>
            </a:pPr>
            <a:r>
              <a:rPr lang="ru-RU" dirty="0">
                <a:solidFill>
                  <a:srgbClr val="252525"/>
                </a:solidFill>
                <a:latin typeface="Crimson Text"/>
                <a:ea typeface="Times New Roman"/>
                <a:cs typeface="Times New Roman"/>
              </a:rPr>
              <a:t>Формирует представления и умение измерять протяженность, массу и объем веществ с помощью условной меры и понимание взаимообратных отношений между мерой и результатом измерения. Педагог закрепляет умения ориентироваться на местности и показывает способы ориентировки в двухмерном пространстве, по</a:t>
            </a:r>
            <a:br>
              <a:rPr lang="ru-RU" dirty="0">
                <a:solidFill>
                  <a:srgbClr val="252525"/>
                </a:solidFill>
                <a:latin typeface="Crimson Text"/>
                <a:ea typeface="Times New Roman"/>
                <a:cs typeface="Times New Roman"/>
              </a:rPr>
            </a:br>
            <a:r>
              <a:rPr lang="ru-RU" dirty="0">
                <a:solidFill>
                  <a:srgbClr val="252525"/>
                </a:solidFill>
                <a:latin typeface="Crimson Text"/>
                <a:ea typeface="Times New Roman"/>
                <a:cs typeface="Times New Roman"/>
              </a:rPr>
              <a:t>схеме, плану, на странице тетради в клетку. </a:t>
            </a:r>
            <a:r>
              <a:rPr lang="ru-RU" dirty="0" smtClean="0">
                <a:solidFill>
                  <a:srgbClr val="00B050"/>
                </a:solidFill>
                <a:latin typeface="Crimson Text"/>
                <a:ea typeface="Times New Roman"/>
                <a:cs typeface="Times New Roman"/>
              </a:rPr>
              <a:t>Формирует </a:t>
            </a:r>
            <a:r>
              <a:rPr lang="ru-RU" dirty="0">
                <a:solidFill>
                  <a:srgbClr val="00B050"/>
                </a:solidFill>
                <a:latin typeface="Crimson Text"/>
                <a:ea typeface="Times New Roman"/>
                <a:cs typeface="Times New Roman"/>
              </a:rPr>
              <a:t>представления о календаре как системе измерения времени, развивает чувство времени, умения определять время по часам с точностью до четверти часа.</a:t>
            </a:r>
            <a:endParaRPr lang="ru-RU" sz="1600" dirty="0">
              <a:solidFill>
                <a:srgbClr val="00B050"/>
              </a:solidFill>
              <a:latin typeface="Calibri"/>
              <a:ea typeface="Calibri"/>
              <a:cs typeface="Times New Roman"/>
            </a:endParaRPr>
          </a:p>
          <a:p>
            <a:endParaRPr lang="ru-RU" dirty="0"/>
          </a:p>
        </p:txBody>
      </p:sp>
      <p:sp>
        <p:nvSpPr>
          <p:cNvPr id="3" name="Заголовок 2"/>
          <p:cNvSpPr>
            <a:spLocks noGrp="1"/>
          </p:cNvSpPr>
          <p:nvPr>
            <p:ph type="title"/>
          </p:nvPr>
        </p:nvSpPr>
        <p:spPr>
          <a:xfrm>
            <a:off x="457200" y="338328"/>
            <a:ext cx="8229600" cy="498384"/>
          </a:xfrm>
        </p:spPr>
        <p:txBody>
          <a:bodyPr>
            <a:normAutofit fontScale="90000"/>
          </a:bodyPr>
          <a:lstStyle/>
          <a:p>
            <a:r>
              <a:rPr lang="ru-RU" sz="2200" b="1" dirty="0">
                <a:solidFill>
                  <a:srgbClr val="C00000"/>
                </a:solidFill>
              </a:rPr>
              <a:t>Содержание образовательной деятельности по РЭМП для детей в возрасте </a:t>
            </a:r>
            <a:r>
              <a:rPr lang="ru-RU" sz="2200" b="1" dirty="0" smtClean="0">
                <a:solidFill>
                  <a:srgbClr val="C00000"/>
                </a:solidFill>
              </a:rPr>
              <a:t>6-7 лет</a:t>
            </a:r>
            <a:endParaRPr lang="ru-RU" dirty="0"/>
          </a:p>
        </p:txBody>
      </p:sp>
    </p:spTree>
    <p:extLst>
      <p:ext uri="{BB962C8B-B14F-4D97-AF65-F5344CB8AC3E}">
        <p14:creationId xmlns:p14="http://schemas.microsoft.com/office/powerpoint/2010/main" val="16728614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a:xfrm rot="1546596">
            <a:off x="-122238" y="1112838"/>
            <a:ext cx="3667126" cy="2163762"/>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7" name="Овал 6"/>
          <p:cNvSpPr/>
          <p:nvPr/>
        </p:nvSpPr>
        <p:spPr>
          <a:xfrm rot="5100896">
            <a:off x="2383631" y="4045744"/>
            <a:ext cx="3635375" cy="1995488"/>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8" name="Овал 7"/>
          <p:cNvSpPr/>
          <p:nvPr/>
        </p:nvSpPr>
        <p:spPr>
          <a:xfrm rot="20534015">
            <a:off x="4986338" y="839788"/>
            <a:ext cx="3667125" cy="2163762"/>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9" name="Овал 8"/>
          <p:cNvSpPr/>
          <p:nvPr/>
        </p:nvSpPr>
        <p:spPr>
          <a:xfrm rot="19702112">
            <a:off x="74613" y="3381375"/>
            <a:ext cx="3667125" cy="2162175"/>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0" name="Овал 9"/>
          <p:cNvSpPr/>
          <p:nvPr/>
        </p:nvSpPr>
        <p:spPr>
          <a:xfrm rot="923715">
            <a:off x="4837113" y="3203575"/>
            <a:ext cx="3667125" cy="2162175"/>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5" name="Овал 4"/>
          <p:cNvSpPr/>
          <p:nvPr/>
        </p:nvSpPr>
        <p:spPr>
          <a:xfrm>
            <a:off x="2462213" y="1143000"/>
            <a:ext cx="3560762" cy="3571875"/>
          </a:xfrm>
          <a:prstGeom prst="ellipse">
            <a:avLst/>
          </a:prstGeom>
          <a:solidFill>
            <a:schemeClr val="accent1">
              <a:lumMod val="20000"/>
              <a:lumOff val="8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1" name="TextBox 10"/>
          <p:cNvSpPr txBox="1">
            <a:spLocks noChangeArrowheads="1"/>
          </p:cNvSpPr>
          <p:nvPr/>
        </p:nvSpPr>
        <p:spPr bwMode="auto">
          <a:xfrm>
            <a:off x="2593975" y="1857375"/>
            <a:ext cx="32972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eaLnBrk="0" hangingPunct="0">
              <a:defRPr>
                <a:solidFill>
                  <a:schemeClr val="tx1"/>
                </a:solidFill>
                <a:latin typeface="Arial" charset="0"/>
              </a:defRPr>
            </a:lvl1pPr>
            <a:lvl2pPr marL="742950" indent="-285750" defTabSz="957263" eaLnBrk="0" hangingPunct="0">
              <a:defRPr>
                <a:solidFill>
                  <a:schemeClr val="tx1"/>
                </a:solidFill>
                <a:latin typeface="Arial" charset="0"/>
              </a:defRPr>
            </a:lvl2pPr>
            <a:lvl3pPr marL="1143000" indent="-228600" defTabSz="957263" eaLnBrk="0" hangingPunct="0">
              <a:defRPr>
                <a:solidFill>
                  <a:schemeClr val="tx1"/>
                </a:solidFill>
                <a:latin typeface="Arial" charset="0"/>
              </a:defRPr>
            </a:lvl3pPr>
            <a:lvl4pPr marL="1600200" indent="-228600" defTabSz="957263" eaLnBrk="0" hangingPunct="0">
              <a:defRPr>
                <a:solidFill>
                  <a:schemeClr val="tx1"/>
                </a:solidFill>
                <a:latin typeface="Arial" charset="0"/>
              </a:defRPr>
            </a:lvl4pPr>
            <a:lvl5pPr marL="2057400" indent="-228600" defTabSz="957263" eaLnBrk="0" hangingPunct="0">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a:effectLst/>
                <a:latin typeface="Times New Roman" pitchFamily="18" charset="0"/>
                <a:cs typeface="Times New Roman" pitchFamily="18" charset="0"/>
              </a:rPr>
              <a:t>Из скольких разделов по </a:t>
            </a:r>
            <a:r>
              <a:rPr lang="ru-RU" altLang="ru-RU" sz="2800" b="1" dirty="0" smtClean="0">
                <a:effectLst/>
                <a:latin typeface="Times New Roman" pitchFamily="18" charset="0"/>
                <a:cs typeface="Times New Roman" pitchFamily="18" charset="0"/>
              </a:rPr>
              <a:t>РЭМП </a:t>
            </a:r>
            <a:r>
              <a:rPr lang="ru-RU" altLang="ru-RU" sz="2800" b="1" dirty="0">
                <a:effectLst/>
                <a:latin typeface="Times New Roman" pitchFamily="18" charset="0"/>
                <a:cs typeface="Times New Roman" pitchFamily="18" charset="0"/>
              </a:rPr>
              <a:t>состоит программа каждой возрастной группы?</a:t>
            </a:r>
          </a:p>
        </p:txBody>
      </p:sp>
      <p:sp>
        <p:nvSpPr>
          <p:cNvPr id="12" name="Прямоугольник 11"/>
          <p:cNvSpPr/>
          <p:nvPr/>
        </p:nvSpPr>
        <p:spPr>
          <a:xfrm rot="1597114">
            <a:off x="-32346" y="1497433"/>
            <a:ext cx="2629257" cy="954107"/>
          </a:xfrm>
          <a:prstGeom prst="rect">
            <a:avLst/>
          </a:prstGeom>
          <a:noFill/>
        </p:spPr>
        <p:txBody>
          <a:bodyPr wrap="none">
            <a:spAutoFit/>
          </a:bodyPr>
          <a:lstStyle/>
          <a:p>
            <a:pPr marL="457200" indent="-457200"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1.Количество и</a:t>
            </a:r>
          </a:p>
          <a:p>
            <a:pPr marL="457200" indent="-457200"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 счет</a:t>
            </a:r>
          </a:p>
        </p:txBody>
      </p:sp>
      <p:sp>
        <p:nvSpPr>
          <p:cNvPr id="13" name="Прямоугольник 12"/>
          <p:cNvSpPr/>
          <p:nvPr/>
        </p:nvSpPr>
        <p:spPr>
          <a:xfrm rot="19581420">
            <a:off x="245666" y="4232460"/>
            <a:ext cx="2637098" cy="707886"/>
          </a:xfrm>
          <a:prstGeom prst="rect">
            <a:avLst/>
          </a:prstGeom>
          <a:noFill/>
        </p:spPr>
        <p:txBody>
          <a:bodyPr wrap="none">
            <a:spAutoFit/>
          </a:bodyPr>
          <a:lstStyle/>
          <a:p>
            <a:pPr algn="ctr" defTabSz="957816" fontAlgn="auto">
              <a:spcBef>
                <a:spcPts val="0"/>
              </a:spcBef>
              <a:spcAft>
                <a:spcPts val="0"/>
              </a:spcAft>
              <a:defRPr/>
            </a:pPr>
            <a:r>
              <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rPr>
              <a:t>2. Величина</a:t>
            </a:r>
          </a:p>
        </p:txBody>
      </p:sp>
      <p:sp>
        <p:nvSpPr>
          <p:cNvPr id="14" name="Прямоугольник 13"/>
          <p:cNvSpPr/>
          <p:nvPr/>
        </p:nvSpPr>
        <p:spPr>
          <a:xfrm rot="16200000">
            <a:off x="3371006" y="5373237"/>
            <a:ext cx="1754551" cy="584775"/>
          </a:xfrm>
          <a:prstGeom prst="rect">
            <a:avLst/>
          </a:prstGeom>
          <a:noFill/>
        </p:spPr>
        <p:txBody>
          <a:bodyPr wrap="none">
            <a:spAutoFit/>
          </a:bodyPr>
          <a:lstStyle/>
          <a:p>
            <a:pPr algn="ctr" defTabSz="957816" fontAlgn="auto">
              <a:spcBef>
                <a:spcPts val="0"/>
              </a:spcBef>
              <a:spcAft>
                <a:spcPts val="0"/>
              </a:spcAft>
              <a:defRPr/>
            </a:pP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3.Форма</a:t>
            </a:r>
          </a:p>
        </p:txBody>
      </p:sp>
      <p:sp>
        <p:nvSpPr>
          <p:cNvPr id="15" name="Прямоугольник 14"/>
          <p:cNvSpPr/>
          <p:nvPr/>
        </p:nvSpPr>
        <p:spPr>
          <a:xfrm rot="1642458">
            <a:off x="5687736" y="3847402"/>
            <a:ext cx="2769080" cy="1015663"/>
          </a:xfrm>
          <a:prstGeom prst="rect">
            <a:avLst/>
          </a:prstGeom>
          <a:noFill/>
        </p:spPr>
        <p:txBody>
          <a:bodyPr wrap="none">
            <a:spAutoFit/>
          </a:bodyPr>
          <a:lstStyle/>
          <a:p>
            <a:pPr algn="ctr" defTabSz="957816" fontAlgn="auto">
              <a:spcBef>
                <a:spcPts val="0"/>
              </a:spcBef>
              <a:spcAft>
                <a:spcPts val="0"/>
              </a:spcAft>
              <a:defRPr/>
            </a:pPr>
            <a:r>
              <a:rPr lang="ru-RU"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rPr>
              <a:t>4.Ориентировка </a:t>
            </a:r>
          </a:p>
          <a:p>
            <a:pPr algn="ctr" defTabSz="957816" fontAlgn="auto">
              <a:spcBef>
                <a:spcPts val="0"/>
              </a:spcBef>
              <a:spcAft>
                <a:spcPts val="0"/>
              </a:spcAft>
              <a:defRPr/>
            </a:pPr>
            <a:r>
              <a:rPr lang="ru-RU"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rPr>
              <a:t>в пространстве</a:t>
            </a:r>
          </a:p>
        </p:txBody>
      </p:sp>
      <p:sp>
        <p:nvSpPr>
          <p:cNvPr id="16" name="Прямоугольник 15"/>
          <p:cNvSpPr/>
          <p:nvPr/>
        </p:nvSpPr>
        <p:spPr>
          <a:xfrm rot="20527771">
            <a:off x="5725806" y="1354236"/>
            <a:ext cx="2767982" cy="954107"/>
          </a:xfrm>
          <a:prstGeom prst="rect">
            <a:avLst/>
          </a:prstGeom>
          <a:noFill/>
        </p:spPr>
        <p:txBody>
          <a:bodyPr wrap="none">
            <a:spAutoFit/>
          </a:bodyPr>
          <a:lstStyle/>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5.Ориентировка</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 во времени</a:t>
            </a:r>
          </a:p>
        </p:txBody>
      </p:sp>
    </p:spTree>
    <p:extLst>
      <p:ext uri="{BB962C8B-B14F-4D97-AF65-F5344CB8AC3E}">
        <p14:creationId xmlns:p14="http://schemas.microsoft.com/office/powerpoint/2010/main" val="2239432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21"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4)">
                                      <p:cBhvr>
                                        <p:cTn id="14" dur="2000"/>
                                        <p:tgtEl>
                                          <p:spTgt spid="11"/>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Left)">
                                      <p:cBhvr>
                                        <p:cTn id="26" dur="500"/>
                                        <p:tgtEl>
                                          <p:spTgt spid="10"/>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1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trips(downLeft)">
                                      <p:cBhvr>
                                        <p:cTn id="39" dur="5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strips(downLeft)">
                                      <p:cBhvr>
                                        <p:cTn id="49" dur="500"/>
                                        <p:tgtEl>
                                          <p:spTgt spid="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heckerboard(across)">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5"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498384"/>
          </a:xfrm>
        </p:spPr>
        <p:txBody>
          <a:bodyPr>
            <a:normAutofit fontScale="90000"/>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3158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720080"/>
          </a:xfrm>
        </p:spPr>
        <p:txBody>
          <a:bodyPr>
            <a:normAutofit fontScale="90000"/>
          </a:bodyPr>
          <a:lstStyle/>
          <a:p>
            <a:r>
              <a:rPr lang="ru-RU" dirty="0" smtClean="0">
                <a:solidFill>
                  <a:srgbClr val="FF0000"/>
                </a:solidFill>
              </a:rPr>
              <a:t>Проведение занятий</a:t>
            </a:r>
            <a:endParaRPr lang="ru-RU" dirty="0">
              <a:solidFill>
                <a:srgbClr val="FF0000"/>
              </a:solidFill>
            </a:endParaRPr>
          </a:p>
        </p:txBody>
      </p:sp>
      <p:pic>
        <p:nvPicPr>
          <p:cNvPr id="5123" name="Picture 3" descr="C:\Users\Admin\OneDrive\Рабочий стол\МО по РЭМП\На презентацию\2023-10-23_11-21-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68831"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034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Oval 4"/>
          <p:cNvSpPr>
            <a:spLocks noChangeArrowheads="1"/>
          </p:cNvSpPr>
          <p:nvPr/>
        </p:nvSpPr>
        <p:spPr bwMode="auto">
          <a:xfrm>
            <a:off x="2051050" y="4652963"/>
            <a:ext cx="5041900" cy="12239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4101" name="Line 5"/>
          <p:cNvSpPr>
            <a:spLocks noChangeShapeType="1"/>
          </p:cNvSpPr>
          <p:nvPr/>
        </p:nvSpPr>
        <p:spPr bwMode="auto">
          <a:xfrm flipH="1">
            <a:off x="4500563" y="981075"/>
            <a:ext cx="1587" cy="3671888"/>
          </a:xfrm>
          <a:prstGeom prst="line">
            <a:avLst/>
          </a:prstGeom>
          <a:noFill/>
          <a:ln w="76200">
            <a:solidFill>
              <a:schemeClr val="tx1"/>
            </a:solidFill>
            <a:round/>
            <a:headEnd/>
            <a:tailEnd/>
          </a:ln>
          <a:effectLst/>
        </p:spPr>
        <p:txBody>
          <a:bodyPr/>
          <a:lstStyle/>
          <a:p>
            <a:pPr>
              <a:defRPr/>
            </a:pPr>
            <a:endParaRPr lang="ru-RU"/>
          </a:p>
        </p:txBody>
      </p:sp>
      <p:sp>
        <p:nvSpPr>
          <p:cNvPr id="4103" name="Text Box 7"/>
          <p:cNvSpPr txBox="1">
            <a:spLocks noChangeArrowheads="1"/>
          </p:cNvSpPr>
          <p:nvPr/>
        </p:nvSpPr>
        <p:spPr bwMode="auto">
          <a:xfrm>
            <a:off x="2484438" y="4868863"/>
            <a:ext cx="4103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b="1">
                <a:effectLst/>
                <a:latin typeface="Georgia" pitchFamily="18" charset="0"/>
              </a:rPr>
              <a:t>Компетентность педагога                              в образовательной области</a:t>
            </a:r>
            <a:endParaRPr lang="ru-RU" altLang="ru-RU">
              <a:effectLst/>
              <a:latin typeface="Georgia" pitchFamily="18" charset="0"/>
            </a:endParaRPr>
          </a:p>
        </p:txBody>
      </p:sp>
      <p:sp>
        <p:nvSpPr>
          <p:cNvPr id="2" name="Заголовок 1"/>
          <p:cNvSpPr>
            <a:spLocks noGrp="1"/>
          </p:cNvSpPr>
          <p:nvPr>
            <p:ph type="title"/>
          </p:nvPr>
        </p:nvSpPr>
        <p:spPr>
          <a:xfrm>
            <a:off x="457200" y="338328"/>
            <a:ext cx="8229600" cy="642747"/>
          </a:xfrm>
        </p:spPr>
        <p:txBody>
          <a:bodyPr>
            <a:normAutofit/>
          </a:bodyPr>
          <a:lstStyle/>
          <a:p>
            <a:r>
              <a:rPr lang="ru-RU" sz="2800" dirty="0" smtClean="0">
                <a:solidFill>
                  <a:srgbClr val="C00000"/>
                </a:solidFill>
              </a:rPr>
              <a:t>Модель успешного образовательного процесса</a:t>
            </a:r>
            <a:endParaRPr lang="ru-RU" sz="2800" dirty="0">
              <a:solidFill>
                <a:srgbClr val="C00000"/>
              </a:solidFill>
            </a:endParaRPr>
          </a:p>
        </p:txBody>
      </p:sp>
    </p:spTree>
    <p:extLst>
      <p:ext uri="{BB962C8B-B14F-4D97-AF65-F5344CB8AC3E}">
        <p14:creationId xmlns:p14="http://schemas.microsoft.com/office/powerpoint/2010/main" val="370259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10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95288" y="1052737"/>
            <a:ext cx="856920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altLang="ru-RU" sz="1600" b="1" dirty="0" smtClean="0">
                <a:solidFill>
                  <a:srgbClr val="C00000"/>
                </a:solidFill>
                <a:latin typeface="Georgia" pitchFamily="18" charset="0"/>
              </a:rPr>
              <a:t>Множество </a:t>
            </a:r>
            <a:r>
              <a:rPr lang="ru-RU" altLang="ru-RU" sz="1600" b="1" dirty="0" smtClean="0">
                <a:latin typeface="Georgia" pitchFamily="18" charset="0"/>
              </a:rPr>
              <a:t>-</a:t>
            </a:r>
            <a:r>
              <a:rPr lang="ru-RU" altLang="ru-RU" b="1" dirty="0" smtClean="0">
                <a:latin typeface="Georgia" pitchFamily="18" charset="0"/>
              </a:rPr>
              <a:t>рассматривают </a:t>
            </a:r>
            <a:r>
              <a:rPr lang="ru-RU" altLang="ru-RU" b="1" dirty="0">
                <a:latin typeface="Georgia" pitchFamily="18" charset="0"/>
              </a:rPr>
              <a:t>как набор, совокупность, собрание каких-либо предметов и объектов, объединённых общим, для всех характерным свойством.</a:t>
            </a:r>
          </a:p>
          <a:p>
            <a:pPr lvl="0" eaLnBrk="1" fontAlgn="base" hangingPunct="1">
              <a:spcBef>
                <a:spcPct val="0"/>
              </a:spcBef>
              <a:spcAft>
                <a:spcPct val="0"/>
              </a:spcAft>
              <a:defRPr/>
            </a:pPr>
            <a:r>
              <a:rPr lang="ru-RU" altLang="ru-RU" sz="1600" b="1" dirty="0" smtClean="0">
                <a:solidFill>
                  <a:srgbClr val="C00000"/>
                </a:solidFill>
                <a:effectLst/>
                <a:latin typeface="Georgia" pitchFamily="18" charset="0"/>
              </a:rPr>
              <a:t>Число- </a:t>
            </a:r>
            <a:r>
              <a:rPr lang="ru-RU" sz="1600" b="1" dirty="0" smtClean="0">
                <a:solidFill>
                  <a:srgbClr val="000000"/>
                </a:solidFill>
                <a:latin typeface="Georgia" pitchFamily="18" charset="0"/>
              </a:rPr>
              <a:t> </a:t>
            </a:r>
            <a:r>
              <a:rPr lang="ru-RU" sz="1600" b="1" dirty="0">
                <a:solidFill>
                  <a:srgbClr val="000000"/>
                </a:solidFill>
                <a:latin typeface="Georgia" pitchFamily="18" charset="0"/>
              </a:rPr>
              <a:t>это общая неизменная категория множества, которая является показателем мощности множества. Это лишь звуковое обозначение.</a:t>
            </a:r>
          </a:p>
          <a:p>
            <a:pPr lvl="0" eaLnBrk="1" fontAlgn="base" hangingPunct="1">
              <a:spcBef>
                <a:spcPct val="0"/>
              </a:spcBef>
              <a:spcAft>
                <a:spcPct val="0"/>
              </a:spcAft>
              <a:defRPr/>
            </a:pPr>
            <a:r>
              <a:rPr lang="ru-RU" sz="1600" b="1" u="sng" dirty="0" err="1">
                <a:solidFill>
                  <a:srgbClr val="C00000"/>
                </a:solidFill>
                <a:effectLst>
                  <a:outerShdw blurRad="38100" dist="38100" dir="2700000" algn="tl">
                    <a:srgbClr val="FFFFFF"/>
                  </a:outerShdw>
                </a:effectLst>
                <a:latin typeface="Georgia" pitchFamily="18" charset="0"/>
              </a:rPr>
              <a:t>Ци́фры</a:t>
            </a:r>
            <a:r>
              <a:rPr lang="ru-RU" sz="1600" b="1" dirty="0">
                <a:solidFill>
                  <a:srgbClr val="C00000"/>
                </a:solidFill>
                <a:latin typeface="Georgia" pitchFamily="18" charset="0"/>
              </a:rPr>
              <a:t> — </a:t>
            </a:r>
            <a:r>
              <a:rPr lang="ru-RU" sz="1600" b="1" dirty="0">
                <a:solidFill>
                  <a:srgbClr val="000000"/>
                </a:solidFill>
                <a:latin typeface="Georgia" pitchFamily="18" charset="0"/>
              </a:rPr>
              <a:t>система знаков (буквы)  для записи  чисел (слов).</a:t>
            </a:r>
            <a:endParaRPr lang="ru-RU" sz="1600" b="1" dirty="0">
              <a:solidFill>
                <a:srgbClr val="000000"/>
              </a:solidFill>
              <a:effectLst>
                <a:outerShdw blurRad="38100" dist="38100" dir="2700000" algn="tl">
                  <a:srgbClr val="FFFFFF"/>
                </a:outerShdw>
              </a:effectLst>
              <a:latin typeface="Georgia" pitchFamily="18" charset="0"/>
            </a:endParaRPr>
          </a:p>
          <a:p>
            <a:pPr eaLnBrk="1" hangingPunct="1">
              <a:spcBef>
                <a:spcPct val="50000"/>
              </a:spcBef>
            </a:pPr>
            <a:r>
              <a:rPr lang="ru-RU" altLang="ru-RU" sz="1600" b="1" dirty="0" smtClean="0">
                <a:solidFill>
                  <a:srgbClr val="C00000"/>
                </a:solidFill>
                <a:effectLst/>
                <a:latin typeface="Georgia" pitchFamily="18" charset="0"/>
              </a:rPr>
              <a:t>Счётная деятельность </a:t>
            </a:r>
            <a:r>
              <a:rPr lang="ru-RU" altLang="ru-RU" sz="1600" b="1" dirty="0">
                <a:latin typeface="Georgia" pitchFamily="18" charset="0"/>
              </a:rPr>
              <a:t>- деятельность с конкретными элементами множества, при которых устанавливается взаимосвязь между предметами и числительными. </a:t>
            </a:r>
            <a:endParaRPr lang="ru-RU" altLang="ru-RU" sz="1600" b="1" dirty="0">
              <a:effectLst/>
              <a:latin typeface="Georgia" pitchFamily="18" charset="0"/>
            </a:endParaRPr>
          </a:p>
          <a:p>
            <a:pPr eaLnBrk="1" hangingPunct="1">
              <a:spcBef>
                <a:spcPct val="50000"/>
              </a:spcBef>
            </a:pPr>
            <a:r>
              <a:rPr lang="ru-RU" altLang="ru-RU" sz="1600" b="1" dirty="0" smtClean="0">
                <a:solidFill>
                  <a:srgbClr val="C00000"/>
                </a:solidFill>
                <a:effectLst/>
                <a:latin typeface="Georgia" pitchFamily="18" charset="0"/>
              </a:rPr>
              <a:t>Вычислительная </a:t>
            </a:r>
            <a:r>
              <a:rPr lang="ru-RU" altLang="ru-RU" sz="1600" b="1" dirty="0">
                <a:solidFill>
                  <a:srgbClr val="C00000"/>
                </a:solidFill>
                <a:latin typeface="Georgia" pitchFamily="18" charset="0"/>
              </a:rPr>
              <a:t>деятельность - </a:t>
            </a:r>
            <a:r>
              <a:rPr lang="ru-RU" altLang="ru-RU" sz="1600" b="1" dirty="0">
                <a:latin typeface="Georgia" pitchFamily="18" charset="0"/>
              </a:rPr>
              <a:t>это деятельность с абстрактными числами, осуществляемая посредством сложения и вычитания. </a:t>
            </a:r>
            <a:endParaRPr lang="ru-RU" altLang="ru-RU" sz="1600" b="1" dirty="0">
              <a:effectLst/>
              <a:latin typeface="Georgia" pitchFamily="18" charset="0"/>
            </a:endParaRPr>
          </a:p>
          <a:p>
            <a:pPr eaLnBrk="1" hangingPunct="1">
              <a:spcBef>
                <a:spcPct val="50000"/>
              </a:spcBef>
            </a:pPr>
            <a:r>
              <a:rPr lang="ru-RU" altLang="ru-RU" sz="1600" b="1" dirty="0" smtClean="0">
                <a:solidFill>
                  <a:srgbClr val="C00000"/>
                </a:solidFill>
                <a:latin typeface="Georgia" pitchFamily="18" charset="0"/>
              </a:rPr>
              <a:t>Величина - </a:t>
            </a:r>
            <a:r>
              <a:rPr lang="ru-RU" altLang="ru-RU" sz="1600" b="1" dirty="0" smtClean="0">
                <a:latin typeface="Georgia" pitchFamily="18" charset="0"/>
              </a:rPr>
              <a:t>это </a:t>
            </a:r>
            <a:r>
              <a:rPr lang="ru-RU" altLang="ru-RU" sz="1600" b="1" dirty="0">
                <a:latin typeface="Georgia" pitchFamily="18" charset="0"/>
              </a:rPr>
              <a:t>качество и свойство предмета, с помощью которого мы сравниваем  предметы друг с другом и устанавливаем  количественную характеристику сравниваемых </a:t>
            </a:r>
            <a:r>
              <a:rPr lang="ru-RU" altLang="ru-RU" sz="1600" b="1" dirty="0" smtClean="0">
                <a:latin typeface="Georgia" pitchFamily="18" charset="0"/>
              </a:rPr>
              <a:t>предметов</a:t>
            </a:r>
          </a:p>
          <a:p>
            <a:pPr eaLnBrk="1" hangingPunct="1">
              <a:spcBef>
                <a:spcPct val="50000"/>
              </a:spcBef>
            </a:pPr>
            <a:r>
              <a:rPr lang="ru-RU" altLang="ru-RU" sz="1600" b="1" dirty="0" smtClean="0">
                <a:solidFill>
                  <a:srgbClr val="C00000"/>
                </a:solidFill>
                <a:latin typeface="Georgia" pitchFamily="18" charset="0"/>
              </a:rPr>
              <a:t>Геометрическая фигура - </a:t>
            </a:r>
            <a:r>
              <a:rPr lang="ru-RU" altLang="ru-RU" sz="1600" b="1" dirty="0" smtClean="0">
                <a:latin typeface="Georgia" pitchFamily="18" charset="0"/>
              </a:rPr>
              <a:t>абстрактное </a:t>
            </a:r>
            <a:r>
              <a:rPr lang="ru-RU" altLang="ru-RU" sz="1600" b="1" dirty="0">
                <a:latin typeface="Georgia" pitchFamily="18" charset="0"/>
              </a:rPr>
              <a:t>понятие, с помощью которого мы все окружающие нас предметы олицетворяем в форме.</a:t>
            </a:r>
          </a:p>
          <a:p>
            <a:pPr eaLnBrk="1" hangingPunct="1">
              <a:spcBef>
                <a:spcPct val="50000"/>
              </a:spcBef>
            </a:pPr>
            <a:r>
              <a:rPr lang="ru-RU" altLang="ru-RU" sz="1600" b="1" dirty="0">
                <a:solidFill>
                  <a:srgbClr val="C00000"/>
                </a:solidFill>
                <a:latin typeface="Georgia" pitchFamily="18" charset="0"/>
              </a:rPr>
              <a:t>Время </a:t>
            </a:r>
            <a:r>
              <a:rPr lang="ru-RU" altLang="ru-RU" sz="1600" b="1" dirty="0" smtClean="0">
                <a:latin typeface="Georgia" pitchFamily="18" charset="0"/>
              </a:rPr>
              <a:t>- философское </a:t>
            </a:r>
            <a:r>
              <a:rPr lang="ru-RU" altLang="ru-RU" sz="1600" b="1" dirty="0">
                <a:latin typeface="Georgia" pitchFamily="18" charset="0"/>
              </a:rPr>
              <a:t>понятие, которое характеризуется сменой  событий и явлений  и длительностью их бытия</a:t>
            </a:r>
          </a:p>
          <a:p>
            <a:pPr eaLnBrk="1" hangingPunct="1">
              <a:spcBef>
                <a:spcPct val="50000"/>
              </a:spcBef>
            </a:pPr>
            <a:r>
              <a:rPr lang="ru-RU" altLang="ru-RU" sz="1600" b="1" dirty="0">
                <a:solidFill>
                  <a:srgbClr val="C00000"/>
                </a:solidFill>
                <a:latin typeface="Georgia" pitchFamily="18" charset="0"/>
              </a:rPr>
              <a:t>Пространство - </a:t>
            </a:r>
            <a:r>
              <a:rPr lang="ru-RU" altLang="ru-RU" sz="1600" b="1" dirty="0">
                <a:latin typeface="Georgia" pitchFamily="18" charset="0"/>
              </a:rPr>
              <a:t>это такое качество, с помощью которого устанавливаются отношения типа окрестностей и расстояния</a:t>
            </a:r>
          </a:p>
          <a:p>
            <a:pPr eaLnBrk="1" hangingPunct="1">
              <a:spcBef>
                <a:spcPct val="50000"/>
              </a:spcBef>
            </a:pPr>
            <a:endParaRPr lang="ru-RU" altLang="ru-RU" sz="1600" b="1" dirty="0" smtClean="0">
              <a:solidFill>
                <a:srgbClr val="C00000"/>
              </a:solidFill>
              <a:effectLst/>
              <a:latin typeface="Georgia" pitchFamily="18" charset="0"/>
            </a:endParaRPr>
          </a:p>
        </p:txBody>
      </p:sp>
      <p:sp>
        <p:nvSpPr>
          <p:cNvPr id="2055" name="Text Box 7"/>
          <p:cNvSpPr txBox="1">
            <a:spLocks noChangeArrowheads="1"/>
          </p:cNvSpPr>
          <p:nvPr/>
        </p:nvSpPr>
        <p:spPr bwMode="auto">
          <a:xfrm>
            <a:off x="0" y="188913"/>
            <a:ext cx="9144000" cy="461665"/>
          </a:xfrm>
          <a:prstGeom prst="rect">
            <a:avLst/>
          </a:prstGeom>
          <a:noFill/>
          <a:ln w="9525">
            <a:noFill/>
            <a:miter lim="800000"/>
            <a:headEnd/>
            <a:tailEnd/>
          </a:ln>
          <a:effectLst/>
        </p:spPr>
        <p:txBody>
          <a:bodyPr>
            <a:spAutoFit/>
          </a:bodyPr>
          <a:lstStyle/>
          <a:p>
            <a:pPr algn="ctr">
              <a:spcBef>
                <a:spcPct val="50000"/>
              </a:spcBef>
              <a:defRPr/>
            </a:pPr>
            <a:r>
              <a:rPr lang="ru-RU" sz="2400" b="1" dirty="0">
                <a:solidFill>
                  <a:srgbClr val="C00000"/>
                </a:solidFill>
                <a:effectLst>
                  <a:outerShdw blurRad="38100" dist="38100" dir="2700000" algn="tl">
                    <a:srgbClr val="FFFFFF"/>
                  </a:outerShdw>
                </a:effectLst>
                <a:latin typeface="Georgia" pitchFamily="18" charset="0"/>
              </a:rPr>
              <a:t>Основные    </a:t>
            </a:r>
            <a:r>
              <a:rPr lang="ru-RU" sz="2400" b="1" dirty="0" smtClean="0">
                <a:solidFill>
                  <a:srgbClr val="C00000"/>
                </a:solidFill>
                <a:effectLst>
                  <a:outerShdw blurRad="38100" dist="38100" dir="2700000" algn="tl">
                    <a:srgbClr val="FFFFFF"/>
                  </a:outerShdw>
                </a:effectLst>
                <a:latin typeface="Georgia" pitchFamily="18" charset="0"/>
              </a:rPr>
              <a:t>математические </a:t>
            </a:r>
            <a:r>
              <a:rPr lang="ru-RU" sz="2400" b="1" dirty="0">
                <a:solidFill>
                  <a:srgbClr val="C00000"/>
                </a:solidFill>
                <a:effectLst>
                  <a:outerShdw blurRad="38100" dist="38100" dir="2700000" algn="tl">
                    <a:srgbClr val="FFFFFF"/>
                  </a:outerShdw>
                </a:effectLst>
                <a:latin typeface="Georgia" pitchFamily="18" charset="0"/>
              </a:rPr>
              <a:t>термины</a:t>
            </a:r>
          </a:p>
        </p:txBody>
      </p:sp>
    </p:spTree>
    <p:extLst>
      <p:ext uri="{BB962C8B-B14F-4D97-AF65-F5344CB8AC3E}">
        <p14:creationId xmlns:p14="http://schemas.microsoft.com/office/powerpoint/2010/main" val="3368710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500"/>
                                        <p:tgtEl>
                                          <p:spTgt spid="20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Горизонтальный свиток 12"/>
          <p:cNvSpPr/>
          <p:nvPr/>
        </p:nvSpPr>
        <p:spPr>
          <a:xfrm>
            <a:off x="2527300" y="0"/>
            <a:ext cx="4221163" cy="1285875"/>
          </a:xfrm>
          <a:prstGeom prst="horizontalScroll">
            <a:avLst/>
          </a:prstGeom>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8" name="Овал 7"/>
          <p:cNvSpPr/>
          <p:nvPr/>
        </p:nvSpPr>
        <p:spPr>
          <a:xfrm rot="2210851">
            <a:off x="-206375" y="474663"/>
            <a:ext cx="3665538" cy="2163762"/>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9" name="Овал 8"/>
          <p:cNvSpPr/>
          <p:nvPr/>
        </p:nvSpPr>
        <p:spPr>
          <a:xfrm rot="19611269">
            <a:off x="-128588" y="4021138"/>
            <a:ext cx="3621088" cy="2398712"/>
          </a:xfrm>
          <a:prstGeom prst="ellipse">
            <a:avLst/>
          </a:prstGeom>
          <a:solidFill>
            <a:schemeClr val="accent5">
              <a:lumMod val="60000"/>
              <a:lumOff val="4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0" name="Овал 9"/>
          <p:cNvSpPr/>
          <p:nvPr/>
        </p:nvSpPr>
        <p:spPr>
          <a:xfrm rot="1881907">
            <a:off x="5400675" y="4217988"/>
            <a:ext cx="3859213" cy="2208212"/>
          </a:xfrm>
          <a:prstGeom prst="ellipse">
            <a:avLst/>
          </a:prstGeom>
          <a:solidFill>
            <a:schemeClr val="accent6">
              <a:lumMod val="60000"/>
              <a:lumOff val="4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1" name="Овал 10"/>
          <p:cNvSpPr/>
          <p:nvPr/>
        </p:nvSpPr>
        <p:spPr>
          <a:xfrm rot="19747501">
            <a:off x="5386388" y="496888"/>
            <a:ext cx="3865562" cy="2090737"/>
          </a:xfrm>
          <a:prstGeom prst="ellipse">
            <a:avLst/>
          </a:prstGeom>
          <a:solidFill>
            <a:schemeClr val="accent2">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7" name="Овал 6"/>
          <p:cNvSpPr/>
          <p:nvPr/>
        </p:nvSpPr>
        <p:spPr>
          <a:xfrm>
            <a:off x="2593975" y="1500188"/>
            <a:ext cx="3560763" cy="3571875"/>
          </a:xfrm>
          <a:prstGeom prst="ellipse">
            <a:avLst/>
          </a:prstGeom>
          <a:solidFill>
            <a:schemeClr val="accent1">
              <a:lumMod val="20000"/>
              <a:lumOff val="8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2" name="TextBox 11"/>
          <p:cNvSpPr txBox="1">
            <a:spLocks noChangeArrowheads="1"/>
          </p:cNvSpPr>
          <p:nvPr/>
        </p:nvSpPr>
        <p:spPr bwMode="auto">
          <a:xfrm>
            <a:off x="2725738" y="2000250"/>
            <a:ext cx="316547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eaLnBrk="0" hangingPunct="0">
              <a:defRPr>
                <a:solidFill>
                  <a:schemeClr val="tx1"/>
                </a:solidFill>
                <a:latin typeface="Arial" charset="0"/>
              </a:defRPr>
            </a:lvl1pPr>
            <a:lvl2pPr marL="742950" indent="-285750" defTabSz="957263" eaLnBrk="0" hangingPunct="0">
              <a:defRPr>
                <a:solidFill>
                  <a:schemeClr val="tx1"/>
                </a:solidFill>
                <a:latin typeface="Arial" charset="0"/>
              </a:defRPr>
            </a:lvl2pPr>
            <a:lvl3pPr marL="1143000" indent="-228600" defTabSz="957263" eaLnBrk="0" hangingPunct="0">
              <a:defRPr>
                <a:solidFill>
                  <a:schemeClr val="tx1"/>
                </a:solidFill>
                <a:latin typeface="Arial" charset="0"/>
              </a:defRPr>
            </a:lvl3pPr>
            <a:lvl4pPr marL="1600200" indent="-228600" defTabSz="957263" eaLnBrk="0" hangingPunct="0">
              <a:defRPr>
                <a:solidFill>
                  <a:schemeClr val="tx1"/>
                </a:solidFill>
                <a:latin typeface="Arial" charset="0"/>
              </a:defRPr>
            </a:lvl4pPr>
            <a:lvl5pPr marL="2057400" indent="-228600" defTabSz="957263" eaLnBrk="0" hangingPunct="0">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a:effectLst/>
                <a:latin typeface="Times New Roman" pitchFamily="18" charset="0"/>
                <a:cs typeface="Times New Roman" pitchFamily="18" charset="0"/>
              </a:rPr>
              <a:t>Какие обще дидактические принципы лежат в основе методики обучения </a:t>
            </a:r>
            <a:r>
              <a:rPr lang="ru-RU" altLang="ru-RU" sz="2800" b="1" dirty="0" smtClean="0">
                <a:effectLst/>
                <a:latin typeface="Times New Roman" pitchFamily="18" charset="0"/>
                <a:cs typeface="Times New Roman" pitchFamily="18" charset="0"/>
              </a:rPr>
              <a:t>РЭМП</a:t>
            </a:r>
            <a:r>
              <a:rPr lang="ru-RU" altLang="ru-RU" sz="2800" b="1" dirty="0">
                <a:effectLst/>
                <a:latin typeface="Times New Roman" pitchFamily="18" charset="0"/>
                <a:cs typeface="Times New Roman" pitchFamily="18" charset="0"/>
              </a:rPr>
              <a:t>?</a:t>
            </a:r>
          </a:p>
        </p:txBody>
      </p:sp>
      <p:sp>
        <p:nvSpPr>
          <p:cNvPr id="14" name="Прямоугольник 13"/>
          <p:cNvSpPr/>
          <p:nvPr/>
        </p:nvSpPr>
        <p:spPr>
          <a:xfrm rot="2429464">
            <a:off x="-397386" y="1092156"/>
            <a:ext cx="3711272" cy="646331"/>
          </a:xfrm>
          <a:prstGeom prst="rect">
            <a:avLst/>
          </a:prstGeom>
          <a:noFill/>
        </p:spPr>
        <p:txBody>
          <a:bodyPr wrap="none">
            <a:spAutoFit/>
          </a:bodyPr>
          <a:lstStyle/>
          <a:p>
            <a:pPr algn="ctr" defTabSz="957816" fontAlgn="auto">
              <a:spcBef>
                <a:spcPts val="0"/>
              </a:spcBef>
              <a:spcAft>
                <a:spcPts val="0"/>
              </a:spcAft>
              <a:defRPr/>
            </a:pPr>
            <a:r>
              <a:rPr lang="ru-RU" sz="3600" b="1" dirty="0">
                <a:ln w="10541" cmpd="sng">
                  <a:solidFill>
                    <a:schemeClr val="accent1">
                      <a:shade val="88000"/>
                      <a:satMod val="110000"/>
                    </a:schemeClr>
                  </a:solidFill>
                  <a:prstDash val="solid"/>
                </a:ln>
                <a:solidFill>
                  <a:srgbClr val="C00000"/>
                </a:solidFill>
                <a:effectLst/>
                <a:latin typeface="+mn-lt"/>
              </a:rPr>
              <a:t>Систематичность</a:t>
            </a:r>
          </a:p>
        </p:txBody>
      </p:sp>
      <p:sp>
        <p:nvSpPr>
          <p:cNvPr id="15" name="Прямоугольник 14"/>
          <p:cNvSpPr/>
          <p:nvPr/>
        </p:nvSpPr>
        <p:spPr>
          <a:xfrm rot="19996906">
            <a:off x="-286301" y="5083364"/>
            <a:ext cx="3801233" cy="492443"/>
          </a:xfrm>
          <a:prstGeom prst="rect">
            <a:avLst/>
          </a:prstGeom>
          <a:noFill/>
        </p:spPr>
        <p:txBody>
          <a:bodyPr wrap="none">
            <a:spAutoFit/>
          </a:bodyPr>
          <a:lstStyle/>
          <a:p>
            <a:pPr algn="ctr" defTabSz="957816" fontAlgn="auto">
              <a:spcBef>
                <a:spcPts val="0"/>
              </a:spcBef>
              <a:spcAft>
                <a:spcPts val="0"/>
              </a:spcAft>
              <a:defRPr/>
            </a:pPr>
            <a:r>
              <a:rPr lang="ru-RU" sz="2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rPr>
              <a:t>Последовательность</a:t>
            </a:r>
          </a:p>
        </p:txBody>
      </p:sp>
      <p:sp>
        <p:nvSpPr>
          <p:cNvPr id="16" name="Прямоугольник 15"/>
          <p:cNvSpPr/>
          <p:nvPr/>
        </p:nvSpPr>
        <p:spPr>
          <a:xfrm rot="1744249">
            <a:off x="5530112" y="4916927"/>
            <a:ext cx="3591048"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57816" fontAlgn="auto">
              <a:spcBef>
                <a:spcPts val="0"/>
              </a:spcBef>
              <a:spcAft>
                <a:spcPts val="0"/>
              </a:spcAft>
              <a:defRPr/>
            </a:pPr>
            <a:r>
              <a:rPr lang="ru-RU" sz="4000" b="1" i="1" dirty="0">
                <a:ln w="11430"/>
                <a:solidFill>
                  <a:srgbClr val="FF0000"/>
                </a:solidFill>
                <a:effectLst>
                  <a:outerShdw blurRad="50800" dist="39000" dir="5460000" algn="tl">
                    <a:srgbClr val="000000">
                      <a:alpha val="38000"/>
                    </a:srgbClr>
                  </a:outerShdw>
                </a:effectLst>
                <a:latin typeface="+mn-lt"/>
              </a:rPr>
              <a:t>П</a:t>
            </a:r>
            <a:r>
              <a:rPr lang="ru-RU" sz="4000" b="1" dirty="0">
                <a:ln w="11430"/>
                <a:solidFill>
                  <a:srgbClr val="FF0000"/>
                </a:solidFill>
                <a:effectLst>
                  <a:outerShdw blurRad="50800" dist="39000" dir="5460000" algn="tl">
                    <a:srgbClr val="000000">
                      <a:alpha val="38000"/>
                    </a:srgbClr>
                  </a:outerShdw>
                </a:effectLst>
                <a:latin typeface="+mn-lt"/>
              </a:rPr>
              <a:t>остепенность</a:t>
            </a:r>
          </a:p>
        </p:txBody>
      </p:sp>
      <p:sp>
        <p:nvSpPr>
          <p:cNvPr id="17" name="Прямоугольник 16"/>
          <p:cNvSpPr/>
          <p:nvPr/>
        </p:nvSpPr>
        <p:spPr>
          <a:xfrm rot="19936612">
            <a:off x="5590981" y="965561"/>
            <a:ext cx="3906647" cy="1077218"/>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57816" fontAlgn="auto">
              <a:spcBef>
                <a:spcPts val="0"/>
              </a:spcBef>
              <a:spcAft>
                <a:spcPts val="0"/>
              </a:spcAft>
              <a:defRPr/>
            </a:pPr>
            <a:r>
              <a:rPr lang="ru-RU" sz="3200" b="1" cap="all" dirty="0">
                <a:ln w="0"/>
                <a:solidFill>
                  <a:srgbClr val="C00000"/>
                </a:solidFill>
                <a:effectLst>
                  <a:reflection blurRad="12700" stA="50000" endPos="50000" dist="5000" dir="5400000" sy="-100000" rotWithShape="0"/>
                </a:effectLst>
                <a:latin typeface="+mn-lt"/>
              </a:rPr>
              <a:t>Индивидуальный</a:t>
            </a:r>
          </a:p>
          <a:p>
            <a:pPr algn="ctr" defTabSz="957816" fontAlgn="auto">
              <a:spcBef>
                <a:spcPts val="0"/>
              </a:spcBef>
              <a:spcAft>
                <a:spcPts val="0"/>
              </a:spcAft>
              <a:defRPr/>
            </a:pPr>
            <a:r>
              <a:rPr lang="ru-RU" sz="3200" b="1" cap="all" dirty="0">
                <a:ln w="0"/>
                <a:solidFill>
                  <a:srgbClr val="C00000"/>
                </a:solidFill>
                <a:effectLst>
                  <a:reflection blurRad="12700" stA="50000" endPos="50000" dist="5000" dir="5400000" sy="-100000" rotWithShape="0"/>
                </a:effectLst>
                <a:latin typeface="+mn-lt"/>
              </a:rPr>
              <a:t>подход</a:t>
            </a:r>
          </a:p>
        </p:txBody>
      </p:sp>
    </p:spTree>
    <p:extLst>
      <p:ext uri="{BB962C8B-B14F-4D97-AF65-F5344CB8AC3E}">
        <p14:creationId xmlns:p14="http://schemas.microsoft.com/office/powerpoint/2010/main" val="1232153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style.rotation</p:attrName>
                                        </p:attrNameLst>
                                      </p:cBhvr>
                                      <p:tavLst>
                                        <p:tav tm="0">
                                          <p:val>
                                            <p:fltVal val="720"/>
                                          </p:val>
                                        </p:tav>
                                        <p:tav tm="100000">
                                          <p:val>
                                            <p:fltVal val="0"/>
                                          </p:val>
                                        </p:tav>
                                      </p:tavLst>
                                    </p:anim>
                                    <p:anim calcmode="lin" valueType="num">
                                      <p:cBhvr>
                                        <p:cTn id="9" dur="2000" fill="hold"/>
                                        <p:tgtEl>
                                          <p:spTgt spid="13"/>
                                        </p:tgtEl>
                                        <p:attrNameLst>
                                          <p:attrName>ppt_h</p:attrName>
                                        </p:attrNameLst>
                                      </p:cBhvr>
                                      <p:tavLst>
                                        <p:tav tm="0">
                                          <p:val>
                                            <p:fltVal val="0"/>
                                          </p:val>
                                        </p:tav>
                                        <p:tav tm="100000">
                                          <p:val>
                                            <p:strVal val="#ppt_h"/>
                                          </p:val>
                                        </p:tav>
                                      </p:tavLst>
                                    </p:anim>
                                    <p:anim calcmode="lin" valueType="num">
                                      <p:cBhvr>
                                        <p:cTn id="10" dur="2000" fill="hold"/>
                                        <p:tgtEl>
                                          <p:spTgt spid="13"/>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21"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4)">
                                      <p:cBhvr>
                                        <p:cTn id="14" dur="2000"/>
                                        <p:tgtEl>
                                          <p:spTgt spid="7"/>
                                        </p:tgtEl>
                                      </p:cBhvr>
                                    </p:animEffect>
                                  </p:childTnLst>
                                </p:cTn>
                              </p:par>
                            </p:childTnLst>
                          </p:cTn>
                        </p:par>
                        <p:par>
                          <p:cTn id="15" fill="hold" nodeType="afterGroup">
                            <p:stCondLst>
                              <p:cond delay="4000"/>
                            </p:stCondLst>
                            <p:childTnLst>
                              <p:par>
                                <p:cTn id="16" presetID="18" presetClass="entr" presetSubtype="12"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20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20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5"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anim calcmode="lin" valueType="num">
                                      <p:cBhvr>
                                        <p:cTn id="36" dur="2000" fill="hold"/>
                                        <p:tgtEl>
                                          <p:spTgt spid="14"/>
                                        </p:tgtEl>
                                        <p:attrNameLst>
                                          <p:attrName>style.rotation</p:attrName>
                                        </p:attrNameLst>
                                      </p:cBhvr>
                                      <p:tavLst>
                                        <p:tav tm="0">
                                          <p:val>
                                            <p:fltVal val="720"/>
                                          </p:val>
                                        </p:tav>
                                        <p:tav tm="100000">
                                          <p:val>
                                            <p:fltVal val="0"/>
                                          </p:val>
                                        </p:tav>
                                      </p:tavLst>
                                    </p:anim>
                                    <p:anim calcmode="lin" valueType="num">
                                      <p:cBhvr>
                                        <p:cTn id="37" dur="2000" fill="hold"/>
                                        <p:tgtEl>
                                          <p:spTgt spid="14"/>
                                        </p:tgtEl>
                                        <p:attrNameLst>
                                          <p:attrName>ppt_h</p:attrName>
                                        </p:attrNameLst>
                                      </p:cBhvr>
                                      <p:tavLst>
                                        <p:tav tm="0">
                                          <p:val>
                                            <p:fltVal val="0"/>
                                          </p:val>
                                        </p:tav>
                                        <p:tav tm="100000">
                                          <p:val>
                                            <p:strVal val="#ppt_h"/>
                                          </p:val>
                                        </p:tav>
                                      </p:tavLst>
                                    </p:anim>
                                    <p:anim calcmode="lin" valueType="num">
                                      <p:cBhvr>
                                        <p:cTn id="38"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anim calcmode="lin" valueType="num">
                                      <p:cBhvr>
                                        <p:cTn id="44" dur="2000" fill="hold"/>
                                        <p:tgtEl>
                                          <p:spTgt spid="15"/>
                                        </p:tgtEl>
                                        <p:attrNameLst>
                                          <p:attrName>style.rotation</p:attrName>
                                        </p:attrNameLst>
                                      </p:cBhvr>
                                      <p:tavLst>
                                        <p:tav tm="0">
                                          <p:val>
                                            <p:fltVal val="720"/>
                                          </p:val>
                                        </p:tav>
                                        <p:tav tm="100000">
                                          <p:val>
                                            <p:fltVal val="0"/>
                                          </p:val>
                                        </p:tav>
                                      </p:tavLst>
                                    </p:anim>
                                    <p:anim calcmode="lin" valueType="num">
                                      <p:cBhvr>
                                        <p:cTn id="45" dur="2000" fill="hold"/>
                                        <p:tgtEl>
                                          <p:spTgt spid="15"/>
                                        </p:tgtEl>
                                        <p:attrNameLst>
                                          <p:attrName>ppt_h</p:attrName>
                                        </p:attrNameLst>
                                      </p:cBhvr>
                                      <p:tavLst>
                                        <p:tav tm="0">
                                          <p:val>
                                            <p:fltVal val="0"/>
                                          </p:val>
                                        </p:tav>
                                        <p:tav tm="100000">
                                          <p:val>
                                            <p:strVal val="#ppt_h"/>
                                          </p:val>
                                        </p:tav>
                                      </p:tavLst>
                                    </p:anim>
                                    <p:anim calcmode="lin" valueType="num">
                                      <p:cBhvr>
                                        <p:cTn id="46"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style.rotation</p:attrName>
                                        </p:attrNameLst>
                                      </p:cBhvr>
                                      <p:tavLst>
                                        <p:tav tm="0">
                                          <p:val>
                                            <p:fltVal val="720"/>
                                          </p:val>
                                        </p:tav>
                                        <p:tav tm="100000">
                                          <p:val>
                                            <p:fltVal val="0"/>
                                          </p:val>
                                        </p:tav>
                                      </p:tavLst>
                                    </p:anim>
                                    <p:anim calcmode="lin" valueType="num">
                                      <p:cBhvr>
                                        <p:cTn id="53" dur="2000" fill="hold"/>
                                        <p:tgtEl>
                                          <p:spTgt spid="17"/>
                                        </p:tgtEl>
                                        <p:attrNameLst>
                                          <p:attrName>ppt_h</p:attrName>
                                        </p:attrNameLst>
                                      </p:cBhvr>
                                      <p:tavLst>
                                        <p:tav tm="0">
                                          <p:val>
                                            <p:fltVal val="0"/>
                                          </p:val>
                                        </p:tav>
                                        <p:tav tm="100000">
                                          <p:val>
                                            <p:strVal val="#ppt_h"/>
                                          </p:val>
                                        </p:tav>
                                      </p:tavLst>
                                    </p:anim>
                                    <p:anim calcmode="lin" valueType="num">
                                      <p:cBhvr>
                                        <p:cTn id="54" dur="2000" fill="hold"/>
                                        <p:tgtEl>
                                          <p:spTgt spid="17"/>
                                        </p:tgtEl>
                                        <p:attrNameLst>
                                          <p:attrName>ppt_w</p:attrName>
                                        </p:attrNameLst>
                                      </p:cBhvr>
                                      <p:tavLst>
                                        <p:tav tm="0">
                                          <p:val>
                                            <p:fltVal val="0"/>
                                          </p:val>
                                        </p:tav>
                                        <p:tav tm="100000">
                                          <p:val>
                                            <p:strVal val="#ppt_w"/>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5"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000"/>
                                        <p:tgtEl>
                                          <p:spTgt spid="16"/>
                                        </p:tgtEl>
                                      </p:cBhvr>
                                    </p:animEffect>
                                    <p:anim calcmode="lin" valueType="num">
                                      <p:cBhvr>
                                        <p:cTn id="60" dur="2000" fill="hold"/>
                                        <p:tgtEl>
                                          <p:spTgt spid="16"/>
                                        </p:tgtEl>
                                        <p:attrNameLst>
                                          <p:attrName>style.rotation</p:attrName>
                                        </p:attrNameLst>
                                      </p:cBhvr>
                                      <p:tavLst>
                                        <p:tav tm="0">
                                          <p:val>
                                            <p:fltVal val="720"/>
                                          </p:val>
                                        </p:tav>
                                        <p:tav tm="100000">
                                          <p:val>
                                            <p:fltVal val="0"/>
                                          </p:val>
                                        </p:tav>
                                      </p:tavLst>
                                    </p:anim>
                                    <p:anim calcmode="lin" valueType="num">
                                      <p:cBhvr>
                                        <p:cTn id="61" dur="2000" fill="hold"/>
                                        <p:tgtEl>
                                          <p:spTgt spid="16"/>
                                        </p:tgtEl>
                                        <p:attrNameLst>
                                          <p:attrName>ppt_h</p:attrName>
                                        </p:attrNameLst>
                                      </p:cBhvr>
                                      <p:tavLst>
                                        <p:tav tm="0">
                                          <p:val>
                                            <p:fltVal val="0"/>
                                          </p:val>
                                        </p:tav>
                                        <p:tav tm="100000">
                                          <p:val>
                                            <p:strVal val="#ppt_h"/>
                                          </p:val>
                                        </p:tav>
                                      </p:tavLst>
                                    </p:anim>
                                    <p:anim calcmode="lin" valueType="num">
                                      <p:cBhvr>
                                        <p:cTn id="62"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11" grpId="0" animBg="1"/>
      <p:bldP spid="7"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0" y="0"/>
            <a:ext cx="9144000" cy="6188075"/>
          </a:xfrm>
          <a:prstGeom prst="rect">
            <a:avLst/>
          </a:prstGeom>
          <a:noFill/>
          <a:ln w="9525">
            <a:noFill/>
            <a:miter lim="800000"/>
            <a:headEnd/>
            <a:tailEnd/>
          </a:ln>
          <a:effectLst/>
        </p:spPr>
        <p:txBody>
          <a:bodyPr>
            <a:spAutoFit/>
          </a:bodyPr>
          <a:lstStyle/>
          <a:p>
            <a:pPr marL="342900" indent="-342900" algn="ctr">
              <a:defRPr/>
            </a:pPr>
            <a:r>
              <a:rPr lang="ru-RU" sz="4000" b="1" dirty="0">
                <a:solidFill>
                  <a:srgbClr val="C00000"/>
                </a:solidFill>
                <a:effectLst>
                  <a:outerShdw blurRad="38100" dist="38100" dir="2700000" algn="tl">
                    <a:srgbClr val="FFFFFF"/>
                  </a:outerShdw>
                </a:effectLst>
                <a:latin typeface="Georgia" pitchFamily="18" charset="0"/>
              </a:rPr>
              <a:t>Программные задачи                              на занятиях по </a:t>
            </a:r>
            <a:r>
              <a:rPr lang="ru-RU" sz="4000" b="1" dirty="0" smtClean="0">
                <a:solidFill>
                  <a:srgbClr val="C00000"/>
                </a:solidFill>
                <a:effectLst>
                  <a:outerShdw blurRad="38100" dist="38100" dir="2700000" algn="tl">
                    <a:srgbClr val="FFFFFF"/>
                  </a:outerShdw>
                </a:effectLst>
                <a:latin typeface="Georgia" pitchFamily="18" charset="0"/>
              </a:rPr>
              <a:t>РЭМП </a:t>
            </a:r>
            <a:r>
              <a:rPr lang="ru-RU" sz="4000" b="1" dirty="0">
                <a:solidFill>
                  <a:srgbClr val="C00000"/>
                </a:solidFill>
                <a:effectLst>
                  <a:outerShdw blurRad="38100" dist="38100" dir="2700000" algn="tl">
                    <a:srgbClr val="FFFFFF"/>
                  </a:outerShdw>
                </a:effectLst>
                <a:latin typeface="Georgia" pitchFamily="18" charset="0"/>
              </a:rPr>
              <a:t>:</a:t>
            </a:r>
          </a:p>
          <a:p>
            <a:pPr marL="342900" indent="-342900" algn="ctr">
              <a:defRPr/>
            </a:pPr>
            <a:endParaRPr lang="ru-RU" sz="4000" b="1" dirty="0">
              <a:solidFill>
                <a:srgbClr val="C00000"/>
              </a:solidFill>
              <a:effectLst>
                <a:outerShdw blurRad="38100" dist="38100" dir="2700000" algn="tl">
                  <a:srgbClr val="000000"/>
                </a:outerShdw>
              </a:effectLst>
              <a:latin typeface="Georgia" pitchFamily="18" charset="0"/>
            </a:endParaRPr>
          </a:p>
          <a:p>
            <a:pPr marL="342900" indent="-342900">
              <a:buFont typeface="Wingdings" pitchFamily="2" charset="2"/>
              <a:buChar char="Ø"/>
              <a:defRPr/>
            </a:pPr>
            <a:r>
              <a:rPr lang="ru-RU" sz="4000" b="1" dirty="0">
                <a:effectLst/>
                <a:latin typeface="Georgia" pitchFamily="18" charset="0"/>
              </a:rPr>
              <a:t>     Образовательные</a:t>
            </a:r>
          </a:p>
          <a:p>
            <a:pPr marL="342900" indent="-342900">
              <a:buFont typeface="Wingdings" pitchFamily="2" charset="2"/>
              <a:buNone/>
              <a:defRPr/>
            </a:pPr>
            <a:endParaRPr lang="ru-RU" sz="4000" dirty="0">
              <a:effectLst/>
              <a:latin typeface="Georgia" pitchFamily="18" charset="0"/>
            </a:endParaRPr>
          </a:p>
          <a:p>
            <a:pPr marL="342900" indent="-342900">
              <a:buFont typeface="Wingdings" pitchFamily="2" charset="2"/>
              <a:buChar char="Ø"/>
              <a:defRPr/>
            </a:pPr>
            <a:r>
              <a:rPr lang="ru-RU" sz="4000" b="1" dirty="0">
                <a:effectLst/>
                <a:latin typeface="Georgia" pitchFamily="18" charset="0"/>
              </a:rPr>
              <a:t>     Развивающие</a:t>
            </a:r>
          </a:p>
          <a:p>
            <a:pPr marL="342900" indent="-342900">
              <a:buFont typeface="Wingdings" pitchFamily="2" charset="2"/>
              <a:buNone/>
              <a:defRPr/>
            </a:pPr>
            <a:endParaRPr lang="ru-RU" sz="4000" b="1" dirty="0">
              <a:effectLst/>
              <a:latin typeface="Georgia" pitchFamily="18" charset="0"/>
            </a:endParaRPr>
          </a:p>
          <a:p>
            <a:pPr marL="342900" indent="-342900">
              <a:buFont typeface="Wingdings" pitchFamily="2" charset="2"/>
              <a:buChar char="Ø"/>
              <a:defRPr/>
            </a:pPr>
            <a:r>
              <a:rPr lang="ru-RU" sz="4000" b="1" dirty="0">
                <a:effectLst/>
                <a:latin typeface="Georgia" pitchFamily="18" charset="0"/>
              </a:rPr>
              <a:t>    Воспитательные</a:t>
            </a:r>
            <a:endParaRPr lang="ru-RU" sz="4000" dirty="0">
              <a:effectLst/>
              <a:latin typeface="Georgia" pitchFamily="18" charset="0"/>
            </a:endParaRPr>
          </a:p>
          <a:p>
            <a:pPr marL="342900" indent="-342900">
              <a:buFont typeface="Wingdings" pitchFamily="2" charset="2"/>
              <a:buNone/>
              <a:defRPr/>
            </a:pPr>
            <a:r>
              <a:rPr lang="ru-RU" sz="4000" b="1" dirty="0">
                <a:effectLst/>
                <a:latin typeface="Georgia" pitchFamily="18" charset="0"/>
              </a:rPr>
              <a:t>    </a:t>
            </a:r>
            <a:endParaRPr lang="ru-RU" sz="4000" dirty="0">
              <a:effectLst/>
              <a:latin typeface="Georgia" pitchFamily="18" charset="0"/>
            </a:endParaRPr>
          </a:p>
          <a:p>
            <a:pPr marL="342900" indent="-342900">
              <a:defRPr/>
            </a:pPr>
            <a:endParaRPr lang="ru-RU" sz="4000" b="1" dirty="0">
              <a:effectLst/>
              <a:latin typeface="Georgia" pitchFamily="18" charset="0"/>
            </a:endParaRPr>
          </a:p>
        </p:txBody>
      </p:sp>
    </p:spTree>
    <p:extLst>
      <p:ext uri="{BB962C8B-B14F-4D97-AF65-F5344CB8AC3E}">
        <p14:creationId xmlns:p14="http://schemas.microsoft.com/office/powerpoint/2010/main" val="1608359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fade">
                                      <p:cBhvr>
                                        <p:cTn id="7" dur="500"/>
                                        <p:tgtEl>
                                          <p:spTgt spid="819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xEl>
                                              <p:pRg st="2" end="2"/>
                                            </p:txEl>
                                          </p:spTgt>
                                        </p:tgtEl>
                                        <p:attrNameLst>
                                          <p:attrName>style.visibility</p:attrName>
                                        </p:attrNameLst>
                                      </p:cBhvr>
                                      <p:to>
                                        <p:strVal val="visible"/>
                                      </p:to>
                                    </p:set>
                                    <p:animEffect transition="in" filter="fade">
                                      <p:cBhvr>
                                        <p:cTn id="10" dur="500"/>
                                        <p:tgtEl>
                                          <p:spTgt spid="819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196">
                                            <p:txEl>
                                              <p:pRg st="4" end="4"/>
                                            </p:txEl>
                                          </p:spTgt>
                                        </p:tgtEl>
                                        <p:attrNameLst>
                                          <p:attrName>style.visibility</p:attrName>
                                        </p:attrNameLst>
                                      </p:cBhvr>
                                      <p:to>
                                        <p:strVal val="visible"/>
                                      </p:to>
                                    </p:set>
                                    <p:animEffect transition="in" filter="fade">
                                      <p:cBhvr>
                                        <p:cTn id="13" dur="500"/>
                                        <p:tgtEl>
                                          <p:spTgt spid="819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xEl>
                                              <p:pRg st="6" end="6"/>
                                            </p:txEl>
                                          </p:spTgt>
                                        </p:tgtEl>
                                        <p:attrNameLst>
                                          <p:attrName>style.visibility</p:attrName>
                                        </p:attrNameLst>
                                      </p:cBhvr>
                                      <p:to>
                                        <p:strVal val="visible"/>
                                      </p:to>
                                    </p:set>
                                    <p:animEffect transition="in" filter="fade">
                                      <p:cBhvr>
                                        <p:cTn id="16" dur="500"/>
                                        <p:tgtEl>
                                          <p:spTgt spid="81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rot="1711793">
            <a:off x="-66675" y="301625"/>
            <a:ext cx="3667125" cy="2408238"/>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5" name="Овал 4"/>
          <p:cNvSpPr/>
          <p:nvPr/>
        </p:nvSpPr>
        <p:spPr>
          <a:xfrm rot="19623085">
            <a:off x="-80963" y="3998913"/>
            <a:ext cx="3667126" cy="2476500"/>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6" name="Овал 5"/>
          <p:cNvSpPr/>
          <p:nvPr/>
        </p:nvSpPr>
        <p:spPr>
          <a:xfrm rot="2096637">
            <a:off x="5286375" y="3854450"/>
            <a:ext cx="3965575" cy="2557463"/>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7" name="Овал 6"/>
          <p:cNvSpPr/>
          <p:nvPr/>
        </p:nvSpPr>
        <p:spPr>
          <a:xfrm rot="19857372">
            <a:off x="5435600" y="346075"/>
            <a:ext cx="3844925" cy="2622550"/>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3" name="Овал 2"/>
          <p:cNvSpPr/>
          <p:nvPr/>
        </p:nvSpPr>
        <p:spPr>
          <a:xfrm>
            <a:off x="2659063" y="1571625"/>
            <a:ext cx="3429000" cy="3429000"/>
          </a:xfrm>
          <a:prstGeom prst="ellipse">
            <a:avLst/>
          </a:prstGeom>
          <a:solidFill>
            <a:schemeClr val="accent1">
              <a:lumMod val="20000"/>
              <a:lumOff val="8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8" name="TextBox 7"/>
          <p:cNvSpPr txBox="1">
            <a:spLocks noChangeArrowheads="1"/>
          </p:cNvSpPr>
          <p:nvPr/>
        </p:nvSpPr>
        <p:spPr bwMode="auto">
          <a:xfrm>
            <a:off x="2857500" y="1928813"/>
            <a:ext cx="29019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eaLnBrk="0" hangingPunct="0">
              <a:defRPr>
                <a:solidFill>
                  <a:schemeClr val="tx1"/>
                </a:solidFill>
                <a:latin typeface="Arial" charset="0"/>
              </a:defRPr>
            </a:lvl1pPr>
            <a:lvl2pPr marL="742950" indent="-285750" defTabSz="957263" eaLnBrk="0" hangingPunct="0">
              <a:defRPr>
                <a:solidFill>
                  <a:schemeClr val="tx1"/>
                </a:solidFill>
                <a:latin typeface="Arial" charset="0"/>
              </a:defRPr>
            </a:lvl2pPr>
            <a:lvl3pPr marL="1143000" indent="-228600" defTabSz="957263" eaLnBrk="0" hangingPunct="0">
              <a:defRPr>
                <a:solidFill>
                  <a:schemeClr val="tx1"/>
                </a:solidFill>
                <a:latin typeface="Arial" charset="0"/>
              </a:defRPr>
            </a:lvl3pPr>
            <a:lvl4pPr marL="1600200" indent="-228600" defTabSz="957263" eaLnBrk="0" hangingPunct="0">
              <a:defRPr>
                <a:solidFill>
                  <a:schemeClr val="tx1"/>
                </a:solidFill>
                <a:latin typeface="Arial" charset="0"/>
              </a:defRPr>
            </a:lvl4pPr>
            <a:lvl5pPr marL="2057400" indent="-228600" defTabSz="957263" eaLnBrk="0" hangingPunct="0">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pPr algn="ctr" eaLnBrk="1" hangingPunct="1"/>
            <a:r>
              <a:rPr lang="ru-RU" altLang="ru-RU" sz="3200" b="1" dirty="0">
                <a:effectLst/>
                <a:latin typeface="Times New Roman" pitchFamily="18" charset="0"/>
                <a:cs typeface="Times New Roman" pitchFamily="18" charset="0"/>
              </a:rPr>
              <a:t>Основные ошибки, </a:t>
            </a:r>
          </a:p>
          <a:p>
            <a:pPr algn="ctr" eaLnBrk="1" hangingPunct="1"/>
            <a:r>
              <a:rPr lang="ru-RU" altLang="ru-RU" sz="3200" b="1" dirty="0">
                <a:effectLst/>
                <a:latin typeface="Times New Roman" pitchFamily="18" charset="0"/>
                <a:cs typeface="Times New Roman" pitchFamily="18" charset="0"/>
              </a:rPr>
              <a:t>встречающиеся на занятиях по </a:t>
            </a:r>
            <a:r>
              <a:rPr lang="ru-RU" altLang="ru-RU" sz="3200" b="1" dirty="0" smtClean="0">
                <a:effectLst/>
                <a:latin typeface="Times New Roman" pitchFamily="18" charset="0"/>
                <a:cs typeface="Times New Roman" pitchFamily="18" charset="0"/>
              </a:rPr>
              <a:t>РЭМП</a:t>
            </a:r>
            <a:r>
              <a:rPr lang="ru-RU" altLang="ru-RU" sz="3200" b="1" dirty="0">
                <a:effectLst/>
                <a:latin typeface="Times New Roman" pitchFamily="18" charset="0"/>
                <a:cs typeface="Times New Roman" pitchFamily="18" charset="0"/>
              </a:rPr>
              <a:t>?</a:t>
            </a:r>
          </a:p>
        </p:txBody>
      </p:sp>
      <p:sp>
        <p:nvSpPr>
          <p:cNvPr id="9" name="Прямоугольник 8"/>
          <p:cNvSpPr/>
          <p:nvPr/>
        </p:nvSpPr>
        <p:spPr>
          <a:xfrm rot="1878610">
            <a:off x="381473" y="737797"/>
            <a:ext cx="2886047" cy="1815882"/>
          </a:xfrm>
          <a:prstGeom prst="rect">
            <a:avLst/>
          </a:prstGeom>
          <a:noFill/>
        </p:spPr>
        <p:txBody>
          <a:bodyPr wrap="none">
            <a:spAutoFit/>
          </a:bodyPr>
          <a:lstStyle/>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n-lt"/>
              </a:rPr>
              <a:t>Многословие, </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n-lt"/>
              </a:rPr>
              <a:t>неточность </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n-lt"/>
              </a:rPr>
              <a:t>в постановке</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n-lt"/>
              </a:rPr>
              <a:t> вопросов</a:t>
            </a:r>
          </a:p>
        </p:txBody>
      </p:sp>
      <p:sp>
        <p:nvSpPr>
          <p:cNvPr id="10" name="Прямоугольник 9"/>
          <p:cNvSpPr/>
          <p:nvPr/>
        </p:nvSpPr>
        <p:spPr>
          <a:xfrm rot="19576144">
            <a:off x="377779" y="4442829"/>
            <a:ext cx="2687135"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57816" fontAlgn="auto">
              <a:spcBef>
                <a:spcPts val="0"/>
              </a:spcBef>
              <a:spcAft>
                <a:spcPts val="0"/>
              </a:spcAft>
              <a:defRPr/>
            </a:pP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Однообразие</a:t>
            </a:r>
          </a:p>
          <a:p>
            <a:pPr algn="ctr" defTabSz="957816" fontAlgn="auto">
              <a:spcBef>
                <a:spcPts val="0"/>
              </a:spcBef>
              <a:spcAft>
                <a:spcPts val="0"/>
              </a:spcAft>
              <a:defRPr/>
            </a:pP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наглядного </a:t>
            </a:r>
          </a:p>
          <a:p>
            <a:pPr algn="ctr" defTabSz="957816" fontAlgn="auto">
              <a:spcBef>
                <a:spcPts val="0"/>
              </a:spcBef>
              <a:spcAft>
                <a:spcPts val="0"/>
              </a:spcAft>
              <a:defRPr/>
            </a:pP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материала</a:t>
            </a:r>
          </a:p>
        </p:txBody>
      </p:sp>
      <p:sp>
        <p:nvSpPr>
          <p:cNvPr id="11" name="Прямоугольник 10"/>
          <p:cNvSpPr/>
          <p:nvPr/>
        </p:nvSpPr>
        <p:spPr>
          <a:xfrm rot="2175831">
            <a:off x="5412725" y="4163407"/>
            <a:ext cx="3686009" cy="1754326"/>
          </a:xfrm>
          <a:prstGeom prst="rect">
            <a:avLst/>
          </a:prstGeom>
          <a:noFill/>
        </p:spPr>
        <p:txBody>
          <a:bodyPr wrap="none">
            <a:spAutoFit/>
          </a:bodyPr>
          <a:lstStyle/>
          <a:p>
            <a:pPr algn="ctr" defTabSz="957816" fontAlgn="auto">
              <a:spcBef>
                <a:spcPts val="0"/>
              </a:spcBef>
              <a:spcAft>
                <a:spcPts val="0"/>
              </a:spcAft>
              <a:defRPr/>
            </a:pPr>
            <a:r>
              <a:rPr lang="ru-RU" sz="36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n-lt"/>
              </a:rPr>
              <a:t>Неверное </a:t>
            </a:r>
          </a:p>
          <a:p>
            <a:pPr algn="ctr" defTabSz="957816" fontAlgn="auto">
              <a:spcBef>
                <a:spcPts val="0"/>
              </a:spcBef>
              <a:spcAft>
                <a:spcPts val="0"/>
              </a:spcAft>
              <a:defRPr/>
            </a:pPr>
            <a:r>
              <a:rPr lang="ru-RU" sz="36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n-lt"/>
              </a:rPr>
              <a:t>Расположение</a:t>
            </a:r>
          </a:p>
          <a:p>
            <a:pPr algn="ctr" defTabSz="957816" fontAlgn="auto">
              <a:spcBef>
                <a:spcPts val="0"/>
              </a:spcBef>
              <a:spcAft>
                <a:spcPts val="0"/>
              </a:spcAft>
              <a:defRPr/>
            </a:pPr>
            <a:r>
              <a:rPr lang="ru-RU" sz="36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n-lt"/>
              </a:rPr>
              <a:t> материала</a:t>
            </a:r>
          </a:p>
        </p:txBody>
      </p:sp>
      <p:sp>
        <p:nvSpPr>
          <p:cNvPr id="12" name="Прямоугольник 11"/>
          <p:cNvSpPr/>
          <p:nvPr/>
        </p:nvSpPr>
        <p:spPr>
          <a:xfrm rot="19353881">
            <a:off x="5720637" y="501281"/>
            <a:ext cx="3417923" cy="230832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57816" fontAlgn="auto">
              <a:spcBef>
                <a:spcPts val="0"/>
              </a:spcBef>
              <a:spcAft>
                <a:spcPts val="0"/>
              </a:spcAft>
              <a:defRPr/>
            </a:pPr>
            <a:r>
              <a:rPr lang="ru-RU" sz="2400" b="1" dirty="0">
                <a:ln w="11430"/>
                <a:solidFill>
                  <a:srgbClr val="C00000"/>
                </a:solidFill>
                <a:effectLst>
                  <a:outerShdw blurRad="50800" dist="39000" dir="5460000" algn="tl">
                    <a:srgbClr val="000000">
                      <a:alpha val="38000"/>
                    </a:srgbClr>
                  </a:outerShdw>
                </a:effectLst>
                <a:latin typeface="+mn-lt"/>
              </a:rPr>
              <a:t>Использование </a:t>
            </a:r>
          </a:p>
          <a:p>
            <a:pPr algn="ctr" defTabSz="957816" fontAlgn="auto">
              <a:spcBef>
                <a:spcPts val="0"/>
              </a:spcBef>
              <a:spcAft>
                <a:spcPts val="0"/>
              </a:spcAft>
              <a:defRPr/>
            </a:pPr>
            <a:r>
              <a:rPr lang="ru-RU" sz="2400" b="1" dirty="0">
                <a:ln w="11430"/>
                <a:solidFill>
                  <a:srgbClr val="C00000"/>
                </a:solidFill>
                <a:effectLst>
                  <a:outerShdw blurRad="50800" dist="39000" dir="5460000" algn="tl">
                    <a:srgbClr val="000000">
                      <a:alpha val="38000"/>
                    </a:srgbClr>
                  </a:outerShdw>
                </a:effectLst>
                <a:latin typeface="+mn-lt"/>
              </a:rPr>
              <a:t>Неэстетичного</a:t>
            </a:r>
          </a:p>
          <a:p>
            <a:pPr algn="ctr" defTabSz="957816" fontAlgn="auto">
              <a:spcBef>
                <a:spcPts val="0"/>
              </a:spcBef>
              <a:spcAft>
                <a:spcPts val="0"/>
              </a:spcAft>
              <a:defRPr/>
            </a:pPr>
            <a:r>
              <a:rPr lang="ru-RU" sz="2400" b="1" dirty="0">
                <a:ln w="11430"/>
                <a:solidFill>
                  <a:srgbClr val="C00000"/>
                </a:solidFill>
                <a:effectLst>
                  <a:outerShdw blurRad="50800" dist="39000" dir="5460000" algn="tl">
                    <a:srgbClr val="000000">
                      <a:alpha val="38000"/>
                    </a:srgbClr>
                  </a:outerShdw>
                </a:effectLst>
                <a:latin typeface="+mn-lt"/>
              </a:rPr>
              <a:t> наглядного материала,</a:t>
            </a:r>
          </a:p>
          <a:p>
            <a:pPr algn="ctr" defTabSz="957816" fontAlgn="auto">
              <a:spcBef>
                <a:spcPts val="0"/>
              </a:spcBef>
              <a:spcAft>
                <a:spcPts val="0"/>
              </a:spcAft>
              <a:defRPr/>
            </a:pPr>
            <a:r>
              <a:rPr lang="ru-RU" sz="2400" b="1" dirty="0">
                <a:ln w="11430"/>
                <a:solidFill>
                  <a:srgbClr val="C00000"/>
                </a:solidFill>
                <a:effectLst>
                  <a:outerShdw blurRad="50800" dist="39000" dir="5460000" algn="tl">
                    <a:srgbClr val="000000">
                      <a:alpha val="38000"/>
                    </a:srgbClr>
                  </a:outerShdw>
                </a:effectLst>
                <a:latin typeface="+mn-lt"/>
              </a:rPr>
              <a:t>Не отвечающее</a:t>
            </a:r>
          </a:p>
          <a:p>
            <a:pPr algn="ctr" defTabSz="957816" fontAlgn="auto">
              <a:spcBef>
                <a:spcPts val="0"/>
              </a:spcBef>
              <a:spcAft>
                <a:spcPts val="0"/>
              </a:spcAft>
              <a:defRPr/>
            </a:pPr>
            <a:r>
              <a:rPr lang="ru-RU" sz="2400" b="1" dirty="0">
                <a:ln w="11430"/>
                <a:solidFill>
                  <a:srgbClr val="C00000"/>
                </a:solidFill>
                <a:effectLst>
                  <a:outerShdw blurRad="50800" dist="39000" dir="5460000" algn="tl">
                    <a:srgbClr val="000000">
                      <a:alpha val="38000"/>
                    </a:srgbClr>
                  </a:outerShdw>
                </a:effectLst>
                <a:latin typeface="+mn-lt"/>
              </a:rPr>
              <a:t> педагогическим</a:t>
            </a:r>
          </a:p>
          <a:p>
            <a:pPr algn="ctr" defTabSz="957816" fontAlgn="auto">
              <a:spcBef>
                <a:spcPts val="0"/>
              </a:spcBef>
              <a:spcAft>
                <a:spcPts val="0"/>
              </a:spcAft>
              <a:defRPr/>
            </a:pPr>
            <a:r>
              <a:rPr lang="ru-RU" sz="2400" b="1" dirty="0">
                <a:ln w="11430"/>
                <a:solidFill>
                  <a:srgbClr val="C00000"/>
                </a:solidFill>
                <a:effectLst>
                  <a:outerShdw blurRad="50800" dist="39000" dir="5460000" algn="tl">
                    <a:srgbClr val="000000">
                      <a:alpha val="38000"/>
                    </a:srgbClr>
                  </a:outerShdw>
                </a:effectLst>
                <a:latin typeface="+mn-lt"/>
              </a:rPr>
              <a:t> требованиям</a:t>
            </a:r>
          </a:p>
        </p:txBody>
      </p:sp>
    </p:spTree>
    <p:extLst>
      <p:ext uri="{BB962C8B-B14F-4D97-AF65-F5344CB8AC3E}">
        <p14:creationId xmlns:p14="http://schemas.microsoft.com/office/powerpoint/2010/main" val="1479862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55"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amond(in)">
                                      <p:cBhvr>
                                        <p:cTn id="28" dur="20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4)">
                                      <p:cBhvr>
                                        <p:cTn id="38" dur="20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ntr" presetSubtype="12"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trips(down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57758" y="116632"/>
            <a:ext cx="8713788" cy="1143000"/>
          </a:xfrm>
        </p:spPr>
        <p:txBody>
          <a:bodyPr>
            <a:normAutofit/>
          </a:bodyPr>
          <a:lstStyle/>
          <a:p>
            <a:pPr algn="ctr" eaLnBrk="1" hangingPunct="1"/>
            <a:r>
              <a:rPr lang="ru-RU" alt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rPr>
              <a:t>Директор МБОУ «Партизанская школа им.А.П.Богданова»</a:t>
            </a:r>
            <a:br>
              <a:rPr lang="ru-RU" alt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rPr>
            </a:br>
            <a:r>
              <a:rPr lang="ru-RU" alt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rPr>
              <a:t> с 2005 года Терещенко Анжелла Викторовна</a:t>
            </a:r>
          </a:p>
        </p:txBody>
      </p:sp>
      <p:pic>
        <p:nvPicPr>
          <p:cNvPr id="5" name="Рисунок 4" descr="image-26-02-20-12-11.jpeg"/>
          <p:cNvPicPr>
            <a:picLocks noChangeAspect="1"/>
          </p:cNvPicPr>
          <p:nvPr/>
        </p:nvPicPr>
        <p:blipFill>
          <a:blip r:embed="rId2" cstate="print"/>
          <a:srcRect b="6383"/>
          <a:stretch>
            <a:fillRect/>
          </a:stretch>
        </p:blipFill>
        <p:spPr>
          <a:xfrm>
            <a:off x="2786050" y="930076"/>
            <a:ext cx="4018198" cy="56425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11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79388" y="908050"/>
            <a:ext cx="8964612" cy="4848225"/>
          </a:xfrm>
          <a:prstGeom prst="rect">
            <a:avLst/>
          </a:prstGeom>
          <a:noFill/>
          <a:ln w="9525">
            <a:noFill/>
            <a:miter lim="800000"/>
            <a:headEnd/>
            <a:tailEnd/>
          </a:ln>
          <a:effectLst/>
        </p:spPr>
        <p:txBody>
          <a:bodyPr>
            <a:spAutoFit/>
          </a:bodyPr>
          <a:lstStyle/>
          <a:p>
            <a:pPr algn="ctr">
              <a:defRPr/>
            </a:pPr>
            <a:r>
              <a:rPr lang="ru-RU">
                <a:effectLst/>
              </a:rPr>
              <a:t> </a:t>
            </a:r>
            <a:r>
              <a:rPr lang="ru-RU" sz="4000" b="1">
                <a:effectLst>
                  <a:outerShdw blurRad="38100" dist="38100" dir="2700000" algn="tl">
                    <a:srgbClr val="FFFFFF"/>
                  </a:outerShdw>
                </a:effectLst>
                <a:latin typeface="Georgia" pitchFamily="18" charset="0"/>
              </a:rPr>
              <a:t>Подготовка к занятию – это</a:t>
            </a:r>
          </a:p>
          <a:p>
            <a:pPr algn="ctr">
              <a:defRPr/>
            </a:pPr>
            <a:endParaRPr lang="ru-RU" sz="3600" b="1">
              <a:solidFill>
                <a:srgbClr val="FF3300"/>
              </a:solidFill>
              <a:effectLst>
                <a:outerShdw blurRad="38100" dist="38100" dir="2700000" algn="tl">
                  <a:srgbClr val="000000"/>
                </a:outerShdw>
              </a:effectLst>
              <a:latin typeface="Georgia" pitchFamily="18" charset="0"/>
            </a:endParaRPr>
          </a:p>
          <a:p>
            <a:pPr>
              <a:buFont typeface="Wingdings" pitchFamily="2" charset="2"/>
              <a:buNone/>
              <a:defRPr/>
            </a:pPr>
            <a:r>
              <a:rPr lang="ru-RU" sz="3600">
                <a:effectLst/>
                <a:latin typeface="Georgia" pitchFamily="18" charset="0"/>
                <a:sym typeface="Wingdings" pitchFamily="2" charset="2"/>
              </a:rPr>
              <a:t></a:t>
            </a:r>
            <a:r>
              <a:rPr lang="ru-RU" sz="3600">
                <a:effectLst/>
                <a:latin typeface="Georgia" pitchFamily="18" charset="0"/>
              </a:rPr>
              <a:t>  </a:t>
            </a:r>
            <a:r>
              <a:rPr lang="ru-RU" sz="3200">
                <a:effectLst/>
                <a:latin typeface="Georgia" pitchFamily="18" charset="0"/>
              </a:rPr>
              <a:t>продумывание программного содержания</a:t>
            </a:r>
          </a:p>
          <a:p>
            <a:pPr>
              <a:buFont typeface="Wingdings" pitchFamily="2" charset="2"/>
              <a:buNone/>
              <a:defRPr/>
            </a:pPr>
            <a:endParaRPr lang="ru-RU" sz="3200">
              <a:effectLst/>
              <a:latin typeface="Georgia" pitchFamily="18" charset="0"/>
            </a:endParaRPr>
          </a:p>
          <a:p>
            <a:pPr>
              <a:buFont typeface="Wingdings" pitchFamily="2" charset="2"/>
              <a:buChar char="|"/>
              <a:defRPr/>
            </a:pPr>
            <a:r>
              <a:rPr lang="ru-RU" sz="3200">
                <a:effectLst/>
                <a:latin typeface="Georgia" pitchFamily="18" charset="0"/>
              </a:rPr>
              <a:t>   продумывание форм организации</a:t>
            </a:r>
          </a:p>
          <a:p>
            <a:pPr>
              <a:buFont typeface="Wingdings" pitchFamily="2" charset="2"/>
              <a:buNone/>
              <a:defRPr/>
            </a:pPr>
            <a:r>
              <a:rPr lang="ru-RU" sz="3200">
                <a:effectLst/>
                <a:latin typeface="Georgia" pitchFamily="18" charset="0"/>
              </a:rPr>
              <a:t>       деятельности детей</a:t>
            </a:r>
          </a:p>
          <a:p>
            <a:pPr>
              <a:buFont typeface="Wingdings" pitchFamily="2" charset="2"/>
              <a:buNone/>
              <a:defRPr/>
            </a:pPr>
            <a:endParaRPr lang="ru-RU" sz="3200">
              <a:effectLst/>
              <a:latin typeface="Georgia" pitchFamily="18" charset="0"/>
            </a:endParaRPr>
          </a:p>
          <a:p>
            <a:pPr>
              <a:defRPr/>
            </a:pPr>
            <a:r>
              <a:rPr lang="ru-RU" sz="3600">
                <a:effectLst/>
                <a:latin typeface="Georgia" pitchFamily="18" charset="0"/>
                <a:sym typeface="Wingdings" pitchFamily="2" charset="2"/>
              </a:rPr>
              <a:t> </a:t>
            </a:r>
            <a:r>
              <a:rPr lang="ru-RU" sz="3200">
                <a:effectLst/>
                <a:latin typeface="Georgia" pitchFamily="18" charset="0"/>
              </a:rPr>
              <a:t>подбор  </a:t>
            </a:r>
            <a:r>
              <a:rPr lang="ru-RU" sz="3200" b="1">
                <a:effectLst/>
                <a:latin typeface="Georgia" pitchFamily="18" charset="0"/>
              </a:rPr>
              <a:t>разнообразного</a:t>
            </a:r>
            <a:r>
              <a:rPr lang="ru-RU" sz="3200">
                <a:effectLst/>
                <a:latin typeface="Georgia" pitchFamily="18" charset="0"/>
              </a:rPr>
              <a:t> материала</a:t>
            </a:r>
            <a:r>
              <a:rPr lang="ru-RU" sz="3600">
                <a:effectLst/>
                <a:latin typeface="Georgia" pitchFamily="18" charset="0"/>
              </a:rPr>
              <a:t> </a:t>
            </a:r>
          </a:p>
          <a:p>
            <a:pPr>
              <a:buFontTx/>
              <a:buChar char="-"/>
              <a:defRPr/>
            </a:pPr>
            <a:endParaRPr lang="ru-RU" sz="3600">
              <a:effectLst/>
              <a:latin typeface="Georgia" pitchFamily="18" charset="0"/>
            </a:endParaRPr>
          </a:p>
        </p:txBody>
      </p:sp>
    </p:spTree>
    <p:extLst>
      <p:ext uri="{BB962C8B-B14F-4D97-AF65-F5344CB8AC3E}">
        <p14:creationId xmlns:p14="http://schemas.microsoft.com/office/powerpoint/2010/main" val="418532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500"/>
                                        <p:tgtEl>
                                          <p:spTgt spid="614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8">
                                            <p:txEl>
                                              <p:pRg st="2" end="2"/>
                                            </p:txEl>
                                          </p:spTgt>
                                        </p:tgtEl>
                                        <p:attrNameLst>
                                          <p:attrName>style.visibility</p:attrName>
                                        </p:attrNameLst>
                                      </p:cBhvr>
                                      <p:to>
                                        <p:strVal val="visible"/>
                                      </p:to>
                                    </p:set>
                                    <p:animEffect transition="in" filter="fade">
                                      <p:cBhvr>
                                        <p:cTn id="10" dur="500"/>
                                        <p:tgtEl>
                                          <p:spTgt spid="614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8">
                                            <p:txEl>
                                              <p:pRg st="4" end="4"/>
                                            </p:txEl>
                                          </p:spTgt>
                                        </p:tgtEl>
                                        <p:attrNameLst>
                                          <p:attrName>style.visibility</p:attrName>
                                        </p:attrNameLst>
                                      </p:cBhvr>
                                      <p:to>
                                        <p:strVal val="visible"/>
                                      </p:to>
                                    </p:set>
                                    <p:animEffect transition="in" filter="fade">
                                      <p:cBhvr>
                                        <p:cTn id="13" dur="500"/>
                                        <p:tgtEl>
                                          <p:spTgt spid="614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148">
                                            <p:txEl>
                                              <p:pRg st="5" end="5"/>
                                            </p:txEl>
                                          </p:spTgt>
                                        </p:tgtEl>
                                        <p:attrNameLst>
                                          <p:attrName>style.visibility</p:attrName>
                                        </p:attrNameLst>
                                      </p:cBhvr>
                                      <p:to>
                                        <p:strVal val="visible"/>
                                      </p:to>
                                    </p:set>
                                    <p:animEffect transition="in" filter="fade">
                                      <p:cBhvr>
                                        <p:cTn id="16" dur="500"/>
                                        <p:tgtEl>
                                          <p:spTgt spid="6148">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8">
                                            <p:txEl>
                                              <p:pRg st="7" end="7"/>
                                            </p:txEl>
                                          </p:spTgt>
                                        </p:tgtEl>
                                        <p:attrNameLst>
                                          <p:attrName>style.visibility</p:attrName>
                                        </p:attrNameLst>
                                      </p:cBhvr>
                                      <p:to>
                                        <p:strVal val="visible"/>
                                      </p:to>
                                    </p:set>
                                    <p:animEffect transition="in" filter="fade">
                                      <p:cBhvr>
                                        <p:cTn id="19" dur="500"/>
                                        <p:tgtEl>
                                          <p:spTgt spid="614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2"/>
          <p:cNvSpPr>
            <a:spLocks noChangeArrowheads="1"/>
          </p:cNvSpPr>
          <p:nvPr/>
        </p:nvSpPr>
        <p:spPr bwMode="auto">
          <a:xfrm>
            <a:off x="1835150" y="4652963"/>
            <a:ext cx="5473700" cy="12239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13315" name="Line 3"/>
          <p:cNvSpPr>
            <a:spLocks noChangeShapeType="1"/>
          </p:cNvSpPr>
          <p:nvPr/>
        </p:nvSpPr>
        <p:spPr bwMode="auto">
          <a:xfrm>
            <a:off x="4427538" y="981075"/>
            <a:ext cx="0" cy="3671888"/>
          </a:xfrm>
          <a:prstGeom prst="line">
            <a:avLst/>
          </a:prstGeom>
          <a:noFill/>
          <a:ln w="76200">
            <a:solidFill>
              <a:schemeClr val="tx1"/>
            </a:solidFill>
            <a:round/>
            <a:headEnd/>
            <a:tailEnd/>
          </a:ln>
          <a:effectLst/>
        </p:spPr>
        <p:txBody>
          <a:bodyPr/>
          <a:lstStyle/>
          <a:p>
            <a:pPr>
              <a:defRPr/>
            </a:pPr>
            <a:endParaRPr lang="ru-RU"/>
          </a:p>
        </p:txBody>
      </p:sp>
      <p:sp>
        <p:nvSpPr>
          <p:cNvPr id="13316" name="Text Box 4"/>
          <p:cNvSpPr txBox="1">
            <a:spLocks noChangeArrowheads="1"/>
          </p:cNvSpPr>
          <p:nvPr/>
        </p:nvSpPr>
        <p:spPr bwMode="auto">
          <a:xfrm>
            <a:off x="2484438" y="4868863"/>
            <a:ext cx="4535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b="1">
                <a:effectLst/>
                <a:latin typeface="Georgia" pitchFamily="18" charset="0"/>
              </a:rPr>
              <a:t>Компетентность педагога                              в образовательной области</a:t>
            </a:r>
            <a:endParaRPr lang="ru-RU" altLang="ru-RU">
              <a:effectLst/>
              <a:latin typeface="Georgia" pitchFamily="18" charset="0"/>
            </a:endParaRPr>
          </a:p>
        </p:txBody>
      </p:sp>
      <p:sp>
        <p:nvSpPr>
          <p:cNvPr id="13317" name="Oval 5"/>
          <p:cNvSpPr>
            <a:spLocks noChangeArrowheads="1"/>
          </p:cNvSpPr>
          <p:nvPr/>
        </p:nvSpPr>
        <p:spPr bwMode="auto">
          <a:xfrm>
            <a:off x="2268538" y="3573463"/>
            <a:ext cx="4610100" cy="1079500"/>
          </a:xfrm>
          <a:prstGeom prst="ellipse">
            <a:avLst/>
          </a:prstGeom>
          <a:solidFill>
            <a:srgbClr val="3366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dirty="0">
                <a:effectLst/>
                <a:latin typeface="Georgia" pitchFamily="18" charset="0"/>
              </a:rPr>
              <a:t>Готовность воспитателя к </a:t>
            </a:r>
            <a:r>
              <a:rPr lang="ru-RU" altLang="ru-RU" b="1" dirty="0" smtClean="0">
                <a:effectLst/>
                <a:latin typeface="Georgia" pitchFamily="18" charset="0"/>
              </a:rPr>
              <a:t>занятиям</a:t>
            </a:r>
            <a:endParaRPr lang="ru-RU" altLang="ru-RU" b="1" dirty="0">
              <a:effectLst/>
              <a:latin typeface="Georgia" pitchFamily="18" charset="0"/>
            </a:endParaRPr>
          </a:p>
        </p:txBody>
      </p:sp>
    </p:spTree>
    <p:extLst>
      <p:ext uri="{BB962C8B-B14F-4D97-AF65-F5344CB8AC3E}">
        <p14:creationId xmlns:p14="http://schemas.microsoft.com/office/powerpoint/2010/main" val="2041732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fade">
                                      <p:cBhvr>
                                        <p:cTn id="13" dur="500"/>
                                        <p:tgtEl>
                                          <p:spTgt spid="13316"/>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fade">
                                      <p:cBhvr>
                                        <p:cTn id="1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6" grpId="0"/>
      <p:bldP spid="133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вал 2"/>
          <p:cNvSpPr/>
          <p:nvPr/>
        </p:nvSpPr>
        <p:spPr>
          <a:xfrm rot="1546596">
            <a:off x="252413" y="327025"/>
            <a:ext cx="3665537" cy="2163763"/>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4" name="Овал 3"/>
          <p:cNvSpPr/>
          <p:nvPr/>
        </p:nvSpPr>
        <p:spPr>
          <a:xfrm>
            <a:off x="0" y="1785938"/>
            <a:ext cx="3667125" cy="2162175"/>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7" name="Овал 6"/>
          <p:cNvSpPr/>
          <p:nvPr/>
        </p:nvSpPr>
        <p:spPr>
          <a:xfrm rot="19949799">
            <a:off x="142875" y="3224213"/>
            <a:ext cx="3667125" cy="2162175"/>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8" name="Овал 7"/>
          <p:cNvSpPr/>
          <p:nvPr/>
        </p:nvSpPr>
        <p:spPr>
          <a:xfrm rot="18515415">
            <a:off x="1338263" y="4381500"/>
            <a:ext cx="3995738" cy="1995487"/>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9" name="Овал 8"/>
          <p:cNvSpPr/>
          <p:nvPr/>
        </p:nvSpPr>
        <p:spPr>
          <a:xfrm rot="4553769">
            <a:off x="3513138" y="4475163"/>
            <a:ext cx="3529012" cy="1998662"/>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0" name="Овал 9"/>
          <p:cNvSpPr/>
          <p:nvPr/>
        </p:nvSpPr>
        <p:spPr>
          <a:xfrm rot="20107407">
            <a:off x="4821238" y="234950"/>
            <a:ext cx="3667125" cy="2162175"/>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1" name="Овал 10"/>
          <p:cNvSpPr/>
          <p:nvPr/>
        </p:nvSpPr>
        <p:spPr>
          <a:xfrm rot="1704430">
            <a:off x="5222875" y="3600450"/>
            <a:ext cx="3667125" cy="2163763"/>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6" name="Овал 5"/>
          <p:cNvSpPr/>
          <p:nvPr/>
        </p:nvSpPr>
        <p:spPr>
          <a:xfrm rot="20772580">
            <a:off x="5481638" y="1711325"/>
            <a:ext cx="3722687" cy="2163763"/>
          </a:xfrm>
          <a:prstGeom prst="ellipse">
            <a:avLst/>
          </a:prstGeom>
          <a:solidFill>
            <a:schemeClr val="accent4">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5" name="Овал 4"/>
          <p:cNvSpPr/>
          <p:nvPr/>
        </p:nvSpPr>
        <p:spPr>
          <a:xfrm>
            <a:off x="2857500" y="1500188"/>
            <a:ext cx="3155950" cy="3367087"/>
          </a:xfrm>
          <a:prstGeom prst="ellipse">
            <a:avLst/>
          </a:prstGeom>
          <a:solidFill>
            <a:schemeClr val="accent1">
              <a:lumMod val="20000"/>
              <a:lumOff val="8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16" fontAlgn="auto">
              <a:spcBef>
                <a:spcPts val="0"/>
              </a:spcBef>
              <a:spcAft>
                <a:spcPts val="0"/>
              </a:spcAft>
              <a:defRPr/>
            </a:pPr>
            <a:endParaRPr lang="ru-RU" sz="1900" dirty="0">
              <a:effectLst/>
            </a:endParaRPr>
          </a:p>
        </p:txBody>
      </p:sp>
      <p:sp>
        <p:nvSpPr>
          <p:cNvPr id="12" name="TextBox 11"/>
          <p:cNvSpPr txBox="1">
            <a:spLocks noChangeArrowheads="1"/>
          </p:cNvSpPr>
          <p:nvPr/>
        </p:nvSpPr>
        <p:spPr bwMode="auto">
          <a:xfrm>
            <a:off x="3121025" y="2000250"/>
            <a:ext cx="25717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eaLnBrk="0" hangingPunct="0">
              <a:defRPr>
                <a:solidFill>
                  <a:schemeClr val="tx1"/>
                </a:solidFill>
                <a:latin typeface="Arial" charset="0"/>
              </a:defRPr>
            </a:lvl1pPr>
            <a:lvl2pPr marL="742950" indent="-285750" defTabSz="957263" eaLnBrk="0" hangingPunct="0">
              <a:defRPr>
                <a:solidFill>
                  <a:schemeClr val="tx1"/>
                </a:solidFill>
                <a:latin typeface="Arial" charset="0"/>
              </a:defRPr>
            </a:lvl2pPr>
            <a:lvl3pPr marL="1143000" indent="-228600" defTabSz="957263" eaLnBrk="0" hangingPunct="0">
              <a:defRPr>
                <a:solidFill>
                  <a:schemeClr val="tx1"/>
                </a:solidFill>
                <a:latin typeface="Arial" charset="0"/>
              </a:defRPr>
            </a:lvl3pPr>
            <a:lvl4pPr marL="1600200" indent="-228600" defTabSz="957263" eaLnBrk="0" hangingPunct="0">
              <a:defRPr>
                <a:solidFill>
                  <a:schemeClr val="tx1"/>
                </a:solidFill>
                <a:latin typeface="Arial" charset="0"/>
              </a:defRPr>
            </a:lvl4pPr>
            <a:lvl5pPr marL="2057400" indent="-228600" defTabSz="957263" eaLnBrk="0" hangingPunct="0">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a:effectLst/>
                <a:latin typeface="Times New Roman" pitchFamily="18" charset="0"/>
                <a:cs typeface="Times New Roman" pitchFamily="18" charset="0"/>
              </a:rPr>
              <a:t>Перечислите приемы, </a:t>
            </a:r>
          </a:p>
          <a:p>
            <a:pPr algn="ctr" eaLnBrk="1" hangingPunct="1"/>
            <a:r>
              <a:rPr lang="ru-RU" altLang="ru-RU" sz="2800" b="1" dirty="0">
                <a:effectLst/>
                <a:latin typeface="Times New Roman" pitchFamily="18" charset="0"/>
                <a:cs typeface="Times New Roman" pitchFamily="18" charset="0"/>
              </a:rPr>
              <a:t>используемые на занятиях по </a:t>
            </a:r>
            <a:r>
              <a:rPr lang="ru-RU" altLang="ru-RU" sz="2800" b="1" dirty="0" smtClean="0">
                <a:effectLst/>
                <a:latin typeface="Times New Roman" pitchFamily="18" charset="0"/>
                <a:cs typeface="Times New Roman" pitchFamily="18" charset="0"/>
              </a:rPr>
              <a:t>РЭМП</a:t>
            </a:r>
            <a:endParaRPr lang="ru-RU" altLang="ru-RU" sz="2800" b="1" dirty="0">
              <a:effectLst/>
              <a:latin typeface="Times New Roman" pitchFamily="18" charset="0"/>
              <a:cs typeface="Times New Roman" pitchFamily="18" charset="0"/>
            </a:endParaRPr>
          </a:p>
        </p:txBody>
      </p:sp>
      <p:sp>
        <p:nvSpPr>
          <p:cNvPr id="13" name="Прямоугольник 12"/>
          <p:cNvSpPr/>
          <p:nvPr/>
        </p:nvSpPr>
        <p:spPr>
          <a:xfrm rot="1292827">
            <a:off x="491082" y="685468"/>
            <a:ext cx="1919116" cy="707886"/>
          </a:xfrm>
          <a:prstGeom prst="rect">
            <a:avLst/>
          </a:prstGeom>
          <a:noFill/>
        </p:spPr>
        <p:txBody>
          <a:bodyPr wrap="none">
            <a:spAutoFit/>
          </a:bodyPr>
          <a:lstStyle/>
          <a:p>
            <a:pPr algn="ctr" defTabSz="957816" fontAlgn="auto">
              <a:spcBef>
                <a:spcPts val="0"/>
              </a:spcBef>
              <a:spcAft>
                <a:spcPts val="0"/>
              </a:spcAft>
              <a:defRPr/>
            </a:pPr>
            <a:r>
              <a:rPr lang="ru-RU" sz="4000" b="1" dirty="0">
                <a:ln w="1905"/>
                <a:solidFill>
                  <a:srgbClr val="C00000"/>
                </a:solidFill>
                <a:effectLst>
                  <a:innerShdw blurRad="69850" dist="43180" dir="5400000">
                    <a:srgbClr val="000000">
                      <a:alpha val="65000"/>
                    </a:srgbClr>
                  </a:innerShdw>
                </a:effectLst>
                <a:latin typeface="+mn-lt"/>
              </a:rPr>
              <a:t>Рассказ</a:t>
            </a:r>
          </a:p>
        </p:txBody>
      </p:sp>
      <p:sp>
        <p:nvSpPr>
          <p:cNvPr id="14" name="Прямоугольник 13"/>
          <p:cNvSpPr/>
          <p:nvPr/>
        </p:nvSpPr>
        <p:spPr>
          <a:xfrm>
            <a:off x="367868" y="2428868"/>
            <a:ext cx="1968809" cy="707886"/>
          </a:xfrm>
          <a:prstGeom prst="rect">
            <a:avLst/>
          </a:prstGeom>
          <a:noFill/>
        </p:spPr>
        <p:txBody>
          <a:bodyPr wrap="none">
            <a:spAutoFit/>
          </a:bodyPr>
          <a:lstStyle/>
          <a:p>
            <a:pPr algn="ctr" defTabSz="957816" fontAlgn="auto">
              <a:spcBef>
                <a:spcPts val="0"/>
              </a:spcBef>
              <a:spcAft>
                <a:spcPts val="0"/>
              </a:spcAft>
              <a:defRPr/>
            </a:pPr>
            <a:r>
              <a:rPr lang="ru-RU" sz="4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n-lt"/>
              </a:rPr>
              <a:t>Беседа</a:t>
            </a:r>
          </a:p>
        </p:txBody>
      </p:sp>
      <p:sp>
        <p:nvSpPr>
          <p:cNvPr id="15" name="Прямоугольник 14"/>
          <p:cNvSpPr/>
          <p:nvPr/>
        </p:nvSpPr>
        <p:spPr>
          <a:xfrm rot="20024832">
            <a:off x="762270" y="4012154"/>
            <a:ext cx="1987726" cy="707886"/>
          </a:xfrm>
          <a:prstGeom prst="rect">
            <a:avLst/>
          </a:prstGeom>
          <a:noFill/>
        </p:spPr>
        <p:txBody>
          <a:bodyPr wrap="none">
            <a:spAutoFit/>
          </a:bodyPr>
          <a:lstStyle/>
          <a:p>
            <a:pPr algn="ctr" defTabSz="957816" fontAlgn="auto">
              <a:spcBef>
                <a:spcPts val="0"/>
              </a:spcBef>
              <a:spcAft>
                <a:spcPts val="0"/>
              </a:spcAft>
              <a:defRPr/>
            </a:pPr>
            <a:r>
              <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rPr>
              <a:t>Вопросы</a:t>
            </a:r>
          </a:p>
        </p:txBody>
      </p:sp>
      <p:sp>
        <p:nvSpPr>
          <p:cNvPr id="16" name="Прямоугольник 15"/>
          <p:cNvSpPr/>
          <p:nvPr/>
        </p:nvSpPr>
        <p:spPr>
          <a:xfrm rot="18634834">
            <a:off x="1537280" y="5394798"/>
            <a:ext cx="2767104"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57816" fontAlgn="auto">
              <a:spcBef>
                <a:spcPts val="0"/>
              </a:spcBef>
              <a:spcAft>
                <a:spcPts val="0"/>
              </a:spcAft>
              <a:defRPr/>
            </a:pPr>
            <a:r>
              <a:rPr lang="ru-RU" sz="4000" b="1" cap="all" dirty="0">
                <a:ln/>
                <a:solidFill>
                  <a:srgbClr val="008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rPr>
              <a:t>Описание</a:t>
            </a:r>
          </a:p>
        </p:txBody>
      </p:sp>
      <p:sp>
        <p:nvSpPr>
          <p:cNvPr id="17" name="Прямоугольник 16"/>
          <p:cNvSpPr/>
          <p:nvPr/>
        </p:nvSpPr>
        <p:spPr>
          <a:xfrm rot="1477711">
            <a:off x="5696361" y="4238961"/>
            <a:ext cx="2515081" cy="9541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57816" fontAlgn="auto">
              <a:spcBef>
                <a:spcPts val="0"/>
              </a:spcBef>
              <a:spcAft>
                <a:spcPts val="0"/>
              </a:spcAft>
              <a:defRPr/>
            </a:pP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Показ реальных</a:t>
            </a:r>
          </a:p>
          <a:p>
            <a:pPr algn="ctr" defTabSz="957816" fontAlgn="auto">
              <a:spcBef>
                <a:spcPts val="0"/>
              </a:spcBef>
              <a:spcAft>
                <a:spcPts val="0"/>
              </a:spcAft>
              <a:defRPr/>
            </a:pP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предметов </a:t>
            </a:r>
          </a:p>
        </p:txBody>
      </p:sp>
      <p:sp>
        <p:nvSpPr>
          <p:cNvPr id="18" name="Прямоугольник 17"/>
          <p:cNvSpPr/>
          <p:nvPr/>
        </p:nvSpPr>
        <p:spPr>
          <a:xfrm rot="20521391">
            <a:off x="5866032" y="1884283"/>
            <a:ext cx="2872902" cy="1815882"/>
          </a:xfrm>
          <a:prstGeom prst="rect">
            <a:avLst/>
          </a:prstGeom>
          <a:noFill/>
        </p:spPr>
        <p:txBody>
          <a:bodyPr wrap="none">
            <a:spAutoFit/>
          </a:bodyPr>
          <a:lstStyle/>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Действия </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с Числовыми</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 карточками и</a:t>
            </a:r>
          </a:p>
          <a:p>
            <a:pPr algn="ctr" defTabSz="957816" fontAlgn="auto">
              <a:spcBef>
                <a:spcPts val="0"/>
              </a:spcBef>
              <a:spcAft>
                <a:spcPts val="0"/>
              </a:spcAft>
              <a:defRPr/>
            </a:pPr>
            <a:r>
              <a:rPr lang="ru-RU"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цифрами</a:t>
            </a:r>
          </a:p>
        </p:txBody>
      </p:sp>
      <p:sp>
        <p:nvSpPr>
          <p:cNvPr id="20" name="Прямоугольник 19"/>
          <p:cNvSpPr/>
          <p:nvPr/>
        </p:nvSpPr>
        <p:spPr>
          <a:xfrm rot="3810280">
            <a:off x="4244473" y="5421290"/>
            <a:ext cx="2268571" cy="830997"/>
          </a:xfrm>
          <a:prstGeom prst="rect">
            <a:avLst/>
          </a:prstGeom>
          <a:noFill/>
        </p:spPr>
        <p:txBody>
          <a:bodyPr wrap="none">
            <a:spAutoFit/>
          </a:bodyPr>
          <a:lstStyle/>
          <a:p>
            <a:pPr algn="ctr" defTabSz="957816" fontAlgn="auto">
              <a:spcBef>
                <a:spcPts val="0"/>
              </a:spcBef>
              <a:spcAft>
                <a:spcPts val="0"/>
              </a:spcAft>
              <a:defRPr/>
            </a:pPr>
            <a:r>
              <a:rPr lang="ru-RU" sz="2400" b="1" dirty="0">
                <a:ln w="1905"/>
                <a:solidFill>
                  <a:srgbClr val="C00000"/>
                </a:solidFill>
                <a:effectLst>
                  <a:innerShdw blurRad="69850" dist="43180" dir="5400000">
                    <a:srgbClr val="000000">
                      <a:alpha val="65000"/>
                    </a:srgbClr>
                  </a:innerShdw>
                </a:effectLst>
                <a:latin typeface="+mn-lt"/>
              </a:rPr>
              <a:t>Дидактические</a:t>
            </a:r>
          </a:p>
          <a:p>
            <a:pPr algn="ctr" defTabSz="957816" fontAlgn="auto">
              <a:spcBef>
                <a:spcPts val="0"/>
              </a:spcBef>
              <a:spcAft>
                <a:spcPts val="0"/>
              </a:spcAft>
              <a:defRPr/>
            </a:pPr>
            <a:r>
              <a:rPr lang="ru-RU" sz="2400" b="1" dirty="0">
                <a:ln w="1905"/>
                <a:solidFill>
                  <a:srgbClr val="C00000"/>
                </a:solidFill>
                <a:effectLst>
                  <a:innerShdw blurRad="69850" dist="43180" dir="5400000">
                    <a:srgbClr val="000000">
                      <a:alpha val="65000"/>
                    </a:srgbClr>
                  </a:innerShdw>
                </a:effectLst>
                <a:latin typeface="+mn-lt"/>
              </a:rPr>
              <a:t>игры</a:t>
            </a:r>
          </a:p>
        </p:txBody>
      </p:sp>
      <p:sp>
        <p:nvSpPr>
          <p:cNvPr id="21" name="Прямоугольник 20"/>
          <p:cNvSpPr/>
          <p:nvPr/>
        </p:nvSpPr>
        <p:spPr>
          <a:xfrm rot="20167458">
            <a:off x="5485124" y="751930"/>
            <a:ext cx="2419445" cy="584775"/>
          </a:xfrm>
          <a:prstGeom prst="rect">
            <a:avLst/>
          </a:prstGeom>
          <a:noFill/>
        </p:spPr>
        <p:txBody>
          <a:bodyPr wrap="none">
            <a:spAutoFit/>
          </a:bodyPr>
          <a:lstStyle/>
          <a:p>
            <a:pPr algn="ctr" defTabSz="957816" fontAlgn="auto">
              <a:spcBef>
                <a:spcPts val="0"/>
              </a:spcBef>
              <a:spcAft>
                <a:spcPts val="0"/>
              </a:spcAft>
              <a:defRPr/>
            </a:pPr>
            <a:r>
              <a:rPr lang="ru-RU" sz="3200" b="1" dirty="0">
                <a:ln w="10541" cmpd="sng">
                  <a:solidFill>
                    <a:schemeClr val="accent1">
                      <a:shade val="88000"/>
                      <a:satMod val="110000"/>
                    </a:schemeClr>
                  </a:solidFill>
                  <a:prstDash val="solid"/>
                </a:ln>
                <a:solidFill>
                  <a:srgbClr val="008000"/>
                </a:solidFill>
                <a:effectLst/>
                <a:latin typeface="+mn-lt"/>
              </a:rPr>
              <a:t>Упражнения</a:t>
            </a:r>
          </a:p>
        </p:txBody>
      </p:sp>
    </p:spTree>
    <p:extLst>
      <p:ext uri="{BB962C8B-B14F-4D97-AF65-F5344CB8AC3E}">
        <p14:creationId xmlns:p14="http://schemas.microsoft.com/office/powerpoint/2010/main" val="8547093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3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anim calcmode="lin" valueType="num">
                                      <p:cBhvr>
                                        <p:cTn id="17" dur="2000" fill="hold"/>
                                        <p:tgtEl>
                                          <p:spTgt spid="3"/>
                                        </p:tgtEl>
                                        <p:attrNameLst>
                                          <p:attrName>style.rotation</p:attrName>
                                        </p:attrNameLst>
                                      </p:cBhvr>
                                      <p:tavLst>
                                        <p:tav tm="0">
                                          <p:val>
                                            <p:fltVal val="720"/>
                                          </p:val>
                                        </p:tav>
                                        <p:tav tm="100000">
                                          <p:val>
                                            <p:fltVal val="0"/>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 calcmode="lin" valueType="num">
                                      <p:cBhvr>
                                        <p:cTn id="19" dur="2000" fill="hold"/>
                                        <p:tgtEl>
                                          <p:spTgt spid="3"/>
                                        </p:tgtEl>
                                        <p:attrNameLst>
                                          <p:attrName>ppt_w</p:attrName>
                                        </p:attrNameLst>
                                      </p:cBhvr>
                                      <p:tavLst>
                                        <p:tav tm="0">
                                          <p:val>
                                            <p:fltVal val="0"/>
                                          </p:val>
                                        </p:tav>
                                        <p:tav tm="100000">
                                          <p:val>
                                            <p:strVal val="#ppt_w"/>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par>
                                <p:cTn id="29" presetID="35"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anim calcmode="lin" valueType="num">
                                      <p:cBhvr>
                                        <p:cTn id="32" dur="2000" fill="hold"/>
                                        <p:tgtEl>
                                          <p:spTgt spid="9"/>
                                        </p:tgtEl>
                                        <p:attrNameLst>
                                          <p:attrName>style.rotation</p:attrName>
                                        </p:attrNameLst>
                                      </p:cBhvr>
                                      <p:tavLst>
                                        <p:tav tm="0">
                                          <p:val>
                                            <p:fltVal val="720"/>
                                          </p:val>
                                        </p:tav>
                                        <p:tav tm="100000">
                                          <p:val>
                                            <p:fltVal val="0"/>
                                          </p:val>
                                        </p:tav>
                                      </p:tavLst>
                                    </p:anim>
                                    <p:anim calcmode="lin" valueType="num">
                                      <p:cBhvr>
                                        <p:cTn id="33" dur="2000" fill="hold"/>
                                        <p:tgtEl>
                                          <p:spTgt spid="9"/>
                                        </p:tgtEl>
                                        <p:attrNameLst>
                                          <p:attrName>ppt_h</p:attrName>
                                        </p:attrNameLst>
                                      </p:cBhvr>
                                      <p:tavLst>
                                        <p:tav tm="0">
                                          <p:val>
                                            <p:fltVal val="0"/>
                                          </p:val>
                                        </p:tav>
                                        <p:tav tm="100000">
                                          <p:val>
                                            <p:strVal val="#ppt_h"/>
                                          </p:val>
                                        </p:tav>
                                      </p:tavLst>
                                    </p:anim>
                                    <p:anim calcmode="lin" valueType="num">
                                      <p:cBhvr>
                                        <p:cTn id="34" dur="2000" fill="hold"/>
                                        <p:tgtEl>
                                          <p:spTgt spid="9"/>
                                        </p:tgtEl>
                                        <p:attrNameLst>
                                          <p:attrName>ppt_w</p:attrName>
                                        </p:attrNameLst>
                                      </p:cBhvr>
                                      <p:tavLst>
                                        <p:tav tm="0">
                                          <p:val>
                                            <p:fltVal val="0"/>
                                          </p:val>
                                        </p:tav>
                                        <p:tav tm="100000">
                                          <p:val>
                                            <p:strVal val="#ppt_w"/>
                                          </p:val>
                                        </p:tav>
                                      </p:tavLst>
                                    </p:anim>
                                  </p:childTnLst>
                                </p:cTn>
                              </p:par>
                              <p:par>
                                <p:cTn id="35" presetID="6"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amond(in)">
                                      <p:cBhvr>
                                        <p:cTn id="40" dur="2000"/>
                                        <p:tgtEl>
                                          <p:spTgt spid="6"/>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2000"/>
                                        <p:tgtEl>
                                          <p:spTgt spid="1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5"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strVal val="#ppt_w*0.70"/>
                                          </p:val>
                                        </p:tav>
                                        <p:tav tm="100000">
                                          <p:val>
                                            <p:strVal val="#ppt_w"/>
                                          </p:val>
                                        </p:tav>
                                      </p:tavLst>
                                    </p:anim>
                                    <p:anim calcmode="lin" valueType="num">
                                      <p:cBhvr>
                                        <p:cTn id="56" dur="1000" fill="hold"/>
                                        <p:tgtEl>
                                          <p:spTgt spid="14"/>
                                        </p:tgtEl>
                                        <p:attrNameLst>
                                          <p:attrName>ppt_h</p:attrName>
                                        </p:attrNameLst>
                                      </p:cBhvr>
                                      <p:tavLst>
                                        <p:tav tm="0">
                                          <p:val>
                                            <p:strVal val="#ppt_h"/>
                                          </p:val>
                                        </p:tav>
                                        <p:tav tm="100000">
                                          <p:val>
                                            <p:strVal val="#ppt_h"/>
                                          </p:val>
                                        </p:tav>
                                      </p:tavLst>
                                    </p:anim>
                                    <p:animEffect transition="in" filter="fade">
                                      <p:cBhvr>
                                        <p:cTn id="57" dur="10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5"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strVal val="#ppt_w*0.70"/>
                                          </p:val>
                                        </p:tav>
                                        <p:tav tm="100000">
                                          <p:val>
                                            <p:strVal val="#ppt_w"/>
                                          </p:val>
                                        </p:tav>
                                      </p:tavLst>
                                    </p:anim>
                                    <p:anim calcmode="lin" valueType="num">
                                      <p:cBhvr>
                                        <p:cTn id="63" dur="1000" fill="hold"/>
                                        <p:tgtEl>
                                          <p:spTgt spid="15"/>
                                        </p:tgtEl>
                                        <p:attrNameLst>
                                          <p:attrName>ppt_h</p:attrName>
                                        </p:attrNameLst>
                                      </p:cBhvr>
                                      <p:tavLst>
                                        <p:tav tm="0">
                                          <p:val>
                                            <p:strVal val="#ppt_h"/>
                                          </p:val>
                                        </p:tav>
                                        <p:tav tm="100000">
                                          <p:val>
                                            <p:strVal val="#ppt_h"/>
                                          </p:val>
                                        </p:tav>
                                      </p:tavLst>
                                    </p:anim>
                                    <p:animEffect transition="in" filter="fade">
                                      <p:cBhvr>
                                        <p:cTn id="64" dur="1000"/>
                                        <p:tgtEl>
                                          <p:spTgt spid="1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5"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strVal val="#ppt_w*0.70"/>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Effect transition="in" filter="fade">
                                      <p:cBhvr>
                                        <p:cTn id="71" dur="1000"/>
                                        <p:tgtEl>
                                          <p:spTgt spid="1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5" presetClass="entr" presetSubtype="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strVal val="#ppt_w*0.70"/>
                                          </p:val>
                                        </p:tav>
                                        <p:tav tm="100000">
                                          <p:val>
                                            <p:strVal val="#ppt_w"/>
                                          </p:val>
                                        </p:tav>
                                      </p:tavLst>
                                    </p:anim>
                                    <p:anim calcmode="lin" valueType="num">
                                      <p:cBhvr>
                                        <p:cTn id="77" dur="1000" fill="hold"/>
                                        <p:tgtEl>
                                          <p:spTgt spid="20"/>
                                        </p:tgtEl>
                                        <p:attrNameLst>
                                          <p:attrName>ppt_h</p:attrName>
                                        </p:attrNameLst>
                                      </p:cBhvr>
                                      <p:tavLst>
                                        <p:tav tm="0">
                                          <p:val>
                                            <p:strVal val="#ppt_h"/>
                                          </p:val>
                                        </p:tav>
                                        <p:tav tm="100000">
                                          <p:val>
                                            <p:strVal val="#ppt_h"/>
                                          </p:val>
                                        </p:tav>
                                      </p:tavLst>
                                    </p:anim>
                                    <p:animEffect transition="in" filter="fade">
                                      <p:cBhvr>
                                        <p:cTn id="78" dur="1000"/>
                                        <p:tgtEl>
                                          <p:spTgt spid="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5"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1000" fill="hold"/>
                                        <p:tgtEl>
                                          <p:spTgt spid="17"/>
                                        </p:tgtEl>
                                        <p:attrNameLst>
                                          <p:attrName>ppt_w</p:attrName>
                                        </p:attrNameLst>
                                      </p:cBhvr>
                                      <p:tavLst>
                                        <p:tav tm="0">
                                          <p:val>
                                            <p:strVal val="#ppt_w*0.70"/>
                                          </p:val>
                                        </p:tav>
                                        <p:tav tm="100000">
                                          <p:val>
                                            <p:strVal val="#ppt_w"/>
                                          </p:val>
                                        </p:tav>
                                      </p:tavLst>
                                    </p:anim>
                                    <p:anim calcmode="lin" valueType="num">
                                      <p:cBhvr>
                                        <p:cTn id="84" dur="1000" fill="hold"/>
                                        <p:tgtEl>
                                          <p:spTgt spid="17"/>
                                        </p:tgtEl>
                                        <p:attrNameLst>
                                          <p:attrName>ppt_h</p:attrName>
                                        </p:attrNameLst>
                                      </p:cBhvr>
                                      <p:tavLst>
                                        <p:tav tm="0">
                                          <p:val>
                                            <p:strVal val="#ppt_h"/>
                                          </p:val>
                                        </p:tav>
                                        <p:tav tm="100000">
                                          <p:val>
                                            <p:strVal val="#ppt_h"/>
                                          </p:val>
                                        </p:tav>
                                      </p:tavLst>
                                    </p:anim>
                                    <p:animEffect transition="in" filter="fade">
                                      <p:cBhvr>
                                        <p:cTn id="85" dur="1000"/>
                                        <p:tgtEl>
                                          <p:spTgt spid="1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5"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strVal val="#ppt_w*0.70"/>
                                          </p:val>
                                        </p:tav>
                                        <p:tav tm="100000">
                                          <p:val>
                                            <p:strVal val="#ppt_w"/>
                                          </p:val>
                                        </p:tav>
                                      </p:tavLst>
                                    </p:anim>
                                    <p:anim calcmode="lin" valueType="num">
                                      <p:cBhvr>
                                        <p:cTn id="91" dur="1000" fill="hold"/>
                                        <p:tgtEl>
                                          <p:spTgt spid="18"/>
                                        </p:tgtEl>
                                        <p:attrNameLst>
                                          <p:attrName>ppt_h</p:attrName>
                                        </p:attrNameLst>
                                      </p:cBhvr>
                                      <p:tavLst>
                                        <p:tav tm="0">
                                          <p:val>
                                            <p:strVal val="#ppt_h"/>
                                          </p:val>
                                        </p:tav>
                                        <p:tav tm="100000">
                                          <p:val>
                                            <p:strVal val="#ppt_h"/>
                                          </p:val>
                                        </p:tav>
                                      </p:tavLst>
                                    </p:anim>
                                    <p:animEffect transition="in" filter="fade">
                                      <p:cBhvr>
                                        <p:cTn id="92" dur="1000"/>
                                        <p:tgtEl>
                                          <p:spTgt spid="1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5"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1000" fill="hold"/>
                                        <p:tgtEl>
                                          <p:spTgt spid="21"/>
                                        </p:tgtEl>
                                        <p:attrNameLst>
                                          <p:attrName>ppt_w</p:attrName>
                                        </p:attrNameLst>
                                      </p:cBhvr>
                                      <p:tavLst>
                                        <p:tav tm="0">
                                          <p:val>
                                            <p:strVal val="#ppt_w*0.70"/>
                                          </p:val>
                                        </p:tav>
                                        <p:tav tm="100000">
                                          <p:val>
                                            <p:strVal val="#ppt_w"/>
                                          </p:val>
                                        </p:tav>
                                      </p:tavLst>
                                    </p:anim>
                                    <p:anim calcmode="lin" valueType="num">
                                      <p:cBhvr>
                                        <p:cTn id="98" dur="1000" fill="hold"/>
                                        <p:tgtEl>
                                          <p:spTgt spid="21"/>
                                        </p:tgtEl>
                                        <p:attrNameLst>
                                          <p:attrName>ppt_h</p:attrName>
                                        </p:attrNameLst>
                                      </p:cBhvr>
                                      <p:tavLst>
                                        <p:tav tm="0">
                                          <p:val>
                                            <p:strVal val="#ppt_h"/>
                                          </p:val>
                                        </p:tav>
                                        <p:tav tm="100000">
                                          <p:val>
                                            <p:strVal val="#ppt_h"/>
                                          </p:val>
                                        </p:tav>
                                      </p:tavLst>
                                    </p:anim>
                                    <p:animEffect transition="in" filter="fade">
                                      <p:cBhvr>
                                        <p:cTn id="9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P spid="6" grpId="0" animBg="1"/>
      <p:bldP spid="5"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395288" y="404813"/>
            <a:ext cx="8353425" cy="5508625"/>
          </a:xfrm>
          <a:prstGeom prst="rect">
            <a:avLst/>
          </a:prstGeom>
          <a:noFill/>
          <a:ln w="9525">
            <a:noFill/>
            <a:miter lim="800000"/>
            <a:headEnd/>
            <a:tailEnd/>
          </a:ln>
          <a:effectLst/>
        </p:spPr>
        <p:txBody>
          <a:bodyPr>
            <a:spAutoFit/>
          </a:bodyPr>
          <a:lstStyle/>
          <a:p>
            <a:pPr algn="ctr">
              <a:spcBef>
                <a:spcPct val="50000"/>
              </a:spcBef>
              <a:defRPr/>
            </a:pPr>
            <a:r>
              <a:rPr lang="ru-RU" sz="4400" b="1" dirty="0">
                <a:solidFill>
                  <a:srgbClr val="C00000"/>
                </a:solidFill>
                <a:effectLst>
                  <a:outerShdw blurRad="38100" dist="38100" dir="2700000" algn="tl">
                    <a:srgbClr val="FFFFFF"/>
                  </a:outerShdw>
                </a:effectLst>
                <a:latin typeface="Georgia" pitchFamily="18" charset="0"/>
              </a:rPr>
              <a:t>Методы обучения                     на </a:t>
            </a:r>
            <a:r>
              <a:rPr lang="ru-RU" sz="4400" b="1" dirty="0" smtClean="0">
                <a:solidFill>
                  <a:srgbClr val="C00000"/>
                </a:solidFill>
                <a:effectLst>
                  <a:outerShdw blurRad="38100" dist="38100" dir="2700000" algn="tl">
                    <a:srgbClr val="FFFFFF"/>
                  </a:outerShdw>
                </a:effectLst>
                <a:latin typeface="Georgia" pitchFamily="18" charset="0"/>
              </a:rPr>
              <a:t> </a:t>
            </a:r>
            <a:r>
              <a:rPr lang="ru-RU" sz="4400" b="1" dirty="0">
                <a:solidFill>
                  <a:srgbClr val="C00000"/>
                </a:solidFill>
                <a:effectLst>
                  <a:outerShdw blurRad="38100" dist="38100" dir="2700000" algn="tl">
                    <a:srgbClr val="FFFFFF"/>
                  </a:outerShdw>
                </a:effectLst>
                <a:latin typeface="Georgia" pitchFamily="18" charset="0"/>
              </a:rPr>
              <a:t>по </a:t>
            </a:r>
            <a:r>
              <a:rPr lang="ru-RU" sz="4400" b="1" dirty="0" smtClean="0">
                <a:solidFill>
                  <a:srgbClr val="C00000"/>
                </a:solidFill>
                <a:effectLst>
                  <a:outerShdw blurRad="38100" dist="38100" dir="2700000" algn="tl">
                    <a:srgbClr val="FFFFFF"/>
                  </a:outerShdw>
                </a:effectLst>
                <a:latin typeface="Georgia" pitchFamily="18" charset="0"/>
              </a:rPr>
              <a:t>РЭМП </a:t>
            </a:r>
            <a:r>
              <a:rPr lang="ru-RU" sz="4400" b="1" dirty="0">
                <a:solidFill>
                  <a:srgbClr val="C00000"/>
                </a:solidFill>
                <a:effectLst>
                  <a:outerShdw blurRad="38100" dist="38100" dir="2700000" algn="tl">
                    <a:srgbClr val="FFFFFF"/>
                  </a:outerShdw>
                </a:effectLst>
                <a:latin typeface="Georgia" pitchFamily="18" charset="0"/>
              </a:rPr>
              <a:t>:</a:t>
            </a:r>
            <a:r>
              <a:rPr lang="ru-RU" sz="4400" b="1" dirty="0">
                <a:solidFill>
                  <a:srgbClr val="C00000"/>
                </a:solidFill>
                <a:effectLst>
                  <a:outerShdw blurRad="38100" dist="38100" dir="2700000" algn="tl">
                    <a:srgbClr val="000000"/>
                  </a:outerShdw>
                </a:effectLst>
                <a:latin typeface="Georgia" pitchFamily="18" charset="0"/>
              </a:rPr>
              <a:t> </a:t>
            </a:r>
          </a:p>
          <a:p>
            <a:pPr algn="ctr">
              <a:spcBef>
                <a:spcPct val="50000"/>
              </a:spcBef>
              <a:defRPr/>
            </a:pPr>
            <a:r>
              <a:rPr lang="ru-RU" sz="4400" b="1" dirty="0" smtClean="0">
                <a:effectLst/>
                <a:latin typeface="Georgia" pitchFamily="18" charset="0"/>
                <a:sym typeface="Wingdings" pitchFamily="2" charset="2"/>
              </a:rPr>
              <a:t> </a:t>
            </a:r>
            <a:r>
              <a:rPr lang="ru-RU" sz="4400" b="1" dirty="0">
                <a:effectLst/>
                <a:latin typeface="Georgia" pitchFamily="18" charset="0"/>
              </a:rPr>
              <a:t>словесные </a:t>
            </a:r>
          </a:p>
          <a:p>
            <a:pPr algn="ctr">
              <a:spcBef>
                <a:spcPct val="50000"/>
              </a:spcBef>
              <a:defRPr/>
            </a:pPr>
            <a:r>
              <a:rPr lang="ru-RU" sz="4400" b="1" dirty="0" smtClean="0">
                <a:effectLst/>
                <a:latin typeface="Georgia" pitchFamily="18" charset="0"/>
              </a:rPr>
              <a:t>практические</a:t>
            </a:r>
            <a:endParaRPr lang="ru-RU" sz="4400" b="1" dirty="0">
              <a:effectLst/>
              <a:latin typeface="Georgia" pitchFamily="18" charset="0"/>
            </a:endParaRPr>
          </a:p>
          <a:p>
            <a:pPr algn="ctr">
              <a:spcBef>
                <a:spcPct val="50000"/>
              </a:spcBef>
              <a:defRPr/>
            </a:pPr>
            <a:r>
              <a:rPr lang="ru-RU" sz="4400" b="1" dirty="0" smtClean="0">
                <a:effectLst/>
                <a:latin typeface="Georgia" pitchFamily="18" charset="0"/>
              </a:rPr>
              <a:t>игровые </a:t>
            </a:r>
            <a:endParaRPr lang="ru-RU" sz="4400" b="1" dirty="0">
              <a:effectLst/>
              <a:latin typeface="Georgia" pitchFamily="18" charset="0"/>
            </a:endParaRPr>
          </a:p>
          <a:p>
            <a:pPr algn="ctr">
              <a:spcBef>
                <a:spcPct val="50000"/>
              </a:spcBef>
              <a:defRPr/>
            </a:pPr>
            <a:r>
              <a:rPr lang="ru-RU" sz="4400" b="1" dirty="0">
                <a:effectLst/>
                <a:latin typeface="Georgia" pitchFamily="18" charset="0"/>
              </a:rPr>
              <a:t>наглядные</a:t>
            </a:r>
          </a:p>
        </p:txBody>
      </p:sp>
    </p:spTree>
    <p:extLst>
      <p:ext uri="{BB962C8B-B14F-4D97-AF65-F5344CB8AC3E}">
        <p14:creationId xmlns:p14="http://schemas.microsoft.com/office/powerpoint/2010/main" val="1774068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fade">
                                      <p:cBhvr>
                                        <p:cTn id="7" dur="500"/>
                                        <p:tgtEl>
                                          <p:spTgt spid="92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xEl>
                                              <p:pRg st="1" end="1"/>
                                            </p:txEl>
                                          </p:spTgt>
                                        </p:tgtEl>
                                        <p:attrNameLst>
                                          <p:attrName>style.visibility</p:attrName>
                                        </p:attrNameLst>
                                      </p:cBhvr>
                                      <p:to>
                                        <p:strVal val="visible"/>
                                      </p:to>
                                    </p:set>
                                    <p:animEffect transition="in" filter="fade">
                                      <p:cBhvr>
                                        <p:cTn id="10" dur="500"/>
                                        <p:tgtEl>
                                          <p:spTgt spid="92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220">
                                            <p:txEl>
                                              <p:pRg st="3" end="3"/>
                                            </p:txEl>
                                          </p:spTgt>
                                        </p:tgtEl>
                                        <p:attrNameLst>
                                          <p:attrName>style.visibility</p:attrName>
                                        </p:attrNameLst>
                                      </p:cBhvr>
                                      <p:to>
                                        <p:strVal val="visible"/>
                                      </p:to>
                                    </p:set>
                                    <p:animEffect transition="in" filter="fade">
                                      <p:cBhvr>
                                        <p:cTn id="13" dur="500"/>
                                        <p:tgtEl>
                                          <p:spTgt spid="922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220">
                                            <p:txEl>
                                              <p:pRg st="4" end="4"/>
                                            </p:txEl>
                                          </p:spTgt>
                                        </p:tgtEl>
                                        <p:attrNameLst>
                                          <p:attrName>style.visibility</p:attrName>
                                        </p:attrNameLst>
                                      </p:cBhvr>
                                      <p:to>
                                        <p:strVal val="visible"/>
                                      </p:to>
                                    </p:set>
                                    <p:animEffect transition="in" filter="fade">
                                      <p:cBhvr>
                                        <p:cTn id="16" dur="500"/>
                                        <p:tgtEl>
                                          <p:spTgt spid="922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220">
                                            <p:txEl>
                                              <p:pRg st="2" end="2"/>
                                            </p:txEl>
                                          </p:spTgt>
                                        </p:tgtEl>
                                        <p:attrNameLst>
                                          <p:attrName>style.visibility</p:attrName>
                                        </p:attrNameLst>
                                      </p:cBhvr>
                                      <p:to>
                                        <p:strVal val="visible"/>
                                      </p:to>
                                    </p:set>
                                    <p:animEffect transition="in" filter="fade">
                                      <p:cBhvr>
                                        <p:cTn id="19" dur="5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1835150" y="4652963"/>
            <a:ext cx="5473700" cy="12239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14339" name="Line 3"/>
          <p:cNvSpPr>
            <a:spLocks noChangeShapeType="1"/>
          </p:cNvSpPr>
          <p:nvPr/>
        </p:nvSpPr>
        <p:spPr bwMode="auto">
          <a:xfrm>
            <a:off x="4427538" y="981075"/>
            <a:ext cx="0" cy="3671888"/>
          </a:xfrm>
          <a:prstGeom prst="line">
            <a:avLst/>
          </a:prstGeom>
          <a:noFill/>
          <a:ln w="76200">
            <a:solidFill>
              <a:schemeClr val="tx1"/>
            </a:solidFill>
            <a:round/>
            <a:headEnd/>
            <a:tailEnd/>
          </a:ln>
          <a:effectLst/>
        </p:spPr>
        <p:txBody>
          <a:bodyPr/>
          <a:lstStyle/>
          <a:p>
            <a:pPr>
              <a:defRPr/>
            </a:pPr>
            <a:endParaRPr lang="ru-RU"/>
          </a:p>
        </p:txBody>
      </p:sp>
      <p:sp>
        <p:nvSpPr>
          <p:cNvPr id="14340" name="Text Box 4"/>
          <p:cNvSpPr txBox="1">
            <a:spLocks noChangeArrowheads="1"/>
          </p:cNvSpPr>
          <p:nvPr/>
        </p:nvSpPr>
        <p:spPr bwMode="auto">
          <a:xfrm>
            <a:off x="2484438" y="4868863"/>
            <a:ext cx="4535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b="1">
                <a:effectLst/>
                <a:latin typeface="Georgia" pitchFamily="18" charset="0"/>
              </a:rPr>
              <a:t>Компетентность педагога                              в образовательной области</a:t>
            </a:r>
            <a:endParaRPr lang="ru-RU" altLang="ru-RU">
              <a:effectLst/>
              <a:latin typeface="Georgia" pitchFamily="18" charset="0"/>
            </a:endParaRPr>
          </a:p>
        </p:txBody>
      </p:sp>
      <p:sp>
        <p:nvSpPr>
          <p:cNvPr id="14341" name="Oval 5"/>
          <p:cNvSpPr>
            <a:spLocks noChangeArrowheads="1"/>
          </p:cNvSpPr>
          <p:nvPr/>
        </p:nvSpPr>
        <p:spPr bwMode="auto">
          <a:xfrm>
            <a:off x="2268538" y="3573463"/>
            <a:ext cx="4610100" cy="1079500"/>
          </a:xfrm>
          <a:prstGeom prst="ellipse">
            <a:avLst/>
          </a:prstGeom>
          <a:solidFill>
            <a:srgbClr val="3366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dirty="0">
                <a:effectLst/>
                <a:latin typeface="Georgia" pitchFamily="18" charset="0"/>
              </a:rPr>
              <a:t>Готовность воспитателя </a:t>
            </a:r>
            <a:r>
              <a:rPr lang="ru-RU" altLang="ru-RU" b="1" dirty="0" smtClean="0">
                <a:effectLst/>
                <a:latin typeface="Georgia" pitchFamily="18" charset="0"/>
              </a:rPr>
              <a:t>к занятиям</a:t>
            </a:r>
            <a:endParaRPr lang="ru-RU" altLang="ru-RU" b="1" dirty="0">
              <a:effectLst/>
              <a:latin typeface="Georgia" pitchFamily="18" charset="0"/>
            </a:endParaRPr>
          </a:p>
        </p:txBody>
      </p:sp>
      <p:sp>
        <p:nvSpPr>
          <p:cNvPr id="14342" name="Oval 6"/>
          <p:cNvSpPr>
            <a:spLocks noChangeArrowheads="1"/>
          </p:cNvSpPr>
          <p:nvPr/>
        </p:nvSpPr>
        <p:spPr bwMode="auto">
          <a:xfrm>
            <a:off x="2555875" y="2492375"/>
            <a:ext cx="3744913" cy="108108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a:effectLst/>
                <a:latin typeface="Georgia" pitchFamily="18" charset="0"/>
              </a:rPr>
              <a:t>Выбор оптимальных </a:t>
            </a:r>
          </a:p>
          <a:p>
            <a:pPr algn="ctr" eaLnBrk="1" hangingPunct="1"/>
            <a:r>
              <a:rPr lang="ru-RU" altLang="ru-RU" b="1">
                <a:effectLst/>
                <a:latin typeface="Georgia" pitchFamily="18" charset="0"/>
              </a:rPr>
              <a:t>методов и приёмов</a:t>
            </a:r>
          </a:p>
        </p:txBody>
      </p:sp>
    </p:spTree>
    <p:extLst>
      <p:ext uri="{BB962C8B-B14F-4D97-AF65-F5344CB8AC3E}">
        <p14:creationId xmlns:p14="http://schemas.microsoft.com/office/powerpoint/2010/main" val="1481434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fade">
                                      <p:cBhvr>
                                        <p:cTn id="13" dur="1000"/>
                                        <p:tgtEl>
                                          <p:spTgt spid="143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41"/>
                                        </p:tgtEl>
                                        <p:attrNameLst>
                                          <p:attrName>style.visibility</p:attrName>
                                        </p:attrNameLst>
                                      </p:cBhvr>
                                      <p:to>
                                        <p:strVal val="visible"/>
                                      </p:to>
                                    </p:set>
                                    <p:animEffect transition="in" filter="fade">
                                      <p:cBhvr>
                                        <p:cTn id="16" dur="500"/>
                                        <p:tgtEl>
                                          <p:spTgt spid="14341"/>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fade">
                                      <p:cBhvr>
                                        <p:cTn id="20"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40" grpId="0"/>
      <p:bldP spid="14341" grpId="0" animBg="1"/>
      <p:bldP spid="1434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0" y="0"/>
            <a:ext cx="9144000" cy="5700713"/>
          </a:xfrm>
          <a:prstGeom prst="rect">
            <a:avLst/>
          </a:prstGeom>
          <a:noFill/>
          <a:ln w="9525">
            <a:noFill/>
            <a:miter lim="800000"/>
            <a:headEnd/>
            <a:tailEnd/>
          </a:ln>
          <a:effectLst/>
        </p:spPr>
        <p:txBody>
          <a:bodyPr>
            <a:spAutoFit/>
          </a:bodyPr>
          <a:lstStyle/>
          <a:p>
            <a:pPr algn="ctr">
              <a:spcBef>
                <a:spcPct val="50000"/>
              </a:spcBef>
              <a:defRPr/>
            </a:pPr>
            <a:r>
              <a:rPr lang="ru-RU" sz="4400" b="1" dirty="0">
                <a:solidFill>
                  <a:srgbClr val="C00000"/>
                </a:solidFill>
                <a:effectLst>
                  <a:outerShdw blurRad="38100" dist="38100" dir="2700000" algn="tl">
                    <a:srgbClr val="FFFFFF"/>
                  </a:outerShdw>
                </a:effectLst>
                <a:latin typeface="Georgia" pitchFamily="18" charset="0"/>
              </a:rPr>
              <a:t>Дидактический  материал            должен быть: </a:t>
            </a:r>
          </a:p>
          <a:p>
            <a:pPr>
              <a:spcBef>
                <a:spcPct val="50000"/>
              </a:spcBef>
              <a:defRPr/>
            </a:pPr>
            <a:r>
              <a:rPr lang="ru-RU" sz="3200" b="1" dirty="0">
                <a:effectLst/>
                <a:latin typeface="Georgia" pitchFamily="18" charset="0"/>
              </a:rPr>
              <a:t> </a:t>
            </a:r>
            <a:r>
              <a:rPr lang="ru-RU" sz="3200" b="1" dirty="0">
                <a:effectLst/>
                <a:latin typeface="Georgia" pitchFamily="18" charset="0"/>
                <a:sym typeface="Wingdings 3" pitchFamily="18" charset="2"/>
              </a:rPr>
              <a:t>     </a:t>
            </a:r>
            <a:r>
              <a:rPr lang="ru-RU" sz="3200" b="1" dirty="0">
                <a:effectLst/>
                <a:latin typeface="Georgia" pitchFamily="18" charset="0"/>
              </a:rPr>
              <a:t>в достаточном количестве на каждого ребёнка + запасной материал</a:t>
            </a:r>
          </a:p>
          <a:p>
            <a:pPr>
              <a:spcBef>
                <a:spcPct val="50000"/>
              </a:spcBef>
              <a:defRPr/>
            </a:pPr>
            <a:r>
              <a:rPr lang="ru-RU" sz="3200" b="1" dirty="0">
                <a:effectLst/>
                <a:latin typeface="Georgia" pitchFamily="18" charset="0"/>
                <a:sym typeface="Wingdings 3" pitchFamily="18" charset="2"/>
              </a:rPr>
              <a:t>     </a:t>
            </a:r>
            <a:r>
              <a:rPr lang="ru-RU" sz="3200" b="1" dirty="0">
                <a:effectLst/>
                <a:latin typeface="Georgia" pitchFamily="18" charset="0"/>
              </a:rPr>
              <a:t>художественно оформлен</a:t>
            </a:r>
          </a:p>
          <a:p>
            <a:pPr>
              <a:spcBef>
                <a:spcPct val="50000"/>
              </a:spcBef>
              <a:defRPr/>
            </a:pPr>
            <a:endParaRPr lang="ru-RU" sz="1600" b="1" dirty="0">
              <a:effectLst/>
              <a:latin typeface="Georgia" pitchFamily="18" charset="0"/>
            </a:endParaRPr>
          </a:p>
          <a:p>
            <a:pPr>
              <a:defRPr/>
            </a:pPr>
            <a:r>
              <a:rPr lang="ru-RU" sz="3200" b="1" dirty="0">
                <a:effectLst/>
                <a:latin typeface="Georgia" pitchFamily="18" charset="0"/>
                <a:sym typeface="Wingdings 3" pitchFamily="18" charset="2"/>
              </a:rPr>
              <a:t>     </a:t>
            </a:r>
            <a:r>
              <a:rPr lang="ru-RU" sz="3200" b="1" dirty="0">
                <a:effectLst/>
                <a:latin typeface="Georgia" pitchFamily="18" charset="0"/>
              </a:rPr>
              <a:t>различным на каждом занятии</a:t>
            </a:r>
          </a:p>
          <a:p>
            <a:pPr>
              <a:defRPr/>
            </a:pPr>
            <a:endParaRPr lang="ru-RU" sz="1600" b="1" dirty="0">
              <a:effectLst/>
              <a:latin typeface="Georgia" pitchFamily="18" charset="0"/>
            </a:endParaRPr>
          </a:p>
          <a:p>
            <a:pPr>
              <a:defRPr/>
            </a:pPr>
            <a:r>
              <a:rPr lang="ru-RU" sz="3200" b="1" dirty="0">
                <a:effectLst/>
                <a:latin typeface="Georgia" pitchFamily="18" charset="0"/>
              </a:rPr>
              <a:t> </a:t>
            </a:r>
            <a:r>
              <a:rPr lang="ru-RU" sz="3200" b="1" dirty="0">
                <a:effectLst/>
                <a:latin typeface="Georgia" pitchFamily="18" charset="0"/>
                <a:sym typeface="Wingdings 3" pitchFamily="18" charset="2"/>
              </a:rPr>
              <a:t>    </a:t>
            </a:r>
            <a:r>
              <a:rPr lang="ru-RU" sz="3200" b="1" dirty="0">
                <a:effectLst/>
                <a:latin typeface="Georgia" pitchFamily="18" charset="0"/>
              </a:rPr>
              <a:t>понятен детям </a:t>
            </a:r>
          </a:p>
          <a:p>
            <a:pPr>
              <a:defRPr/>
            </a:pPr>
            <a:endParaRPr lang="ru-RU" sz="1600" b="1" dirty="0">
              <a:effectLst/>
              <a:latin typeface="Georgia" pitchFamily="18" charset="0"/>
            </a:endParaRPr>
          </a:p>
          <a:p>
            <a:pPr>
              <a:defRPr/>
            </a:pPr>
            <a:r>
              <a:rPr lang="ru-RU" sz="3200" b="1" dirty="0">
                <a:effectLst/>
                <a:latin typeface="Georgia" pitchFamily="18" charset="0"/>
              </a:rPr>
              <a:t> </a:t>
            </a:r>
            <a:r>
              <a:rPr lang="ru-RU" sz="3200" b="1" dirty="0">
                <a:effectLst/>
                <a:latin typeface="Georgia" pitchFamily="18" charset="0"/>
                <a:sym typeface="Wingdings 3" pitchFamily="18" charset="2"/>
              </a:rPr>
              <a:t>    </a:t>
            </a:r>
            <a:r>
              <a:rPr lang="ru-RU" sz="3200" b="1" dirty="0">
                <a:effectLst/>
                <a:latin typeface="Georgia" pitchFamily="18" charset="0"/>
              </a:rPr>
              <a:t>соответствовать  друг другу</a:t>
            </a:r>
          </a:p>
        </p:txBody>
      </p:sp>
    </p:spTree>
    <p:extLst>
      <p:ext uri="{BB962C8B-B14F-4D97-AF65-F5344CB8AC3E}">
        <p14:creationId xmlns:p14="http://schemas.microsoft.com/office/powerpoint/2010/main" val="120682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244">
                                            <p:txEl>
                                              <p:pRg st="1" end="1"/>
                                            </p:txEl>
                                          </p:spTgt>
                                        </p:tgtEl>
                                        <p:attrNameLst>
                                          <p:attrName>style.visibility</p:attrName>
                                        </p:attrNameLst>
                                      </p:cBhvr>
                                      <p:to>
                                        <p:strVal val="visible"/>
                                      </p:to>
                                    </p:set>
                                    <p:anim calcmode="lin" valueType="num">
                                      <p:cBhvr>
                                        <p:cTn id="7" dur="1000" fill="hold"/>
                                        <p:tgtEl>
                                          <p:spTgt spid="10244">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024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4">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0244">
                                            <p:txEl>
                                              <p:pRg st="2" end="2"/>
                                            </p:txEl>
                                          </p:spTgt>
                                        </p:tgtEl>
                                        <p:attrNameLst>
                                          <p:attrName>style.visibility</p:attrName>
                                        </p:attrNameLst>
                                      </p:cBhvr>
                                      <p:to>
                                        <p:strVal val="visible"/>
                                      </p:to>
                                    </p:set>
                                    <p:anim calcmode="lin" valueType="num">
                                      <p:cBhvr>
                                        <p:cTn id="14" dur="1000" fill="hold"/>
                                        <p:tgtEl>
                                          <p:spTgt spid="10244">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1024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4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10244">
                                            <p:txEl>
                                              <p:pRg st="4" end="4"/>
                                            </p:txEl>
                                          </p:spTgt>
                                        </p:tgtEl>
                                        <p:attrNameLst>
                                          <p:attrName>style.visibility</p:attrName>
                                        </p:attrNameLst>
                                      </p:cBhvr>
                                      <p:to>
                                        <p:strVal val="visible"/>
                                      </p:to>
                                    </p:set>
                                    <p:anim calcmode="lin" valueType="num">
                                      <p:cBhvr>
                                        <p:cTn id="21" dur="1000" fill="hold"/>
                                        <p:tgtEl>
                                          <p:spTgt spid="10244">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1024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24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10244">
                                            <p:txEl>
                                              <p:pRg st="6" end="6"/>
                                            </p:txEl>
                                          </p:spTgt>
                                        </p:tgtEl>
                                        <p:attrNameLst>
                                          <p:attrName>style.visibility</p:attrName>
                                        </p:attrNameLst>
                                      </p:cBhvr>
                                      <p:to>
                                        <p:strVal val="visible"/>
                                      </p:to>
                                    </p:set>
                                    <p:anim calcmode="lin" valueType="num">
                                      <p:cBhvr>
                                        <p:cTn id="28" dur="1000" fill="hold"/>
                                        <p:tgtEl>
                                          <p:spTgt spid="10244">
                                            <p:txEl>
                                              <p:pRg st="6" end="6"/>
                                            </p:txEl>
                                          </p:spTgt>
                                        </p:tgtEl>
                                        <p:attrNameLst>
                                          <p:attrName>ppt_x</p:attrName>
                                        </p:attrNameLst>
                                      </p:cBhvr>
                                      <p:tavLst>
                                        <p:tav tm="0">
                                          <p:val>
                                            <p:strVal val="#ppt_x-.2"/>
                                          </p:val>
                                        </p:tav>
                                        <p:tav tm="100000">
                                          <p:val>
                                            <p:strVal val="#ppt_x"/>
                                          </p:val>
                                        </p:tav>
                                      </p:tavLst>
                                    </p:anim>
                                    <p:anim calcmode="lin" valueType="num">
                                      <p:cBhvr>
                                        <p:cTn id="29" dur="1000" fill="hold"/>
                                        <p:tgtEl>
                                          <p:spTgt spid="10244">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244">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10244">
                                            <p:txEl>
                                              <p:pRg st="8" end="8"/>
                                            </p:txEl>
                                          </p:spTgt>
                                        </p:tgtEl>
                                        <p:attrNameLst>
                                          <p:attrName>style.visibility</p:attrName>
                                        </p:attrNameLst>
                                      </p:cBhvr>
                                      <p:to>
                                        <p:strVal val="visible"/>
                                      </p:to>
                                    </p:set>
                                    <p:anim calcmode="lin" valueType="num">
                                      <p:cBhvr>
                                        <p:cTn id="35" dur="1000" fill="hold"/>
                                        <p:tgtEl>
                                          <p:spTgt spid="10244">
                                            <p:txEl>
                                              <p:pRg st="8" end="8"/>
                                            </p:txEl>
                                          </p:spTgt>
                                        </p:tgtEl>
                                        <p:attrNameLst>
                                          <p:attrName>ppt_x</p:attrName>
                                        </p:attrNameLst>
                                      </p:cBhvr>
                                      <p:tavLst>
                                        <p:tav tm="0">
                                          <p:val>
                                            <p:strVal val="#ppt_x-.2"/>
                                          </p:val>
                                        </p:tav>
                                        <p:tav tm="100000">
                                          <p:val>
                                            <p:strVal val="#ppt_x"/>
                                          </p:val>
                                        </p:tav>
                                      </p:tavLst>
                                    </p:anim>
                                    <p:anim calcmode="lin" valueType="num">
                                      <p:cBhvr>
                                        <p:cTn id="36" dur="1000" fill="hold"/>
                                        <p:tgtEl>
                                          <p:spTgt spid="10244">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2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1187450" y="5013325"/>
            <a:ext cx="6048375" cy="14398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23555" name="Line 3"/>
          <p:cNvSpPr>
            <a:spLocks noChangeShapeType="1"/>
          </p:cNvSpPr>
          <p:nvPr/>
        </p:nvSpPr>
        <p:spPr bwMode="auto">
          <a:xfrm>
            <a:off x="4211638" y="836613"/>
            <a:ext cx="0" cy="4176712"/>
          </a:xfrm>
          <a:prstGeom prst="line">
            <a:avLst/>
          </a:prstGeom>
          <a:noFill/>
          <a:ln w="76200">
            <a:solidFill>
              <a:schemeClr val="tx1"/>
            </a:solidFill>
            <a:round/>
            <a:headEnd/>
            <a:tailEnd/>
          </a:ln>
          <a:effectLst/>
        </p:spPr>
        <p:txBody>
          <a:bodyPr/>
          <a:lstStyle/>
          <a:p>
            <a:pPr>
              <a:defRPr/>
            </a:pPr>
            <a:endParaRPr lang="ru-RU"/>
          </a:p>
        </p:txBody>
      </p:sp>
      <p:sp>
        <p:nvSpPr>
          <p:cNvPr id="23556" name="Text Box 4"/>
          <p:cNvSpPr txBox="1">
            <a:spLocks noChangeArrowheads="1"/>
          </p:cNvSpPr>
          <p:nvPr/>
        </p:nvSpPr>
        <p:spPr bwMode="auto">
          <a:xfrm>
            <a:off x="2195513" y="5300663"/>
            <a:ext cx="4535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b="1">
                <a:effectLst/>
                <a:latin typeface="Georgia" pitchFamily="18" charset="0"/>
              </a:rPr>
              <a:t>Компетентность педагога                              в образовательной области</a:t>
            </a:r>
            <a:endParaRPr lang="ru-RU" altLang="ru-RU">
              <a:effectLst/>
              <a:latin typeface="Georgia" pitchFamily="18" charset="0"/>
            </a:endParaRPr>
          </a:p>
        </p:txBody>
      </p:sp>
      <p:sp>
        <p:nvSpPr>
          <p:cNvPr id="23557" name="Oval 5"/>
          <p:cNvSpPr>
            <a:spLocks noChangeArrowheads="1"/>
          </p:cNvSpPr>
          <p:nvPr/>
        </p:nvSpPr>
        <p:spPr bwMode="auto">
          <a:xfrm>
            <a:off x="1763713" y="3716338"/>
            <a:ext cx="4895850" cy="1295400"/>
          </a:xfrm>
          <a:prstGeom prst="ellipse">
            <a:avLst/>
          </a:prstGeom>
          <a:solidFill>
            <a:srgbClr val="3366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dirty="0">
                <a:effectLst/>
                <a:latin typeface="Georgia" pitchFamily="18" charset="0"/>
              </a:rPr>
              <a:t>Готовность воспитателя к </a:t>
            </a:r>
            <a:r>
              <a:rPr lang="ru-RU" altLang="ru-RU" b="1" dirty="0" smtClean="0">
                <a:latin typeface="Georgia" pitchFamily="18" charset="0"/>
              </a:rPr>
              <a:t>занятиям</a:t>
            </a:r>
            <a:endParaRPr lang="ru-RU" altLang="ru-RU" b="1" dirty="0">
              <a:effectLst/>
              <a:latin typeface="Georgia" pitchFamily="18" charset="0"/>
            </a:endParaRPr>
          </a:p>
        </p:txBody>
      </p:sp>
      <p:sp>
        <p:nvSpPr>
          <p:cNvPr id="23558" name="Oval 6"/>
          <p:cNvSpPr>
            <a:spLocks noChangeArrowheads="1"/>
          </p:cNvSpPr>
          <p:nvPr/>
        </p:nvSpPr>
        <p:spPr bwMode="auto">
          <a:xfrm>
            <a:off x="2124075" y="2492375"/>
            <a:ext cx="4103688" cy="122555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a:effectLst/>
                <a:latin typeface="Georgia" pitchFamily="18" charset="0"/>
              </a:rPr>
              <a:t>Выбор оптимальных </a:t>
            </a:r>
          </a:p>
          <a:p>
            <a:pPr algn="ctr" eaLnBrk="1" hangingPunct="1"/>
            <a:r>
              <a:rPr lang="ru-RU" altLang="ru-RU" b="1">
                <a:effectLst/>
                <a:latin typeface="Georgia" pitchFamily="18" charset="0"/>
              </a:rPr>
              <a:t>методов и приёмов</a:t>
            </a:r>
          </a:p>
        </p:txBody>
      </p:sp>
      <p:sp>
        <p:nvSpPr>
          <p:cNvPr id="23559" name="Oval 7"/>
          <p:cNvSpPr>
            <a:spLocks noChangeArrowheads="1"/>
          </p:cNvSpPr>
          <p:nvPr/>
        </p:nvSpPr>
        <p:spPr bwMode="auto">
          <a:xfrm>
            <a:off x="2484438" y="1268413"/>
            <a:ext cx="3240087" cy="122555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23566" name="Text Box 14"/>
          <p:cNvSpPr txBox="1">
            <a:spLocks noChangeArrowheads="1"/>
          </p:cNvSpPr>
          <p:nvPr/>
        </p:nvSpPr>
        <p:spPr bwMode="auto">
          <a:xfrm>
            <a:off x="2627313" y="1412875"/>
            <a:ext cx="30972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sz="1600" b="1">
                <a:effectLst/>
                <a:latin typeface="Georgia" pitchFamily="18" charset="0"/>
              </a:rPr>
              <a:t>Правильный подбор  демонстрационного и раздаточного материала</a:t>
            </a:r>
          </a:p>
        </p:txBody>
      </p:sp>
    </p:spTree>
    <p:extLst>
      <p:ext uri="{BB962C8B-B14F-4D97-AF65-F5344CB8AC3E}">
        <p14:creationId xmlns:p14="http://schemas.microsoft.com/office/powerpoint/2010/main" val="3598397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fade">
                                      <p:cBhvr>
                                        <p:cTn id="13" dur="500"/>
                                        <p:tgtEl>
                                          <p:spTgt spid="235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fade">
                                      <p:cBhvr>
                                        <p:cTn id="16" dur="500"/>
                                        <p:tgtEl>
                                          <p:spTgt spid="235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fade">
                                      <p:cBhvr>
                                        <p:cTn id="19" dur="500"/>
                                        <p:tgtEl>
                                          <p:spTgt spid="23558"/>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559"/>
                                        </p:tgtEl>
                                        <p:attrNameLst>
                                          <p:attrName>style.visibility</p:attrName>
                                        </p:attrNameLst>
                                      </p:cBhvr>
                                      <p:to>
                                        <p:strVal val="visible"/>
                                      </p:to>
                                    </p:set>
                                    <p:animEffect transition="in" filter="fade">
                                      <p:cBhvr>
                                        <p:cTn id="23" dur="500"/>
                                        <p:tgtEl>
                                          <p:spTgt spid="235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5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6" grpId="0"/>
      <p:bldP spid="23557" grpId="0" animBg="1"/>
      <p:bldP spid="23558" grpId="0" animBg="1"/>
      <p:bldP spid="23559" grpId="0" animBg="1"/>
      <p:bldP spid="2356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0" y="188913"/>
            <a:ext cx="9144000" cy="3816429"/>
          </a:xfrm>
          <a:prstGeom prst="rect">
            <a:avLst/>
          </a:prstGeom>
          <a:noFill/>
          <a:ln w="9525">
            <a:noFill/>
            <a:miter lim="800000"/>
            <a:headEnd/>
            <a:tailEnd/>
          </a:ln>
          <a:effectLst/>
        </p:spPr>
        <p:txBody>
          <a:bodyPr>
            <a:spAutoFit/>
          </a:bodyPr>
          <a:lstStyle/>
          <a:p>
            <a:pPr algn="ctr">
              <a:spcBef>
                <a:spcPct val="50000"/>
              </a:spcBef>
              <a:defRPr/>
            </a:pPr>
            <a:r>
              <a:rPr lang="ru-RU" sz="4400" b="1" dirty="0">
                <a:solidFill>
                  <a:srgbClr val="C00000"/>
                </a:solidFill>
                <a:effectLst>
                  <a:outerShdw blurRad="38100" dist="38100" dir="2700000" algn="tl">
                    <a:srgbClr val="FFFFFF"/>
                  </a:outerShdw>
                </a:effectLst>
                <a:latin typeface="Georgia" pitchFamily="18" charset="0"/>
              </a:rPr>
              <a:t>Речь воспитателя           должна быть:</a:t>
            </a:r>
            <a:r>
              <a:rPr lang="ru-RU" sz="4400" b="1" dirty="0">
                <a:solidFill>
                  <a:srgbClr val="C00000"/>
                </a:solidFill>
                <a:effectLst/>
                <a:latin typeface="Georgia" pitchFamily="18" charset="0"/>
              </a:rPr>
              <a:t> </a:t>
            </a:r>
          </a:p>
          <a:p>
            <a:pPr>
              <a:spcBef>
                <a:spcPct val="50000"/>
              </a:spcBef>
              <a:defRPr/>
            </a:pPr>
            <a:r>
              <a:rPr lang="ru-RU" sz="4400" b="1" dirty="0">
                <a:effectLst/>
                <a:latin typeface="Georgia" pitchFamily="18" charset="0"/>
              </a:rPr>
              <a:t> </a:t>
            </a:r>
            <a:r>
              <a:rPr lang="ru-RU" sz="4400" b="1" dirty="0">
                <a:effectLst/>
                <a:latin typeface="Georgia" pitchFamily="18" charset="0"/>
                <a:sym typeface="Wingdings" pitchFamily="2" charset="2"/>
              </a:rPr>
              <a:t> </a:t>
            </a:r>
            <a:r>
              <a:rPr lang="ru-RU" sz="4400" b="1" dirty="0">
                <a:effectLst/>
                <a:latin typeface="Georgia" pitchFamily="18" charset="0"/>
              </a:rPr>
              <a:t>грамотной и в отношении грамматики, и в отношении математики</a:t>
            </a:r>
          </a:p>
        </p:txBody>
      </p:sp>
      <p:sp>
        <p:nvSpPr>
          <p:cNvPr id="15365" name="Text Box 5"/>
          <p:cNvSpPr txBox="1">
            <a:spLocks noChangeArrowheads="1"/>
          </p:cNvSpPr>
          <p:nvPr/>
        </p:nvSpPr>
        <p:spPr bwMode="auto">
          <a:xfrm>
            <a:off x="0" y="4508500"/>
            <a:ext cx="9144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altLang="ru-RU" sz="3600" b="1" i="1">
                <a:effectLst/>
                <a:latin typeface="Georgia" pitchFamily="18" charset="0"/>
              </a:rPr>
              <a:t>  </a:t>
            </a:r>
            <a:r>
              <a:rPr lang="ru-RU" altLang="ru-RU" sz="3600" b="1" i="1">
                <a:effectLst/>
                <a:latin typeface="Georgia" pitchFamily="18" charset="0"/>
                <a:sym typeface="Wingdings" pitchFamily="2" charset="2"/>
              </a:rPr>
              <a:t>    </a:t>
            </a:r>
            <a:r>
              <a:rPr lang="ru-RU" altLang="ru-RU" sz="4400" b="1">
                <a:effectLst/>
                <a:latin typeface="Georgia" pitchFamily="18" charset="0"/>
              </a:rPr>
              <a:t>точной</a:t>
            </a:r>
            <a:r>
              <a:rPr lang="ru-RU" altLang="ru-RU" sz="4400" b="1" i="1">
                <a:effectLst/>
                <a:latin typeface="Georgia" pitchFamily="18" charset="0"/>
              </a:rPr>
              <a:t>, </a:t>
            </a:r>
            <a:r>
              <a:rPr lang="ru-RU" altLang="ru-RU" sz="4400" b="1">
                <a:effectLst/>
                <a:latin typeface="Georgia" pitchFamily="18" charset="0"/>
              </a:rPr>
              <a:t>краткой, чёткой, ясной</a:t>
            </a:r>
            <a:r>
              <a:rPr lang="ru-RU" altLang="ru-RU" sz="4400" b="1" i="1">
                <a:effectLst/>
                <a:latin typeface="Georgia" pitchFamily="18" charset="0"/>
              </a:rPr>
              <a:t> </a:t>
            </a:r>
          </a:p>
        </p:txBody>
      </p:sp>
    </p:spTree>
    <p:extLst>
      <p:ext uri="{BB962C8B-B14F-4D97-AF65-F5344CB8AC3E}">
        <p14:creationId xmlns:p14="http://schemas.microsoft.com/office/powerpoint/2010/main" val="310564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500"/>
                                        <p:tgtEl>
                                          <p:spTgt spid="15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4">
                                            <p:txEl>
                                              <p:pRg st="1" end="1"/>
                                            </p:txEl>
                                          </p:spTgt>
                                        </p:tgtEl>
                                        <p:attrNameLst>
                                          <p:attrName>style.visibility</p:attrName>
                                        </p:attrNameLst>
                                      </p:cBhvr>
                                      <p:to>
                                        <p:strVal val="visible"/>
                                      </p:to>
                                    </p:set>
                                    <p:animEffect transition="in" filter="fade">
                                      <p:cBhvr>
                                        <p:cTn id="10" dur="500"/>
                                        <p:tgtEl>
                                          <p:spTgt spid="1536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365">
                                            <p:txEl>
                                              <p:pRg st="0" end="0"/>
                                            </p:txEl>
                                          </p:spTgt>
                                        </p:tgtEl>
                                        <p:attrNameLst>
                                          <p:attrName>style.visibility</p:attrName>
                                        </p:attrNameLst>
                                      </p:cBhvr>
                                      <p:to>
                                        <p:strVal val="visible"/>
                                      </p:to>
                                    </p:set>
                                    <p:animEffect transition="in" filter="fade">
                                      <p:cBhvr>
                                        <p:cTn id="13" dur="500"/>
                                        <p:tgtEl>
                                          <p:spTgt spid="15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WordArt 4"/>
          <p:cNvSpPr>
            <a:spLocks noChangeArrowheads="1" noChangeShapeType="1" noTextEdit="1"/>
          </p:cNvSpPr>
          <p:nvPr/>
        </p:nvSpPr>
        <p:spPr bwMode="auto">
          <a:xfrm>
            <a:off x="323850" y="188913"/>
            <a:ext cx="8424863" cy="1150937"/>
          </a:xfrm>
          <a:prstGeom prst="rect">
            <a:avLst/>
          </a:prstGeom>
        </p:spPr>
        <p:txBody>
          <a:bodyPr wrap="none" fromWordArt="1">
            <a:prstTxWarp prst="textSlantUp">
              <a:avLst>
                <a:gd name="adj" fmla="val 32056"/>
              </a:avLst>
            </a:prstTxWarp>
          </a:bodyPr>
          <a:lstStyle/>
          <a:p>
            <a:pPr algn="ctr"/>
            <a:r>
              <a:rPr lang="ru-RU" sz="3600" kern="10">
                <a:ln w="9525">
                  <a:solidFill>
                    <a:srgbClr val="0000FF"/>
                  </a:solidFill>
                  <a:round/>
                  <a:headEnd/>
                  <a:tailEnd/>
                </a:ln>
                <a:solidFill>
                  <a:srgbClr val="FF0000"/>
                </a:solidFill>
                <a:effectLst>
                  <a:outerShdw dist="53882" dir="2700000" algn="ctr" rotWithShape="0">
                    <a:srgbClr val="9999FF">
                      <a:alpha val="79999"/>
                    </a:srgbClr>
                  </a:outerShdw>
                </a:effectLst>
                <a:latin typeface="Impact"/>
              </a:rPr>
              <a:t>Модель успешной образовательной деятельности</a:t>
            </a:r>
          </a:p>
        </p:txBody>
      </p:sp>
      <p:sp>
        <p:nvSpPr>
          <p:cNvPr id="12" name="Oval 2"/>
          <p:cNvSpPr>
            <a:spLocks noChangeArrowheads="1"/>
          </p:cNvSpPr>
          <p:nvPr/>
        </p:nvSpPr>
        <p:spPr bwMode="auto">
          <a:xfrm>
            <a:off x="2051050" y="5300663"/>
            <a:ext cx="4826000" cy="12239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13" name="Line 3"/>
          <p:cNvSpPr>
            <a:spLocks noChangeShapeType="1"/>
          </p:cNvSpPr>
          <p:nvPr/>
        </p:nvSpPr>
        <p:spPr bwMode="auto">
          <a:xfrm flipH="1">
            <a:off x="4211638" y="1196975"/>
            <a:ext cx="0" cy="3816350"/>
          </a:xfrm>
          <a:prstGeom prst="line">
            <a:avLst/>
          </a:prstGeom>
          <a:noFill/>
          <a:ln w="76200">
            <a:solidFill>
              <a:schemeClr val="tx1"/>
            </a:solidFill>
            <a:round/>
            <a:headEnd/>
            <a:tailEnd/>
          </a:ln>
          <a:effectLst/>
        </p:spPr>
        <p:txBody>
          <a:bodyPr/>
          <a:lstStyle/>
          <a:p>
            <a:pPr>
              <a:defRPr/>
            </a:pPr>
            <a:endParaRPr lang="ru-RU"/>
          </a:p>
        </p:txBody>
      </p:sp>
      <p:sp>
        <p:nvSpPr>
          <p:cNvPr id="14" name="Text Box 4"/>
          <p:cNvSpPr txBox="1">
            <a:spLocks noChangeArrowheads="1"/>
          </p:cNvSpPr>
          <p:nvPr/>
        </p:nvSpPr>
        <p:spPr bwMode="auto">
          <a:xfrm>
            <a:off x="2268538" y="5589588"/>
            <a:ext cx="4533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b="1">
                <a:effectLst/>
                <a:latin typeface="Georgia" pitchFamily="18" charset="0"/>
              </a:rPr>
              <a:t>Компетентность педагога                              в образовательной области</a:t>
            </a:r>
            <a:endParaRPr lang="ru-RU" altLang="ru-RU">
              <a:effectLst/>
              <a:latin typeface="Georgia" pitchFamily="18" charset="0"/>
            </a:endParaRPr>
          </a:p>
        </p:txBody>
      </p:sp>
      <p:sp>
        <p:nvSpPr>
          <p:cNvPr id="15" name="Oval 5"/>
          <p:cNvSpPr>
            <a:spLocks noChangeArrowheads="1"/>
          </p:cNvSpPr>
          <p:nvPr/>
        </p:nvSpPr>
        <p:spPr bwMode="auto">
          <a:xfrm>
            <a:off x="2268538" y="4292600"/>
            <a:ext cx="4248150" cy="1081088"/>
          </a:xfrm>
          <a:prstGeom prst="ellipse">
            <a:avLst/>
          </a:prstGeom>
          <a:solidFill>
            <a:srgbClr val="3366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dirty="0">
                <a:effectLst/>
                <a:latin typeface="Georgia" pitchFamily="18" charset="0"/>
              </a:rPr>
              <a:t>Готовность воспитателя к НОД</a:t>
            </a:r>
          </a:p>
        </p:txBody>
      </p:sp>
      <p:sp>
        <p:nvSpPr>
          <p:cNvPr id="16" name="Oval 6"/>
          <p:cNvSpPr>
            <a:spLocks noChangeArrowheads="1"/>
          </p:cNvSpPr>
          <p:nvPr/>
        </p:nvSpPr>
        <p:spPr bwMode="auto">
          <a:xfrm>
            <a:off x="2627313" y="3213100"/>
            <a:ext cx="3529012" cy="10795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a:effectLst/>
                <a:latin typeface="Georgia" pitchFamily="18" charset="0"/>
              </a:rPr>
              <a:t>Выбор оптимальных </a:t>
            </a:r>
          </a:p>
          <a:p>
            <a:pPr algn="ctr" eaLnBrk="1" hangingPunct="1"/>
            <a:r>
              <a:rPr lang="ru-RU" altLang="ru-RU" b="1">
                <a:effectLst/>
                <a:latin typeface="Georgia" pitchFamily="18" charset="0"/>
              </a:rPr>
              <a:t>методов и приёмов</a:t>
            </a:r>
          </a:p>
        </p:txBody>
      </p:sp>
      <p:sp>
        <p:nvSpPr>
          <p:cNvPr id="17" name="Oval 7"/>
          <p:cNvSpPr>
            <a:spLocks noChangeArrowheads="1"/>
          </p:cNvSpPr>
          <p:nvPr/>
        </p:nvSpPr>
        <p:spPr bwMode="auto">
          <a:xfrm>
            <a:off x="3059113" y="2276475"/>
            <a:ext cx="2808287" cy="936625"/>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ru-RU" altLang="ru-RU">
              <a:effectLst/>
            </a:endParaRPr>
          </a:p>
        </p:txBody>
      </p:sp>
      <p:sp>
        <p:nvSpPr>
          <p:cNvPr id="18" name="Text Box 8"/>
          <p:cNvSpPr txBox="1">
            <a:spLocks noChangeArrowheads="1"/>
          </p:cNvSpPr>
          <p:nvPr/>
        </p:nvSpPr>
        <p:spPr bwMode="auto">
          <a:xfrm>
            <a:off x="3276600" y="2349500"/>
            <a:ext cx="2232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sz="1400" b="1">
                <a:effectLst/>
                <a:latin typeface="Georgia" pitchFamily="18" charset="0"/>
              </a:rPr>
              <a:t>Правильный подбор  демонстрационного и раздаточного материала</a:t>
            </a:r>
          </a:p>
        </p:txBody>
      </p:sp>
      <p:sp>
        <p:nvSpPr>
          <p:cNvPr id="19" name="Oval 9"/>
          <p:cNvSpPr>
            <a:spLocks noChangeArrowheads="1"/>
          </p:cNvSpPr>
          <p:nvPr/>
        </p:nvSpPr>
        <p:spPr bwMode="auto">
          <a:xfrm>
            <a:off x="3779838" y="1125538"/>
            <a:ext cx="1296987" cy="1150937"/>
          </a:xfrm>
          <a:prstGeom prst="ellipse">
            <a:avLst/>
          </a:prstGeom>
          <a:solidFill>
            <a:srgbClr val="FF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1400" b="1">
                <a:effectLst/>
                <a:latin typeface="Georgia" pitchFamily="18" charset="0"/>
              </a:rPr>
              <a:t>Грамотная </a:t>
            </a:r>
          </a:p>
          <a:p>
            <a:pPr algn="ctr" eaLnBrk="1" hangingPunct="1"/>
            <a:r>
              <a:rPr lang="ru-RU" altLang="ru-RU" sz="1400" b="1">
                <a:effectLst/>
                <a:latin typeface="Georgia" pitchFamily="18" charset="0"/>
              </a:rPr>
              <a:t>речь </a:t>
            </a:r>
          </a:p>
          <a:p>
            <a:pPr algn="ctr" eaLnBrk="1" hangingPunct="1"/>
            <a:r>
              <a:rPr lang="ru-RU" altLang="ru-RU" sz="1400" b="1">
                <a:effectLst/>
                <a:latin typeface="Georgia" pitchFamily="18" charset="0"/>
              </a:rPr>
              <a:t>воспитателя</a:t>
            </a:r>
          </a:p>
        </p:txBody>
      </p:sp>
    </p:spTree>
    <p:extLst>
      <p:ext uri="{BB962C8B-B14F-4D97-AF65-F5344CB8AC3E}">
        <p14:creationId xmlns:p14="http://schemas.microsoft.com/office/powerpoint/2010/main" val="87448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1000"/>
                                        <p:tgtEl>
                                          <p:spTgt spid="1638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nodeType="afterGroup">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2" grpId="0" animBg="1"/>
      <p:bldP spid="14" grpId="0"/>
      <p:bldP spid="15" grpId="0" animBg="1"/>
      <p:bldP spid="16" grpId="0" animBg="1"/>
      <p:bldP spid="17" grpId="0" animBg="1"/>
      <p:bldP spid="18"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642400"/>
          </a:xfrm>
        </p:spPr>
        <p:txBody>
          <a:bodyPr>
            <a:normAutofit fontScale="90000"/>
          </a:bodyPr>
          <a:lstStyle/>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297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26126"/>
            <a:ext cx="6347713" cy="908720"/>
          </a:xfrm>
        </p:spPr>
        <p:txBody>
          <a:bodyPr>
            <a:normAutofit fontScale="90000"/>
          </a:bodyPr>
          <a:lstStyle/>
          <a:p>
            <a:pPr algn="ct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Детский сад «Радуга»</a:t>
            </a:r>
            <a:b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 Партизанское</a:t>
            </a:r>
            <a:endParaRPr lang="ru-RU"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412776"/>
            <a:ext cx="7521078" cy="4230607"/>
          </a:xfrm>
          <a:prstGeom prst="rect">
            <a:avLst/>
          </a:prstGeom>
          <a:ln>
            <a:noFill/>
          </a:ln>
          <a:effectLst>
            <a:softEdge rad="112500"/>
          </a:effectLst>
        </p:spPr>
      </p:pic>
    </p:spTree>
    <p:extLst>
      <p:ext uri="{BB962C8B-B14F-4D97-AF65-F5344CB8AC3E}">
        <p14:creationId xmlns:p14="http://schemas.microsoft.com/office/powerpoint/2010/main" val="399077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570392"/>
          </a:xfrm>
        </p:spPr>
        <p:txBody>
          <a:bodyPr>
            <a:normAutofit fontScale="90000"/>
          </a:bodyPr>
          <a:lstStyle/>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3236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642400"/>
          </a:xfrm>
        </p:spPr>
        <p:txBody>
          <a:bodyPr>
            <a:normAutofit fontScale="90000"/>
          </a:bodyPr>
          <a:lstStyle/>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5531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642400"/>
          </a:xfrm>
        </p:spPr>
        <p:txBody>
          <a:bodyPr>
            <a:normAutofit fontScale="90000"/>
          </a:bodyPr>
          <a:lstStyle/>
          <a:p>
            <a:r>
              <a:rPr lang="ru-RU" sz="3200" b="1" dirty="0" smtClean="0">
                <a:solidFill>
                  <a:srgbClr val="C00000"/>
                </a:solidFill>
              </a:rPr>
              <a:t>Что решается посредством использования дидактических игр, упражнений и заданий? </a:t>
            </a:r>
            <a:endParaRPr lang="ru-RU" sz="3200" b="1" dirty="0">
              <a:solidFill>
                <a:srgbClr val="C00000"/>
              </a:solidFill>
            </a:endParaRPr>
          </a:p>
        </p:txBody>
      </p:sp>
      <p:pic>
        <p:nvPicPr>
          <p:cNvPr id="9218" name="Picture 2" descr="C:\Users\Admin\OneDrive\Рабочий стол\МО по РЭМП\На презентацию\2023-10-23_11-57-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24744"/>
            <a:ext cx="8737662"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76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498384"/>
          </a:xfrm>
        </p:spPr>
        <p:txBody>
          <a:bodyPr>
            <a:noAutofit/>
          </a:bodyPr>
          <a:lstStyle/>
          <a:p>
            <a:r>
              <a:rPr lang="ru-RU" sz="3200" dirty="0" smtClean="0">
                <a:solidFill>
                  <a:srgbClr val="C00000"/>
                </a:solidFill>
              </a:rPr>
              <a:t>Результат:</a:t>
            </a:r>
            <a:br>
              <a:rPr lang="ru-RU" sz="3200" dirty="0" smtClean="0">
                <a:solidFill>
                  <a:srgbClr val="C00000"/>
                </a:solidFill>
              </a:rPr>
            </a:br>
            <a:r>
              <a:rPr lang="ru-RU" sz="3200" dirty="0" smtClean="0">
                <a:solidFill>
                  <a:srgbClr val="C00000"/>
                </a:solidFill>
              </a:rPr>
              <a:t>Выполнение требований ФГОС ДО и ФОП ДО</a:t>
            </a:r>
            <a:endParaRPr lang="ru-RU" sz="3200" dirty="0">
              <a:solidFill>
                <a:srgbClr val="C00000"/>
              </a:solidFill>
            </a:endParaRPr>
          </a:p>
        </p:txBody>
      </p:sp>
      <p:pic>
        <p:nvPicPr>
          <p:cNvPr id="10243" name="Picture 3" descr="C:\Users\Admin\OneDrive\Рабочий стол\МО по РЭМП\На презентацию\2023-10-23_12-01-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59766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03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348880"/>
            <a:ext cx="8229600" cy="1252728"/>
          </a:xfrm>
        </p:spPr>
        <p:txBody>
          <a:bodyPr/>
          <a:lstStyle/>
          <a:p>
            <a:r>
              <a:rPr lang="ru-RU" dirty="0" smtClean="0">
                <a:solidFill>
                  <a:srgbClr val="C00000"/>
                </a:solidFill>
              </a:rPr>
              <a:t>Спасибо за внимание!</a:t>
            </a:r>
            <a:endParaRPr lang="ru-RU" dirty="0">
              <a:solidFill>
                <a:srgbClr val="C00000"/>
              </a:solidFill>
            </a:endParaRPr>
          </a:p>
        </p:txBody>
      </p:sp>
    </p:spTree>
    <p:extLst>
      <p:ext uri="{BB962C8B-B14F-4D97-AF65-F5344CB8AC3E}">
        <p14:creationId xmlns:p14="http://schemas.microsoft.com/office/powerpoint/2010/main" val="1003004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1700808"/>
            <a:ext cx="6552728" cy="1058375"/>
          </a:xfrm>
          <a:solidFill>
            <a:schemeClr val="bg1"/>
          </a:solidFill>
        </p:spPr>
        <p:txBody>
          <a:bodyPr>
            <a:noAutofit/>
          </a:bodyPr>
          <a:lstStyle/>
          <a:p>
            <a:pPr algn="ctr"/>
            <a:r>
              <a:rPr lang="ru-RU" sz="28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Деловая игра для педагогов</a:t>
            </a:r>
            <a:br>
              <a:rPr lang="ru-RU" sz="28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br>
            <a:r>
              <a:rPr lang="ru-RU" sz="28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«Математические перебежки»</a:t>
            </a:r>
            <a:endParaRPr lang="ru-RU" sz="2800" b="1" dirty="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endParaRPr>
          </a:p>
        </p:txBody>
      </p:sp>
      <p:sp>
        <p:nvSpPr>
          <p:cNvPr id="3" name="Объект 2"/>
          <p:cNvSpPr>
            <a:spLocks noGrp="1"/>
          </p:cNvSpPr>
          <p:nvPr>
            <p:ph idx="1"/>
          </p:nvPr>
        </p:nvSpPr>
        <p:spPr>
          <a:xfrm>
            <a:off x="1979712" y="2996952"/>
            <a:ext cx="4476910" cy="2736304"/>
          </a:xfrm>
          <a:solidFill>
            <a:schemeClr val="bg1"/>
          </a:solidFill>
        </p:spPr>
        <p:txBody>
          <a:bodyPr>
            <a:noAutofit/>
          </a:bodyPr>
          <a:lstStyle/>
          <a:p>
            <a:pPr marL="0" indent="0">
              <a:buNone/>
            </a:pPr>
            <a:r>
              <a:rPr lang="ru-RU" sz="2000" dirty="0" smtClean="0">
                <a:solidFill>
                  <a:schemeClr val="tx1"/>
                </a:solidFill>
                <a:latin typeface="Arial Black" panose="020B0A04020102020204" pitchFamily="34" charset="0"/>
                <a:cs typeface="Times New Roman" panose="02020603050405020304" pitchFamily="18" charset="0"/>
              </a:rPr>
              <a:t>Заместитель директора по дошкольному образованию:</a:t>
            </a:r>
          </a:p>
          <a:p>
            <a:pPr marL="0" indent="0">
              <a:buNone/>
            </a:pPr>
            <a:r>
              <a:rPr lang="ru-RU" sz="2000" dirty="0" smtClean="0">
                <a:solidFill>
                  <a:schemeClr val="tx1"/>
                </a:solidFill>
                <a:latin typeface="Arial Black" panose="020B0A04020102020204" pitchFamily="34" charset="0"/>
                <a:cs typeface="Times New Roman" panose="02020603050405020304" pitchFamily="18" charset="0"/>
              </a:rPr>
              <a:t>Федорец Тамара Викторовна</a:t>
            </a:r>
          </a:p>
          <a:p>
            <a:pPr marL="0" indent="0">
              <a:buNone/>
            </a:pPr>
            <a:endParaRPr lang="ru-RU" sz="2000" dirty="0">
              <a:solidFill>
                <a:schemeClr val="tx1"/>
              </a:solidFill>
              <a:latin typeface="Arial Black" panose="020B0A04020102020204" pitchFamily="34" charset="0"/>
              <a:cs typeface="Times New Roman" panose="02020603050405020304" pitchFamily="18" charset="0"/>
            </a:endParaRPr>
          </a:p>
          <a:p>
            <a:pPr marL="0" indent="0">
              <a:buNone/>
            </a:pPr>
            <a:r>
              <a:rPr lang="ru-RU" sz="2000" dirty="0" smtClean="0">
                <a:solidFill>
                  <a:schemeClr val="tx1"/>
                </a:solidFill>
                <a:latin typeface="Arial Black" panose="020B0A04020102020204" pitchFamily="34" charset="0"/>
                <a:cs typeface="Times New Roman" panose="02020603050405020304" pitchFamily="18" charset="0"/>
              </a:rPr>
              <a:t>Воспитатель средней группы:</a:t>
            </a:r>
          </a:p>
          <a:p>
            <a:pPr marL="0" indent="0">
              <a:buNone/>
            </a:pPr>
            <a:r>
              <a:rPr lang="ru-RU" sz="2000" dirty="0" smtClean="0">
                <a:solidFill>
                  <a:schemeClr val="tx1"/>
                </a:solidFill>
                <a:latin typeface="Arial Black" panose="020B0A04020102020204" pitchFamily="34" charset="0"/>
                <a:cs typeface="Times New Roman" panose="02020603050405020304" pitchFamily="18" charset="0"/>
              </a:rPr>
              <a:t>Щетинина Ирина Викторовна</a:t>
            </a:r>
            <a:endParaRPr lang="ru-RU" sz="2000" dirty="0">
              <a:solidFill>
                <a:schemeClr val="tx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879843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407186" y="1412776"/>
            <a:ext cx="7593745" cy="2585323"/>
          </a:xfrm>
          <a:prstGeom prst="rect">
            <a:avLst/>
          </a:prstGeom>
          <a:noFill/>
        </p:spPr>
        <p:txBody>
          <a:bodyPr wrap="none" lIns="91440" tIns="45720" rIns="91440" bIns="45720">
            <a:spAutoFit/>
          </a:bodyPr>
          <a:lstStyle/>
          <a:p>
            <a:pPr algn="ctr"/>
            <a:endParaRPr lang="ru-RU" sz="54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endParaRPr>
          </a:p>
          <a:p>
            <a:pPr algn="ctr"/>
            <a:r>
              <a:rPr lang="ru-RU" sz="5400" b="1" dirty="0" smtClean="0">
                <a:ln w="0"/>
                <a:effectLst>
                  <a:outerShdw blurRad="38100" dist="38100" dir="2700000" algn="tl">
                    <a:srgbClr val="000000">
                      <a:alpha val="43137"/>
                    </a:srgbClr>
                  </a:outerShdw>
                </a:effectLst>
                <a:latin typeface="Arial Black" panose="020B0A04020102020204" pitchFamily="34" charset="0"/>
              </a:rPr>
              <a:t>1 раунд </a:t>
            </a:r>
          </a:p>
          <a:p>
            <a:pPr algn="ctr"/>
            <a:r>
              <a:rPr lang="ru-RU" sz="54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«Мозговой штурм»</a:t>
            </a:r>
            <a:endParaRPr lang="ru-RU" sz="5400" b="1" cap="none" spc="0" dirty="0">
              <a:ln w="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322055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87624" y="1340768"/>
            <a:ext cx="7056784" cy="3323987"/>
          </a:xfrm>
          <a:prstGeom prst="rect">
            <a:avLst/>
          </a:prstGeom>
          <a:solidFill>
            <a:schemeClr val="bg1"/>
          </a:solidFill>
        </p:spPr>
        <p:txBody>
          <a:bodyPr wrap="square" rtlCol="0">
            <a:spAutoFit/>
          </a:bodyPr>
          <a:lstStyle/>
          <a:p>
            <a:pPr marL="285750" indent="-285750">
              <a:lnSpc>
                <a:spcPct val="150000"/>
              </a:lnSpc>
              <a:buFont typeface="Wingdings" panose="05000000000000000000" pitchFamily="2" charset="2"/>
              <a:buChar char="Ø"/>
            </a:pPr>
            <a:r>
              <a:rPr lang="ru-RU" sz="2800" b="1" dirty="0" smtClean="0">
                <a:effectLst>
                  <a:outerShdw blurRad="38100" dist="38100" dir="2700000" algn="tl">
                    <a:srgbClr val="000000">
                      <a:alpha val="43137"/>
                    </a:srgbClr>
                  </a:outerShdw>
                </a:effectLst>
                <a:latin typeface="Arial Black" panose="020B0A04020102020204" pitchFamily="34" charset="0"/>
              </a:rPr>
              <a:t>«Количество и счет»</a:t>
            </a:r>
          </a:p>
          <a:p>
            <a:pPr marL="285750" indent="-285750">
              <a:lnSpc>
                <a:spcPct val="150000"/>
              </a:lnSpc>
              <a:buFont typeface="Wingdings" panose="05000000000000000000" pitchFamily="2" charset="2"/>
              <a:buChar char="Ø"/>
            </a:pPr>
            <a:r>
              <a:rPr lang="ru-RU" sz="2800" b="1" dirty="0" smtClean="0">
                <a:effectLst>
                  <a:outerShdw blurRad="38100" dist="38100" dir="2700000" algn="tl">
                    <a:srgbClr val="000000">
                      <a:alpha val="43137"/>
                    </a:srgbClr>
                  </a:outerShdw>
                </a:effectLst>
                <a:latin typeface="Arial Black" panose="020B0A04020102020204" pitchFamily="34" charset="0"/>
              </a:rPr>
              <a:t>«Величина»</a:t>
            </a:r>
          </a:p>
          <a:p>
            <a:pPr marL="285750" indent="-285750">
              <a:lnSpc>
                <a:spcPct val="150000"/>
              </a:lnSpc>
              <a:buFont typeface="Wingdings" panose="05000000000000000000" pitchFamily="2" charset="2"/>
              <a:buChar char="Ø"/>
            </a:pPr>
            <a:r>
              <a:rPr lang="ru-RU" sz="2800" b="1" dirty="0" smtClean="0">
                <a:effectLst>
                  <a:outerShdw blurRad="38100" dist="38100" dir="2700000" algn="tl">
                    <a:srgbClr val="000000">
                      <a:alpha val="43137"/>
                    </a:srgbClr>
                  </a:outerShdw>
                </a:effectLst>
                <a:latin typeface="Arial Black" panose="020B0A04020102020204" pitchFamily="34" charset="0"/>
              </a:rPr>
              <a:t>«Форма»</a:t>
            </a:r>
          </a:p>
          <a:p>
            <a:pPr marL="285750" indent="-285750">
              <a:lnSpc>
                <a:spcPct val="150000"/>
              </a:lnSpc>
              <a:buFont typeface="Wingdings" panose="05000000000000000000" pitchFamily="2" charset="2"/>
              <a:buChar char="Ø"/>
            </a:pPr>
            <a:r>
              <a:rPr lang="ru-RU" sz="2800" b="1" dirty="0" smtClean="0">
                <a:effectLst>
                  <a:outerShdw blurRad="38100" dist="38100" dir="2700000" algn="tl">
                    <a:srgbClr val="000000">
                      <a:alpha val="43137"/>
                    </a:srgbClr>
                  </a:outerShdw>
                </a:effectLst>
                <a:latin typeface="Arial Black" panose="020B0A04020102020204" pitchFamily="34" charset="0"/>
              </a:rPr>
              <a:t>«Ориентировка в пространстве»</a:t>
            </a:r>
          </a:p>
          <a:p>
            <a:pPr marL="285750" indent="-285750">
              <a:lnSpc>
                <a:spcPct val="150000"/>
              </a:lnSpc>
              <a:buFont typeface="Wingdings" panose="05000000000000000000" pitchFamily="2" charset="2"/>
              <a:buChar char="Ø"/>
            </a:pPr>
            <a:r>
              <a:rPr lang="ru-RU" sz="2800" b="1" dirty="0" smtClean="0">
                <a:effectLst>
                  <a:outerShdw blurRad="38100" dist="38100" dir="2700000" algn="tl">
                    <a:srgbClr val="000000">
                      <a:alpha val="43137"/>
                    </a:srgbClr>
                  </a:outerShdw>
                </a:effectLst>
                <a:latin typeface="Arial Black" panose="020B0A04020102020204" pitchFamily="34" charset="0"/>
              </a:rPr>
              <a:t>«Ориентировка во времени»</a:t>
            </a:r>
            <a:endParaRPr lang="ru-RU" sz="28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08444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547664" y="476672"/>
            <a:ext cx="6984777" cy="830997"/>
          </a:xfrm>
          <a:prstGeom prst="rect">
            <a:avLst/>
          </a:prstGeom>
          <a:solidFill>
            <a:schemeClr val="bg1"/>
          </a:solidFill>
        </p:spPr>
        <p:txBody>
          <a:bodyPr wrap="square" lIns="91440" tIns="45720" rIns="91440" bIns="45720">
            <a:spAutoFit/>
          </a:bodyPr>
          <a:lstStyle/>
          <a:p>
            <a:pPr algn="ctr"/>
            <a:r>
              <a:rPr lang="ru-RU" sz="2400" b="1" cap="none" spc="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2 раунд</a:t>
            </a:r>
          </a:p>
          <a:p>
            <a:pPr algn="ctr"/>
            <a:r>
              <a:rPr lang="ru-RU" sz="2400" b="1" cap="none" spc="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«Порядковый и количественный счет»</a:t>
            </a:r>
            <a:endParaRPr lang="ru-RU" sz="2400" b="1"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3103"/>
            <a:ext cx="9144000" cy="5144897"/>
          </a:xfrm>
          <a:prstGeom prst="rect">
            <a:avLst/>
          </a:prstGeom>
        </p:spPr>
      </p:pic>
    </p:spTree>
    <p:extLst>
      <p:ext uri="{BB962C8B-B14F-4D97-AF65-F5344CB8AC3E}">
        <p14:creationId xmlns:p14="http://schemas.microsoft.com/office/powerpoint/2010/main" val="3213492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52536" y="2636912"/>
            <a:ext cx="9793088" cy="1446550"/>
          </a:xfrm>
          <a:prstGeom prst="rect">
            <a:avLst/>
          </a:prstGeom>
          <a:noFill/>
        </p:spPr>
        <p:txBody>
          <a:bodyPr wrap="square" lIns="91440" tIns="45720" rIns="91440" bIns="45720">
            <a:spAutoFit/>
          </a:bodyPr>
          <a:lstStyle/>
          <a:p>
            <a:pPr algn="ctr"/>
            <a:r>
              <a:rPr lang="ru-RU" sz="44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3 раунд</a:t>
            </a:r>
          </a:p>
          <a:p>
            <a:pPr algn="ctr"/>
            <a:r>
              <a:rPr lang="ru-RU" sz="44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«Фольклорная математика»</a:t>
            </a:r>
            <a:endParaRPr lang="ru-RU" sz="4400" b="1" cap="none" spc="0" dirty="0">
              <a:ln w="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660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0"/>
            <a:ext cx="5760639" cy="620688"/>
          </a:xfrm>
        </p:spPr>
        <p:txBody>
          <a:bodyPr>
            <a:normAutofit fontScale="90000"/>
          </a:bodyPr>
          <a:lstStyle/>
          <a:p>
            <a:pPr algn="ct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Детский сад «Солнышко» </a:t>
            </a:r>
            <a:b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8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 Каштановое</a:t>
            </a:r>
            <a:endParaRPr lang="ru-RU"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96752"/>
            <a:ext cx="6641261" cy="5001700"/>
          </a:xfrm>
          <a:prstGeom prst="rect">
            <a:avLst/>
          </a:prstGeom>
          <a:ln>
            <a:noFill/>
          </a:ln>
          <a:effectLst>
            <a:softEdge rad="112500"/>
          </a:effectLst>
        </p:spPr>
      </p:pic>
    </p:spTree>
    <p:extLst>
      <p:ext uri="{BB962C8B-B14F-4D97-AF65-F5344CB8AC3E}">
        <p14:creationId xmlns:p14="http://schemas.microsoft.com/office/powerpoint/2010/main" val="2311165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611560" y="2132856"/>
            <a:ext cx="8397145" cy="1569660"/>
          </a:xfrm>
          <a:prstGeom prst="rect">
            <a:avLst/>
          </a:prstGeom>
          <a:noFill/>
        </p:spPr>
        <p:txBody>
          <a:bodyPr wrap="square" lIns="91440" tIns="45720" rIns="91440" bIns="45720">
            <a:spAutoFit/>
          </a:bodyPr>
          <a:lstStyle/>
          <a:p>
            <a:pPr algn="ctr"/>
            <a:r>
              <a:rPr lang="ru-RU" sz="48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Игра</a:t>
            </a:r>
          </a:p>
          <a:p>
            <a:pPr algn="ctr"/>
            <a:r>
              <a:rPr lang="ru-RU" sz="48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«Отгадай мелодию»</a:t>
            </a:r>
            <a:endParaRPr lang="ru-RU" sz="4800" b="1" cap="none" spc="0" dirty="0">
              <a:ln w="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510175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746855" y="2348880"/>
            <a:ext cx="8397145" cy="1569660"/>
          </a:xfrm>
          <a:prstGeom prst="rect">
            <a:avLst/>
          </a:prstGeom>
          <a:noFill/>
        </p:spPr>
        <p:txBody>
          <a:bodyPr wrap="square" lIns="91440" tIns="45720" rIns="91440" bIns="45720">
            <a:spAutoFit/>
          </a:bodyPr>
          <a:lstStyle/>
          <a:p>
            <a:pPr algn="ctr"/>
            <a:r>
              <a:rPr lang="ru-RU" sz="48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4 раунд</a:t>
            </a:r>
          </a:p>
          <a:p>
            <a:pPr algn="ctr"/>
            <a:r>
              <a:rPr lang="ru-RU" sz="48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«Мудрёные задачи»</a:t>
            </a:r>
            <a:endParaRPr lang="ru-RU" sz="4800" b="1" cap="none" spc="0" dirty="0">
              <a:ln w="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84764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61784" y="2492896"/>
            <a:ext cx="8895279" cy="1569660"/>
          </a:xfrm>
          <a:prstGeom prst="rect">
            <a:avLst/>
          </a:prstGeom>
          <a:noFill/>
        </p:spPr>
        <p:txBody>
          <a:bodyPr wrap="square" lIns="91440" tIns="45720" rIns="91440" bIns="45720">
            <a:spAutoFit/>
          </a:bodyPr>
          <a:lstStyle/>
          <a:p>
            <a:pPr algn="ctr"/>
            <a:r>
              <a:rPr lang="ru-RU" sz="4800" b="0" cap="none" spc="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Разминка</a:t>
            </a:r>
          </a:p>
          <a:p>
            <a:pPr algn="ctr"/>
            <a:r>
              <a:rPr lang="ru-RU" sz="4800" b="0" cap="none" spc="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«Графический диктант»</a:t>
            </a:r>
            <a:endParaRPr lang="ru-RU" sz="48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169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pattFill prst="lgGrid">
          <a:fgClr>
            <a:schemeClr val="accent1"/>
          </a:fgClr>
          <a:bgClr>
            <a:schemeClr val="bg1"/>
          </a:bgClr>
        </a:patt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7246" r="27536"/>
          <a:stretch/>
        </p:blipFill>
        <p:spPr>
          <a:xfrm>
            <a:off x="3815408" y="37402"/>
            <a:ext cx="5328592" cy="6820598"/>
          </a:xfrm>
          <a:prstGeom prst="rect">
            <a:avLst/>
          </a:prstGeom>
          <a:noFill/>
          <a:effectLst>
            <a:softEdge rad="50800"/>
          </a:effectLst>
        </p:spPr>
      </p:pic>
      <p:sp>
        <p:nvSpPr>
          <p:cNvPr id="4" name="Прямоугольник 3"/>
          <p:cNvSpPr/>
          <p:nvPr/>
        </p:nvSpPr>
        <p:spPr>
          <a:xfrm>
            <a:off x="53244" y="1340768"/>
            <a:ext cx="3708920" cy="707886"/>
          </a:xfrm>
          <a:prstGeom prst="rect">
            <a:avLst/>
          </a:prstGeom>
          <a:solidFill>
            <a:schemeClr val="bg1"/>
          </a:solidFill>
        </p:spPr>
        <p:txBody>
          <a:bodyPr wrap="square">
            <a:spAutoFit/>
          </a:bodyPr>
          <a:lstStyle/>
          <a:p>
            <a:pPr algn="ctr"/>
            <a:r>
              <a:rPr lang="ru-RU" sz="2000" b="1" dirty="0">
                <a:effectLst>
                  <a:outerShdw blurRad="38100" dist="38100" dir="2700000" algn="tl">
                    <a:srgbClr val="000000">
                      <a:alpha val="43137"/>
                    </a:srgbClr>
                  </a:outerShdw>
                </a:effectLst>
                <a:latin typeface="Arial Black" panose="020B0A04020102020204" pitchFamily="34" charset="0"/>
              </a:rPr>
              <a:t>Разминка</a:t>
            </a:r>
          </a:p>
          <a:p>
            <a:pPr algn="ctr"/>
            <a:r>
              <a:rPr lang="ru-RU" sz="2000" b="1" dirty="0">
                <a:effectLst>
                  <a:outerShdw blurRad="38100" dist="38100" dir="2700000" algn="tl">
                    <a:srgbClr val="000000">
                      <a:alpha val="43137"/>
                    </a:srgbClr>
                  </a:outerShdw>
                </a:effectLst>
                <a:latin typeface="Arial Black" panose="020B0A04020102020204" pitchFamily="34" charset="0"/>
              </a:rPr>
              <a:t>«Графический диктант»</a:t>
            </a:r>
          </a:p>
        </p:txBody>
      </p:sp>
      <p:sp>
        <p:nvSpPr>
          <p:cNvPr id="7" name="Прямоугольник 6"/>
          <p:cNvSpPr/>
          <p:nvPr/>
        </p:nvSpPr>
        <p:spPr>
          <a:xfrm>
            <a:off x="283087" y="3573016"/>
            <a:ext cx="3249234" cy="400110"/>
          </a:xfrm>
          <a:prstGeom prst="rect">
            <a:avLst/>
          </a:prstGeom>
          <a:solidFill>
            <a:schemeClr val="bg1"/>
          </a:solidFill>
        </p:spPr>
        <p:txBody>
          <a:bodyPr wrap="square">
            <a:spAutoFit/>
          </a:bodyPr>
          <a:lstStyle/>
          <a:p>
            <a:pPr algn="ctr"/>
            <a:r>
              <a:rPr lang="ru-RU" sz="2000" b="1" dirty="0" smtClean="0">
                <a:effectLst>
                  <a:outerShdw blurRad="38100" dist="38100" dir="2700000" algn="tl">
                    <a:srgbClr val="000000">
                      <a:alpha val="43137"/>
                    </a:srgbClr>
                  </a:outerShdw>
                </a:effectLst>
                <a:latin typeface="Arial Black" panose="020B0A04020102020204" pitchFamily="34" charset="0"/>
              </a:rPr>
              <a:t>«Дубовый листочек»</a:t>
            </a:r>
            <a:endParaRPr lang="ru-RU" sz="20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191349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411760" y="116632"/>
            <a:ext cx="4932547" cy="707886"/>
          </a:xfrm>
          <a:prstGeom prst="rect">
            <a:avLst/>
          </a:prstGeom>
          <a:solidFill>
            <a:schemeClr val="bg1"/>
          </a:solidFill>
        </p:spPr>
        <p:txBody>
          <a:bodyPr wrap="square" lIns="91440" tIns="45720" rIns="91440" bIns="45720">
            <a:spAutoFit/>
          </a:bodyPr>
          <a:lstStyle/>
          <a:p>
            <a:pPr algn="ctr"/>
            <a:r>
              <a:rPr lang="ru-RU" sz="36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5 раунд «Эрудит</a:t>
            </a:r>
            <a:r>
              <a:rPr lang="ru-RU" sz="4000" b="1" cap="none" spc="0" dirty="0" smtClean="0">
                <a:ln w="0"/>
                <a:solidFill>
                  <a:schemeClr val="tx1"/>
                </a:solidFill>
                <a:effectLst>
                  <a:outerShdw blurRad="38100" dist="38100" dir="2700000" algn="tl">
                    <a:srgbClr val="000000">
                      <a:alpha val="43137"/>
                    </a:srgbClr>
                  </a:outerShdw>
                </a:effectLst>
                <a:latin typeface="Arial Black" panose="020B0A04020102020204" pitchFamily="34" charset="0"/>
              </a:rPr>
              <a:t>»</a:t>
            </a:r>
            <a:endParaRPr lang="ru-RU" sz="4000" b="1" cap="none" spc="0" dirty="0">
              <a:ln w="0"/>
              <a:solidFill>
                <a:schemeClr val="tx1"/>
              </a:solidFill>
              <a:effectLst>
                <a:outerShdw blurRad="38100" dist="38100" dir="2700000" algn="tl">
                  <a:srgbClr val="000000">
                    <a:alpha val="43137"/>
                  </a:srgbClr>
                </a:outerShdw>
              </a:effectLst>
              <a:latin typeface="Arial Black" panose="020B0A04020102020204"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973308"/>
            <a:ext cx="8208912" cy="5887329"/>
          </a:xfrm>
          <a:prstGeom prst="rect">
            <a:avLst/>
          </a:prstGeom>
          <a:ln>
            <a:noFill/>
          </a:ln>
          <a:effectLst>
            <a:softEdge rad="112500"/>
          </a:effectLst>
        </p:spPr>
      </p:pic>
    </p:spTree>
    <p:extLst>
      <p:ext uri="{BB962C8B-B14F-4D97-AF65-F5344CB8AC3E}">
        <p14:creationId xmlns:p14="http://schemas.microsoft.com/office/powerpoint/2010/main" val="52513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331640" y="2348880"/>
            <a:ext cx="7304005" cy="1569660"/>
          </a:xfrm>
          <a:prstGeom prst="rect">
            <a:avLst/>
          </a:prstGeom>
          <a:solidFill>
            <a:schemeClr val="bg1"/>
          </a:solidFill>
        </p:spPr>
        <p:txBody>
          <a:bodyPr wrap="square" lIns="91440" tIns="45720" rIns="91440" bIns="45720">
            <a:spAutoFit/>
          </a:bodyPr>
          <a:lstStyle/>
          <a:p>
            <a:pPr algn="ctr"/>
            <a:r>
              <a:rPr lang="ru-RU" sz="4800" b="1" cap="none" spc="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Конкурс капитанов</a:t>
            </a:r>
          </a:p>
          <a:p>
            <a:pPr algn="ctr"/>
            <a:r>
              <a:rPr lang="ru-RU" sz="4800" b="1" cap="none" spc="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«Круг или квадрат»</a:t>
            </a:r>
            <a:endParaRPr lang="ru-RU" sz="4800" b="1"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506771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2852936"/>
            <a:ext cx="6347713" cy="1320800"/>
          </a:xfrm>
        </p:spPr>
        <p:txBody>
          <a:bodyPr>
            <a:normAutofit fontScale="90000"/>
          </a:bodyPr>
          <a:lstStyle/>
          <a:p>
            <a:pPr algn="ctr"/>
            <a:r>
              <a:rPr lang="ru-RU" sz="5400" b="1" dirty="0" smtClean="0">
                <a:solidFill>
                  <a:schemeClr val="tx1"/>
                </a:solidFill>
                <a:effectLst>
                  <a:outerShdw blurRad="38100" dist="38100" dir="2700000" algn="tl">
                    <a:srgbClr val="000000">
                      <a:alpha val="43137"/>
                    </a:srgbClr>
                  </a:outerShdw>
                </a:effectLst>
                <a:latin typeface="Arial Black" panose="020B0A04020102020204" pitchFamily="34" charset="0"/>
              </a:rPr>
              <a:t>Подведение итогов</a:t>
            </a:r>
            <a:endParaRPr lang="ru-RU" sz="54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85885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096" y="1135065"/>
            <a:ext cx="8136904" cy="1320800"/>
          </a:xfrm>
        </p:spPr>
        <p:txBody>
          <a:bodyPr>
            <a:noAutofit/>
          </a:bodyPr>
          <a:lstStyle/>
          <a:p>
            <a:pPr algn="ctr"/>
            <a:r>
              <a:rPr lang="ru-RU" sz="2900" b="1" dirty="0" smtClean="0">
                <a:solidFill>
                  <a:schemeClr val="tx1"/>
                </a:solidFill>
                <a:latin typeface="Arial Black" panose="020B0A04020102020204" pitchFamily="34" charset="0"/>
              </a:rPr>
              <a:t>Практикум из опыта работы </a:t>
            </a:r>
            <a:br>
              <a:rPr lang="ru-RU" sz="2900" b="1" dirty="0" smtClean="0">
                <a:solidFill>
                  <a:schemeClr val="tx1"/>
                </a:solidFill>
                <a:latin typeface="Arial Black" panose="020B0A04020102020204" pitchFamily="34" charset="0"/>
              </a:rPr>
            </a:br>
            <a:r>
              <a:rPr lang="ru-RU" sz="2900" b="1" dirty="0" smtClean="0">
                <a:solidFill>
                  <a:schemeClr val="tx1"/>
                </a:solidFill>
                <a:latin typeface="Arial Black" panose="020B0A04020102020204" pitchFamily="34" charset="0"/>
              </a:rPr>
              <a:t>«Подвижная математика»</a:t>
            </a:r>
            <a:br>
              <a:rPr lang="ru-RU" sz="2900" b="1" dirty="0" smtClean="0">
                <a:solidFill>
                  <a:schemeClr val="tx1"/>
                </a:solidFill>
                <a:latin typeface="Arial Black" panose="020B0A04020102020204" pitchFamily="34" charset="0"/>
              </a:rPr>
            </a:br>
            <a:r>
              <a:rPr lang="ru-RU" sz="2900" b="1" dirty="0" smtClean="0">
                <a:solidFill>
                  <a:schemeClr val="tx1"/>
                </a:solidFill>
                <a:latin typeface="Arial Black" panose="020B0A04020102020204" pitchFamily="34" charset="0"/>
              </a:rPr>
              <a:t>(представление игр, направленных на развитие математических способностей)</a:t>
            </a:r>
            <a:r>
              <a:rPr lang="ru-RU" sz="2900" b="1" dirty="0" smtClean="0">
                <a:solidFill>
                  <a:schemeClr val="tx1"/>
                </a:solidFill>
              </a:rPr>
              <a:t/>
            </a:r>
            <a:br>
              <a:rPr lang="ru-RU" sz="2900" b="1" dirty="0" smtClean="0">
                <a:solidFill>
                  <a:schemeClr val="tx1"/>
                </a:solidFill>
              </a:rPr>
            </a:br>
            <a:endParaRPr lang="ru-RU" sz="2900" b="1" dirty="0">
              <a:solidFill>
                <a:schemeClr val="tx1"/>
              </a:solidFill>
            </a:endParaRPr>
          </a:p>
        </p:txBody>
      </p:sp>
      <p:sp>
        <p:nvSpPr>
          <p:cNvPr id="3" name="Объект 2"/>
          <p:cNvSpPr>
            <a:spLocks noGrp="1"/>
          </p:cNvSpPr>
          <p:nvPr>
            <p:ph idx="1"/>
          </p:nvPr>
        </p:nvSpPr>
        <p:spPr>
          <a:xfrm>
            <a:off x="1979712" y="4466101"/>
            <a:ext cx="6347714" cy="3880773"/>
          </a:xfrm>
        </p:spPr>
        <p:txBody>
          <a:bodyPr/>
          <a:lstStyle/>
          <a:p>
            <a:pPr marL="0" indent="0" algn="ctr">
              <a:buNone/>
            </a:pPr>
            <a:r>
              <a:rPr lang="ru-RU" dirty="0" smtClean="0">
                <a:solidFill>
                  <a:schemeClr val="tx1"/>
                </a:solidFill>
                <a:latin typeface="Arial Black" panose="020B0A04020102020204" pitchFamily="34" charset="0"/>
              </a:rPr>
              <a:t>Мусина Альбина </a:t>
            </a:r>
            <a:r>
              <a:rPr lang="ru-RU" dirty="0" err="1" smtClean="0">
                <a:solidFill>
                  <a:schemeClr val="tx1"/>
                </a:solidFill>
                <a:latin typeface="Arial Black" panose="020B0A04020102020204" pitchFamily="34" charset="0"/>
              </a:rPr>
              <a:t>Рафаэльевна</a:t>
            </a:r>
            <a:r>
              <a:rPr lang="ru-RU" dirty="0" smtClean="0">
                <a:solidFill>
                  <a:schemeClr val="tx1"/>
                </a:solidFill>
                <a:latin typeface="Arial Black" panose="020B0A04020102020204" pitchFamily="34" charset="0"/>
              </a:rPr>
              <a:t>,</a:t>
            </a:r>
          </a:p>
          <a:p>
            <a:pPr marL="0" indent="0" algn="ctr">
              <a:buNone/>
            </a:pPr>
            <a:r>
              <a:rPr lang="ru-RU" dirty="0">
                <a:solidFill>
                  <a:schemeClr val="tx1"/>
                </a:solidFill>
                <a:latin typeface="Arial Black" panose="020B0A04020102020204" pitchFamily="34" charset="0"/>
              </a:rPr>
              <a:t>в</a:t>
            </a:r>
            <a:r>
              <a:rPr lang="ru-RU" dirty="0" smtClean="0">
                <a:solidFill>
                  <a:schemeClr val="tx1"/>
                </a:solidFill>
                <a:latin typeface="Arial Black" panose="020B0A04020102020204" pitchFamily="34" charset="0"/>
              </a:rPr>
              <a:t>оспитатель МБДОУ </a:t>
            </a:r>
          </a:p>
          <a:p>
            <a:pPr marL="0" indent="0" algn="ctr">
              <a:buNone/>
            </a:pPr>
            <a:r>
              <a:rPr lang="ru-RU" dirty="0" smtClean="0">
                <a:solidFill>
                  <a:schemeClr val="tx1"/>
                </a:solidFill>
                <a:latin typeface="Arial Black" panose="020B0A04020102020204" pitchFamily="34" charset="0"/>
              </a:rPr>
              <a:t>«Солнышко» с. Мирное»</a:t>
            </a:r>
          </a:p>
          <a:p>
            <a:pPr marL="0" indent="0">
              <a:buNone/>
            </a:pPr>
            <a:endParaRPr lang="ru-RU" dirty="0"/>
          </a:p>
        </p:txBody>
      </p:sp>
      <p:sp>
        <p:nvSpPr>
          <p:cNvPr id="4" name="Номер слайда 3"/>
          <p:cNvSpPr>
            <a:spLocks noGrp="1"/>
          </p:cNvSpPr>
          <p:nvPr>
            <p:ph type="sldNum" sz="quarter" idx="12"/>
          </p:nvPr>
        </p:nvSpPr>
        <p:spPr/>
        <p:txBody>
          <a:bodyPr/>
          <a:lstStyle/>
          <a:p>
            <a:fld id="{694BC216-E8B5-4B29-8FF1-A5959462266E}" type="slidenum">
              <a:rPr lang="ru-RU" altLang="ru-RU" smtClean="0"/>
              <a:pPr/>
              <a:t>77</a:t>
            </a:fld>
            <a:endParaRPr lang="ru-RU" altLang="ru-RU"/>
          </a:p>
        </p:txBody>
      </p:sp>
    </p:spTree>
    <p:extLst>
      <p:ext uri="{BB962C8B-B14F-4D97-AF65-F5344CB8AC3E}">
        <p14:creationId xmlns:p14="http://schemas.microsoft.com/office/powerpoint/2010/main" val="351716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99392"/>
            <a:ext cx="6624736" cy="1052736"/>
          </a:xfrm>
        </p:spPr>
        <p:txBody>
          <a:bodyPr>
            <a:normAutofit fontScale="90000"/>
          </a:bodyPr>
          <a:lstStyle/>
          <a:p>
            <a:pPr algn="ctr"/>
            <a:r>
              <a:rPr lang="ru-RU" sz="32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Дидактическая игра </a:t>
            </a:r>
            <a:br>
              <a:rPr lang="ru-RU" sz="32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br>
            <a:r>
              <a:rPr lang="ru-RU" sz="32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«Дроби Никитина»</a:t>
            </a:r>
            <a:endParaRPr lang="ru-RU" sz="3200" b="1" dirty="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endParaRPr>
          </a:p>
        </p:txBody>
      </p:sp>
      <p:sp>
        <p:nvSpPr>
          <p:cNvPr id="3" name="Объект 2"/>
          <p:cNvSpPr>
            <a:spLocks noGrp="1"/>
          </p:cNvSpPr>
          <p:nvPr>
            <p:ph idx="1"/>
          </p:nvPr>
        </p:nvSpPr>
        <p:spPr>
          <a:xfrm>
            <a:off x="2123728" y="5229200"/>
            <a:ext cx="5976664" cy="2924594"/>
          </a:xfrm>
        </p:spPr>
        <p:txBody>
          <a:bodyPr>
            <a:normAutofit/>
          </a:bodyPr>
          <a:lstStyle/>
          <a:p>
            <a:pPr marL="0" indent="0" algn="ctr">
              <a:buNone/>
            </a:pPr>
            <a:r>
              <a:rPr 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Воспитатель первой младшей группы: </a:t>
            </a:r>
          </a:p>
          <a:p>
            <a:pPr marL="0" indent="0" algn="ctr">
              <a:buNone/>
            </a:pPr>
            <a:r>
              <a:rPr lang="ru-RU" sz="2000" b="1" dirty="0" smtClean="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Гуменюк Лидия Александровна</a:t>
            </a:r>
            <a:endParaRPr lang="ru-RU" sz="2000" b="1" dirty="0">
              <a:solidFill>
                <a:schemeClr val="tx1"/>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124744"/>
            <a:ext cx="5832648" cy="3732894"/>
          </a:xfrm>
          <a:prstGeom prst="rect">
            <a:avLst/>
          </a:prstGeom>
          <a:ln>
            <a:noFill/>
          </a:ln>
          <a:effectLst>
            <a:softEdge rad="112500"/>
          </a:effectLst>
        </p:spPr>
      </p:pic>
    </p:spTree>
    <p:extLst>
      <p:ext uri="{BB962C8B-B14F-4D97-AF65-F5344CB8AC3E}">
        <p14:creationId xmlns:p14="http://schemas.microsoft.com/office/powerpoint/2010/main" val="312945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85271" y="1314077"/>
            <a:ext cx="4572000" cy="4501232"/>
          </a:xfrm>
          <a:prstGeom prst="rect">
            <a:avLst/>
          </a:prstGeom>
        </p:spPr>
        <p:txBody>
          <a:bodyPr>
            <a:spAutoFit/>
          </a:bodyPr>
          <a:lstStyle/>
          <a:p>
            <a:pPr algn="just">
              <a:lnSpc>
                <a:spcPct val="150000"/>
              </a:lnSpc>
              <a:defRPr/>
            </a:pPr>
            <a:r>
              <a:rPr lang="ru-RU" sz="1400"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Игрушки, игры </a:t>
            </a:r>
            <a:r>
              <a:rPr lang="ru-RU" sz="1400" dirty="0">
                <a:effectLst>
                  <a:outerShdw blurRad="38100" dist="38100" dir="2700000" algn="tl">
                    <a:srgbClr val="000000">
                      <a:alpha val="43137"/>
                    </a:srgbClr>
                  </a:outerShdw>
                </a:effectLst>
                <a:latin typeface="Arial Black" panose="020B0A04020102020204" pitchFamily="34" charset="0"/>
              </a:rPr>
              <a:t>- одно из самых сильных воспитательных средств в руках общества. Игру принято называть основным видом деятельности ребенка. Именно в игре проявляются и развиваются разные стороны его личности, удовлетворяются многие интеллектуальные и эмоциональные потребности, складывается характер. Вы думаете, что вы просто покупаете игрушку? Нет, вы проектируете при этом человеческую </a:t>
            </a:r>
            <a:r>
              <a:rPr lang="ru-RU" sz="1400" dirty="0" smtClean="0">
                <a:effectLst>
                  <a:outerShdw blurRad="38100" dist="38100" dir="2700000" algn="tl">
                    <a:srgbClr val="000000">
                      <a:alpha val="43137"/>
                    </a:srgbClr>
                  </a:outerShdw>
                </a:effectLst>
                <a:latin typeface="Arial Black" panose="020B0A04020102020204" pitchFamily="34" charset="0"/>
              </a:rPr>
              <a:t>личность!</a:t>
            </a:r>
          </a:p>
          <a:p>
            <a:pPr algn="r">
              <a:lnSpc>
                <a:spcPct val="150000"/>
              </a:lnSpc>
              <a:defRPr/>
            </a:pPr>
            <a:r>
              <a:rPr lang="ru-RU" sz="1400" dirty="0" smtClean="0">
                <a:effectLst>
                  <a:outerShdw blurRad="38100" dist="38100" dir="2700000" algn="tl">
                    <a:srgbClr val="000000">
                      <a:alpha val="43137"/>
                    </a:srgbClr>
                  </a:outerShdw>
                </a:effectLst>
                <a:latin typeface="Arial Black" panose="020B0A04020102020204" pitchFamily="34" charset="0"/>
              </a:rPr>
              <a:t>Б</a:t>
            </a:r>
            <a:r>
              <a:rPr lang="ru-RU" sz="1400" dirty="0">
                <a:effectLst>
                  <a:outerShdw blurRad="38100" dist="38100" dir="2700000" algn="tl">
                    <a:srgbClr val="000000">
                      <a:alpha val="43137"/>
                    </a:srgbClr>
                  </a:outerShdw>
                </a:effectLst>
                <a:latin typeface="Arial Black" panose="020B0A04020102020204" pitchFamily="34" charset="0"/>
              </a:rPr>
              <a:t>. П. Никитин</a:t>
            </a:r>
          </a:p>
          <a:p>
            <a:pPr>
              <a:defRPr/>
            </a:pPr>
            <a:endParaRPr lang="ru-RU" sz="1350" dirty="0"/>
          </a:p>
        </p:txBody>
      </p:sp>
      <p:pic>
        <p:nvPicPr>
          <p:cNvPr id="3" name="Рисунок 2"/>
          <p:cNvPicPr>
            <a:picLocks noChangeAspect="1"/>
          </p:cNvPicPr>
          <p:nvPr/>
        </p:nvPicPr>
        <p:blipFill>
          <a:blip r:embed="rId2"/>
          <a:stretch>
            <a:fillRect/>
          </a:stretch>
        </p:blipFill>
        <p:spPr>
          <a:xfrm>
            <a:off x="6084168" y="1314077"/>
            <a:ext cx="2878282" cy="4172879"/>
          </a:xfrm>
          <a:prstGeom prst="rect">
            <a:avLst/>
          </a:prstGeom>
          <a:ln>
            <a:noFill/>
          </a:ln>
          <a:effectLst>
            <a:softEdge rad="112500"/>
          </a:effectLst>
        </p:spPr>
      </p:pic>
    </p:spTree>
    <p:extLst>
      <p:ext uri="{BB962C8B-B14F-4D97-AF65-F5344CB8AC3E}">
        <p14:creationId xmlns:p14="http://schemas.microsoft.com/office/powerpoint/2010/main" val="1953285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1881684" y="260648"/>
            <a:ext cx="6604768" cy="561975"/>
          </a:xfrm>
        </p:spPr>
        <p:txBody>
          <a:bodyPr>
            <a:normAutofit/>
          </a:bodyPr>
          <a:lstStyle/>
          <a:p>
            <a:pPr algn="ct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Педагогический коллектив </a:t>
            </a:r>
          </a:p>
        </p:txBody>
      </p:sp>
      <p:pic>
        <p:nvPicPr>
          <p:cNvPr id="5" name="Рисунок 4" descr="04.10- 129 учителя 20 c текстом.jpg"/>
          <p:cNvPicPr>
            <a:picLocks noChangeAspect="1"/>
          </p:cNvPicPr>
          <p:nvPr/>
        </p:nvPicPr>
        <p:blipFill rotWithShape="1">
          <a:blip r:embed="rId2" cstate="print"/>
          <a:srcRect l="3106" t="9423" r="-120" b="13934"/>
          <a:stretch/>
        </p:blipFill>
        <p:spPr>
          <a:xfrm>
            <a:off x="478681" y="842831"/>
            <a:ext cx="5256584" cy="2768474"/>
          </a:xfrm>
          <a:prstGeom prst="rect">
            <a:avLst/>
          </a:prstGeom>
          <a:ln>
            <a:noFill/>
          </a:ln>
          <a:effectLst>
            <a:softEdge rad="112500"/>
          </a:effectLst>
        </p:spPr>
      </p:pic>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t="28177"/>
          <a:stretch/>
        </p:blipFill>
        <p:spPr>
          <a:xfrm>
            <a:off x="118641" y="3635570"/>
            <a:ext cx="5616624" cy="3025512"/>
          </a:xfrm>
          <a:prstGeom prst="rect">
            <a:avLst/>
          </a:prstGeom>
          <a:ln>
            <a:noFill/>
          </a:ln>
          <a:effectLst>
            <a:softEdge rad="112500"/>
          </a:effectLst>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11787" b="9790"/>
          <a:stretch/>
        </p:blipFill>
        <p:spPr>
          <a:xfrm>
            <a:off x="5851106" y="1268760"/>
            <a:ext cx="3233347" cy="439248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12290"/>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0"/>
                                  </p:stCondLst>
                                  <p:childTnLst>
                                    <p:set>
                                      <p:cBhvr>
                                        <p:cTn id="9"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908720"/>
            <a:ext cx="5891645" cy="646331"/>
          </a:xfrm>
          <a:prstGeom prst="rect">
            <a:avLst/>
          </a:prstGeom>
        </p:spPr>
        <p:txBody>
          <a:bodyPr wrap="square">
            <a:spAutoFit/>
          </a:bodyPr>
          <a:lstStyle/>
          <a:p>
            <a:r>
              <a:rPr lang="ru-RU"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Цель игры: </a:t>
            </a:r>
            <a:r>
              <a:rPr lang="ru-RU" b="1" dirty="0">
                <a:effectLst>
                  <a:outerShdw blurRad="38100" dist="38100" dir="2700000" algn="tl">
                    <a:srgbClr val="000000">
                      <a:alpha val="43137"/>
                    </a:srgbClr>
                  </a:outerShdw>
                </a:effectLst>
                <a:latin typeface="Arial Black" panose="020B0A04020102020204" pitchFamily="34" charset="0"/>
              </a:rPr>
              <a:t>Развитие навыков устного счета, усвоение дробей.</a:t>
            </a:r>
          </a:p>
        </p:txBody>
      </p:sp>
      <p:sp>
        <p:nvSpPr>
          <p:cNvPr id="3" name="Прямоугольник 2"/>
          <p:cNvSpPr/>
          <p:nvPr/>
        </p:nvSpPr>
        <p:spPr>
          <a:xfrm>
            <a:off x="1475656" y="1558012"/>
            <a:ext cx="7272808" cy="4154984"/>
          </a:xfrm>
          <a:prstGeom prst="rect">
            <a:avLst/>
          </a:prstGeom>
        </p:spPr>
        <p:txBody>
          <a:bodyPr wrap="square">
            <a:spAutoFit/>
          </a:bodyPr>
          <a:lstStyle/>
          <a:p>
            <a:pPr algn="just"/>
            <a:r>
              <a:rPr lang="ru-RU" sz="12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Задачи:</a:t>
            </a:r>
          </a:p>
          <a:p>
            <a:pPr algn="just"/>
            <a:r>
              <a:rPr lang="ru-RU" sz="12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Обучающие:</a:t>
            </a:r>
          </a:p>
          <a:p>
            <a:pPr algn="just"/>
            <a:r>
              <a:rPr lang="ru-RU" sz="1200" b="1" dirty="0">
                <a:effectLst>
                  <a:outerShdw blurRad="38100" dist="38100" dir="2700000" algn="tl">
                    <a:srgbClr val="000000">
                      <a:alpha val="43137"/>
                    </a:srgbClr>
                  </a:outerShdw>
                </a:effectLst>
                <a:latin typeface="Arial Black" panose="020B0A04020102020204" pitchFamily="34" charset="0"/>
              </a:rPr>
              <a:t>Учить определять соотношение частей.</a:t>
            </a:r>
          </a:p>
          <a:p>
            <a:pPr algn="just"/>
            <a:r>
              <a:rPr lang="ru-RU" sz="1200" b="1" dirty="0">
                <a:effectLst>
                  <a:outerShdw blurRad="38100" dist="38100" dir="2700000" algn="tl">
                    <a:srgbClr val="000000">
                      <a:alpha val="43137"/>
                    </a:srgbClr>
                  </a:outerShdw>
                </a:effectLst>
                <a:latin typeface="Arial Black" panose="020B0A04020102020204" pitchFamily="34" charset="0"/>
              </a:rPr>
              <a:t>Учить логическому и образному мышлению;</a:t>
            </a:r>
          </a:p>
          <a:p>
            <a:pPr algn="just"/>
            <a:r>
              <a:rPr lang="ru-RU" sz="1200" b="1" dirty="0">
                <a:effectLst>
                  <a:outerShdw blurRad="38100" dist="38100" dir="2700000" algn="tl">
                    <a:srgbClr val="000000">
                      <a:alpha val="43137"/>
                    </a:srgbClr>
                  </a:outerShdw>
                </a:effectLst>
                <a:latin typeface="Arial Black" panose="020B0A04020102020204" pitchFamily="34" charset="0"/>
              </a:rPr>
              <a:t>Формировать умения действовать по словесным инструкциям.</a:t>
            </a:r>
          </a:p>
          <a:p>
            <a:pPr algn="just"/>
            <a:endParaRPr lang="ru-RU" sz="1200" b="1" dirty="0">
              <a:effectLst>
                <a:outerShdw blurRad="38100" dist="38100" dir="2700000" algn="tl">
                  <a:srgbClr val="000000">
                    <a:alpha val="43137"/>
                  </a:srgbClr>
                </a:outerShdw>
              </a:effectLst>
              <a:latin typeface="Arial Black" panose="020B0A04020102020204" pitchFamily="34" charset="0"/>
            </a:endParaRPr>
          </a:p>
          <a:p>
            <a:pPr algn="just"/>
            <a:r>
              <a:rPr lang="ru-RU" sz="12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Развивающие:</a:t>
            </a:r>
          </a:p>
          <a:p>
            <a:pPr algn="just"/>
            <a:r>
              <a:rPr lang="ru-RU" sz="1200" b="1" dirty="0">
                <a:effectLst>
                  <a:outerShdw blurRad="38100" dist="38100" dir="2700000" algn="tl">
                    <a:srgbClr val="000000">
                      <a:alpha val="43137"/>
                    </a:srgbClr>
                  </a:outerShdw>
                </a:effectLst>
                <a:latin typeface="Arial Black" panose="020B0A04020102020204" pitchFamily="34" charset="0"/>
              </a:rPr>
              <a:t>Познакомить детей с сенсорными эталонами;</a:t>
            </a:r>
            <a:r>
              <a:rPr lang="ru-RU" sz="12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 </a:t>
            </a:r>
            <a:r>
              <a:rPr lang="ru-RU" sz="1200" b="1" dirty="0">
                <a:effectLst>
                  <a:outerShdw blurRad="38100" dist="38100" dir="2700000" algn="tl">
                    <a:srgbClr val="000000">
                      <a:alpha val="43137"/>
                    </a:srgbClr>
                  </a:outerShdw>
                </a:effectLst>
                <a:latin typeface="Arial Black" panose="020B0A04020102020204" pitchFamily="34" charset="0"/>
              </a:rPr>
              <a:t>понятием дробности, соотношением между дробями</a:t>
            </a:r>
            <a:r>
              <a:rPr lang="ru-RU" sz="12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a:t>
            </a:r>
          </a:p>
          <a:p>
            <a:pPr algn="just"/>
            <a:r>
              <a:rPr lang="ru-RU" sz="1200" b="1" dirty="0">
                <a:effectLst>
                  <a:outerShdw blurRad="38100" dist="38100" dir="2700000" algn="tl">
                    <a:srgbClr val="000000">
                      <a:alpha val="43137"/>
                    </a:srgbClr>
                  </a:outerShdw>
                </a:effectLst>
                <a:latin typeface="Arial Black" panose="020B0A04020102020204" pitchFamily="34" charset="0"/>
              </a:rPr>
              <a:t>Развитие познавательных процессов (ощущений, восприятия, внимания, памяти, логического мышления, воображения);</a:t>
            </a:r>
          </a:p>
          <a:p>
            <a:pPr algn="just"/>
            <a:r>
              <a:rPr lang="ru-RU" sz="1200" b="1" dirty="0">
                <a:effectLst>
                  <a:outerShdw blurRad="38100" dist="38100" dir="2700000" algn="tl">
                    <a:srgbClr val="000000">
                      <a:alpha val="43137"/>
                    </a:srgbClr>
                  </a:outerShdw>
                </a:effectLst>
                <a:latin typeface="Arial Black" panose="020B0A04020102020204" pitchFamily="34" charset="0"/>
              </a:rPr>
              <a:t>Формирование психологических предпосылок для овладения исследовательской деятельностью.</a:t>
            </a:r>
          </a:p>
          <a:p>
            <a:pPr algn="just"/>
            <a:r>
              <a:rPr lang="ru-RU" sz="1200" b="1" dirty="0">
                <a:effectLst>
                  <a:outerShdw blurRad="38100" dist="38100" dir="2700000" algn="tl">
                    <a:srgbClr val="000000">
                      <a:alpha val="43137"/>
                    </a:srgbClr>
                  </a:outerShdw>
                </a:effectLst>
                <a:latin typeface="Arial Black" panose="020B0A04020102020204" pitchFamily="34" charset="0"/>
              </a:rPr>
              <a:t>Развитие произвольности в управлении интеллектуальными процессами;</a:t>
            </a:r>
          </a:p>
          <a:p>
            <a:pPr algn="just"/>
            <a:r>
              <a:rPr lang="ru-RU" sz="1200" b="1" dirty="0">
                <a:effectLst>
                  <a:outerShdw blurRad="38100" dist="38100" dir="2700000" algn="tl">
                    <a:srgbClr val="000000">
                      <a:alpha val="43137"/>
                    </a:srgbClr>
                  </a:outerShdw>
                </a:effectLst>
                <a:latin typeface="Arial Black" panose="020B0A04020102020204" pitchFamily="34" charset="0"/>
              </a:rPr>
              <a:t>Развивать творческую активность, фантазию.</a:t>
            </a:r>
          </a:p>
          <a:p>
            <a:pPr algn="just"/>
            <a:r>
              <a:rPr lang="ru-RU" sz="1200" b="1" dirty="0">
                <a:effectLst>
                  <a:outerShdw blurRad="38100" dist="38100" dir="2700000" algn="tl">
                    <a:srgbClr val="000000">
                      <a:alpha val="43137"/>
                    </a:srgbClr>
                  </a:outerShdw>
                </a:effectLst>
                <a:latin typeface="Arial Black" panose="020B0A04020102020204" pitchFamily="34" charset="0"/>
              </a:rPr>
              <a:t>Развивать наглядно образное мышление, комбинаторные способности.</a:t>
            </a:r>
          </a:p>
          <a:p>
            <a:pPr algn="just"/>
            <a:endParaRPr lang="ru-RU" sz="1200" b="1" dirty="0">
              <a:effectLst>
                <a:outerShdw blurRad="38100" dist="38100" dir="2700000" algn="tl">
                  <a:srgbClr val="000000">
                    <a:alpha val="43137"/>
                  </a:srgbClr>
                </a:outerShdw>
              </a:effectLst>
              <a:latin typeface="Arial Black" panose="020B0A04020102020204" pitchFamily="34" charset="0"/>
            </a:endParaRPr>
          </a:p>
          <a:p>
            <a:pPr algn="just"/>
            <a:r>
              <a:rPr lang="ru-RU" sz="12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Воспитывающие:</a:t>
            </a:r>
          </a:p>
          <a:p>
            <a:pPr algn="just"/>
            <a:r>
              <a:rPr lang="ru-RU" sz="1200" b="1" dirty="0">
                <a:effectLst>
                  <a:outerShdw blurRad="38100" dist="38100" dir="2700000" algn="tl">
                    <a:srgbClr val="000000">
                      <a:alpha val="43137"/>
                    </a:srgbClr>
                  </a:outerShdw>
                </a:effectLst>
                <a:latin typeface="Arial Black" panose="020B0A04020102020204" pitchFamily="34" charset="0"/>
              </a:rPr>
              <a:t>Формировать интерес к обучению.</a:t>
            </a:r>
          </a:p>
          <a:p>
            <a:pPr algn="just"/>
            <a:r>
              <a:rPr lang="ru-RU" sz="1200" b="1" dirty="0">
                <a:effectLst>
                  <a:outerShdw blurRad="38100" dist="38100" dir="2700000" algn="tl">
                    <a:srgbClr val="000000">
                      <a:alpha val="43137"/>
                    </a:srgbClr>
                  </a:outerShdw>
                </a:effectLst>
                <a:latin typeface="Arial Black" panose="020B0A04020102020204" pitchFamily="34" charset="0"/>
              </a:rPr>
              <a:t>Воспитывать аккуратность, усидчивость, добросовестное отношение к работе.</a:t>
            </a:r>
          </a:p>
          <a:p>
            <a:pPr algn="just"/>
            <a:r>
              <a:rPr lang="ru-RU" sz="1200" b="1" dirty="0">
                <a:effectLst>
                  <a:outerShdw blurRad="38100" dist="38100" dir="2700000" algn="tl">
                    <a:srgbClr val="000000">
                      <a:alpha val="43137"/>
                    </a:srgbClr>
                  </a:outerShdw>
                </a:effectLst>
                <a:latin typeface="Arial Black" panose="020B0A04020102020204" pitchFamily="34" charset="0"/>
              </a:rPr>
              <a:t>Воспитывать внимательность к выполнению заданий.</a:t>
            </a:r>
          </a:p>
          <a:p>
            <a:pPr algn="just"/>
            <a:r>
              <a:rPr lang="ru-RU" sz="1200" b="1" dirty="0">
                <a:effectLst>
                  <a:outerShdw blurRad="38100" dist="38100" dir="2700000" algn="tl">
                    <a:srgbClr val="000000">
                      <a:alpha val="43137"/>
                    </a:srgbClr>
                  </a:outerShdw>
                </a:effectLst>
                <a:latin typeface="Arial Black" panose="020B0A04020102020204" pitchFamily="34" charset="0"/>
              </a:rPr>
              <a:t>Воспитывать умение анализировать свои успехи, затруднения, ошибки.</a:t>
            </a:r>
          </a:p>
        </p:txBody>
      </p:sp>
    </p:spTree>
    <p:extLst>
      <p:ext uri="{BB962C8B-B14F-4D97-AF65-F5344CB8AC3E}">
        <p14:creationId xmlns:p14="http://schemas.microsoft.com/office/powerpoint/2010/main" val="1572554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769" l="2794" r="46821">
                        <a14:foregroundMark x1="13873" y1="47575" x2="13873" y2="47575"/>
                        <a14:foregroundMark x1="30829" y1="29099" x2="30829" y2="29099"/>
                        <a14:foregroundMark x1="31599" y1="18707" x2="31599" y2="18707"/>
                        <a14:foregroundMark x1="29961" y1="8776" x2="29961" y2="8776"/>
                        <a14:foregroundMark x1="28516" y1="6236" x2="28516" y2="6236"/>
                        <a14:foregroundMark x1="26590" y1="45727" x2="26590" y2="45727"/>
                      </a14:backgroundRemoval>
                    </a14:imgEffect>
                  </a14:imgLayer>
                </a14:imgProps>
              </a:ext>
            </a:extLst>
          </a:blip>
          <a:srcRect l="2917" r="52942"/>
          <a:stretch/>
        </p:blipFill>
        <p:spPr>
          <a:xfrm>
            <a:off x="4932040" y="1252105"/>
            <a:ext cx="3675020" cy="3473040"/>
          </a:xfrm>
          <a:prstGeom prst="rect">
            <a:avLst/>
          </a:prstGeom>
        </p:spPr>
      </p:pic>
      <p:pic>
        <p:nvPicPr>
          <p:cNvPr id="9" name="Рисунок 8"/>
          <p:cNvPicPr>
            <a:picLocks noChangeAspect="1"/>
          </p:cNvPicPr>
          <p:nvPr/>
        </p:nvPicPr>
        <p:blipFill>
          <a:blip r:embed="rId4"/>
          <a:stretch>
            <a:fillRect/>
          </a:stretch>
        </p:blipFill>
        <p:spPr>
          <a:xfrm>
            <a:off x="1855162" y="836712"/>
            <a:ext cx="2778602" cy="2571750"/>
          </a:xfrm>
          <a:prstGeom prst="rect">
            <a:avLst/>
          </a:prstGeom>
        </p:spPr>
      </p:pic>
      <p:pic>
        <p:nvPicPr>
          <p:cNvPr id="10" name="Рисунок 9"/>
          <p:cNvPicPr>
            <a:picLocks noChangeAspect="1"/>
          </p:cNvPicPr>
          <p:nvPr/>
        </p:nvPicPr>
        <p:blipFill rotWithShape="1">
          <a:blip r:embed="rId5"/>
          <a:srcRect l="12181" t="10745" r="26104" b="12121"/>
          <a:stretch/>
        </p:blipFill>
        <p:spPr>
          <a:xfrm>
            <a:off x="1861733" y="3408462"/>
            <a:ext cx="3086100" cy="2909456"/>
          </a:xfrm>
          <a:prstGeom prst="ellipse">
            <a:avLst/>
          </a:prstGeom>
          <a:ln>
            <a:noFill/>
          </a:ln>
          <a:effectLst>
            <a:softEdge rad="112500"/>
          </a:effectLst>
        </p:spPr>
      </p:pic>
    </p:spTree>
    <p:extLst>
      <p:ext uri="{BB962C8B-B14F-4D97-AF65-F5344CB8AC3E}">
        <p14:creationId xmlns:p14="http://schemas.microsoft.com/office/powerpoint/2010/main" val="2019050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35696" y="1556792"/>
            <a:ext cx="7142083" cy="3918544"/>
          </a:xfrm>
          <a:prstGeom prst="rect">
            <a:avLst/>
          </a:prstGeom>
          <a:ln>
            <a:noFill/>
          </a:ln>
          <a:effectLst>
            <a:softEdge rad="112500"/>
          </a:effectLst>
        </p:spPr>
      </p:pic>
    </p:spTree>
    <p:extLst>
      <p:ext uri="{BB962C8B-B14F-4D97-AF65-F5344CB8AC3E}">
        <p14:creationId xmlns:p14="http://schemas.microsoft.com/office/powerpoint/2010/main" val="187199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980728"/>
            <a:ext cx="6837218" cy="923330"/>
          </a:xfrm>
          <a:prstGeom prst="rect">
            <a:avLst/>
          </a:prstGeom>
        </p:spPr>
        <p:txBody>
          <a:bodyPr wrap="square">
            <a:spAutoFit/>
          </a:bodyPr>
          <a:lstStyle/>
          <a:p>
            <a:pPr algn="just"/>
            <a:r>
              <a:rPr lang="ru-RU" b="1" dirty="0">
                <a:effectLst>
                  <a:outerShdw blurRad="38100" dist="38100" dir="2700000" algn="tl">
                    <a:srgbClr val="000000">
                      <a:alpha val="43137"/>
                    </a:srgbClr>
                  </a:outerShdw>
                </a:effectLst>
                <a:latin typeface="Arial Black" panose="020B0A04020102020204" pitchFamily="34" charset="0"/>
              </a:rPr>
              <a:t>Сколько четвертых частей помещается на одной половине? </a:t>
            </a:r>
          </a:p>
          <a:p>
            <a:pPr algn="just"/>
            <a:r>
              <a:rPr lang="ru-RU" b="1" dirty="0">
                <a:effectLst>
                  <a:outerShdw blurRad="38100" dist="38100" dir="2700000" algn="tl">
                    <a:srgbClr val="000000">
                      <a:alpha val="43137"/>
                    </a:srgbClr>
                  </a:outerShdw>
                </a:effectLst>
                <a:latin typeface="Arial Black" panose="020B0A04020102020204" pitchFamily="34" charset="0"/>
              </a:rPr>
              <a:t>Сколько шестых частей?</a:t>
            </a:r>
          </a:p>
        </p:txBody>
      </p:sp>
      <p:graphicFrame>
        <p:nvGraphicFramePr>
          <p:cNvPr id="10" name="Диаграмма 9"/>
          <p:cNvGraphicFramePr/>
          <p:nvPr>
            <p:extLst>
              <p:ext uri="{D42A27DB-BD31-4B8C-83A1-F6EECF244321}">
                <p14:modId xmlns:p14="http://schemas.microsoft.com/office/powerpoint/2010/main" val="2358174724"/>
              </p:ext>
            </p:extLst>
          </p:nvPr>
        </p:nvGraphicFramePr>
        <p:xfrm>
          <a:off x="5652120" y="2204864"/>
          <a:ext cx="2452256" cy="30292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Диаграмма 12"/>
          <p:cNvGraphicFramePr/>
          <p:nvPr>
            <p:extLst>
              <p:ext uri="{D42A27DB-BD31-4B8C-83A1-F6EECF244321}">
                <p14:modId xmlns:p14="http://schemas.microsoft.com/office/powerpoint/2010/main" val="2029173206"/>
              </p:ext>
            </p:extLst>
          </p:nvPr>
        </p:nvGraphicFramePr>
        <p:xfrm>
          <a:off x="1907704" y="2056649"/>
          <a:ext cx="2559627" cy="3325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9001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1680" y="1412776"/>
            <a:ext cx="7024255" cy="646331"/>
          </a:xfrm>
          <a:prstGeom prst="rect">
            <a:avLst/>
          </a:prstGeom>
        </p:spPr>
        <p:txBody>
          <a:bodyPr wrap="square">
            <a:spAutoFit/>
          </a:bodyPr>
          <a:lstStyle/>
          <a:p>
            <a:pPr algn="just"/>
            <a:r>
              <a:rPr lang="ru-RU" b="1" dirty="0">
                <a:effectLst>
                  <a:outerShdw blurRad="38100" dist="38100" dir="2700000" algn="tl">
                    <a:srgbClr val="000000">
                      <a:alpha val="43137"/>
                    </a:srgbClr>
                  </a:outerShdw>
                </a:effectLst>
                <a:latin typeface="Arial Black" panose="020B0A04020102020204" pitchFamily="34" charset="0"/>
              </a:rPr>
              <a:t>Какие части и сколько их поместится точно на одной трети?</a:t>
            </a:r>
          </a:p>
        </p:txBody>
      </p:sp>
      <p:graphicFrame>
        <p:nvGraphicFramePr>
          <p:cNvPr id="5" name="Диаграмма 4"/>
          <p:cNvGraphicFramePr/>
          <p:nvPr>
            <p:extLst>
              <p:ext uri="{D42A27DB-BD31-4B8C-83A1-F6EECF244321}">
                <p14:modId xmlns:p14="http://schemas.microsoft.com/office/powerpoint/2010/main" val="1243951133"/>
              </p:ext>
            </p:extLst>
          </p:nvPr>
        </p:nvGraphicFramePr>
        <p:xfrm>
          <a:off x="3203848" y="2636912"/>
          <a:ext cx="3619500" cy="31386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783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3461" y="1046911"/>
            <a:ext cx="7766870" cy="646331"/>
          </a:xfrm>
          <a:prstGeom prst="rect">
            <a:avLst/>
          </a:prstGeom>
        </p:spPr>
        <p:txBody>
          <a:bodyPr wrap="none">
            <a:spAutoFit/>
          </a:bodyPr>
          <a:lstStyle/>
          <a:p>
            <a:pPr algn="just"/>
            <a:r>
              <a:rPr lang="ru-RU" b="1" dirty="0">
                <a:effectLst>
                  <a:outerShdw blurRad="38100" dist="38100" dir="2700000" algn="tl">
                    <a:srgbClr val="000000">
                      <a:alpha val="43137"/>
                    </a:srgbClr>
                  </a:outerShdw>
                </a:effectLst>
                <a:latin typeface="Arial Black" panose="020B0A04020102020204" pitchFamily="34" charset="0"/>
              </a:rPr>
              <a:t>Можно ли из частей разного цвета сложить целый круг? </a:t>
            </a:r>
          </a:p>
          <a:p>
            <a:pPr algn="just"/>
            <a:r>
              <a:rPr lang="ru-RU" b="1" dirty="0">
                <a:effectLst>
                  <a:outerShdw blurRad="38100" dist="38100" dir="2700000" algn="tl">
                    <a:srgbClr val="000000">
                      <a:alpha val="43137"/>
                    </a:srgbClr>
                  </a:outerShdw>
                </a:effectLst>
                <a:latin typeface="Arial Black" panose="020B0A04020102020204" pitchFamily="34" charset="0"/>
              </a:rPr>
              <a:t>Какие части для этого надо взять?</a:t>
            </a:r>
          </a:p>
        </p:txBody>
      </p:sp>
      <p:pic>
        <p:nvPicPr>
          <p:cNvPr id="10" name="Рисунок 9"/>
          <p:cNvPicPr>
            <a:picLocks noChangeAspect="1"/>
          </p:cNvPicPr>
          <p:nvPr/>
        </p:nvPicPr>
        <p:blipFill>
          <a:blip r:embed="rId2"/>
          <a:stretch>
            <a:fillRect/>
          </a:stretch>
        </p:blipFill>
        <p:spPr>
          <a:xfrm>
            <a:off x="1478979" y="2061790"/>
            <a:ext cx="2560542" cy="3324132"/>
          </a:xfrm>
          <a:prstGeom prst="rect">
            <a:avLst/>
          </a:prstGeom>
        </p:spPr>
      </p:pic>
      <p:graphicFrame>
        <p:nvGraphicFramePr>
          <p:cNvPr id="13" name="Диаграмма 12"/>
          <p:cNvGraphicFramePr/>
          <p:nvPr>
            <p:extLst>
              <p:ext uri="{D42A27DB-BD31-4B8C-83A1-F6EECF244321}">
                <p14:modId xmlns:p14="http://schemas.microsoft.com/office/powerpoint/2010/main" val="3707078564"/>
              </p:ext>
            </p:extLst>
          </p:nvPr>
        </p:nvGraphicFramePr>
        <p:xfrm>
          <a:off x="3977895" y="2123574"/>
          <a:ext cx="2498002" cy="31594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15"/>
          <p:cNvGraphicFramePr/>
          <p:nvPr>
            <p:extLst/>
          </p:nvPr>
        </p:nvGraphicFramePr>
        <p:xfrm>
          <a:off x="5255880" y="2012176"/>
          <a:ext cx="2559627" cy="3366464"/>
        </p:xfrm>
        <a:graphic>
          <a:graphicData uri="http://schemas.openxmlformats.org/drawingml/2006/chart">
            <c:chart xmlns:c="http://schemas.openxmlformats.org/drawingml/2006/chart" xmlns:r="http://schemas.openxmlformats.org/officeDocument/2006/relationships" r:id="rId4"/>
          </a:graphicData>
        </a:graphic>
      </p:graphicFrame>
      <p:pic>
        <p:nvPicPr>
          <p:cNvPr id="17" name="Рисунок 16"/>
          <p:cNvPicPr>
            <a:picLocks noChangeAspect="1"/>
          </p:cNvPicPr>
          <p:nvPr/>
        </p:nvPicPr>
        <p:blipFill>
          <a:blip r:embed="rId5"/>
          <a:stretch>
            <a:fillRect/>
          </a:stretch>
        </p:blipFill>
        <p:spPr>
          <a:xfrm>
            <a:off x="6475897" y="2020638"/>
            <a:ext cx="2555969" cy="3365284"/>
          </a:xfrm>
          <a:prstGeom prst="rect">
            <a:avLst/>
          </a:prstGeom>
        </p:spPr>
      </p:pic>
    </p:spTree>
    <p:extLst>
      <p:ext uri="{BB962C8B-B14F-4D97-AF65-F5344CB8AC3E}">
        <p14:creationId xmlns:p14="http://schemas.microsoft.com/office/powerpoint/2010/main" val="196103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796136" y="2113294"/>
            <a:ext cx="2578832" cy="3086368"/>
          </a:xfrm>
          <a:prstGeom prst="rect">
            <a:avLst/>
          </a:prstGeom>
        </p:spPr>
      </p:pic>
      <p:pic>
        <p:nvPicPr>
          <p:cNvPr id="3" name="Рисунок 2"/>
          <p:cNvPicPr>
            <a:picLocks noChangeAspect="1"/>
          </p:cNvPicPr>
          <p:nvPr/>
        </p:nvPicPr>
        <p:blipFill>
          <a:blip r:embed="rId3"/>
          <a:stretch>
            <a:fillRect/>
          </a:stretch>
        </p:blipFill>
        <p:spPr>
          <a:xfrm>
            <a:off x="2123728" y="1910805"/>
            <a:ext cx="2574449" cy="3491345"/>
          </a:xfrm>
          <a:prstGeom prst="rect">
            <a:avLst/>
          </a:prstGeom>
        </p:spPr>
      </p:pic>
      <p:sp>
        <p:nvSpPr>
          <p:cNvPr id="4" name="Прямоугольник 3"/>
          <p:cNvSpPr/>
          <p:nvPr/>
        </p:nvSpPr>
        <p:spPr>
          <a:xfrm>
            <a:off x="2658195" y="980728"/>
            <a:ext cx="4724370" cy="369332"/>
          </a:xfrm>
          <a:prstGeom prst="rect">
            <a:avLst/>
          </a:prstGeom>
        </p:spPr>
        <p:txBody>
          <a:bodyPr wrap="none">
            <a:spAutoFit/>
          </a:bodyPr>
          <a:lstStyle/>
          <a:p>
            <a:r>
              <a:rPr lang="ru-RU" b="1" dirty="0">
                <a:effectLst>
                  <a:outerShdw blurRad="38100" dist="38100" dir="2700000" algn="tl">
                    <a:srgbClr val="000000">
                      <a:alpha val="43137"/>
                    </a:srgbClr>
                  </a:outerShdw>
                </a:effectLst>
                <a:latin typeface="Arial Black" panose="020B0A04020102020204" pitchFamily="34" charset="0"/>
              </a:rPr>
              <a:t>Какие части для этого надо взять?</a:t>
            </a:r>
          </a:p>
        </p:txBody>
      </p:sp>
    </p:spTree>
    <p:extLst>
      <p:ext uri="{BB962C8B-B14F-4D97-AF65-F5344CB8AC3E}">
        <p14:creationId xmlns:p14="http://schemas.microsoft.com/office/powerpoint/2010/main" val="3688904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75399" y="1340768"/>
            <a:ext cx="6088526" cy="646331"/>
          </a:xfrm>
          <a:prstGeom prst="rect">
            <a:avLst/>
          </a:prstGeom>
        </p:spPr>
        <p:txBody>
          <a:bodyPr wrap="none">
            <a:spAutoFit/>
          </a:bodyPr>
          <a:lstStyle/>
          <a:p>
            <a:pPr algn="ctr"/>
            <a:r>
              <a:rPr lang="ru-RU" sz="3600" b="1" dirty="0">
                <a:effectLst>
                  <a:outerShdw blurRad="38100" dist="38100" dir="2700000" algn="tl">
                    <a:srgbClr val="000000">
                      <a:alpha val="43137"/>
                    </a:srgbClr>
                  </a:outerShdw>
                </a:effectLst>
                <a:latin typeface="Arial Black" panose="020B0A04020102020204" pitchFamily="34" charset="0"/>
              </a:rPr>
              <a:t>Спасибо за внимание!</a:t>
            </a:r>
          </a:p>
        </p:txBody>
      </p:sp>
      <p:pic>
        <p:nvPicPr>
          <p:cNvPr id="4" name="Рисунок 3"/>
          <p:cNvPicPr>
            <a:picLocks noChangeAspect="1"/>
          </p:cNvPicPr>
          <p:nvPr/>
        </p:nvPicPr>
        <p:blipFill rotWithShape="1">
          <a:blip r:embed="rId2"/>
          <a:srcRect t="11429" b="9621"/>
          <a:stretch/>
        </p:blipFill>
        <p:spPr>
          <a:xfrm>
            <a:off x="2915816" y="2492896"/>
            <a:ext cx="4407692" cy="3318758"/>
          </a:xfrm>
          <a:prstGeom prst="rect">
            <a:avLst/>
          </a:prstGeom>
          <a:ln>
            <a:noFill/>
          </a:ln>
          <a:effectLst>
            <a:softEdge rad="112500"/>
          </a:effectLst>
        </p:spPr>
      </p:pic>
    </p:spTree>
    <p:extLst>
      <p:ext uri="{BB962C8B-B14F-4D97-AF65-F5344CB8AC3E}">
        <p14:creationId xmlns:p14="http://schemas.microsoft.com/office/powerpoint/2010/main" val="4333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5736" y="4437112"/>
            <a:ext cx="5256584" cy="1008112"/>
          </a:xfrm>
        </p:spPr>
        <p:txBody>
          <a:bodyPr>
            <a:noAutofit/>
          </a:bodyPr>
          <a:lstStyle/>
          <a:p>
            <a:pPr marL="0" indent="0" algn="ctr">
              <a:buNone/>
            </a:pPr>
            <a:r>
              <a:rPr lang="ru-RU" sz="1900" dirty="0" smtClean="0">
                <a:solidFill>
                  <a:schemeClr val="tx1"/>
                </a:solidFill>
                <a:latin typeface="Arial Black" panose="020B0A04020102020204" pitchFamily="34" charset="0"/>
              </a:rPr>
              <a:t>Гулиева Наталья Викторовна, </a:t>
            </a:r>
          </a:p>
          <a:p>
            <a:pPr marL="0" indent="0" algn="ctr">
              <a:buNone/>
            </a:pPr>
            <a:r>
              <a:rPr lang="ru-RU" sz="1900" dirty="0" smtClean="0">
                <a:solidFill>
                  <a:schemeClr val="tx1"/>
                </a:solidFill>
                <a:latin typeface="Arial Black" panose="020B0A04020102020204" pitchFamily="34" charset="0"/>
              </a:rPr>
              <a:t>воспитатель СП «Детский сад «Родничок» МБОУ «</a:t>
            </a:r>
            <a:r>
              <a:rPr lang="ru-RU" sz="1900" dirty="0" err="1" smtClean="0">
                <a:solidFill>
                  <a:schemeClr val="tx1"/>
                </a:solidFill>
                <a:latin typeface="Arial Black" panose="020B0A04020102020204" pitchFamily="34" charset="0"/>
              </a:rPr>
              <a:t>Родниковская</a:t>
            </a:r>
            <a:r>
              <a:rPr lang="ru-RU" sz="1900" dirty="0" smtClean="0">
                <a:solidFill>
                  <a:schemeClr val="tx1"/>
                </a:solidFill>
                <a:latin typeface="Arial Black" panose="020B0A04020102020204" pitchFamily="34" charset="0"/>
              </a:rPr>
              <a:t> школа-гимназия»</a:t>
            </a:r>
            <a:endParaRPr lang="ru-RU" sz="1900" dirty="0">
              <a:solidFill>
                <a:schemeClr val="tx1"/>
              </a:solidFill>
              <a:latin typeface="Arial Black" panose="020B0A04020102020204" pitchFamily="34" charset="0"/>
            </a:endParaRPr>
          </a:p>
        </p:txBody>
      </p:sp>
      <p:sp>
        <p:nvSpPr>
          <p:cNvPr id="4" name="Прямоугольник 3"/>
          <p:cNvSpPr/>
          <p:nvPr/>
        </p:nvSpPr>
        <p:spPr>
          <a:xfrm>
            <a:off x="1992163" y="1556792"/>
            <a:ext cx="5663730" cy="1754326"/>
          </a:xfrm>
          <a:prstGeom prst="rect">
            <a:avLst/>
          </a:prstGeom>
        </p:spPr>
        <p:txBody>
          <a:bodyPr wrap="none">
            <a:spAutoFit/>
          </a:bodyPr>
          <a:lstStyle/>
          <a:p>
            <a:pPr algn="ctr"/>
            <a:r>
              <a:rPr lang="ru-RU" sz="3600" b="1" dirty="0" smtClean="0">
                <a:effectLst>
                  <a:outerShdw blurRad="38100" dist="38100" dir="2700000" algn="tl">
                    <a:srgbClr val="000000">
                      <a:alpha val="43137"/>
                    </a:srgbClr>
                  </a:outerShdw>
                </a:effectLst>
                <a:latin typeface="Arial Black" panose="020B0A04020102020204" pitchFamily="34" charset="0"/>
              </a:rPr>
              <a:t>Мастер-класс </a:t>
            </a:r>
          </a:p>
          <a:p>
            <a:pPr algn="ctr"/>
            <a:r>
              <a:rPr lang="ru-RU" sz="3600" b="1" dirty="0" smtClean="0">
                <a:effectLst>
                  <a:outerShdw blurRad="38100" dist="38100" dir="2700000" algn="tl">
                    <a:srgbClr val="000000">
                      <a:alpha val="43137"/>
                    </a:srgbClr>
                  </a:outerShdw>
                </a:effectLst>
                <a:latin typeface="Arial Black" panose="020B0A04020102020204" pitchFamily="34" charset="0"/>
              </a:rPr>
              <a:t>Дидактическая игра </a:t>
            </a:r>
          </a:p>
          <a:p>
            <a:pPr algn="ctr"/>
            <a:r>
              <a:rPr lang="ru-RU" sz="3600" b="1" dirty="0" smtClean="0">
                <a:effectLst>
                  <a:outerShdw blurRad="38100" dist="38100" dir="2700000" algn="tl">
                    <a:srgbClr val="000000">
                      <a:alpha val="43137"/>
                    </a:srgbClr>
                  </a:outerShdw>
                </a:effectLst>
                <a:latin typeface="Arial Black" panose="020B0A04020102020204" pitchFamily="34" charset="0"/>
              </a:rPr>
              <a:t>«Дроби Никитина»</a:t>
            </a:r>
            <a:endParaRPr lang="ru-RU" sz="36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941871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08710" y="4917613"/>
            <a:ext cx="6347714" cy="3880773"/>
          </a:xfrm>
        </p:spPr>
        <p:txBody>
          <a:bodyPr>
            <a:normAutofit/>
          </a:bodyPr>
          <a:lstStyle/>
          <a:p>
            <a:pPr marL="0" indent="0" algn="ctr">
              <a:buNone/>
            </a:pPr>
            <a:r>
              <a:rPr lang="ru-RU" sz="1900" dirty="0" smtClean="0">
                <a:solidFill>
                  <a:schemeClr val="tx1"/>
                </a:solidFill>
                <a:latin typeface="Arial Black" panose="020B0A04020102020204" pitchFamily="34" charset="0"/>
              </a:rPr>
              <a:t>Остапенко Ольга Ивановна,</a:t>
            </a:r>
          </a:p>
          <a:p>
            <a:pPr marL="0" indent="0" algn="ctr">
              <a:buNone/>
            </a:pPr>
            <a:r>
              <a:rPr lang="ru-RU" sz="1900" dirty="0" smtClean="0">
                <a:solidFill>
                  <a:schemeClr val="tx1"/>
                </a:solidFill>
                <a:latin typeface="Arial Black" panose="020B0A04020102020204" pitchFamily="34" charset="0"/>
              </a:rPr>
              <a:t>воспитатель МБДОУ </a:t>
            </a:r>
          </a:p>
          <a:p>
            <a:pPr marL="0" indent="0" algn="ctr">
              <a:buNone/>
            </a:pPr>
            <a:r>
              <a:rPr lang="ru-RU" sz="1900" dirty="0" smtClean="0">
                <a:solidFill>
                  <a:schemeClr val="tx1"/>
                </a:solidFill>
                <a:latin typeface="Arial Black" panose="020B0A04020102020204" pitchFamily="34" charset="0"/>
              </a:rPr>
              <a:t>«Солнышко» с. Новоандреевка»</a:t>
            </a:r>
            <a:endParaRPr lang="ru-RU" sz="1900" dirty="0">
              <a:solidFill>
                <a:schemeClr val="tx1"/>
              </a:solidFill>
              <a:latin typeface="Arial Black" panose="020B0A04020102020204" pitchFamily="34" charset="0"/>
            </a:endParaRPr>
          </a:p>
        </p:txBody>
      </p:sp>
      <p:sp>
        <p:nvSpPr>
          <p:cNvPr id="4" name="Прямоугольник 3"/>
          <p:cNvSpPr/>
          <p:nvPr/>
        </p:nvSpPr>
        <p:spPr>
          <a:xfrm>
            <a:off x="2267744" y="1196752"/>
            <a:ext cx="5663730" cy="2862322"/>
          </a:xfrm>
          <a:prstGeom prst="rect">
            <a:avLst/>
          </a:prstGeom>
        </p:spPr>
        <p:txBody>
          <a:bodyPr wrap="none">
            <a:spAutoFit/>
          </a:bodyPr>
          <a:lstStyle/>
          <a:p>
            <a:pPr algn="ctr"/>
            <a:r>
              <a:rPr lang="ru-RU" sz="3600" b="1" dirty="0" smtClean="0">
                <a:effectLst>
                  <a:outerShdw blurRad="38100" dist="38100" dir="2700000" algn="tl">
                    <a:srgbClr val="000000">
                      <a:alpha val="43137"/>
                    </a:srgbClr>
                  </a:outerShdw>
                </a:effectLst>
                <a:latin typeface="Arial Black" panose="020B0A04020102020204" pitchFamily="34" charset="0"/>
              </a:rPr>
              <a:t>Игровой практикум.</a:t>
            </a:r>
          </a:p>
          <a:p>
            <a:pPr algn="ctr"/>
            <a:r>
              <a:rPr lang="ru-RU" sz="3600" b="1" dirty="0" smtClean="0">
                <a:effectLst>
                  <a:outerShdw blurRad="38100" dist="38100" dir="2700000" algn="tl">
                    <a:srgbClr val="000000">
                      <a:alpha val="43137"/>
                    </a:srgbClr>
                  </a:outerShdw>
                </a:effectLst>
                <a:latin typeface="Arial Black" panose="020B0A04020102020204" pitchFamily="34" charset="0"/>
              </a:rPr>
              <a:t>Дидактическая игра </a:t>
            </a:r>
          </a:p>
          <a:p>
            <a:pPr algn="ctr"/>
            <a:r>
              <a:rPr lang="ru-RU" sz="3600" b="1" dirty="0" smtClean="0">
                <a:effectLst>
                  <a:outerShdw blurRad="38100" dist="38100" dir="2700000" algn="tl">
                    <a:srgbClr val="000000">
                      <a:alpha val="43137"/>
                    </a:srgbClr>
                  </a:outerShdw>
                </a:effectLst>
                <a:latin typeface="Arial Black" panose="020B0A04020102020204" pitchFamily="34" charset="0"/>
              </a:rPr>
              <a:t>по математике </a:t>
            </a:r>
          </a:p>
          <a:p>
            <a:pPr algn="ctr"/>
            <a:r>
              <a:rPr lang="ru-RU" sz="3600" b="1" dirty="0" smtClean="0">
                <a:effectLst>
                  <a:outerShdw blurRad="38100" dist="38100" dir="2700000" algn="tl">
                    <a:srgbClr val="000000">
                      <a:alpha val="43137"/>
                    </a:srgbClr>
                  </a:outerShdw>
                </a:effectLst>
                <a:latin typeface="Arial Black" panose="020B0A04020102020204" pitchFamily="34" charset="0"/>
              </a:rPr>
              <a:t>для детей 5-7 лет</a:t>
            </a:r>
          </a:p>
          <a:p>
            <a:pPr algn="ctr"/>
            <a:r>
              <a:rPr lang="ru-RU" sz="3600" b="1" dirty="0" smtClean="0">
                <a:effectLst>
                  <a:outerShdw blurRad="38100" dist="38100" dir="2700000" algn="tl">
                    <a:srgbClr val="000000">
                      <a:alpha val="43137"/>
                    </a:srgbClr>
                  </a:outerShdw>
                </a:effectLst>
                <a:latin typeface="Arial Black" panose="020B0A04020102020204" pitchFamily="34" charset="0"/>
              </a:rPr>
              <a:t>«Три медведя» </a:t>
            </a:r>
            <a:endParaRPr lang="ru-RU" sz="36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21137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44713" y="188640"/>
            <a:ext cx="5256584" cy="432048"/>
          </a:xfrm>
        </p:spPr>
        <p:txBody>
          <a:bodyPr>
            <a:noAutofit/>
          </a:bodyPr>
          <a:lstStyle/>
          <a:p>
            <a:pPr algn="ctr"/>
            <a:r>
              <a:rPr lang="ru-RU" altLang="ru-RU" sz="2400" b="1" dirty="0" smtClean="0">
                <a:solidFill>
                  <a:schemeClr val="tx1"/>
                </a:solidFill>
                <a:effectLst>
                  <a:outerShdw blurRad="38100" dist="38100" dir="2700000" algn="tl">
                    <a:srgbClr val="000000">
                      <a:alpha val="43137"/>
                    </a:srgbClr>
                  </a:outerShdw>
                </a:effectLst>
                <a:latin typeface="Arial Black" panose="020B0A04020102020204" pitchFamily="34" charset="0"/>
              </a:rPr>
              <a:t>Кадровый состав</a:t>
            </a:r>
          </a:p>
        </p:txBody>
      </p:sp>
      <p:graphicFrame>
        <p:nvGraphicFramePr>
          <p:cNvPr id="1026" name="Диаграмма 4"/>
          <p:cNvGraphicFramePr>
            <a:graphicFrameLocks/>
          </p:cNvGraphicFramePr>
          <p:nvPr>
            <p:extLst>
              <p:ext uri="{D42A27DB-BD31-4B8C-83A1-F6EECF244321}">
                <p14:modId xmlns:p14="http://schemas.microsoft.com/office/powerpoint/2010/main" val="613399813"/>
              </p:ext>
            </p:extLst>
          </p:nvPr>
        </p:nvGraphicFramePr>
        <p:xfrm>
          <a:off x="2144713" y="1612900"/>
          <a:ext cx="6184900" cy="3857625"/>
        </p:xfrm>
        <a:graphic>
          <a:graphicData uri="http://schemas.openxmlformats.org/presentationml/2006/ole">
            <mc:AlternateContent xmlns:mc="http://schemas.openxmlformats.org/markup-compatibility/2006">
              <mc:Choice xmlns:v="urn:schemas-microsoft-com:vml" Requires="v">
                <p:oleObj spid="_x0000_s1070" name="Диаграмма" r:id="rId3" imgW="6305549" imgH="3933742" progId="Excel.Chart.8">
                  <p:embed/>
                </p:oleObj>
              </mc:Choice>
              <mc:Fallback>
                <p:oleObj name="Диаграмма" r:id="rId3" imgW="6305549" imgH="3933742" progId="Excel.Chart.8">
                  <p:embed/>
                  <p:pic>
                    <p:nvPicPr>
                      <p:cNvPr id="0" name="Диаграмма 4"/>
                      <p:cNvPicPr>
                        <a:picLocks noChangeArrowheads="1"/>
                      </p:cNvPicPr>
                      <p:nvPr/>
                    </p:nvPicPr>
                    <p:blipFill>
                      <a:blip r:embed="rId4"/>
                      <a:srcRect/>
                      <a:stretch>
                        <a:fillRect/>
                      </a:stretch>
                    </p:blipFill>
                    <p:spPr bwMode="auto">
                      <a:xfrm>
                        <a:off x="2144713" y="1612900"/>
                        <a:ext cx="61849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OleChart spid="102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35696" y="5085184"/>
            <a:ext cx="6347714" cy="3880773"/>
          </a:xfrm>
        </p:spPr>
        <p:txBody>
          <a:bodyPr>
            <a:normAutofit/>
          </a:bodyPr>
          <a:lstStyle/>
          <a:p>
            <a:pPr marL="0" indent="0" algn="ctr">
              <a:buNone/>
            </a:pPr>
            <a:r>
              <a:rPr lang="ru-RU" sz="1900" dirty="0" err="1" smtClean="0">
                <a:solidFill>
                  <a:schemeClr val="tx1"/>
                </a:solidFill>
                <a:latin typeface="Arial Black" panose="020B0A04020102020204" pitchFamily="34" charset="0"/>
              </a:rPr>
              <a:t>Заскокина</a:t>
            </a:r>
            <a:r>
              <a:rPr lang="ru-RU" sz="1900" dirty="0" smtClean="0">
                <a:solidFill>
                  <a:schemeClr val="tx1"/>
                </a:solidFill>
                <a:latin typeface="Arial Black" panose="020B0A04020102020204" pitchFamily="34" charset="0"/>
              </a:rPr>
              <a:t> Ю.М., воспитатель </a:t>
            </a:r>
          </a:p>
          <a:p>
            <a:pPr marL="0" indent="0" algn="ctr">
              <a:buNone/>
            </a:pPr>
            <a:r>
              <a:rPr lang="ru-RU" sz="1900" dirty="0" smtClean="0">
                <a:solidFill>
                  <a:schemeClr val="tx1"/>
                </a:solidFill>
                <a:latin typeface="Arial Black" panose="020B0A04020102020204" pitchFamily="34" charset="0"/>
              </a:rPr>
              <a:t>МБДОУ «Детский сад «Вишенка»</a:t>
            </a:r>
          </a:p>
          <a:p>
            <a:pPr marL="0" indent="0" algn="ctr">
              <a:buNone/>
            </a:pPr>
            <a:r>
              <a:rPr lang="ru-RU" sz="1900" dirty="0" smtClean="0">
                <a:solidFill>
                  <a:schemeClr val="tx1"/>
                </a:solidFill>
                <a:latin typeface="Arial Black" panose="020B0A04020102020204" pitchFamily="34" charset="0"/>
              </a:rPr>
              <a:t> с. Красное»</a:t>
            </a:r>
            <a:endParaRPr lang="ru-RU" sz="1900" dirty="0">
              <a:solidFill>
                <a:schemeClr val="tx1"/>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694BC216-E8B5-4B29-8FF1-A5959462266E}" type="slidenum">
              <a:rPr lang="ru-RU" altLang="ru-RU" smtClean="0"/>
              <a:pPr/>
              <a:t>90</a:t>
            </a:fld>
            <a:endParaRPr lang="ru-RU" altLang="ru-RU"/>
          </a:p>
        </p:txBody>
      </p:sp>
      <p:sp>
        <p:nvSpPr>
          <p:cNvPr id="5" name="Прямоугольник 4"/>
          <p:cNvSpPr/>
          <p:nvPr/>
        </p:nvSpPr>
        <p:spPr>
          <a:xfrm>
            <a:off x="1359461" y="1268760"/>
            <a:ext cx="7790915" cy="2554545"/>
          </a:xfrm>
          <a:prstGeom prst="rect">
            <a:avLst/>
          </a:prstGeom>
        </p:spPr>
        <p:txBody>
          <a:bodyPr wrap="none">
            <a:spAutoFit/>
          </a:bodyPr>
          <a:lstStyle/>
          <a:p>
            <a:pPr algn="ctr"/>
            <a:r>
              <a:rPr lang="ru-RU" sz="3200" b="1" dirty="0" smtClean="0">
                <a:effectLst>
                  <a:outerShdw blurRad="38100" dist="38100" dir="2700000" algn="tl">
                    <a:srgbClr val="000000">
                      <a:alpha val="43137"/>
                    </a:srgbClr>
                  </a:outerShdw>
                </a:effectLst>
                <a:latin typeface="Arial Black" panose="020B0A04020102020204" pitchFamily="34" charset="0"/>
              </a:rPr>
              <a:t>Практикум из опыта работы:</a:t>
            </a:r>
          </a:p>
          <a:p>
            <a:pPr algn="ctr"/>
            <a:r>
              <a:rPr lang="ru-RU" sz="3200" b="1" dirty="0" smtClean="0">
                <a:effectLst>
                  <a:outerShdw blurRad="38100" dist="38100" dir="2700000" algn="tl">
                    <a:srgbClr val="000000">
                      <a:alpha val="43137"/>
                    </a:srgbClr>
                  </a:outerShdw>
                </a:effectLst>
                <a:latin typeface="Arial Black" panose="020B0A04020102020204" pitchFamily="34" charset="0"/>
              </a:rPr>
              <a:t>«Использование Кубика </a:t>
            </a:r>
            <a:r>
              <a:rPr lang="ru-RU" sz="3200" b="1" dirty="0" err="1" smtClean="0">
                <a:effectLst>
                  <a:outerShdw blurRad="38100" dist="38100" dir="2700000" algn="tl">
                    <a:srgbClr val="000000">
                      <a:alpha val="43137"/>
                    </a:srgbClr>
                  </a:outerShdw>
                </a:effectLst>
                <a:latin typeface="Arial Black" panose="020B0A04020102020204" pitchFamily="34" charset="0"/>
              </a:rPr>
              <a:t>Блума</a:t>
            </a:r>
            <a:r>
              <a:rPr lang="ru-RU" sz="3200" b="1" dirty="0" smtClean="0">
                <a:effectLst>
                  <a:outerShdw blurRad="38100" dist="38100" dir="2700000" algn="tl">
                    <a:srgbClr val="000000">
                      <a:alpha val="43137"/>
                    </a:srgbClr>
                  </a:outerShdw>
                </a:effectLst>
                <a:latin typeface="Arial Black" panose="020B0A04020102020204" pitchFamily="34" charset="0"/>
              </a:rPr>
              <a:t>»</a:t>
            </a:r>
          </a:p>
          <a:p>
            <a:pPr algn="ctr"/>
            <a:r>
              <a:rPr lang="ru-RU" sz="3200" b="1" dirty="0" smtClean="0">
                <a:effectLst>
                  <a:outerShdw blurRad="38100" dist="38100" dir="2700000" algn="tl">
                    <a:srgbClr val="000000">
                      <a:alpha val="43137"/>
                    </a:srgbClr>
                  </a:outerShdw>
                </a:effectLst>
                <a:latin typeface="Arial Black" panose="020B0A04020102020204" pitchFamily="34" charset="0"/>
              </a:rPr>
              <a:t>в решении задач </a:t>
            </a:r>
          </a:p>
          <a:p>
            <a:pPr algn="ctr"/>
            <a:r>
              <a:rPr lang="ru-RU" sz="3200" b="1" dirty="0" smtClean="0">
                <a:effectLst>
                  <a:outerShdw blurRad="38100" dist="38100" dir="2700000" algn="tl">
                    <a:srgbClr val="000000">
                      <a:alpha val="43137"/>
                    </a:srgbClr>
                  </a:outerShdw>
                </a:effectLst>
                <a:latin typeface="Arial Black" panose="020B0A04020102020204" pitchFamily="34" charset="0"/>
              </a:rPr>
              <a:t>математического </a:t>
            </a:r>
          </a:p>
          <a:p>
            <a:pPr algn="ctr"/>
            <a:r>
              <a:rPr lang="ru-RU" sz="3200" b="1" dirty="0" smtClean="0">
                <a:effectLst>
                  <a:outerShdw blurRad="38100" dist="38100" dir="2700000" algn="tl">
                    <a:srgbClr val="000000">
                      <a:alpha val="43137"/>
                    </a:srgbClr>
                  </a:outerShdw>
                </a:effectLst>
                <a:latin typeface="Arial Black" panose="020B0A04020102020204" pitchFamily="34" charset="0"/>
              </a:rPr>
              <a:t>развития дошкольников»</a:t>
            </a:r>
            <a:endParaRPr lang="ru-RU" sz="3200"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638757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Autofit/>
          </a:bodyPr>
          <a:lstStyle/>
          <a:p>
            <a:pPr algn="ctr"/>
            <a:r>
              <a:rPr lang="ru-RU" sz="2400" dirty="0" smtClean="0">
                <a:solidFill>
                  <a:schemeClr val="tx1"/>
                </a:solidFill>
                <a:latin typeface="Times New Roman" pitchFamily="18" charset="0"/>
                <a:cs typeface="Times New Roman" pitchFamily="18" charset="0"/>
              </a:rPr>
              <a:t>МБДОУ «Детский сад «Вишенка» с. Красное структурное подразделение «Ромашка»</a:t>
            </a:r>
            <a:endParaRPr lang="ru-RU" sz="2400" dirty="0">
              <a:solidFill>
                <a:schemeClr val="tx1"/>
              </a:solidFill>
              <a:latin typeface="Times New Roman" pitchFamily="18" charset="0"/>
              <a:cs typeface="Times New Roman" pitchFamily="18" charset="0"/>
            </a:endParaRPr>
          </a:p>
        </p:txBody>
      </p:sp>
      <p:sp>
        <p:nvSpPr>
          <p:cNvPr id="12" name="Содержимое 11"/>
          <p:cNvSpPr>
            <a:spLocks noGrp="1"/>
          </p:cNvSpPr>
          <p:nvPr>
            <p:ph idx="1"/>
          </p:nvPr>
        </p:nvSpPr>
        <p:spPr>
          <a:xfrm>
            <a:off x="4071934" y="1600200"/>
            <a:ext cx="4614866" cy="4472006"/>
          </a:xfrm>
        </p:spPr>
        <p:txBody>
          <a:bodyPr>
            <a:normAutofit/>
          </a:bodyPr>
          <a:lstStyle/>
          <a:p>
            <a:pPr>
              <a:buNone/>
            </a:pPr>
            <a:endParaRPr lang="ru-RU" dirty="0" smtClean="0"/>
          </a:p>
          <a:p>
            <a:pPr>
              <a:buNone/>
            </a:pPr>
            <a:r>
              <a:rPr lang="ru-RU" sz="2400" b="1" smtClean="0">
                <a:latin typeface="Times New Roman" pitchFamily="18" charset="0"/>
                <a:cs typeface="Times New Roman" pitchFamily="18" charset="0"/>
              </a:rPr>
              <a:t>Тема:</a:t>
            </a:r>
            <a:r>
              <a:rPr lang="ru-RU" sz="2400" b="1" smtClean="0">
                <a:solidFill>
                  <a:schemeClr val="tx1">
                    <a:lumMod val="95000"/>
                    <a:lumOff val="5000"/>
                  </a:schemeClr>
                </a:solidFill>
                <a:latin typeface="Times New Roman"/>
                <a:ea typeface="Calibri"/>
              </a:rPr>
              <a:t> </a:t>
            </a:r>
            <a:r>
              <a:rPr lang="ru-RU" sz="2400" b="1" dirty="0" smtClean="0">
                <a:solidFill>
                  <a:srgbClr val="C00000"/>
                </a:solidFill>
                <a:latin typeface="Times New Roman"/>
                <a:ea typeface="Calibri"/>
              </a:rPr>
              <a:t>«Использование Кубика Блума» в решении задач математического развития дошкольников»</a:t>
            </a:r>
            <a:r>
              <a:rPr lang="ru-RU" sz="2400" b="1" dirty="0" smtClean="0">
                <a:solidFill>
                  <a:srgbClr val="C00000"/>
                </a:solidFill>
                <a:latin typeface="Times New Roman" pitchFamily="18" charset="0"/>
                <a:cs typeface="Times New Roman" pitchFamily="18" charset="0"/>
              </a:rPr>
              <a:t/>
            </a:r>
            <a:br>
              <a:rPr lang="ru-RU" sz="2400" b="1" dirty="0" smtClean="0">
                <a:solidFill>
                  <a:srgbClr val="C00000"/>
                </a:solidFill>
                <a:latin typeface="Times New Roman" pitchFamily="18" charset="0"/>
                <a:cs typeface="Times New Roman" pitchFamily="18" charset="0"/>
              </a:rPr>
            </a:br>
            <a:endParaRPr lang="ru-RU" sz="2400" b="1" dirty="0" smtClean="0">
              <a:solidFill>
                <a:srgbClr val="C00000"/>
              </a:solidFill>
              <a:latin typeface="Times New Roman" pitchFamily="18" charset="0"/>
              <a:cs typeface="Times New Roman" pitchFamily="18" charset="0"/>
            </a:endParaRPr>
          </a:p>
          <a:p>
            <a:pPr>
              <a:buNone/>
            </a:pPr>
            <a:endParaRPr lang="ru-RU" sz="2400" b="1" dirty="0" smtClean="0">
              <a:solidFill>
                <a:srgbClr val="C00000"/>
              </a:solidFill>
              <a:latin typeface="Times New Roman" pitchFamily="18" charset="0"/>
              <a:cs typeface="Times New Roman" pitchFamily="18" charset="0"/>
            </a:endParaRPr>
          </a:p>
          <a:p>
            <a:pPr>
              <a:buNone/>
            </a:pPr>
            <a:r>
              <a:rPr lang="ru-RU" sz="2400" b="1" dirty="0" smtClean="0">
                <a:solidFill>
                  <a:srgbClr val="C00000"/>
                </a:solidFill>
                <a:latin typeface="Times New Roman" pitchFamily="18" charset="0"/>
                <a:cs typeface="Times New Roman" pitchFamily="18" charset="0"/>
              </a:rPr>
              <a:t>Воспитатель Заскокина Ю.М.</a:t>
            </a:r>
            <a:endParaRPr lang="ru-RU" sz="2400" b="1" dirty="0" smtClean="0"/>
          </a:p>
        </p:txBody>
      </p:sp>
      <p:pic>
        <p:nvPicPr>
          <p:cNvPr id="13" name="Рисунок 12" descr="Искусство задавать вопросы - презентация онлайн"/>
          <p:cNvPicPr/>
          <p:nvPr/>
        </p:nvPicPr>
        <p:blipFill>
          <a:blip r:embed="rId2"/>
          <a:srcRect t="16274" r="2672" b="5567"/>
          <a:stretch>
            <a:fillRect/>
          </a:stretch>
        </p:blipFill>
        <p:spPr bwMode="auto">
          <a:xfrm>
            <a:off x="500034" y="2214554"/>
            <a:ext cx="3357586" cy="2214578"/>
          </a:xfrm>
          <a:prstGeom prst="rect">
            <a:avLst/>
          </a:prstGeom>
          <a:noFill/>
          <a:ln w="9525">
            <a:noFill/>
            <a:miter lim="800000"/>
            <a:headEnd/>
            <a:tailEnd/>
          </a:ln>
        </p:spPr>
      </p:pic>
    </p:spTree>
    <p:extLst>
      <p:ext uri="{BB962C8B-B14F-4D97-AF65-F5344CB8AC3E}">
        <p14:creationId xmlns:p14="http://schemas.microsoft.com/office/powerpoint/2010/main" val="20635785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ds05.infourok.ru/uploads/ex/06bc/0006f813-8d0c2fb7/img25.jpg"/>
          <p:cNvPicPr>
            <a:picLocks noChangeAspect="1" noChangeArrowheads="1"/>
          </p:cNvPicPr>
          <p:nvPr/>
        </p:nvPicPr>
        <p:blipFill>
          <a:blip r:embed="rId2"/>
          <a:srcRect l="16267" t="14652" r="16545" b="10347"/>
          <a:stretch>
            <a:fillRect/>
          </a:stretch>
        </p:blipFill>
        <p:spPr bwMode="auto">
          <a:xfrm>
            <a:off x="357158" y="3286124"/>
            <a:ext cx="3786214" cy="2714644"/>
          </a:xfrm>
          <a:prstGeom prst="rect">
            <a:avLst/>
          </a:prstGeom>
          <a:noFill/>
        </p:spPr>
      </p:pic>
      <p:sp>
        <p:nvSpPr>
          <p:cNvPr id="6" name="Прямоугольник 5"/>
          <p:cNvSpPr/>
          <p:nvPr/>
        </p:nvSpPr>
        <p:spPr>
          <a:xfrm>
            <a:off x="4214810" y="785795"/>
            <a:ext cx="342902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ru-RU" sz="2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9" name="Рисунок 8" descr="https://ds04.infourok.ru/uploads/ex/04cd/0014290c-5dcb6e5c/img1.jpg"/>
          <p:cNvPicPr/>
          <p:nvPr/>
        </p:nvPicPr>
        <p:blipFill>
          <a:blip r:embed="rId3"/>
          <a:srcRect l="66844" t="44580" r="14408" b="13115"/>
          <a:stretch>
            <a:fillRect/>
          </a:stretch>
        </p:blipFill>
        <p:spPr bwMode="auto">
          <a:xfrm>
            <a:off x="6500826" y="357166"/>
            <a:ext cx="2286016" cy="2928958"/>
          </a:xfrm>
          <a:prstGeom prst="rect">
            <a:avLst/>
          </a:prstGeom>
          <a:noFill/>
          <a:ln w="9525">
            <a:noFill/>
            <a:miter lim="800000"/>
            <a:headEnd/>
            <a:tailEnd/>
          </a:ln>
        </p:spPr>
      </p:pic>
      <p:sp>
        <p:nvSpPr>
          <p:cNvPr id="10" name="Прямоугольник 9"/>
          <p:cNvSpPr/>
          <p:nvPr/>
        </p:nvSpPr>
        <p:spPr>
          <a:xfrm>
            <a:off x="357158" y="428604"/>
            <a:ext cx="6500842" cy="298543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Кубик </a:t>
            </a:r>
            <a:r>
              <a:rPr kumimoji="0" lang="ru-RU" sz="24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Блума</a:t>
            </a:r>
            <a:r>
              <a:rPr kumimoji="0" lang="ru-RU"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Цели современного образования,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обозначенные в ФГОС, заточены на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принцип </a:t>
            </a:r>
            <a:r>
              <a:rPr kumimoji="0" lang="ru-R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«учить не науке, а учить учиться».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А как развивать в ребенке навыки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математического развития? Какие приемы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и технологии использовать?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ru-RU" sz="2000" b="0" i="0" u="none" strike="noStrike" kern="1200" cap="none" spc="0" normalizeH="0" baseline="0" noProof="0" dirty="0">
              <a:ln>
                <a:noFill/>
              </a:ln>
              <a:solidFill>
                <a:srgbClr val="00349E">
                  <a:lumMod val="60000"/>
                  <a:lumOff val="40000"/>
                </a:srgbClr>
              </a:solidFill>
              <a:effectLst/>
              <a:uLnTx/>
              <a:uFillTx/>
              <a:latin typeface="Times New Roman" pitchFamily="18" charset="0"/>
              <a:ea typeface="+mn-ea"/>
              <a:cs typeface="Times New Roman" pitchFamily="18" charset="0"/>
            </a:endParaRPr>
          </a:p>
        </p:txBody>
      </p:sp>
      <p:sp>
        <p:nvSpPr>
          <p:cNvPr id="7" name="Прямоугольник 6"/>
          <p:cNvSpPr/>
          <p:nvPr/>
        </p:nvSpPr>
        <p:spPr>
          <a:xfrm>
            <a:off x="4357686" y="3286124"/>
            <a:ext cx="4572032"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Предлагаю рассмотреть  один из  приемов технологии математического развития , разработанных американским ученым и психологом  </a:t>
            </a:r>
            <a:r>
              <a:rPr kumimoji="0" lang="ru-RU"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Бенджамином</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ru-RU"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Блумом</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ru-RU" sz="2400" b="0" i="0" u="none" strike="noStrike" kern="1200" cap="none" spc="0" normalizeH="0" baseline="0" noProof="0" dirty="0" smtClean="0">
                <a:ln>
                  <a:noFill/>
                </a:ln>
                <a:solidFill>
                  <a:prstClr val="black"/>
                </a:solidFill>
                <a:effectLst/>
                <a:uLnTx/>
                <a:uFillTx/>
                <a:latin typeface="Verdana"/>
                <a:ea typeface="+mn-ea"/>
                <a:cs typeface="+mn-cs"/>
              </a:rPr>
              <a:t>   </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Прием называется </a:t>
            </a:r>
            <a:r>
              <a:rPr kumimoji="0" lang="ru-RU"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«Кубик Блума».</a:t>
            </a:r>
            <a:endParaRPr kumimoji="0" lang="ru-RU"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406292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28596" y="642918"/>
            <a:ext cx="800105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Кубик</a:t>
            </a:r>
            <a:r>
              <a:rPr kumimoji="0" lang="ru-R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представляет собой объёмную </a:t>
            </a:r>
            <a:r>
              <a:rPr kumimoji="0" lang="ru-RU" sz="2800" b="0"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(можно бумажную, тканевую)</a:t>
            </a:r>
            <a:r>
              <a:rPr kumimoji="0" lang="ru-R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фигуру, на гранях которой написаны слова, </a:t>
            </a:r>
            <a:r>
              <a:rPr kumimoji="0" lang="ru-RU" sz="2800" b="0"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являющиеся отправной точкой для ответа</a:t>
            </a:r>
            <a:r>
              <a:rPr kumimoji="0" lang="ru-R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назови,  почему, объясни, предложи, поделись, придумай.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uLnTx/>
                <a:uFillTx/>
                <a:latin typeface="Verdana"/>
                <a:ea typeface="+mn-ea"/>
                <a:cs typeface="+mn-cs"/>
              </a:rPr>
              <a:t> </a:t>
            </a:r>
            <a:endParaRPr kumimoji="0" lang="ru-RU" sz="2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028" name="Picture 4" descr="C:\Users\HP\Desktop\IMG_20231024_131824.jpg"/>
          <p:cNvPicPr>
            <a:picLocks noChangeAspect="1" noChangeArrowheads="1"/>
          </p:cNvPicPr>
          <p:nvPr/>
        </p:nvPicPr>
        <p:blipFill>
          <a:blip r:embed="rId2" cstate="print"/>
          <a:srcRect/>
          <a:stretch>
            <a:fillRect/>
          </a:stretch>
        </p:blipFill>
        <p:spPr bwMode="auto">
          <a:xfrm>
            <a:off x="571472" y="2928934"/>
            <a:ext cx="2500330" cy="2500330"/>
          </a:xfrm>
          <a:prstGeom prst="rect">
            <a:avLst/>
          </a:prstGeom>
          <a:noFill/>
        </p:spPr>
      </p:pic>
      <p:pic>
        <p:nvPicPr>
          <p:cNvPr id="1029" name="Picture 5" descr="C:\Users\HP\Desktop\IMG_20231024_131804.jpg"/>
          <p:cNvPicPr>
            <a:picLocks noChangeAspect="1" noChangeArrowheads="1"/>
          </p:cNvPicPr>
          <p:nvPr/>
        </p:nvPicPr>
        <p:blipFill>
          <a:blip r:embed="rId3" cstate="print"/>
          <a:srcRect/>
          <a:stretch>
            <a:fillRect/>
          </a:stretch>
        </p:blipFill>
        <p:spPr bwMode="auto">
          <a:xfrm rot="5400000">
            <a:off x="3196817" y="2982513"/>
            <a:ext cx="2500332" cy="2393173"/>
          </a:xfrm>
          <a:prstGeom prst="rect">
            <a:avLst/>
          </a:prstGeom>
          <a:noFill/>
        </p:spPr>
      </p:pic>
      <p:pic>
        <p:nvPicPr>
          <p:cNvPr id="1030" name="Picture 6" descr="C:\Users\HP\Desktop\IMG_20231024_131913.jpg"/>
          <p:cNvPicPr>
            <a:picLocks noChangeAspect="1" noChangeArrowheads="1"/>
          </p:cNvPicPr>
          <p:nvPr/>
        </p:nvPicPr>
        <p:blipFill>
          <a:blip r:embed="rId4" cstate="print"/>
          <a:srcRect/>
          <a:stretch>
            <a:fillRect/>
          </a:stretch>
        </p:blipFill>
        <p:spPr bwMode="auto">
          <a:xfrm rot="10800000">
            <a:off x="5929322" y="2857496"/>
            <a:ext cx="2714644" cy="2428892"/>
          </a:xfrm>
          <a:prstGeom prst="rect">
            <a:avLst/>
          </a:prstGeom>
          <a:noFill/>
        </p:spPr>
      </p:pic>
    </p:spTree>
    <p:extLst>
      <p:ext uri="{BB962C8B-B14F-4D97-AF65-F5344CB8AC3E}">
        <p14:creationId xmlns:p14="http://schemas.microsoft.com/office/powerpoint/2010/main" val="1531918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357188"/>
            <a:ext cx="8643998" cy="6215084"/>
          </a:xfrm>
        </p:spPr>
        <p:txBody>
          <a:bodyPr>
            <a:normAutofit/>
          </a:bodyPr>
          <a:lstStyle/>
          <a:p>
            <a:pPr>
              <a:buNone/>
            </a:pPr>
            <a:r>
              <a:rPr lang="ru-RU" sz="2600" dirty="0" smtClean="0">
                <a:latin typeface="Times New Roman" pitchFamily="18" charset="0"/>
                <a:cs typeface="Times New Roman" pitchFamily="18" charset="0"/>
              </a:rPr>
              <a:t>При работе с </a:t>
            </a:r>
            <a:r>
              <a:rPr lang="ru-RU" sz="2600" b="1" dirty="0" smtClean="0">
                <a:latin typeface="Times New Roman" pitchFamily="18" charset="0"/>
                <a:cs typeface="Times New Roman" pitchFamily="18" charset="0"/>
              </a:rPr>
              <a:t>помощью методики Блума </a:t>
            </a:r>
            <a:r>
              <a:rPr lang="ru-RU" sz="2600" u="sng" dirty="0" smtClean="0">
                <a:latin typeface="Times New Roman" pitchFamily="18" charset="0"/>
                <a:cs typeface="Times New Roman" pitchFamily="18" charset="0"/>
              </a:rPr>
              <a:t>решаются следующие задачи</a:t>
            </a:r>
            <a:r>
              <a:rPr lang="ru-RU" sz="2600" dirty="0" smtClean="0">
                <a:latin typeface="Times New Roman" pitchFamily="18" charset="0"/>
                <a:cs typeface="Times New Roman" pitchFamily="18" charset="0"/>
              </a:rPr>
              <a:t>:</a:t>
            </a:r>
          </a:p>
          <a:p>
            <a:pPr>
              <a:buNone/>
            </a:pPr>
            <a:r>
              <a:rPr lang="ru-RU" sz="2600" b="1" dirty="0" smtClean="0">
                <a:latin typeface="Times New Roman" pitchFamily="18" charset="0"/>
                <a:cs typeface="Times New Roman" pitchFamily="18" charset="0"/>
              </a:rPr>
              <a:t>      Грань </a:t>
            </a:r>
            <a:r>
              <a:rPr lang="ru-RU" sz="2600" b="1" i="1" dirty="0" smtClean="0">
                <a:latin typeface="Times New Roman" pitchFamily="18" charset="0"/>
                <a:cs typeface="Times New Roman" pitchFamily="18" charset="0"/>
              </a:rPr>
              <a:t>«Назови</a:t>
            </a:r>
            <a:r>
              <a:rPr lang="ru-RU" sz="2600" i="1" dirty="0" smtClean="0">
                <a:latin typeface="Times New Roman" pitchFamily="18" charset="0"/>
                <a:cs typeface="Times New Roman" pitchFamily="18" charset="0"/>
              </a:rPr>
              <a:t>»</a:t>
            </a:r>
            <a:r>
              <a:rPr lang="ru-RU" sz="2600" dirty="0" smtClean="0">
                <a:latin typeface="Times New Roman" pitchFamily="18" charset="0"/>
                <a:cs typeface="Times New Roman" pitchFamily="18" charset="0"/>
              </a:rPr>
              <a:t> - </a:t>
            </a:r>
          </a:p>
          <a:p>
            <a:pPr marL="514350" indent="-514350">
              <a:buNone/>
            </a:pPr>
            <a:r>
              <a:rPr lang="ru-RU" sz="26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Предполагает воспроизведение знаний. Это самые простые вопросы. Ребёнку предлагается просто назвать предмет, явление, термин и т. д.</a:t>
            </a:r>
          </a:p>
          <a:p>
            <a:pPr>
              <a:buNone/>
            </a:pPr>
            <a:r>
              <a:rPr lang="ru-RU" sz="2400" dirty="0" smtClean="0">
                <a:solidFill>
                  <a:srgbClr val="FF0000"/>
                </a:solidFill>
                <a:latin typeface="Times New Roman" pitchFamily="18" charset="0"/>
                <a:cs typeface="Times New Roman" pitchFamily="18" charset="0"/>
              </a:rPr>
              <a:t>  </a:t>
            </a:r>
            <a:r>
              <a:rPr lang="ru-RU" sz="2400" b="1" dirty="0" smtClean="0">
                <a:latin typeface="Times New Roman" pitchFamily="18" charset="0"/>
                <a:cs typeface="Times New Roman" pitchFamily="18" charset="0"/>
              </a:rPr>
              <a:t>Например:</a:t>
            </a:r>
            <a:r>
              <a:rPr lang="ru-RU" sz="2400" dirty="0" smtClean="0">
                <a:latin typeface="Times New Roman" pitchFamily="18" charset="0"/>
                <a:cs typeface="Times New Roman" pitchFamily="18" charset="0"/>
              </a:rPr>
              <a:t> - назови предметы похожие на овал…..</a:t>
            </a:r>
          </a:p>
          <a:p>
            <a:pPr>
              <a:buNone/>
            </a:pPr>
            <a:r>
              <a:rPr lang="ru-RU" sz="2400" dirty="0" smtClean="0">
                <a:latin typeface="Times New Roman" pitchFamily="18" charset="0"/>
                <a:cs typeface="Times New Roman" pitchFamily="18" charset="0"/>
              </a:rPr>
              <a:t>                    -  назови части суток…….</a:t>
            </a:r>
          </a:p>
          <a:p>
            <a:pPr>
              <a:buNone/>
            </a:pPr>
            <a:r>
              <a:rPr lang="ru-RU" sz="2400" dirty="0" smtClean="0">
                <a:latin typeface="Times New Roman" pitchFamily="18" charset="0"/>
                <a:cs typeface="Times New Roman" pitchFamily="18" charset="0"/>
              </a:rPr>
              <a:t>Данный блок можно </a:t>
            </a:r>
          </a:p>
          <a:p>
            <a:pPr>
              <a:buNone/>
            </a:pPr>
            <a:r>
              <a:rPr lang="ru-RU" sz="2400" dirty="0" smtClean="0">
                <a:latin typeface="Times New Roman" pitchFamily="18" charset="0"/>
                <a:cs typeface="Times New Roman" pitchFamily="18" charset="0"/>
              </a:rPr>
              <a:t>разнообразить </a:t>
            </a:r>
          </a:p>
          <a:p>
            <a:pPr>
              <a:buNone/>
            </a:pPr>
            <a:r>
              <a:rPr lang="ru-RU" sz="2400" dirty="0" smtClean="0">
                <a:latin typeface="Times New Roman" pitchFamily="18" charset="0"/>
                <a:cs typeface="Times New Roman" pitchFamily="18" charset="0"/>
              </a:rPr>
              <a:t>вариативными заданиями, </a:t>
            </a:r>
          </a:p>
          <a:p>
            <a:pPr>
              <a:buNone/>
            </a:pPr>
            <a:r>
              <a:rPr lang="ru-RU" sz="2400" dirty="0" smtClean="0">
                <a:latin typeface="Times New Roman" pitchFamily="18" charset="0"/>
                <a:cs typeface="Times New Roman" pitchFamily="18" charset="0"/>
              </a:rPr>
              <a:t>которые помогают проверить </a:t>
            </a:r>
          </a:p>
          <a:p>
            <a:pPr>
              <a:buNone/>
            </a:pPr>
            <a:r>
              <a:rPr lang="ru-RU" sz="2400" dirty="0" smtClean="0">
                <a:latin typeface="Times New Roman" pitchFamily="18" charset="0"/>
                <a:cs typeface="Times New Roman" pitchFamily="18" charset="0"/>
              </a:rPr>
              <a:t>самые общие знания по теме</a:t>
            </a:r>
            <a:r>
              <a:rPr lang="ru-RU" sz="2600" dirty="0" smtClean="0">
                <a:latin typeface="Times New Roman" pitchFamily="18" charset="0"/>
                <a:cs typeface="Times New Roman" pitchFamily="18" charset="0"/>
              </a:rPr>
              <a:t>. </a:t>
            </a:r>
          </a:p>
          <a:p>
            <a:pPr>
              <a:buNone/>
            </a:pPr>
            <a:r>
              <a:rPr lang="ru-RU" sz="2600" dirty="0" smtClean="0">
                <a:latin typeface="Times New Roman" pitchFamily="18" charset="0"/>
                <a:cs typeface="Times New Roman" pitchFamily="18" charset="0"/>
              </a:rPr>
              <a:t> </a:t>
            </a:r>
            <a:endParaRPr lang="ru-RU" dirty="0" smtClean="0"/>
          </a:p>
          <a:p>
            <a:endParaRPr lang="ru-RU" dirty="0"/>
          </a:p>
        </p:txBody>
      </p:sp>
    </p:spTree>
    <p:extLst>
      <p:ext uri="{BB962C8B-B14F-4D97-AF65-F5344CB8AC3E}">
        <p14:creationId xmlns:p14="http://schemas.microsoft.com/office/powerpoint/2010/main" val="829465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1643050"/>
            <a:ext cx="571504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Развитие</a:t>
            </a:r>
            <a:r>
              <a:rPr kumimoji="0" lang="ru-R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умения видеть и формулировать причинно-следственные связи, то есть описать процессы, которые происходят с указанным предметом, явлением.</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800" b="1"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Например: </a:t>
            </a:r>
            <a:r>
              <a:rPr kumimoji="0" lang="ru-R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Почему круг нельзя назвать прямоугольником……</a:t>
            </a:r>
          </a:p>
        </p:txBody>
      </p:sp>
      <p:sp>
        <p:nvSpPr>
          <p:cNvPr id="4" name="Прямоугольник 3"/>
          <p:cNvSpPr/>
          <p:nvPr/>
        </p:nvSpPr>
        <p:spPr>
          <a:xfrm>
            <a:off x="857225" y="1000108"/>
            <a:ext cx="28575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Грань </a:t>
            </a:r>
            <a:r>
              <a:rPr kumimoji="0" lang="ru-RU" sz="28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«Почему» </a:t>
            </a:r>
            <a:endParaRPr kumimoji="0" lang="ru-RU"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Овальная выноска 4"/>
          <p:cNvSpPr/>
          <p:nvPr/>
        </p:nvSpPr>
        <p:spPr>
          <a:xfrm rot="20119244">
            <a:off x="6173632" y="4837506"/>
            <a:ext cx="2525432" cy="1038332"/>
          </a:xfrm>
          <a:prstGeom prst="wedgeEllipse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Почему?</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Овальная выноска 5"/>
          <p:cNvSpPr/>
          <p:nvPr/>
        </p:nvSpPr>
        <p:spPr>
          <a:xfrm rot="1232272">
            <a:off x="6516601" y="3217406"/>
            <a:ext cx="2214546" cy="8984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Почему?</a:t>
            </a:r>
            <a:endParaRPr kumimoji="0" lang="ru-RU"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Рисунок 6" descr="https://pbs.twimg.com/profile_images/567760354055163905/iXlNhdz_.png"/>
          <p:cNvPicPr/>
          <p:nvPr/>
        </p:nvPicPr>
        <p:blipFill>
          <a:blip r:embed="rId2"/>
          <a:srcRect r="8217" b="6655"/>
          <a:stretch>
            <a:fillRect/>
          </a:stretch>
        </p:blipFill>
        <p:spPr bwMode="auto">
          <a:xfrm>
            <a:off x="6072198" y="428604"/>
            <a:ext cx="2733675" cy="2619375"/>
          </a:xfrm>
          <a:prstGeom prst="rect">
            <a:avLst/>
          </a:prstGeom>
          <a:noFill/>
          <a:ln w="9525">
            <a:noFill/>
            <a:miter lim="800000"/>
            <a:headEnd/>
            <a:tailEnd/>
          </a:ln>
        </p:spPr>
      </p:pic>
    </p:spTree>
    <p:extLst>
      <p:ext uri="{BB962C8B-B14F-4D97-AF65-F5344CB8AC3E}">
        <p14:creationId xmlns:p14="http://schemas.microsoft.com/office/powerpoint/2010/main" val="2158583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28926" y="1285860"/>
            <a:ext cx="58579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На данной  гране  находятся  вопросы уточняющие. Они помогают увидеть проблему в разных аспектах и сфокусировать внимание на всех сторонах заданной проблемы.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Дополнительные фразы, которые помогут </a:t>
            </a:r>
            <a:r>
              <a:rPr kumimoji="0" lang="ru-RU" sz="2400" b="0"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сформулировать вопросы этого блока</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Например: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 Объясни, почему круг может катится а треугольник нет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 Объясни, что такое квадрат…</a:t>
            </a:r>
          </a:p>
        </p:txBody>
      </p:sp>
      <p:sp>
        <p:nvSpPr>
          <p:cNvPr id="4" name="Прямоугольник 3"/>
          <p:cNvSpPr/>
          <p:nvPr/>
        </p:nvSpPr>
        <p:spPr>
          <a:xfrm>
            <a:off x="571473" y="714356"/>
            <a:ext cx="32861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Грань </a:t>
            </a:r>
            <a:r>
              <a:rPr kumimoji="0" lang="ru-RU" sz="28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«Объясни</a:t>
            </a:r>
            <a:r>
              <a:rPr kumimoji="0" lang="ru-RU" sz="2800" b="0"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ru-RU" sz="2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Овальная выноска 4"/>
          <p:cNvSpPr/>
          <p:nvPr/>
        </p:nvSpPr>
        <p:spPr>
          <a:xfrm rot="20449171">
            <a:off x="372933" y="1645770"/>
            <a:ext cx="2214546" cy="898400"/>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Объясни</a:t>
            </a:r>
            <a:endParaRPr kumimoji="0" lang="ru-RU"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Рисунок 5" descr="https://i.pinimg.com/originals/7b/9b/b6/7b9bb61a04e879b5ef7ad6544ff0cb47.jpg"/>
          <p:cNvPicPr/>
          <p:nvPr/>
        </p:nvPicPr>
        <p:blipFill>
          <a:blip r:embed="rId2" cstate="print"/>
          <a:srcRect l="2083" t="18812" r="2431" b="17162"/>
          <a:stretch>
            <a:fillRect/>
          </a:stretch>
        </p:blipFill>
        <p:spPr bwMode="auto">
          <a:xfrm>
            <a:off x="357158" y="3929066"/>
            <a:ext cx="2286016" cy="1643074"/>
          </a:xfrm>
          <a:prstGeom prst="rect">
            <a:avLst/>
          </a:prstGeom>
          <a:noFill/>
          <a:ln w="9525">
            <a:noFill/>
            <a:miter lim="800000"/>
            <a:headEnd/>
            <a:tailEnd/>
          </a:ln>
        </p:spPr>
      </p:pic>
    </p:spTree>
    <p:extLst>
      <p:ext uri="{BB962C8B-B14F-4D97-AF65-F5344CB8AC3E}">
        <p14:creationId xmlns:p14="http://schemas.microsoft.com/office/powerpoint/2010/main" val="1664466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57157" y="357188"/>
            <a:ext cx="5786479" cy="5500704"/>
          </a:xfrm>
        </p:spPr>
        <p:txBody>
          <a:bodyPr>
            <a:noAutofit/>
          </a:bodyPr>
          <a:lstStyle/>
          <a:p>
            <a:pPr>
              <a:buNone/>
            </a:pPr>
            <a:r>
              <a:rPr lang="ru-RU" sz="2400" b="1" dirty="0" smtClean="0">
                <a:latin typeface="Times New Roman" pitchFamily="18" charset="0"/>
                <a:cs typeface="Times New Roman" pitchFamily="18" charset="0"/>
              </a:rPr>
              <a:t>               </a:t>
            </a:r>
          </a:p>
          <a:p>
            <a:pPr>
              <a:buNone/>
            </a:pPr>
            <a:r>
              <a:rPr lang="ru-RU" sz="2400" b="1" dirty="0" smtClean="0">
                <a:latin typeface="Times New Roman" pitchFamily="18" charset="0"/>
                <a:cs typeface="Times New Roman" pitchFamily="18" charset="0"/>
              </a:rPr>
              <a:t>    Грань </a:t>
            </a:r>
            <a:r>
              <a:rPr lang="ru-RU" sz="2400" b="1" i="1" dirty="0" smtClean="0">
                <a:latin typeface="Times New Roman" pitchFamily="18" charset="0"/>
                <a:cs typeface="Times New Roman" pitchFamily="18" charset="0"/>
              </a:rPr>
              <a:t>«Придумай»</a:t>
            </a:r>
            <a:endParaRPr lang="ru-RU" sz="2400" b="1"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   </a:t>
            </a:r>
          </a:p>
          <a:p>
            <a:pPr>
              <a:buNone/>
            </a:pPr>
            <a:r>
              <a:rPr lang="ru-RU" sz="2400" b="1" dirty="0" smtClean="0">
                <a:latin typeface="Times New Roman" pitchFamily="18" charset="0"/>
                <a:cs typeface="Times New Roman" pitchFamily="18" charset="0"/>
              </a:rPr>
              <a:t>       Активизация</a:t>
            </a:r>
            <a:r>
              <a:rPr lang="ru-RU" sz="2400" dirty="0" smtClean="0">
                <a:latin typeface="Times New Roman" pitchFamily="18" charset="0"/>
                <a:cs typeface="Times New Roman" pitchFamily="18" charset="0"/>
              </a:rPr>
              <a:t> мыслительной деятельности, анализ и оценка полученных знаний. Вопросы этой категории подразумевают творческие задания, которые содержат в себе элемент предположения, вымысла.</a:t>
            </a:r>
            <a:r>
              <a:rPr lang="ru-RU" sz="2400" u="sng" dirty="0" smtClean="0">
                <a:latin typeface="Times New Roman" pitchFamily="18" charset="0"/>
                <a:cs typeface="Times New Roman" pitchFamily="18" charset="0"/>
              </a:rPr>
              <a:t> </a:t>
            </a:r>
          </a:p>
          <a:p>
            <a:pPr>
              <a:buNone/>
            </a:pPr>
            <a:endParaRPr lang="ru-RU" sz="2400" b="1" u="sng" dirty="0" smtClean="0">
              <a:latin typeface="Times New Roman" pitchFamily="18" charset="0"/>
              <a:cs typeface="Times New Roman" pitchFamily="18" charset="0"/>
            </a:endParaRPr>
          </a:p>
          <a:p>
            <a:pPr>
              <a:buNone/>
            </a:pPr>
            <a:r>
              <a:rPr lang="ru-RU" sz="2400" b="1" dirty="0" smtClean="0">
                <a:latin typeface="Times New Roman" pitchFamily="18" charset="0"/>
                <a:cs typeface="Times New Roman" pitchFamily="18" charset="0"/>
              </a:rPr>
              <a:t>     Например: </a:t>
            </a:r>
            <a:r>
              <a:rPr lang="ru-RU" sz="2400" dirty="0" smtClean="0">
                <a:latin typeface="Times New Roman" pitchFamily="18" charset="0"/>
                <a:cs typeface="Times New Roman" pitchFamily="18" charset="0"/>
              </a:rPr>
              <a:t>Придумай, что может быть квадратным (треугольным, круглым…..) </a:t>
            </a:r>
          </a:p>
          <a:p>
            <a:endParaRPr lang="ru-RU" sz="2400" dirty="0" smtClean="0">
              <a:latin typeface="Times New Roman" pitchFamily="18" charset="0"/>
              <a:cs typeface="Times New Roman" pitchFamily="18" charset="0"/>
            </a:endParaRPr>
          </a:p>
          <a:p>
            <a:pPr>
              <a:buNone/>
            </a:pPr>
            <a:endParaRPr lang="ru-RU" sz="2400" dirty="0">
              <a:latin typeface="Times New Roman" pitchFamily="18" charset="0"/>
              <a:cs typeface="Times New Roman" pitchFamily="18" charset="0"/>
            </a:endParaRPr>
          </a:p>
        </p:txBody>
      </p:sp>
      <p:sp>
        <p:nvSpPr>
          <p:cNvPr id="5" name="Овальная выноска 4"/>
          <p:cNvSpPr/>
          <p:nvPr/>
        </p:nvSpPr>
        <p:spPr>
          <a:xfrm rot="1232272">
            <a:off x="6223325" y="1044354"/>
            <a:ext cx="2451281" cy="898400"/>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388C">
                    <a:lumMod val="20000"/>
                    <a:lumOff val="80000"/>
                  </a:srgbClr>
                </a:solidFill>
                <a:effectLst/>
                <a:uLnTx/>
                <a:uFillTx/>
                <a:latin typeface="Times New Roman" pitchFamily="18" charset="0"/>
                <a:ea typeface="+mn-ea"/>
                <a:cs typeface="Times New Roman" pitchFamily="18" charset="0"/>
              </a:rPr>
              <a:t>Придумай</a:t>
            </a:r>
            <a:endParaRPr kumimoji="0" lang="ru-RU" sz="2400" b="1" i="0" u="none" strike="noStrike" kern="1200" cap="none" spc="0" normalizeH="0" baseline="0" noProof="0" dirty="0">
              <a:ln>
                <a:noFill/>
              </a:ln>
              <a:solidFill>
                <a:srgbClr val="FF388C">
                  <a:lumMod val="20000"/>
                  <a:lumOff val="80000"/>
                </a:srgbClr>
              </a:solidFill>
              <a:effectLst/>
              <a:uLnTx/>
              <a:uFillTx/>
              <a:latin typeface="Times New Roman" pitchFamily="18" charset="0"/>
              <a:ea typeface="+mn-ea"/>
              <a:cs typeface="Times New Roman" pitchFamily="18" charset="0"/>
            </a:endParaRPr>
          </a:p>
        </p:txBody>
      </p:sp>
      <p:pic>
        <p:nvPicPr>
          <p:cNvPr id="6" name="Рисунок 5" descr="https://migrant-mobile.com/wp-content/uploads/2021/01/8.jpg"/>
          <p:cNvPicPr/>
          <p:nvPr/>
        </p:nvPicPr>
        <p:blipFill>
          <a:blip r:embed="rId2" cstate="print"/>
          <a:srcRect/>
          <a:stretch>
            <a:fillRect/>
          </a:stretch>
        </p:blipFill>
        <p:spPr bwMode="auto">
          <a:xfrm>
            <a:off x="6072198" y="3357563"/>
            <a:ext cx="2681280" cy="2214578"/>
          </a:xfrm>
          <a:prstGeom prst="rect">
            <a:avLst/>
          </a:prstGeom>
          <a:noFill/>
          <a:ln w="9525">
            <a:noFill/>
            <a:miter lim="800000"/>
            <a:headEnd/>
            <a:tailEnd/>
          </a:ln>
        </p:spPr>
      </p:pic>
    </p:spTree>
    <p:extLst>
      <p:ext uri="{BB962C8B-B14F-4D97-AF65-F5344CB8AC3E}">
        <p14:creationId xmlns:p14="http://schemas.microsoft.com/office/powerpoint/2010/main" val="1643091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0430" y="714356"/>
            <a:ext cx="5357850"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Развитие эмоциональной стороны личности. Вопросы данной  категории дают ребенку возможность выразить свое личное мнение, основываясь на личном опыте. Вопросам этого блока желательно добавлять эмоциональную окраску. То есть, сконцентрировать внимание на ощущениях и чувствах детей, его эмоциях, которые вызваны названной темой.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Например: </a:t>
            </a:r>
            <a:r>
              <a:rPr kumimoji="0" lang="ru-R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поделись своими наблюдениями:  где ты встречал квадратные предметы?</a:t>
            </a:r>
            <a:endParaRPr kumimoji="0" lang="ru-RU"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 name="Прямоугольник 2"/>
          <p:cNvSpPr/>
          <p:nvPr/>
        </p:nvSpPr>
        <p:spPr>
          <a:xfrm>
            <a:off x="428597" y="642918"/>
            <a:ext cx="314327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Грань </a:t>
            </a:r>
            <a:r>
              <a:rPr kumimoji="0" lang="ru-RU" sz="28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«Поделись»</a:t>
            </a:r>
            <a:endParaRPr kumimoji="0" lang="ru-RU" sz="2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Овальная выноска 4"/>
          <p:cNvSpPr/>
          <p:nvPr/>
        </p:nvSpPr>
        <p:spPr>
          <a:xfrm rot="20969407">
            <a:off x="563395" y="1551733"/>
            <a:ext cx="2214546" cy="89840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Поделись</a:t>
            </a:r>
            <a:endParaRPr kumimoji="0" lang="ru-RU"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Рисунок 5" descr="https://i-a.d-cd.net/9GAAAgMRxuA-1920.jpg"/>
          <p:cNvPicPr/>
          <p:nvPr/>
        </p:nvPicPr>
        <p:blipFill>
          <a:blip r:embed="rId2" cstate="print"/>
          <a:srcRect l="13573" t="5724" r="14681" b="7407"/>
          <a:stretch>
            <a:fillRect/>
          </a:stretch>
        </p:blipFill>
        <p:spPr bwMode="auto">
          <a:xfrm>
            <a:off x="357158" y="3214686"/>
            <a:ext cx="2071702" cy="1928826"/>
          </a:xfrm>
          <a:prstGeom prst="rect">
            <a:avLst/>
          </a:prstGeom>
          <a:noFill/>
          <a:ln w="9525">
            <a:noFill/>
            <a:miter lim="800000"/>
            <a:headEnd/>
            <a:tailEnd/>
          </a:ln>
        </p:spPr>
      </p:pic>
    </p:spTree>
    <p:extLst>
      <p:ext uri="{BB962C8B-B14F-4D97-AF65-F5344CB8AC3E}">
        <p14:creationId xmlns:p14="http://schemas.microsoft.com/office/powerpoint/2010/main" val="4408790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357188"/>
            <a:ext cx="8501122" cy="5967412"/>
          </a:xfrm>
        </p:spPr>
        <p:txBody>
          <a:bodyPr>
            <a:normAutofit/>
          </a:bodyPr>
          <a:lstStyle/>
          <a:p>
            <a:pPr>
              <a:buNone/>
            </a:pPr>
            <a:r>
              <a:rPr lang="ru-RU" sz="2400" dirty="0" smtClean="0"/>
              <a:t>   </a:t>
            </a:r>
            <a:endParaRPr lang="ru-RU" sz="2400"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Грань </a:t>
            </a:r>
            <a:r>
              <a:rPr lang="ru-RU" sz="2400" b="1" i="1" dirty="0" smtClean="0">
                <a:latin typeface="Times New Roman" pitchFamily="18" charset="0"/>
                <a:cs typeface="Times New Roman" pitchFamily="18" charset="0"/>
              </a:rPr>
              <a:t>«Предложи»</a:t>
            </a:r>
            <a:endParaRPr lang="ru-RU" sz="2400" b="1"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    Ребенок должен предложить свое </a:t>
            </a:r>
          </a:p>
          <a:p>
            <a:pPr>
              <a:buNone/>
            </a:pPr>
            <a:r>
              <a:rPr lang="ru-RU" sz="2400" dirty="0" smtClean="0">
                <a:latin typeface="Times New Roman" pitchFamily="18" charset="0"/>
                <a:cs typeface="Times New Roman" pitchFamily="18" charset="0"/>
              </a:rPr>
              <a:t>видение проблемы, свои идеи. </a:t>
            </a:r>
          </a:p>
          <a:p>
            <a:pPr>
              <a:buNone/>
            </a:pPr>
            <a:r>
              <a:rPr lang="ru-RU" sz="2400" dirty="0" smtClean="0">
                <a:latin typeface="Times New Roman" pitchFamily="18" charset="0"/>
                <a:cs typeface="Times New Roman" pitchFamily="18" charset="0"/>
              </a:rPr>
              <a:t>То есть должен объяснить, </a:t>
            </a:r>
          </a:p>
          <a:p>
            <a:pPr>
              <a:buNone/>
            </a:pPr>
            <a:r>
              <a:rPr lang="ru-RU" sz="2400" dirty="0" smtClean="0">
                <a:latin typeface="Times New Roman" pitchFamily="18" charset="0"/>
                <a:cs typeface="Times New Roman" pitchFamily="18" charset="0"/>
              </a:rPr>
              <a:t>как использовать то или иное знание</a:t>
            </a:r>
          </a:p>
          <a:p>
            <a:pPr>
              <a:buNone/>
            </a:pPr>
            <a:r>
              <a:rPr lang="ru-RU" sz="2400" dirty="0" smtClean="0">
                <a:latin typeface="Times New Roman" pitchFamily="18" charset="0"/>
                <a:cs typeface="Times New Roman" pitchFamily="18" charset="0"/>
              </a:rPr>
              <a:t> на практике, для решения конкретных ситуаций.</a:t>
            </a:r>
          </a:p>
          <a:p>
            <a:pPr algn="r">
              <a:buNone/>
            </a:pPr>
            <a:r>
              <a:rPr lang="ru-RU" sz="2400" dirty="0" smtClean="0">
                <a:latin typeface="Times New Roman" pitchFamily="18" charset="0"/>
                <a:cs typeface="Times New Roman" pitchFamily="18" charset="0"/>
              </a:rPr>
              <a:t> </a:t>
            </a:r>
          </a:p>
          <a:p>
            <a:pPr>
              <a:buNone/>
            </a:pPr>
            <a:r>
              <a:rPr lang="ru-RU" sz="2400" b="1" dirty="0" smtClean="0">
                <a:latin typeface="Times New Roman" pitchFamily="18" charset="0"/>
                <a:cs typeface="Times New Roman" pitchFamily="18" charset="0"/>
              </a:rPr>
              <a:t>Например: </a:t>
            </a:r>
          </a:p>
          <a:p>
            <a:pPr>
              <a:buNone/>
            </a:pPr>
            <a:r>
              <a:rPr lang="ru-RU" sz="2400" dirty="0" smtClean="0">
                <a:latin typeface="Times New Roman" pitchFamily="18" charset="0"/>
                <a:cs typeface="Times New Roman" pitchFamily="18" charset="0"/>
              </a:rPr>
              <a:t>Предложи, как из квадрата сделать ромб…. </a:t>
            </a:r>
          </a:p>
          <a:p>
            <a:pPr>
              <a:buNone/>
            </a:pPr>
            <a:endParaRPr lang="ru-RU" sz="2400" dirty="0" smtClean="0">
              <a:latin typeface="Times New Roman" pitchFamily="18" charset="0"/>
              <a:cs typeface="Times New Roman" pitchFamily="18" charset="0"/>
            </a:endParaRPr>
          </a:p>
          <a:p>
            <a:endParaRPr lang="ru-RU" sz="2400" dirty="0"/>
          </a:p>
        </p:txBody>
      </p:sp>
      <p:pic>
        <p:nvPicPr>
          <p:cNvPr id="5" name="Рисунок 4" descr="https://img2.freepng.ru/20180316/yyw/kisspng-smiley-emoticon-computer-icons-clip-art-emoticon-smile-5aabc44b5269e2.4697502415212063473376.jpg"/>
          <p:cNvPicPr/>
          <p:nvPr/>
        </p:nvPicPr>
        <p:blipFill>
          <a:blip r:embed="rId2" cstate="print"/>
          <a:srcRect l="20919" r="20690" b="625"/>
          <a:stretch>
            <a:fillRect/>
          </a:stretch>
        </p:blipFill>
        <p:spPr bwMode="auto">
          <a:xfrm>
            <a:off x="6643702" y="3214686"/>
            <a:ext cx="2071702" cy="2000264"/>
          </a:xfrm>
          <a:prstGeom prst="rect">
            <a:avLst/>
          </a:prstGeom>
          <a:noFill/>
          <a:ln w="9525">
            <a:noFill/>
            <a:miter lim="800000"/>
            <a:headEnd/>
            <a:tailEnd/>
          </a:ln>
        </p:spPr>
      </p:pic>
      <p:sp>
        <p:nvSpPr>
          <p:cNvPr id="6" name="Овальная выноска 5"/>
          <p:cNvSpPr/>
          <p:nvPr/>
        </p:nvSpPr>
        <p:spPr>
          <a:xfrm rot="20969407">
            <a:off x="5991263" y="709899"/>
            <a:ext cx="2383640" cy="898400"/>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Предложи</a:t>
            </a:r>
            <a:endParaRPr kumimoji="0" lang="ru-RU"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03408309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Аспект">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1749</TotalTime>
  <Words>3021</Words>
  <Application>Microsoft Office PowerPoint</Application>
  <PresentationFormat>Экран (4:3)</PresentationFormat>
  <Paragraphs>459</Paragraphs>
  <Slides>109</Slides>
  <Notes>2</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3</vt:i4>
      </vt:variant>
      <vt:variant>
        <vt:lpstr>Внедренные серверы OLE</vt:lpstr>
      </vt:variant>
      <vt:variant>
        <vt:i4>1</vt:i4>
      </vt:variant>
      <vt:variant>
        <vt:lpstr>Заголовки слайдов</vt:lpstr>
      </vt:variant>
      <vt:variant>
        <vt:i4>109</vt:i4>
      </vt:variant>
    </vt:vector>
  </HeadingPairs>
  <TitlesOfParts>
    <vt:vector size="129" baseType="lpstr">
      <vt:lpstr>Andalus</vt:lpstr>
      <vt:lpstr>Arial</vt:lpstr>
      <vt:lpstr>Arial Black</vt:lpstr>
      <vt:lpstr>Bad Script</vt:lpstr>
      <vt:lpstr>Calibri</vt:lpstr>
      <vt:lpstr>Candara</vt:lpstr>
      <vt:lpstr>Crimson Text</vt:lpstr>
      <vt:lpstr>Georgia</vt:lpstr>
      <vt:lpstr>Impact</vt:lpstr>
      <vt:lpstr>Symbol</vt:lpstr>
      <vt:lpstr>Times New Roman</vt:lpstr>
      <vt:lpstr>Trebuchet MS</vt:lpstr>
      <vt:lpstr>Verdana</vt:lpstr>
      <vt:lpstr>Wingdings</vt:lpstr>
      <vt:lpstr>Wingdings 2</vt:lpstr>
      <vt:lpstr>Wingdings 3</vt:lpstr>
      <vt:lpstr>Аспект</vt:lpstr>
      <vt:lpstr>Волна</vt:lpstr>
      <vt:lpstr>1_Аспект</vt:lpstr>
      <vt:lpstr>Диаграмма</vt:lpstr>
      <vt:lpstr>Семинар – практикум  в рамках школы молодого воспитателя  Симферопольского района</vt:lpstr>
      <vt:lpstr>Муниципальное бюджетное общеобразовательное учреждение  «Партизанская школа имени Героя Советского Союза  Богданова Александра Петровича» Симферопольского района Республики Крым</vt:lpstr>
      <vt:lpstr>Вид на  гору Змеиная</vt:lpstr>
      <vt:lpstr>1 сентября 1981 года  в новом здании школы</vt:lpstr>
      <vt:lpstr>Директор МБОУ «Партизанская школа им.А.П.Богданова»  с 2005 года Терещенко Анжелла Викторовна</vt:lpstr>
      <vt:lpstr>Детский сад «Радуга» с. Партизанское</vt:lpstr>
      <vt:lpstr>Детский сад «Солнышко»  с. Каштановое</vt:lpstr>
      <vt:lpstr>Педагогический коллектив </vt:lpstr>
      <vt:lpstr>Кадровый состав</vt:lpstr>
      <vt:lpstr>Наши группы</vt:lpstr>
      <vt:lpstr>Материально-техническая база</vt:lpstr>
      <vt:lpstr>Мероприятия</vt:lpstr>
      <vt:lpstr>Творческие достижения обучающихся</vt:lpstr>
      <vt:lpstr>«Музей истории боевой, трудовой и партизанской славы села Партизанского»</vt:lpstr>
      <vt:lpstr>Презентация PowerPoint</vt:lpstr>
      <vt:lpstr>Детский сад – это мы!</vt:lpstr>
      <vt:lpstr>Детский сад – это мы!</vt:lpstr>
      <vt:lpstr>Семинар – практикум  в рамках школы молодого воспитателя  Симферопольского района</vt:lpstr>
      <vt:lpstr>Презентация PowerPoint</vt:lpstr>
      <vt:lpstr>Фрагмент занятия по РЭМП «Марфуша и математика» </vt:lpstr>
      <vt:lpstr>Презентация PowerPoint</vt:lpstr>
      <vt:lpstr>Презентация PowerPoint</vt:lpstr>
      <vt:lpstr>Презентация PowerPoint</vt:lpstr>
      <vt:lpstr>Презентация PowerPoint</vt:lpstr>
      <vt:lpstr>Фрагмент занятия по РЭМП «Марфуша и математика» </vt:lpstr>
      <vt:lpstr>«Формирование математической грамотности дошкольников в условиях перехода на ФОП ДО»</vt:lpstr>
      <vt:lpstr>ФОП ДО</vt:lpstr>
      <vt:lpstr>ФОП ДО</vt:lpstr>
      <vt:lpstr>Принципы ФОП ДО</vt:lpstr>
      <vt:lpstr>Как вы понимаете принцип 4  (ФГОС ДО и ФОП ДО)?</vt:lpstr>
      <vt:lpstr>Основополагающий принцип в соответствии с ФГОС ДО</vt:lpstr>
      <vt:lpstr>ФОП ДО разделы образовательной области «Познавательное развитие»  (впервые появляются в описании образовательной деятельности возрастного периода с 2-3 лет)</vt:lpstr>
      <vt:lpstr>Цели математического развития в соответствии с ФОП ДО</vt:lpstr>
      <vt:lpstr>Содержание образовательной деятельности по РЭМП для детей в возрасте 2-3 лет</vt:lpstr>
      <vt:lpstr>Содержание образовательной деятельности по РЭМП для детей в возрасте 2-3 лет</vt:lpstr>
      <vt:lpstr>Содержание образовательной деятельности по РЭМП для детей в возрасте 3-4 лет</vt:lpstr>
      <vt:lpstr>Содержание образовательной деятельности по РЭМП для детей в возрасте 3-4 лет</vt:lpstr>
      <vt:lpstr>Содержание образовательной деятельности по РЭМП для детей в возрасте 4-5 лет</vt:lpstr>
      <vt:lpstr>Содержание образовательной деятельности по РЭМП для детей в возрасте 5-6 лет</vt:lpstr>
      <vt:lpstr>Содержание образовательной деятельности по РЭМП для детей в возрасте 5-6 лет</vt:lpstr>
      <vt:lpstr>Содержание образовательной деятельности по РЭМП для детей в возрасте 6-7 лет</vt:lpstr>
      <vt:lpstr>Презентация PowerPoint</vt:lpstr>
      <vt:lpstr>Презентация PowerPoint</vt:lpstr>
      <vt:lpstr>Проведение занятий</vt:lpstr>
      <vt:lpstr>Модель успешного образовательного процесса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решается посредством использования дидактических игр, упражнений и заданий? </vt:lpstr>
      <vt:lpstr>Результат: Выполнение требований ФГОС ДО и ФОП ДО</vt:lpstr>
      <vt:lpstr>Спасибо за внимание!</vt:lpstr>
      <vt:lpstr>Деловая игра для педагогов «Математические перебежки»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Подведение итогов</vt:lpstr>
      <vt:lpstr>Практикум из опыта работы  «Подвижная математика» (представление игр, направленных на развитие математических способностей) </vt:lpstr>
      <vt:lpstr>Дидактическая игра  «Дроби Никитина»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МБДОУ «Детский сад «Вишенка» с. Красное структурное подразделение «Ромашка»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Практическая работа «Кубик Блума» старшая группа</vt:lpstr>
      <vt:lpstr>Презентация PowerPoint</vt:lpstr>
      <vt:lpstr>Презентация PowerPoint</vt:lpstr>
      <vt:lpstr>        Использование приема «Кубик Блума» только на первый взгляд кажется трудным. Но практика показывает, что прием очень нравиться детям, они быстро осваивают технику его использования. </vt:lpstr>
      <vt:lpstr>Семинар – практикум  в рамках школы молодого воспитателя  Симферопольского района</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МБОУ  «Партизанская школа»</dc:title>
  <dc:creator>Mashunya</dc:creator>
  <cp:lastModifiedBy>User</cp:lastModifiedBy>
  <cp:revision>210</cp:revision>
  <dcterms:created xsi:type="dcterms:W3CDTF">2015-02-16T10:59:52Z</dcterms:created>
  <dcterms:modified xsi:type="dcterms:W3CDTF">2023-10-25T10:39:32Z</dcterms:modified>
</cp:coreProperties>
</file>