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8" r:id="rId47"/>
    <p:sldId id="311" r:id="rId4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 varScale="1">
        <p:scale>
          <a:sx n="69" d="100"/>
          <a:sy n="69" d="100"/>
        </p:scale>
        <p:origin x="-1416" y="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02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36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855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604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2127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331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18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6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8935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361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01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5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47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58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5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97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09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02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43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85800" y="2223957"/>
            <a:ext cx="8915399" cy="22627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Преподавание литературы </a:t>
            </a:r>
          </a:p>
          <a:p>
            <a:pPr algn="ctr"/>
            <a:r>
              <a:rPr lang="ru-RU" dirty="0" smtClean="0"/>
              <a:t>по обновленным ФГОС</a:t>
            </a:r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4465402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144161"/>
            <a:ext cx="7020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"</a:t>
            </a:r>
            <a:endParaRPr lang="en-US" b="1" dirty="0">
              <a:solidFill>
                <a:srgbClr val="101010"/>
              </a:solidFill>
              <a:latin typeface="PT Sans" panose="020B0503020203020204" pitchFamily="34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4267" y="252221"/>
            <a:ext cx="7423150" cy="5628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УНИВЕРСАЛЬНЫЙ</a:t>
            </a:r>
            <a:r>
              <a:rPr sz="24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006FC0"/>
                </a:solidFill>
                <a:latin typeface="Calibri"/>
                <a:cs typeface="Calibri"/>
              </a:rPr>
              <a:t>КОДИФИКАТОР</a:t>
            </a:r>
            <a:endParaRPr sz="2400">
              <a:latin typeface="Calibri"/>
              <a:cs typeface="Calibri"/>
            </a:endParaRPr>
          </a:p>
          <a:p>
            <a:pPr marL="60960" marR="5080" algn="ctr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распределённых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по классам 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проверяемых требований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к </a:t>
            </a:r>
            <a:r>
              <a:rPr sz="2400" spc="-5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результатам</a:t>
            </a:r>
            <a:r>
              <a:rPr sz="24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освоения основной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образовательной</a:t>
            </a:r>
            <a:endParaRPr sz="2400">
              <a:latin typeface="Calibri"/>
              <a:cs typeface="Calibri"/>
            </a:endParaRPr>
          </a:p>
          <a:p>
            <a:pPr marL="12700" marR="25400" algn="ctr">
              <a:lnSpc>
                <a:spcPct val="100000"/>
              </a:lnSpc>
            </a:pP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программы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основного общего 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образования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и </a:t>
            </a:r>
            <a:r>
              <a:rPr sz="2400" spc="-15" dirty="0">
                <a:solidFill>
                  <a:srgbClr val="006FC0"/>
                </a:solidFill>
                <a:latin typeface="Calibri"/>
                <a:cs typeface="Calibri"/>
              </a:rPr>
              <a:t>элементов </a:t>
            </a:r>
            <a:r>
              <a:rPr sz="2400" spc="-5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6FC0"/>
                </a:solidFill>
                <a:latin typeface="Calibri"/>
                <a:cs typeface="Calibri"/>
              </a:rPr>
              <a:t>содержания</a:t>
            </a:r>
            <a:r>
              <a:rPr sz="24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по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литературе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Calibri"/>
              <a:cs typeface="Calibri"/>
            </a:endParaRPr>
          </a:p>
          <a:p>
            <a:pPr marL="405765" indent="-274955">
              <a:lnSpc>
                <a:spcPct val="100000"/>
              </a:lnSpc>
              <a:buClr>
                <a:srgbClr val="D24717"/>
              </a:buClr>
              <a:buSzPct val="85416"/>
              <a:buFont typeface="Segoe UI Symbol"/>
              <a:buChar char="⚫"/>
              <a:tabLst>
                <a:tab pos="405765" algn="l"/>
                <a:tab pos="406400" algn="l"/>
              </a:tabLst>
            </a:pPr>
            <a:r>
              <a:rPr sz="2400" b="1" spc="-25" dirty="0">
                <a:latin typeface="Cambria"/>
                <a:cs typeface="Cambria"/>
              </a:rPr>
              <a:t>Кодификатор</a:t>
            </a:r>
            <a:r>
              <a:rPr sz="2400" b="1" spc="-5" dirty="0">
                <a:latin typeface="Cambria"/>
                <a:cs typeface="Cambria"/>
              </a:rPr>
              <a:t> </a:t>
            </a:r>
            <a:r>
              <a:rPr sz="2400" b="1" spc="-15" dirty="0">
                <a:latin typeface="Cambria"/>
                <a:cs typeface="Cambria"/>
              </a:rPr>
              <a:t>состоит</a:t>
            </a:r>
            <a:r>
              <a:rPr sz="2400" b="1" spc="-25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из</a:t>
            </a:r>
            <a:r>
              <a:rPr sz="2400" b="1" spc="-2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двух</a:t>
            </a:r>
            <a:r>
              <a:rPr sz="2400" b="1" spc="-5" dirty="0">
                <a:latin typeface="Cambria"/>
                <a:cs typeface="Cambria"/>
              </a:rPr>
              <a:t> разделов:</a:t>
            </a:r>
            <a:endParaRPr sz="2400">
              <a:latin typeface="Cambria"/>
              <a:cs typeface="Cambria"/>
            </a:endParaRPr>
          </a:p>
          <a:p>
            <a:pPr marL="405765" marR="38735" indent="-274320">
              <a:lnSpc>
                <a:spcPts val="2590"/>
              </a:lnSpc>
              <a:spcBef>
                <a:spcPts val="64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06400" algn="l"/>
              </a:tabLst>
            </a:pPr>
            <a:r>
              <a:rPr sz="2400" spc="-5" dirty="0">
                <a:latin typeface="Cambria"/>
                <a:cs typeface="Cambria"/>
              </a:rPr>
              <a:t>раздел </a:t>
            </a:r>
            <a:r>
              <a:rPr sz="2400" dirty="0">
                <a:latin typeface="Cambria"/>
                <a:cs typeface="Cambria"/>
              </a:rPr>
              <a:t>1. </a:t>
            </a:r>
            <a:r>
              <a:rPr sz="2400" spc="-5" dirty="0">
                <a:latin typeface="Cambria"/>
                <a:cs typeface="Cambria"/>
              </a:rPr>
              <a:t>«Перечень распределённых </a:t>
            </a:r>
            <a:r>
              <a:rPr sz="2400" dirty="0">
                <a:latin typeface="Cambria"/>
                <a:cs typeface="Cambria"/>
              </a:rPr>
              <a:t>по классам 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проверяемых требований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 </a:t>
            </a:r>
            <a:r>
              <a:rPr sz="2400" spc="-25" dirty="0">
                <a:latin typeface="Cambria"/>
                <a:cs typeface="Cambria"/>
              </a:rPr>
              <a:t>результатам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освоения </a:t>
            </a:r>
            <a:r>
              <a:rPr sz="2400" spc="-509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основной </a:t>
            </a:r>
            <a:r>
              <a:rPr sz="2400" spc="-5" dirty="0">
                <a:latin typeface="Cambria"/>
                <a:cs typeface="Cambria"/>
              </a:rPr>
              <a:t>образовательной программы </a:t>
            </a:r>
            <a:r>
              <a:rPr sz="2400" dirty="0">
                <a:latin typeface="Cambria"/>
                <a:cs typeface="Cambria"/>
              </a:rPr>
              <a:t>основного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общего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образования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по </a:t>
            </a:r>
            <a:r>
              <a:rPr sz="2400" spc="-5" dirty="0">
                <a:latin typeface="Cambria"/>
                <a:cs typeface="Cambria"/>
              </a:rPr>
              <a:t>литературе»;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D24717"/>
              </a:buClr>
              <a:buFont typeface="Wingdings"/>
              <a:buChar char=""/>
            </a:pPr>
            <a:endParaRPr sz="3200">
              <a:latin typeface="Cambria"/>
              <a:cs typeface="Cambria"/>
            </a:endParaRPr>
          </a:p>
          <a:p>
            <a:pPr marL="405765" marR="263525" indent="-274320">
              <a:lnSpc>
                <a:spcPts val="2590"/>
              </a:lnSpc>
              <a:buClr>
                <a:srgbClr val="D24717"/>
              </a:buClr>
              <a:buSzPct val="85416"/>
              <a:buFont typeface="Wingdings"/>
              <a:buChar char=""/>
              <a:tabLst>
                <a:tab pos="406400" algn="l"/>
              </a:tabLst>
            </a:pPr>
            <a:r>
              <a:rPr sz="2400" spc="-5" dirty="0">
                <a:latin typeface="Cambria"/>
                <a:cs typeface="Cambria"/>
              </a:rPr>
              <a:t>раздел </a:t>
            </a:r>
            <a:r>
              <a:rPr sz="2400" dirty="0">
                <a:latin typeface="Cambria"/>
                <a:cs typeface="Cambria"/>
              </a:rPr>
              <a:t>2. «Перечень </a:t>
            </a:r>
            <a:r>
              <a:rPr sz="2400" spc="-5" dirty="0">
                <a:latin typeface="Cambria"/>
                <a:cs typeface="Cambria"/>
              </a:rPr>
              <a:t>распределённых </a:t>
            </a:r>
            <a:r>
              <a:rPr sz="2400" dirty="0">
                <a:latin typeface="Cambria"/>
                <a:cs typeface="Cambria"/>
              </a:rPr>
              <a:t>по классам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проверяемых элементов </a:t>
            </a:r>
            <a:r>
              <a:rPr sz="2400" spc="-10" dirty="0">
                <a:latin typeface="Cambria"/>
                <a:cs typeface="Cambria"/>
              </a:rPr>
              <a:t>содержания </a:t>
            </a:r>
            <a:r>
              <a:rPr sz="2400" dirty="0">
                <a:latin typeface="Cambria"/>
                <a:cs typeface="Cambria"/>
              </a:rPr>
              <a:t>по 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литературе».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228600"/>
            <a:ext cx="778637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Проверяемые</a:t>
            </a:r>
            <a:r>
              <a:rPr i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предметные</a:t>
            </a:r>
          </a:p>
          <a:p>
            <a:pPr marL="12700">
              <a:lnSpc>
                <a:spcPct val="100000"/>
              </a:lnSpc>
            </a:pPr>
            <a:r>
              <a:rPr i="1" spc="-5" dirty="0">
                <a:solidFill>
                  <a:srgbClr val="FF0000"/>
                </a:solidFill>
                <a:latin typeface="Calibri"/>
                <a:cs typeface="Calibri"/>
              </a:rPr>
              <a:t>требования</a:t>
            </a:r>
            <a:r>
              <a:rPr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i="1" spc="-15" dirty="0">
                <a:solidFill>
                  <a:srgbClr val="FF0000"/>
                </a:solidFill>
                <a:latin typeface="Calibri"/>
                <a:cs typeface="Calibri"/>
              </a:rPr>
              <a:t> результатам</a:t>
            </a:r>
            <a:r>
              <a:rPr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обучения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1154" y="1406397"/>
          <a:ext cx="8929370" cy="5445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5180"/>
                <a:gridCol w="8124190"/>
              </a:tblGrid>
              <a:tr h="518160">
                <a:tc>
                  <a:txBody>
                    <a:bodyPr/>
                    <a:lstStyle/>
                    <a:p>
                      <a:pPr marL="91440" marR="2692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Код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треб.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6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класс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14630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i="1" dirty="0">
                          <a:latin typeface="Cambria"/>
                          <a:cs typeface="Cambria"/>
                        </a:rPr>
                        <a:t>2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36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30" dirty="0">
                          <a:latin typeface="Cambria"/>
                          <a:cs typeface="Cambria"/>
                        </a:rPr>
                        <a:t>Умение</a:t>
                      </a:r>
                      <a:r>
                        <a:rPr sz="1800" b="1" spc="-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определять</a:t>
                      </a:r>
                      <a:r>
                        <a:rPr sz="18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понятия,</a:t>
                      </a:r>
                      <a:r>
                        <a:rPr sz="18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создавать</a:t>
                      </a:r>
                      <a:r>
                        <a:rPr sz="1800" b="1" spc="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обобщения,</a:t>
                      </a:r>
                      <a:r>
                        <a:rPr sz="18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устанавливать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 аналогии, классифицировать,</a:t>
                      </a:r>
                      <a:r>
                        <a:rPr sz="1800" b="1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самостоятельно</a:t>
                      </a:r>
                      <a:r>
                        <a:rPr sz="1800" b="1" spc="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выбирать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основания</a:t>
                      </a:r>
                      <a:r>
                        <a:rPr sz="1800" b="1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и </a:t>
                      </a:r>
                      <a:r>
                        <a:rPr sz="18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критерии</a:t>
                      </a:r>
                      <a:r>
                        <a:rPr sz="1800" b="1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для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классификации,</a:t>
                      </a:r>
                      <a:r>
                        <a:rPr sz="18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устанавливать</a:t>
                      </a:r>
                      <a:r>
                        <a:rPr sz="1800" b="1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причинно</a:t>
                      </a:r>
                      <a:r>
                        <a:rPr sz="1800" b="1" i="1" dirty="0">
                          <a:latin typeface="Cambria"/>
                          <a:cs typeface="Cambria"/>
                        </a:rPr>
                        <a:t>-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следственные </a:t>
                      </a:r>
                      <a:r>
                        <a:rPr sz="1800" b="1" spc="-38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связи,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строить</a:t>
                      </a:r>
                      <a:r>
                        <a:rPr sz="1800" b="1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логические</a:t>
                      </a:r>
                      <a:r>
                        <a:rPr sz="18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рассуждения,</a:t>
                      </a:r>
                      <a:r>
                        <a:rPr sz="1800" b="1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делать</a:t>
                      </a:r>
                      <a:r>
                        <a:rPr sz="18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умозаключения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mbria"/>
                          <a:cs typeface="Cambria"/>
                        </a:rPr>
                        <a:t>(индуктивные,</a:t>
                      </a:r>
                      <a:r>
                        <a:rPr sz="1800" b="1" spc="-4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дедуктивные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и</a:t>
                      </a:r>
                      <a:r>
                        <a:rPr sz="1800" b="1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по</a:t>
                      </a:r>
                      <a:r>
                        <a:rPr sz="18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аналогии)</a:t>
                      </a:r>
                      <a:r>
                        <a:rPr sz="1800" b="1" spc="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dirty="0">
                          <a:latin typeface="Cambria"/>
                          <a:cs typeface="Cambria"/>
                        </a:rPr>
                        <a:t>и</a:t>
                      </a:r>
                      <a:r>
                        <a:rPr sz="18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20" dirty="0">
                          <a:latin typeface="Cambria"/>
                          <a:cs typeface="Cambria"/>
                        </a:rPr>
                        <a:t>выводы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2.1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Понимать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роль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литературы</a:t>
                      </a:r>
                      <a:r>
                        <a:rPr sz="18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в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формировании</a:t>
                      </a:r>
                      <a:r>
                        <a:rPr sz="18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представлений</a:t>
                      </a:r>
                      <a:r>
                        <a:rPr sz="18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о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системе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ценностей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2.2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10" dirty="0">
                          <a:latin typeface="Cambria"/>
                          <a:cs typeface="Cambria"/>
                        </a:rPr>
                        <a:t>Обосновывать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свои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суждения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с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опорой</a:t>
                      </a:r>
                      <a:r>
                        <a:rPr sz="18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на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текст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14630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2.3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48640" indent="501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Использовать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освоенные теоретико-литературные</a:t>
                      </a:r>
                      <a:r>
                        <a:rPr sz="1800" spc="4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понятия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в</a:t>
                      </a:r>
                      <a:r>
                        <a:rPr sz="1800" spc="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процессе </a:t>
                      </a:r>
                      <a:r>
                        <a:rPr sz="1800" spc="-38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анализа</a:t>
                      </a:r>
                      <a:r>
                        <a:rPr sz="18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произведения;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различать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основные 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жанры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фольклора и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Cambria"/>
                          <a:cs typeface="Cambria"/>
                        </a:rPr>
                        <a:t>художественной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литературы</a:t>
                      </a:r>
                      <a:r>
                        <a:rPr sz="18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(в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том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числе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летопись,</a:t>
                      </a:r>
                      <a:r>
                        <a:rPr sz="18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25" dirty="0">
                          <a:latin typeface="Cambria"/>
                          <a:cs typeface="Cambria"/>
                        </a:rPr>
                        <a:t>былину,</a:t>
                      </a:r>
                      <a:r>
                        <a:rPr sz="18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25" dirty="0">
                          <a:latin typeface="Cambria"/>
                          <a:cs typeface="Cambria"/>
                        </a:rPr>
                        <a:t>поэму,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сказ,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роман,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балладу);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определять</a:t>
                      </a:r>
                      <a:r>
                        <a:rPr sz="1800" spc="-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жанровые разновидности</a:t>
                      </a:r>
                      <a:r>
                        <a:rPr sz="18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рассказа</a:t>
                      </a:r>
                      <a:endParaRPr sz="18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(юмористический,</a:t>
                      </a:r>
                      <a:r>
                        <a:rPr sz="18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сатирический,</a:t>
                      </a:r>
                      <a:r>
                        <a:rPr sz="18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святочный,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автобиографический)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2.4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15" dirty="0">
                          <a:latin typeface="Cambria"/>
                          <a:cs typeface="Cambria"/>
                        </a:rPr>
                        <a:t>Находить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20" dirty="0">
                          <a:latin typeface="Cambria"/>
                          <a:cs typeface="Cambria"/>
                        </a:rPr>
                        <a:t>отличия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 художественного</a:t>
                      </a:r>
                      <a:r>
                        <a:rPr sz="1800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текста 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от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научного</a:t>
                      </a:r>
                      <a:r>
                        <a:rPr sz="18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(учебно-научного)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62938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2.5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Cambria"/>
                          <a:cs typeface="Cambria"/>
                        </a:rPr>
                        <a:t>Называть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20" dirty="0">
                          <a:latin typeface="Cambria"/>
                          <a:cs typeface="Cambria"/>
                        </a:rPr>
                        <a:t>отличия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прозаических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текстов 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от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стихотворных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9144"/>
            <a:ext cx="82765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i="1" dirty="0">
                <a:solidFill>
                  <a:srgbClr val="FF0000"/>
                </a:solidFill>
                <a:latin typeface="Calibri"/>
                <a:cs typeface="Calibri"/>
              </a:rPr>
              <a:t>Проверяемые</a:t>
            </a:r>
            <a:r>
              <a:rPr sz="3200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элементы</a:t>
            </a:r>
            <a:r>
              <a:rPr sz="3200" i="1" dirty="0">
                <a:solidFill>
                  <a:srgbClr val="FF0000"/>
                </a:solidFill>
                <a:latin typeface="Calibri"/>
                <a:cs typeface="Calibri"/>
              </a:rPr>
              <a:t> содержания.</a:t>
            </a:r>
            <a:r>
              <a:rPr sz="32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 класс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5173" y="1262380"/>
          <a:ext cx="8714104" cy="54006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2325"/>
                <a:gridCol w="1580514"/>
                <a:gridCol w="5041265"/>
              </a:tblGrid>
              <a:tr h="68668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Код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раздела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47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К</a:t>
                      </a:r>
                      <a:r>
                        <a:rPr sz="1800" b="1" spc="-9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о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д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про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в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ер</a:t>
                      </a:r>
                      <a:r>
                        <a:rPr sz="1800" b="1" i="1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. 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элемента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Проверяемые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элементы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 содержания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24717"/>
                    </a:solidFill>
                  </a:tcPr>
                </a:tc>
              </a:tr>
              <a:tr h="39776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1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latin typeface="Cambria"/>
                          <a:cs typeface="Cambria"/>
                        </a:rPr>
                        <a:t>Из</a:t>
                      </a:r>
                      <a:r>
                        <a:rPr sz="18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античной</a:t>
                      </a:r>
                      <a:r>
                        <a:rPr sz="1800" b="1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литературы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9809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1.1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25" dirty="0">
                          <a:latin typeface="Cambria"/>
                          <a:cs typeface="Cambria"/>
                        </a:rPr>
                        <a:t>Гомер.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 Поэма</a:t>
                      </a:r>
                      <a:r>
                        <a:rPr sz="1800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«Илиада»</a:t>
                      </a:r>
                      <a:r>
                        <a:rPr sz="18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(фрагменты)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980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1.2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25" dirty="0">
                          <a:latin typeface="Cambria"/>
                          <a:cs typeface="Cambria"/>
                        </a:rPr>
                        <a:t>Гомер.</a:t>
                      </a:r>
                      <a:r>
                        <a:rPr sz="18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Поэма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«Одиссея»</a:t>
                      </a:r>
                      <a:r>
                        <a:rPr sz="18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(фрагменты)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68668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spc="-5" dirty="0">
                          <a:latin typeface="Cambria"/>
                          <a:cs typeface="Cambria"/>
                        </a:rPr>
                        <a:t>Из </a:t>
                      </a:r>
                      <a:r>
                        <a:rPr sz="1800" b="1" spc="-15" dirty="0">
                          <a:latin typeface="Cambria"/>
                          <a:cs typeface="Cambria"/>
                        </a:rPr>
                        <a:t>устного</a:t>
                      </a:r>
                      <a:r>
                        <a:rPr sz="1800" b="1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b="1" spc="-20" dirty="0">
                          <a:latin typeface="Cambria"/>
                          <a:cs typeface="Cambria"/>
                        </a:rPr>
                        <a:t>народного</a:t>
                      </a:r>
                      <a:r>
                        <a:rPr sz="1800" b="1" spc="-5" dirty="0">
                          <a:latin typeface="Cambria"/>
                          <a:cs typeface="Cambria"/>
                        </a:rPr>
                        <a:t> творчества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  <a:tr h="686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2.1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10" dirty="0">
                          <a:latin typeface="Cambria"/>
                          <a:cs typeface="Cambria"/>
                        </a:rPr>
                        <a:t>Русские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былины</a:t>
                      </a:r>
                      <a:r>
                        <a:rPr sz="18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(не менее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2)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CFCC"/>
                    </a:solidFill>
                  </a:tcPr>
                </a:tc>
              </a:tr>
              <a:tr h="980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Cambria"/>
                          <a:cs typeface="Cambria"/>
                        </a:rPr>
                        <a:t>2.2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266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10" dirty="0">
                          <a:latin typeface="Cambria"/>
                          <a:cs typeface="Cambria"/>
                        </a:rPr>
                        <a:t>Народные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песни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и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баллады 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народов России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и </a:t>
                      </a:r>
                      <a:r>
                        <a:rPr sz="1800" spc="-38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мира (не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менее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3</a:t>
                      </a:r>
                      <a:r>
                        <a:rPr sz="18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spc="-5" dirty="0">
                          <a:latin typeface="Cambria"/>
                          <a:cs typeface="Cambria"/>
                        </a:rPr>
                        <a:t>песен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 и</a:t>
                      </a:r>
                      <a:r>
                        <a:rPr sz="18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800" dirty="0">
                          <a:latin typeface="Cambria"/>
                          <a:cs typeface="Cambria"/>
                        </a:rPr>
                        <a:t>1 баллады)</a:t>
                      </a:r>
                      <a:endParaRPr sz="18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E9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815339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7395" marR="5080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Предметные </a:t>
            </a:r>
            <a:r>
              <a:rPr spc="-30" dirty="0" err="1"/>
              <a:t>результаты</a:t>
            </a:r>
            <a:r>
              <a:rPr spc="-30" dirty="0"/>
              <a:t> </a:t>
            </a:r>
            <a:r>
              <a:rPr lang="ru-RU" spc="-30" dirty="0" smtClean="0"/>
              <a:t/>
            </a:r>
            <a:br>
              <a:rPr lang="ru-RU" spc="-30" dirty="0" smtClean="0"/>
            </a:br>
            <a:r>
              <a:rPr b="0" dirty="0" err="1" smtClean="0">
                <a:solidFill>
                  <a:srgbClr val="696363"/>
                </a:solidFill>
                <a:latin typeface="Calibri"/>
                <a:cs typeface="Calibri"/>
              </a:rPr>
              <a:t>по</a:t>
            </a:r>
            <a:r>
              <a:rPr b="0" dirty="0" smtClean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696363"/>
                </a:solidFill>
                <a:latin typeface="Calibri"/>
                <a:cs typeface="Calibri"/>
              </a:rPr>
              <a:t>учебному </a:t>
            </a:r>
            <a:r>
              <a:rPr b="0" spc="-80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b="0" spc="-15" dirty="0">
                <a:solidFill>
                  <a:srgbClr val="696363"/>
                </a:solidFill>
                <a:latin typeface="Calibri"/>
                <a:cs typeface="Calibri"/>
              </a:rPr>
              <a:t>предмету</a:t>
            </a:r>
            <a:r>
              <a:rPr b="0" spc="-1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696363"/>
                </a:solidFill>
                <a:latin typeface="Calibri"/>
                <a:cs typeface="Calibri"/>
              </a:rPr>
              <a:t>«Литература»: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628901"/>
            <a:ext cx="8348345" cy="4156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168910" indent="-27495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dirty="0">
                <a:latin typeface="Cambria"/>
                <a:cs typeface="Cambria"/>
              </a:rPr>
              <a:t>1)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понимание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духовно-нравственной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культурной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ценности литературы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ее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роли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формировании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гражданственности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патриотизма,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укреплении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единства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многонационального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народа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Российской Федерации;</a:t>
            </a:r>
            <a:endParaRPr sz="1600">
              <a:latin typeface="Cambria"/>
              <a:cs typeface="Cambria"/>
            </a:endParaRPr>
          </a:p>
          <a:p>
            <a:pPr marL="287020" marR="190500" indent="-27495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dirty="0">
                <a:latin typeface="Cambria"/>
                <a:cs typeface="Cambria"/>
              </a:rPr>
              <a:t>2) </a:t>
            </a:r>
            <a:r>
              <a:rPr sz="1600" spc="-5" dirty="0">
                <a:latin typeface="Cambria"/>
                <a:cs typeface="Cambria"/>
              </a:rPr>
              <a:t>понимание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специфики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литературы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как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вида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искусства,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принципиальных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отличий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художественного</a:t>
            </a:r>
            <a:r>
              <a:rPr sz="1600" spc="-10" dirty="0">
                <a:latin typeface="Cambria"/>
                <a:cs typeface="Cambria"/>
              </a:rPr>
              <a:t> текста </a:t>
            </a:r>
            <a:r>
              <a:rPr sz="1600" spc="-15" dirty="0">
                <a:latin typeface="Cambria"/>
                <a:cs typeface="Cambria"/>
              </a:rPr>
              <a:t>от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текста научного,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делового, публицистического;</a:t>
            </a:r>
            <a:endParaRPr sz="1600">
              <a:latin typeface="Cambria"/>
              <a:cs typeface="Cambria"/>
            </a:endParaRPr>
          </a:p>
          <a:p>
            <a:pPr marL="287020" marR="245745" indent="-274955">
              <a:lnSpc>
                <a:spcPct val="100000"/>
              </a:lnSpc>
              <a:spcBef>
                <a:spcPts val="5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dirty="0">
                <a:latin typeface="Cambria"/>
                <a:cs typeface="Cambria"/>
              </a:rPr>
              <a:t>3) </a:t>
            </a:r>
            <a:r>
              <a:rPr sz="1600" spc="-5" dirty="0">
                <a:latin typeface="Cambria"/>
                <a:cs typeface="Cambria"/>
              </a:rPr>
              <a:t>овладение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умениями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эстетического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смыслового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анализа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произведений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устного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народного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творчества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художественной</a:t>
            </a:r>
            <a:r>
              <a:rPr sz="1600" spc="-5" dirty="0">
                <a:latin typeface="Cambria"/>
                <a:cs typeface="Cambria"/>
              </a:rPr>
              <a:t> литературы,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умениями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воспринимать,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анализировать,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интерпретировать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оценивать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прочитанное,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понимать</a:t>
            </a:r>
            <a:endParaRPr sz="1600">
              <a:latin typeface="Cambria"/>
              <a:cs typeface="Cambria"/>
            </a:endParaRPr>
          </a:p>
          <a:p>
            <a:pPr marL="287020" marR="58419">
              <a:lnSpc>
                <a:spcPct val="100000"/>
              </a:lnSpc>
              <a:spcBef>
                <a:spcPts val="5"/>
              </a:spcBef>
            </a:pPr>
            <a:r>
              <a:rPr sz="1600" spc="-15" dirty="0">
                <a:latin typeface="Cambria"/>
                <a:cs typeface="Cambria"/>
              </a:rPr>
              <a:t>художественную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картину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мира,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отраженную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литературных</a:t>
            </a:r>
            <a:r>
              <a:rPr sz="1600" spc="7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произведениях,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учетом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неоднозначности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заложенных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них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художественных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смыслов:</a:t>
            </a:r>
            <a:endParaRPr sz="1600">
              <a:latin typeface="Cambria"/>
              <a:cs typeface="Cambria"/>
            </a:endParaRPr>
          </a:p>
          <a:p>
            <a:pPr marL="287020" marR="342900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spc="-5" dirty="0">
                <a:latin typeface="Cambria"/>
                <a:cs typeface="Cambria"/>
              </a:rPr>
              <a:t>умение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анализировать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единстве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формы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содержания;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определять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тематику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проблематику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родовую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жанровую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принадлежность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произведения;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позицию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героя,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повествователя,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рассказчика,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авторскую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mbria"/>
                <a:cs typeface="Cambria"/>
              </a:rPr>
              <a:t>позицию,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учитывая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художественные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особенности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воплощенные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нем</a:t>
            </a:r>
            <a:endParaRPr sz="1600">
              <a:latin typeface="Cambria"/>
              <a:cs typeface="Cambria"/>
            </a:endParaRPr>
          </a:p>
          <a:p>
            <a:pPr marL="287020" marR="1275715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реалии;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характеризовать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авторский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пафос;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особенности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языка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художественного </a:t>
            </a:r>
            <a:r>
              <a:rPr sz="1600" spc="-5" dirty="0">
                <a:latin typeface="Cambria"/>
                <a:cs typeface="Cambria"/>
              </a:rPr>
              <a:t>произведения,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поэтической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прозаической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речи;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533400"/>
            <a:ext cx="60775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5" dirty="0">
                <a:latin typeface="Calibri"/>
                <a:cs typeface="Calibri"/>
              </a:rPr>
              <a:t>Предметные</a:t>
            </a:r>
            <a:r>
              <a:rPr sz="4000" i="1" spc="-50" dirty="0">
                <a:latin typeface="Calibri"/>
                <a:cs typeface="Calibri"/>
              </a:rPr>
              <a:t> </a:t>
            </a:r>
            <a:r>
              <a:rPr sz="4000" i="1" spc="-15" dirty="0">
                <a:latin typeface="Calibri"/>
                <a:cs typeface="Calibri"/>
              </a:rPr>
              <a:t>результаты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1313179"/>
            <a:ext cx="8319770" cy="5128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ts val="1945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овладение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теоретико-литературными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понятиями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использование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их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endParaRPr sz="1800">
              <a:latin typeface="Cambria"/>
              <a:cs typeface="Cambria"/>
            </a:endParaRPr>
          </a:p>
          <a:p>
            <a:pPr marL="287020" marR="5080">
              <a:lnSpc>
                <a:spcPct val="80000"/>
              </a:lnSpc>
              <a:spcBef>
                <a:spcPts val="215"/>
              </a:spcBef>
            </a:pPr>
            <a:r>
              <a:rPr sz="1800" spc="-5" dirty="0">
                <a:latin typeface="Cambria"/>
                <a:cs typeface="Cambria"/>
              </a:rPr>
              <a:t>процессе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анализа,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интерпретации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произведений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оформления собственных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оценок</a:t>
            </a:r>
            <a:r>
              <a:rPr sz="1800" dirty="0">
                <a:latin typeface="Cambria"/>
                <a:cs typeface="Cambria"/>
              </a:rPr>
              <a:t> 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наблюдений: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художественная </a:t>
            </a:r>
            <a:r>
              <a:rPr sz="1800" spc="-5" dirty="0">
                <a:latin typeface="Cambria"/>
                <a:cs typeface="Cambria"/>
              </a:rPr>
              <a:t>литература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устное</a:t>
            </a:r>
            <a:r>
              <a:rPr sz="1800" spc="-15" dirty="0">
                <a:latin typeface="Cambria"/>
                <a:cs typeface="Cambria"/>
              </a:rPr>
              <a:t> народное 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творчество;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проза 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поэзия;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художественный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образ;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30" dirty="0">
                <a:latin typeface="Cambria"/>
                <a:cs typeface="Cambria"/>
              </a:rPr>
              <a:t>факт,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вымысел;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литературные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направления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(классицизм,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сентиментализм,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романтизм,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реализм),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роды</a:t>
            </a:r>
            <a:r>
              <a:rPr sz="1800" spc="-5" dirty="0">
                <a:latin typeface="Cambria"/>
                <a:cs typeface="Cambria"/>
              </a:rPr>
              <a:t> (лирика,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эпос,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драма),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жанры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(рассказ, притча,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повесть,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роман,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комедия,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драма,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трагедия,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поэма,</a:t>
            </a:r>
            <a:r>
              <a:rPr sz="1800" spc="-5" dirty="0">
                <a:latin typeface="Cambria"/>
                <a:cs typeface="Cambria"/>
              </a:rPr>
              <a:t> басня,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баллада,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песня,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ода,</a:t>
            </a:r>
            <a:r>
              <a:rPr sz="1800" spc="-5" dirty="0">
                <a:latin typeface="Cambria"/>
                <a:cs typeface="Cambria"/>
              </a:rPr>
              <a:t> элегия,</a:t>
            </a:r>
            <a:endParaRPr sz="1800">
              <a:latin typeface="Cambria"/>
              <a:cs typeface="Cambria"/>
            </a:endParaRPr>
          </a:p>
          <a:p>
            <a:pPr marL="287020" marR="119380">
              <a:lnSpc>
                <a:spcPct val="80000"/>
              </a:lnSpc>
            </a:pPr>
            <a:r>
              <a:rPr sz="1800" spc="-5" dirty="0">
                <a:latin typeface="Cambria"/>
                <a:cs typeface="Cambria"/>
              </a:rPr>
              <a:t>послание,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отрывок,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сонет,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эпиграмма);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форма</a:t>
            </a:r>
            <a:r>
              <a:rPr sz="1800" dirty="0">
                <a:latin typeface="Cambria"/>
                <a:cs typeface="Cambria"/>
              </a:rPr>
              <a:t> 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содержание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литературного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произведения;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тема,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идея,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проблематика,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пафос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(героический,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трагический,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комический); </a:t>
            </a:r>
            <a:r>
              <a:rPr sz="1800" spc="-30" dirty="0">
                <a:latin typeface="Cambria"/>
                <a:cs typeface="Cambria"/>
              </a:rPr>
              <a:t>сюжет,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композиция,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эпиграф;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стадии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развития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действия: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515"/>
              </a:lnSpc>
            </a:pPr>
            <a:r>
              <a:rPr sz="1800" spc="-5" dirty="0">
                <a:latin typeface="Cambria"/>
                <a:cs typeface="Cambria"/>
              </a:rPr>
              <a:t>экспозиция,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завязка,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развитие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действия,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кульминация,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развязка, эпилог;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730"/>
              </a:lnSpc>
            </a:pPr>
            <a:r>
              <a:rPr sz="1800" spc="-5" dirty="0">
                <a:latin typeface="Cambria"/>
                <a:cs typeface="Cambria"/>
              </a:rPr>
              <a:t>авторское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отступление;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конфликт;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система образов; образ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автора,</a:t>
            </a:r>
            <a:endParaRPr sz="1800">
              <a:latin typeface="Cambria"/>
              <a:cs typeface="Cambria"/>
            </a:endParaRPr>
          </a:p>
          <a:p>
            <a:pPr marL="287020" marR="272415">
              <a:lnSpc>
                <a:spcPct val="80000"/>
              </a:lnSpc>
              <a:spcBef>
                <a:spcPts val="215"/>
              </a:spcBef>
            </a:pPr>
            <a:r>
              <a:rPr sz="1800" spc="-5" dirty="0">
                <a:latin typeface="Cambria"/>
                <a:cs typeface="Cambria"/>
              </a:rPr>
              <a:t>повествователь,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рассказчик,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литературный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герой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(персонаж),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лирический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герой,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лирический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персонаж, </a:t>
            </a:r>
            <a:r>
              <a:rPr sz="1800" spc="-5" dirty="0">
                <a:latin typeface="Cambria"/>
                <a:cs typeface="Cambria"/>
              </a:rPr>
              <a:t>речевая</a:t>
            </a:r>
            <a:r>
              <a:rPr sz="1800" spc="-10" dirty="0">
                <a:latin typeface="Cambria"/>
                <a:cs typeface="Cambria"/>
              </a:rPr>
              <a:t> характеристика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героя;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реплика,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диалог,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монолог;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ремарка; </a:t>
            </a:r>
            <a:r>
              <a:rPr sz="1800" spc="-25" dirty="0">
                <a:latin typeface="Cambria"/>
                <a:cs typeface="Cambria"/>
              </a:rPr>
              <a:t>портрет,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пейзаж,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интерьер,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художественная 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деталь, символ,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подтекст,</a:t>
            </a:r>
            <a:r>
              <a:rPr sz="1800" spc="-5" dirty="0">
                <a:latin typeface="Cambria"/>
                <a:cs typeface="Cambria"/>
              </a:rPr>
              <a:t> психологизм;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сатира,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юмор,</a:t>
            </a:r>
            <a:r>
              <a:rPr sz="1800" spc="-10" dirty="0">
                <a:latin typeface="Cambria"/>
                <a:cs typeface="Cambria"/>
              </a:rPr>
              <a:t> ирония,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сарказм,</a:t>
            </a:r>
            <a:endParaRPr sz="1800">
              <a:latin typeface="Cambria"/>
              <a:cs typeface="Cambria"/>
            </a:endParaRPr>
          </a:p>
          <a:p>
            <a:pPr marL="287020" marR="119380">
              <a:lnSpc>
                <a:spcPct val="80000"/>
              </a:lnSpc>
            </a:pPr>
            <a:r>
              <a:rPr sz="1800" spc="-5" dirty="0">
                <a:latin typeface="Cambria"/>
                <a:cs typeface="Cambria"/>
              </a:rPr>
              <a:t>гротеск;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эпитет,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метафора,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сравнение;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олицетворение,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гипербола;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антитеза,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аллегория,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риторический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вопрос,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риторическое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восклицание;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инверсия;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515"/>
              </a:lnSpc>
            </a:pPr>
            <a:r>
              <a:rPr sz="1800" spc="-5" dirty="0">
                <a:latin typeface="Cambria"/>
                <a:cs typeface="Cambria"/>
              </a:rPr>
              <a:t>повтор,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анафора; умолчание,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параллелизм,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звукопись (аллитерация,</a:t>
            </a:r>
            <a:endParaRPr sz="1800">
              <a:latin typeface="Cambria"/>
              <a:cs typeface="Cambria"/>
            </a:endParaRPr>
          </a:p>
          <a:p>
            <a:pPr marL="287020" marR="9525">
              <a:lnSpc>
                <a:spcPts val="1730"/>
              </a:lnSpc>
              <a:spcBef>
                <a:spcPts val="200"/>
              </a:spcBef>
            </a:pPr>
            <a:r>
              <a:rPr sz="1800" spc="-5" dirty="0">
                <a:latin typeface="Cambria"/>
                <a:cs typeface="Cambria"/>
              </a:rPr>
              <a:t>ассонанс);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стиль;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стих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проза; </a:t>
            </a:r>
            <a:r>
              <a:rPr sz="1800" spc="-10" dirty="0">
                <a:latin typeface="Cambria"/>
                <a:cs typeface="Cambria"/>
              </a:rPr>
              <a:t>стихотворный </a:t>
            </a:r>
            <a:r>
              <a:rPr sz="1800" dirty="0">
                <a:latin typeface="Cambria"/>
                <a:cs typeface="Cambria"/>
              </a:rPr>
              <a:t>метр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(хорей, </a:t>
            </a:r>
            <a:r>
              <a:rPr sz="1800" dirty="0">
                <a:latin typeface="Cambria"/>
                <a:cs typeface="Cambria"/>
              </a:rPr>
              <a:t>ямб, </a:t>
            </a:r>
            <a:r>
              <a:rPr sz="1800" spc="-5" dirty="0">
                <a:latin typeface="Cambria"/>
                <a:cs typeface="Cambria"/>
              </a:rPr>
              <a:t>дактиль,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амфибрахий,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анапест),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ритм,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рифма,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строфа;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афоризм.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Знание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теоретико-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литературных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понятий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не </a:t>
            </a:r>
            <a:r>
              <a:rPr sz="1800" spc="-5" dirty="0">
                <a:latin typeface="Cambria"/>
                <a:cs typeface="Cambria"/>
              </a:rPr>
              <a:t>выносится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 промежуточную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государственную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итоговую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аттестацию;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5000" y="533400"/>
            <a:ext cx="60775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5" dirty="0">
                <a:latin typeface="Calibri"/>
                <a:cs typeface="Calibri"/>
              </a:rPr>
              <a:t>Предметные</a:t>
            </a:r>
            <a:r>
              <a:rPr sz="4000" i="1" spc="-50" dirty="0">
                <a:latin typeface="Calibri"/>
                <a:cs typeface="Calibri"/>
              </a:rPr>
              <a:t> </a:t>
            </a:r>
            <a:r>
              <a:rPr sz="4000" i="1" spc="-15" dirty="0">
                <a:latin typeface="Calibri"/>
                <a:cs typeface="Calibri"/>
              </a:rPr>
              <a:t>результаты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437" y="1325371"/>
            <a:ext cx="8441055" cy="4528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indent="-274320">
              <a:lnSpc>
                <a:spcPts val="1510"/>
              </a:lnSpc>
              <a:spcBef>
                <a:spcPts val="10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умение </a:t>
            </a:r>
            <a:r>
              <a:rPr sz="1400" spc="-5" dirty="0">
                <a:latin typeface="Cambria"/>
                <a:cs typeface="Cambria"/>
              </a:rPr>
              <a:t>рассматривать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изученные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произведения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рамках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историко-литературного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процесса</a:t>
            </a:r>
            <a:endParaRPr sz="1400">
              <a:latin typeface="Cambria"/>
              <a:cs typeface="Cambria"/>
            </a:endParaRPr>
          </a:p>
          <a:p>
            <a:pPr marL="286385" marR="268605">
              <a:lnSpc>
                <a:spcPts val="1340"/>
              </a:lnSpc>
              <a:spcBef>
                <a:spcPts val="160"/>
              </a:spcBef>
            </a:pPr>
            <a:r>
              <a:rPr sz="1400" dirty="0">
                <a:latin typeface="Cambria"/>
                <a:cs typeface="Cambria"/>
              </a:rPr>
              <a:t>(определять и учитывать при </a:t>
            </a:r>
            <a:r>
              <a:rPr sz="1400" spc="-5" dirty="0">
                <a:latin typeface="Cambria"/>
                <a:cs typeface="Cambria"/>
              </a:rPr>
              <a:t>анализе </a:t>
            </a:r>
            <a:r>
              <a:rPr sz="1400" dirty="0">
                <a:latin typeface="Cambria"/>
                <a:cs typeface="Cambria"/>
              </a:rPr>
              <a:t>принадлежность произведения к </a:t>
            </a:r>
            <a:r>
              <a:rPr sz="1400" spc="-5" dirty="0">
                <a:latin typeface="Cambria"/>
                <a:cs typeface="Cambria"/>
              </a:rPr>
              <a:t>историческому </a:t>
            </a:r>
            <a:r>
              <a:rPr sz="1400" dirty="0">
                <a:latin typeface="Cambria"/>
                <a:cs typeface="Cambria"/>
              </a:rPr>
              <a:t>времени,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определенному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литературному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направлению);</a:t>
            </a:r>
            <a:endParaRPr sz="1400">
              <a:latin typeface="Cambria"/>
              <a:cs typeface="Cambria"/>
            </a:endParaRPr>
          </a:p>
          <a:p>
            <a:pPr marL="287020" indent="-274320">
              <a:lnSpc>
                <a:spcPts val="1510"/>
              </a:lnSpc>
              <a:spcBef>
                <a:spcPts val="28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выявление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связи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5" dirty="0">
                <a:latin typeface="Cambria"/>
                <a:cs typeface="Cambria"/>
              </a:rPr>
              <a:t>между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важнейшими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фактами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биографии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писателей </a:t>
            </a:r>
            <a:r>
              <a:rPr sz="1400" dirty="0">
                <a:latin typeface="Cambria"/>
                <a:cs typeface="Cambria"/>
              </a:rPr>
              <a:t>(в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том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числе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А.С.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Грибоедова,</a:t>
            </a:r>
            <a:endParaRPr sz="1400">
              <a:latin typeface="Cambria"/>
              <a:cs typeface="Cambria"/>
            </a:endParaRPr>
          </a:p>
          <a:p>
            <a:pPr marL="286385">
              <a:lnSpc>
                <a:spcPts val="1345"/>
              </a:lnSpc>
            </a:pPr>
            <a:r>
              <a:rPr sz="1400" spc="-10" dirty="0">
                <a:latin typeface="Cambria"/>
                <a:cs typeface="Cambria"/>
              </a:rPr>
              <a:t>А.С.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Пушкина,</a:t>
            </a:r>
            <a:r>
              <a:rPr sz="1400" spc="-10" dirty="0">
                <a:latin typeface="Cambria"/>
                <a:cs typeface="Cambria"/>
              </a:rPr>
              <a:t> М.Ю.</a:t>
            </a:r>
            <a:r>
              <a:rPr sz="1400" spc="-5" dirty="0">
                <a:latin typeface="Cambria"/>
                <a:cs typeface="Cambria"/>
              </a:rPr>
              <a:t> Лермонтова,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Н.В.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20" dirty="0">
                <a:latin typeface="Cambria"/>
                <a:cs typeface="Cambria"/>
              </a:rPr>
              <a:t>Гоголя)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особенностями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исторической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эпохи,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авторского</a:t>
            </a:r>
            <a:endParaRPr sz="1400">
              <a:latin typeface="Cambria"/>
              <a:cs typeface="Cambria"/>
            </a:endParaRPr>
          </a:p>
          <a:p>
            <a:pPr marL="286385">
              <a:lnSpc>
                <a:spcPts val="1515"/>
              </a:lnSpc>
            </a:pPr>
            <a:r>
              <a:rPr sz="1400" spc="-5" dirty="0">
                <a:latin typeface="Cambria"/>
                <a:cs typeface="Cambria"/>
              </a:rPr>
              <a:t>мировоззрения,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проблематики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произведений;</a:t>
            </a:r>
            <a:endParaRPr sz="1400">
              <a:latin typeface="Cambria"/>
              <a:cs typeface="Cambria"/>
            </a:endParaRPr>
          </a:p>
          <a:p>
            <a:pPr marL="286385" marR="369570" indent="-274320">
              <a:lnSpc>
                <a:spcPts val="1340"/>
              </a:lnSpc>
              <a:spcBef>
                <a:spcPts val="59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умение </a:t>
            </a:r>
            <a:r>
              <a:rPr sz="1400" spc="-5" dirty="0">
                <a:latin typeface="Cambria"/>
                <a:cs typeface="Cambria"/>
              </a:rPr>
              <a:t>сопоставлять </a:t>
            </a:r>
            <a:r>
              <a:rPr sz="1400" dirty="0">
                <a:latin typeface="Cambria"/>
                <a:cs typeface="Cambria"/>
              </a:rPr>
              <a:t>произведения, их </a:t>
            </a:r>
            <a:r>
              <a:rPr sz="1400" spc="-5" dirty="0">
                <a:latin typeface="Cambria"/>
                <a:cs typeface="Cambria"/>
              </a:rPr>
              <a:t>фрагменты </a:t>
            </a:r>
            <a:r>
              <a:rPr sz="1400" dirty="0">
                <a:latin typeface="Cambria"/>
                <a:cs typeface="Cambria"/>
              </a:rPr>
              <a:t>(с учетом </a:t>
            </a:r>
            <a:r>
              <a:rPr sz="1400" spc="-5" dirty="0">
                <a:latin typeface="Cambria"/>
                <a:cs typeface="Cambria"/>
              </a:rPr>
              <a:t>внутритекстовых </a:t>
            </a:r>
            <a:r>
              <a:rPr sz="1400" dirty="0">
                <a:latin typeface="Cambria"/>
                <a:cs typeface="Cambria"/>
              </a:rPr>
              <a:t>и </a:t>
            </a:r>
            <a:r>
              <a:rPr sz="1400" spc="-5" dirty="0">
                <a:latin typeface="Cambria"/>
                <a:cs typeface="Cambria"/>
              </a:rPr>
              <a:t>межтекстовых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связей),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образы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персонажей,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литературные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явления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факты,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сюжеты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разных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литературных</a:t>
            </a:r>
            <a:endParaRPr sz="1400">
              <a:latin typeface="Cambria"/>
              <a:cs typeface="Cambria"/>
            </a:endParaRPr>
          </a:p>
          <a:p>
            <a:pPr marL="286385">
              <a:lnSpc>
                <a:spcPts val="1360"/>
              </a:lnSpc>
            </a:pPr>
            <a:r>
              <a:rPr sz="1400" dirty="0">
                <a:latin typeface="Cambria"/>
                <a:cs typeface="Cambria"/>
              </a:rPr>
              <a:t>произведений,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темы,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проблемы,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жанры,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приемы,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эпизоды </a:t>
            </a:r>
            <a:r>
              <a:rPr sz="1400" spc="-5" dirty="0">
                <a:latin typeface="Cambria"/>
                <a:cs typeface="Cambria"/>
              </a:rPr>
              <a:t>текста;</a:t>
            </a:r>
            <a:endParaRPr sz="1400">
              <a:latin typeface="Cambria"/>
              <a:cs typeface="Cambria"/>
            </a:endParaRPr>
          </a:p>
          <a:p>
            <a:pPr marL="286385" marR="313055" indent="-274320">
              <a:lnSpc>
                <a:spcPts val="1340"/>
              </a:lnSpc>
              <a:spcBef>
                <a:spcPts val="59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умение </a:t>
            </a:r>
            <a:r>
              <a:rPr sz="1400" spc="-5" dirty="0">
                <a:latin typeface="Cambria"/>
                <a:cs typeface="Cambria"/>
              </a:rPr>
              <a:t>сопоставлять </a:t>
            </a:r>
            <a:r>
              <a:rPr sz="1400" dirty="0">
                <a:latin typeface="Cambria"/>
                <a:cs typeface="Cambria"/>
              </a:rPr>
              <a:t>изученные и </a:t>
            </a:r>
            <a:r>
              <a:rPr sz="1400" spc="-5" dirty="0">
                <a:latin typeface="Cambria"/>
                <a:cs typeface="Cambria"/>
              </a:rPr>
              <a:t>самостоятельно </a:t>
            </a:r>
            <a:r>
              <a:rPr sz="1400" dirty="0">
                <a:latin typeface="Cambria"/>
                <a:cs typeface="Cambria"/>
              </a:rPr>
              <a:t>прочитанные произведения </a:t>
            </a:r>
            <a:r>
              <a:rPr sz="1400" spc="-10" dirty="0">
                <a:latin typeface="Cambria"/>
                <a:cs typeface="Cambria"/>
              </a:rPr>
              <a:t>художественной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литературы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произведениями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других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видов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искусства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(живопись,</a:t>
            </a:r>
            <a:r>
              <a:rPr sz="1400" spc="-3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музыка,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театр,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кино);</a:t>
            </a:r>
            <a:endParaRPr sz="1400">
              <a:latin typeface="Cambria"/>
              <a:cs typeface="Cambria"/>
            </a:endParaRPr>
          </a:p>
          <a:p>
            <a:pPr marL="287020" indent="-274320">
              <a:lnSpc>
                <a:spcPts val="1510"/>
              </a:lnSpc>
              <a:spcBef>
                <a:spcPts val="28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4) </a:t>
            </a:r>
            <a:r>
              <a:rPr sz="1400" spc="-5" dirty="0">
                <a:latin typeface="Cambria"/>
                <a:cs typeface="Cambria"/>
              </a:rPr>
              <a:t>совершенствование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умения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выразительно (с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учетом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индивидуальных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особенностей</a:t>
            </a:r>
            <a:endParaRPr sz="1400">
              <a:latin typeface="Cambria"/>
              <a:cs typeface="Cambria"/>
            </a:endParaRPr>
          </a:p>
          <a:p>
            <a:pPr marL="286385">
              <a:lnSpc>
                <a:spcPts val="1510"/>
              </a:lnSpc>
            </a:pPr>
            <a:r>
              <a:rPr sz="1400" spc="-5" dirty="0">
                <a:latin typeface="Cambria"/>
                <a:cs typeface="Cambria"/>
              </a:rPr>
              <a:t>обучающихся)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читать,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том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числе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наизусть,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не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менее 12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произведений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(или)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фрагментов;</a:t>
            </a:r>
            <a:endParaRPr sz="1400">
              <a:latin typeface="Cambria"/>
              <a:cs typeface="Cambria"/>
            </a:endParaRPr>
          </a:p>
          <a:p>
            <a:pPr marL="286385" marR="192405" indent="-274320">
              <a:lnSpc>
                <a:spcPts val="1340"/>
              </a:lnSpc>
              <a:spcBef>
                <a:spcPts val="59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5) </a:t>
            </a:r>
            <a:r>
              <a:rPr sz="1400" spc="-5" dirty="0">
                <a:latin typeface="Cambria"/>
                <a:cs typeface="Cambria"/>
              </a:rPr>
              <a:t>овладение </a:t>
            </a:r>
            <a:r>
              <a:rPr sz="1400" dirty="0">
                <a:latin typeface="Cambria"/>
                <a:cs typeface="Cambria"/>
              </a:rPr>
              <a:t>умением </a:t>
            </a:r>
            <a:r>
              <a:rPr sz="1400" spc="-5" dirty="0">
                <a:latin typeface="Cambria"/>
                <a:cs typeface="Cambria"/>
              </a:rPr>
              <a:t>пересказывать </a:t>
            </a:r>
            <a:r>
              <a:rPr sz="1400" dirty="0">
                <a:latin typeface="Cambria"/>
                <a:cs typeface="Cambria"/>
              </a:rPr>
              <a:t>прочитанное произведение, </a:t>
            </a:r>
            <a:r>
              <a:rPr sz="1400" spc="-5" dirty="0">
                <a:latin typeface="Cambria"/>
                <a:cs typeface="Cambria"/>
              </a:rPr>
              <a:t>используя подробный, </a:t>
            </a:r>
            <a:r>
              <a:rPr sz="1400" dirty="0">
                <a:latin typeface="Cambria"/>
                <a:cs typeface="Cambria"/>
              </a:rPr>
              <a:t>сжатый,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выборочный, </a:t>
            </a:r>
            <a:r>
              <a:rPr sz="1400" spc="-5" dirty="0">
                <a:latin typeface="Cambria"/>
                <a:cs typeface="Cambria"/>
              </a:rPr>
              <a:t>творческий пересказ, отвечать </a:t>
            </a:r>
            <a:r>
              <a:rPr sz="1400" dirty="0">
                <a:latin typeface="Cambria"/>
                <a:cs typeface="Cambria"/>
              </a:rPr>
              <a:t>на </a:t>
            </a:r>
            <a:r>
              <a:rPr sz="1400" spc="-5" dirty="0">
                <a:latin typeface="Cambria"/>
                <a:cs typeface="Cambria"/>
              </a:rPr>
              <a:t>вопросы </a:t>
            </a:r>
            <a:r>
              <a:rPr sz="1400" dirty="0">
                <a:latin typeface="Cambria"/>
                <a:cs typeface="Cambria"/>
              </a:rPr>
              <a:t>по </a:t>
            </a:r>
            <a:r>
              <a:rPr sz="1400" spc="-5" dirty="0">
                <a:latin typeface="Cambria"/>
                <a:cs typeface="Cambria"/>
              </a:rPr>
              <a:t>прочитанному </a:t>
            </a:r>
            <a:r>
              <a:rPr sz="1400" dirty="0">
                <a:latin typeface="Cambria"/>
                <a:cs typeface="Cambria"/>
              </a:rPr>
              <a:t>произведению и 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формулировать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вопросы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к </a:t>
            </a:r>
            <a:r>
              <a:rPr sz="1400" spc="-5" dirty="0">
                <a:latin typeface="Cambria"/>
                <a:cs typeface="Cambria"/>
              </a:rPr>
              <a:t>тексту;</a:t>
            </a:r>
            <a:endParaRPr sz="1400">
              <a:latin typeface="Cambria"/>
              <a:cs typeface="Cambria"/>
            </a:endParaRPr>
          </a:p>
          <a:p>
            <a:pPr marL="287020" indent="-274320">
              <a:lnSpc>
                <a:spcPts val="1510"/>
              </a:lnSpc>
              <a:spcBef>
                <a:spcPts val="28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6)</a:t>
            </a:r>
            <a:r>
              <a:rPr sz="1400" spc="-5" dirty="0">
                <a:latin typeface="Cambria"/>
                <a:cs typeface="Cambria"/>
              </a:rPr>
              <a:t> развитие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умения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участвовать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 </a:t>
            </a:r>
            <a:r>
              <a:rPr sz="1400" spc="-5" dirty="0">
                <a:latin typeface="Cambria"/>
                <a:cs typeface="Cambria"/>
              </a:rPr>
              <a:t>диалоге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о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прочитанном</a:t>
            </a:r>
            <a:r>
              <a:rPr sz="1400" spc="-4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произведении,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дискуссии</a:t>
            </a:r>
            <a:r>
              <a:rPr sz="1400" spc="-4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</a:t>
            </a:r>
            <a:endParaRPr sz="1400">
              <a:latin typeface="Cambria"/>
              <a:cs typeface="Cambria"/>
            </a:endParaRPr>
          </a:p>
          <a:p>
            <a:pPr marL="286385" marR="137160">
              <a:lnSpc>
                <a:spcPts val="1340"/>
              </a:lnSpc>
              <a:spcBef>
                <a:spcPts val="160"/>
              </a:spcBef>
            </a:pPr>
            <a:r>
              <a:rPr sz="1400" dirty="0">
                <a:latin typeface="Cambria"/>
                <a:cs typeface="Cambria"/>
              </a:rPr>
              <a:t>литературные темы, </a:t>
            </a:r>
            <a:r>
              <a:rPr sz="1400" spc="-10" dirty="0">
                <a:latin typeface="Cambria"/>
                <a:cs typeface="Cambria"/>
              </a:rPr>
              <a:t>соотносить </a:t>
            </a:r>
            <a:r>
              <a:rPr sz="1400" spc="-5" dirty="0">
                <a:latin typeface="Cambria"/>
                <a:cs typeface="Cambria"/>
              </a:rPr>
              <a:t>собственную </a:t>
            </a:r>
            <a:r>
              <a:rPr sz="1400" dirty="0">
                <a:latin typeface="Cambria"/>
                <a:cs typeface="Cambria"/>
              </a:rPr>
              <a:t>позицию с позицией </a:t>
            </a:r>
            <a:r>
              <a:rPr sz="1400" spc="-5" dirty="0">
                <a:latin typeface="Cambria"/>
                <a:cs typeface="Cambria"/>
              </a:rPr>
              <a:t>автора </a:t>
            </a:r>
            <a:r>
              <a:rPr sz="1400" dirty="0">
                <a:latin typeface="Cambria"/>
                <a:cs typeface="Cambria"/>
              </a:rPr>
              <a:t>и мнениями </a:t>
            </a:r>
            <a:r>
              <a:rPr sz="1400" spc="-5" dirty="0">
                <a:latin typeface="Cambria"/>
                <a:cs typeface="Cambria"/>
              </a:rPr>
              <a:t>участников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дискуссии;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давать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аргументированную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оценку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прочитанному;</a:t>
            </a:r>
            <a:endParaRPr sz="1400">
              <a:latin typeface="Cambria"/>
              <a:cs typeface="Cambria"/>
            </a:endParaRPr>
          </a:p>
          <a:p>
            <a:pPr marL="287020" indent="-274320">
              <a:lnSpc>
                <a:spcPts val="1515"/>
              </a:lnSpc>
              <a:spcBef>
                <a:spcPts val="28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400" dirty="0">
                <a:latin typeface="Cambria"/>
                <a:cs typeface="Cambria"/>
              </a:rPr>
              <a:t>7)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совершенствование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умения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создавать </a:t>
            </a:r>
            <a:r>
              <a:rPr sz="1400" spc="-5" dirty="0">
                <a:latin typeface="Cambria"/>
                <a:cs typeface="Cambria"/>
              </a:rPr>
              <a:t>устные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письменные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высказывания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разных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жанров,</a:t>
            </a:r>
            <a:endParaRPr sz="1400">
              <a:latin typeface="Cambria"/>
              <a:cs typeface="Cambria"/>
            </a:endParaRPr>
          </a:p>
          <a:p>
            <a:pPr marL="286385">
              <a:lnSpc>
                <a:spcPts val="1345"/>
              </a:lnSpc>
            </a:pPr>
            <a:r>
              <a:rPr sz="1400" dirty="0">
                <a:latin typeface="Cambria"/>
                <a:cs typeface="Cambria"/>
              </a:rPr>
              <a:t>писать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сочинение-рассуждение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по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заданной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теме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опорой</a:t>
            </a:r>
            <a:r>
              <a:rPr sz="1400" spc="-3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прочитанные</a:t>
            </a:r>
            <a:r>
              <a:rPr sz="1400" spc="-3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произведения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(не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менее</a:t>
            </a:r>
            <a:endParaRPr sz="1400">
              <a:latin typeface="Cambria"/>
              <a:cs typeface="Cambria"/>
            </a:endParaRPr>
          </a:p>
          <a:p>
            <a:pPr marL="286385" marR="175895">
              <a:lnSpc>
                <a:spcPts val="1340"/>
              </a:lnSpc>
              <a:spcBef>
                <a:spcPts val="160"/>
              </a:spcBef>
            </a:pPr>
            <a:r>
              <a:rPr sz="1400" dirty="0">
                <a:latin typeface="Cambria"/>
                <a:cs typeface="Cambria"/>
              </a:rPr>
              <a:t>250 слов), </a:t>
            </a:r>
            <a:r>
              <a:rPr sz="1400" spc="-5" dirty="0">
                <a:latin typeface="Cambria"/>
                <a:cs typeface="Cambria"/>
              </a:rPr>
              <a:t>аннотацию,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отзыв, рецензию; </a:t>
            </a:r>
            <a:r>
              <a:rPr sz="1400" dirty="0">
                <a:latin typeface="Cambria"/>
                <a:cs typeface="Cambria"/>
              </a:rPr>
              <a:t>применять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различные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виды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цитирования;</a:t>
            </a:r>
            <a:r>
              <a:rPr sz="1400" spc="-5" dirty="0">
                <a:latin typeface="Cambria"/>
                <a:cs typeface="Cambria"/>
              </a:rPr>
              <a:t> делать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ссылки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 </a:t>
            </a:r>
            <a:r>
              <a:rPr sz="1400" spc="-5" dirty="0">
                <a:latin typeface="Cambria"/>
                <a:cs typeface="Cambria"/>
              </a:rPr>
              <a:t>источник</a:t>
            </a:r>
            <a:r>
              <a:rPr sz="1400" spc="-4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информации;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редактировать собственные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чужие</a:t>
            </a:r>
            <a:r>
              <a:rPr sz="1400" spc="-5" dirty="0">
                <a:latin typeface="Cambria"/>
                <a:cs typeface="Cambria"/>
              </a:rPr>
              <a:t> письменные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тексты;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506602"/>
            <a:ext cx="6079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5" dirty="0">
                <a:latin typeface="Calibri"/>
                <a:cs typeface="Calibri"/>
              </a:rPr>
              <a:t>Предметные</a:t>
            </a:r>
            <a:r>
              <a:rPr sz="4000" i="1" spc="-35" dirty="0">
                <a:latin typeface="Calibri"/>
                <a:cs typeface="Calibri"/>
              </a:rPr>
              <a:t> </a:t>
            </a:r>
            <a:r>
              <a:rPr sz="4000" i="1" spc="-15" dirty="0">
                <a:latin typeface="Calibri"/>
                <a:cs typeface="Calibri"/>
              </a:rPr>
              <a:t>результаты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198" y="1600200"/>
            <a:ext cx="8421370" cy="39103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indent="-274955">
              <a:lnSpc>
                <a:spcPts val="281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7655" algn="l"/>
              </a:tabLst>
            </a:pPr>
            <a:r>
              <a:rPr sz="2600" dirty="0">
                <a:latin typeface="Cambria"/>
                <a:cs typeface="Cambria"/>
              </a:rPr>
              <a:t>8) </a:t>
            </a:r>
            <a:r>
              <a:rPr sz="2600" spc="-5" dirty="0">
                <a:latin typeface="Cambria"/>
                <a:cs typeface="Cambria"/>
              </a:rPr>
              <a:t>овладение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умениями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самостоятельной</a:t>
            </a:r>
          </a:p>
          <a:p>
            <a:pPr marL="287020" marR="519430">
              <a:lnSpc>
                <a:spcPct val="80000"/>
              </a:lnSpc>
              <a:spcBef>
                <a:spcPts val="310"/>
              </a:spcBef>
            </a:pPr>
            <a:r>
              <a:rPr sz="2600" dirty="0">
                <a:latin typeface="Cambria"/>
                <a:cs typeface="Cambria"/>
              </a:rPr>
              <a:t>интерпретации и оценки </a:t>
            </a:r>
            <a:r>
              <a:rPr sz="2600" spc="-5" dirty="0">
                <a:latin typeface="Cambria"/>
                <a:cs typeface="Cambria"/>
              </a:rPr>
              <a:t>текстуально </a:t>
            </a:r>
            <a:r>
              <a:rPr sz="2600" dirty="0">
                <a:latin typeface="Cambria"/>
                <a:cs typeface="Cambria"/>
              </a:rPr>
              <a:t>изученных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художественных </a:t>
            </a:r>
            <a:r>
              <a:rPr sz="2600" dirty="0">
                <a:latin typeface="Cambria"/>
                <a:cs typeface="Cambria"/>
              </a:rPr>
              <a:t>произведений </a:t>
            </a:r>
            <a:r>
              <a:rPr sz="2600" spc="-10" dirty="0">
                <a:latin typeface="Cambria"/>
                <a:cs typeface="Cambria"/>
              </a:rPr>
              <a:t>древнерусской, </a:t>
            </a:r>
            <a:r>
              <a:rPr sz="2600" spc="-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классической</a:t>
            </a:r>
            <a:r>
              <a:rPr sz="2600" spc="-15" dirty="0">
                <a:latin typeface="Cambria"/>
                <a:cs typeface="Cambria"/>
              </a:rPr>
              <a:t> русской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зарубежной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литературы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</a:p>
          <a:p>
            <a:pPr marL="287020" marR="86995">
              <a:lnSpc>
                <a:spcPct val="80000"/>
              </a:lnSpc>
            </a:pPr>
            <a:r>
              <a:rPr sz="2600" dirty="0">
                <a:latin typeface="Cambria"/>
                <a:cs typeface="Cambria"/>
              </a:rPr>
              <a:t>современных авторов (в </a:t>
            </a:r>
            <a:r>
              <a:rPr sz="2600" spc="-5" dirty="0">
                <a:latin typeface="Cambria"/>
                <a:cs typeface="Cambria"/>
              </a:rPr>
              <a:t>том </a:t>
            </a:r>
            <a:r>
              <a:rPr sz="2600" dirty="0">
                <a:latin typeface="Cambria"/>
                <a:cs typeface="Cambria"/>
              </a:rPr>
              <a:t>числе с использованием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методов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смыслового</a:t>
            </a:r>
            <a:r>
              <a:rPr sz="260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чтения,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позволяющих</a:t>
            </a:r>
          </a:p>
          <a:p>
            <a:pPr marL="287020" marR="5080">
              <a:lnSpc>
                <a:spcPct val="80000"/>
              </a:lnSpc>
              <a:spcBef>
                <a:spcPts val="5"/>
              </a:spcBef>
            </a:pPr>
            <a:r>
              <a:rPr sz="2600" dirty="0">
                <a:latin typeface="Cambria"/>
                <a:cs typeface="Cambria"/>
              </a:rPr>
              <a:t>воспринимать, понимать и интерпретировать смысл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текстов </a:t>
            </a:r>
            <a:r>
              <a:rPr sz="2600" dirty="0">
                <a:latin typeface="Cambria"/>
                <a:cs typeface="Cambria"/>
              </a:rPr>
              <a:t>разных </a:t>
            </a:r>
            <a:r>
              <a:rPr sz="2600" spc="-5" dirty="0">
                <a:latin typeface="Cambria"/>
                <a:cs typeface="Cambria"/>
              </a:rPr>
              <a:t>типов, </a:t>
            </a:r>
            <a:r>
              <a:rPr sz="2600" dirty="0">
                <a:latin typeface="Cambria"/>
                <a:cs typeface="Cambria"/>
              </a:rPr>
              <a:t>жанров, </a:t>
            </a:r>
            <a:r>
              <a:rPr sz="2600" spc="-5" dirty="0">
                <a:latin typeface="Cambria"/>
                <a:cs typeface="Cambria"/>
              </a:rPr>
              <a:t>назначений </a:t>
            </a:r>
            <a:r>
              <a:rPr sz="2600" dirty="0">
                <a:latin typeface="Cambria"/>
                <a:cs typeface="Cambria"/>
              </a:rPr>
              <a:t>в целях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решения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различных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учебных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задач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удовлетворения </a:t>
            </a:r>
            <a:r>
              <a:rPr sz="2600" spc="-55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эмоциональных </a:t>
            </a:r>
            <a:r>
              <a:rPr sz="2600" spc="-5" dirty="0">
                <a:latin typeface="Cambria"/>
                <a:cs typeface="Cambria"/>
              </a:rPr>
              <a:t>потребностей </a:t>
            </a:r>
            <a:r>
              <a:rPr sz="2600" dirty="0">
                <a:latin typeface="Cambria"/>
                <a:cs typeface="Cambria"/>
              </a:rPr>
              <a:t>общения с книгой,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адекватно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воспринимать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чтение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слушателями, и</a:t>
            </a:r>
          </a:p>
          <a:p>
            <a:pPr marL="287020">
              <a:lnSpc>
                <a:spcPts val="2500"/>
              </a:lnSpc>
            </a:pPr>
            <a:r>
              <a:rPr sz="2600" spc="-10" dirty="0">
                <a:latin typeface="Cambria"/>
                <a:cs typeface="Cambria"/>
              </a:rPr>
              <a:t>методов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эстетического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анализа):</a:t>
            </a:r>
            <a:endParaRPr sz="26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271861"/>
            <a:ext cx="8302956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 err="1"/>
              <a:t>Традиции</a:t>
            </a:r>
            <a:r>
              <a:rPr spc="-10" dirty="0"/>
              <a:t> </a:t>
            </a:r>
            <a:r>
              <a:rPr spc="-30" dirty="0" smtClean="0"/>
              <a:t>ФГОС</a:t>
            </a:r>
            <a:r>
              <a:rPr dirty="0" smtClean="0"/>
              <a:t>:</a:t>
            </a:r>
            <a:r>
              <a:rPr spc="-10" dirty="0" smtClean="0"/>
              <a:t> 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pc="-20" dirty="0" err="1" smtClean="0"/>
              <a:t>золотой</a:t>
            </a:r>
            <a:r>
              <a:rPr spc="-25" dirty="0" smtClean="0"/>
              <a:t> </a:t>
            </a:r>
            <a:r>
              <a:rPr spc="-5" dirty="0"/>
              <a:t>стандарт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392681"/>
            <a:ext cx="8686165" cy="456120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87020" marR="324485" indent="-274320">
              <a:lnSpc>
                <a:spcPct val="80100"/>
              </a:lnSpc>
              <a:spcBef>
                <a:spcPts val="47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«Слово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полку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Игореве»;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М.В.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Ломоносова, </a:t>
            </a:r>
            <a:r>
              <a:rPr sz="1600" spc="-105" dirty="0">
                <a:latin typeface="Cambria"/>
                <a:cs typeface="Cambria"/>
              </a:rPr>
              <a:t>Г.Р.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Державина;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комедия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Д.И.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Фонвизина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«Недоросль»; повесть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Н.М.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Карамзина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«Бедная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Лиза»;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басни</a:t>
            </a:r>
            <a:r>
              <a:rPr sz="1600" spc="5" dirty="0">
                <a:latin typeface="Cambria"/>
                <a:cs typeface="Cambria"/>
              </a:rPr>
              <a:t> И.А. </a:t>
            </a:r>
            <a:r>
              <a:rPr sz="1600" spc="-10" dirty="0">
                <a:latin typeface="Cambria"/>
                <a:cs typeface="Cambria"/>
              </a:rPr>
              <a:t>Крылова;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баллады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В.А.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Жуковского;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комедия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А.С.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Грибоедова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30" dirty="0">
                <a:latin typeface="Cambria"/>
                <a:cs typeface="Cambria"/>
              </a:rPr>
              <a:t>«Горе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от </a:t>
            </a:r>
            <a:r>
              <a:rPr sz="1600" spc="-10" dirty="0">
                <a:latin typeface="Cambria"/>
                <a:cs typeface="Cambria"/>
              </a:rPr>
              <a:t>ума»; </a:t>
            </a:r>
            <a:r>
              <a:rPr sz="1600" spc="-5" dirty="0">
                <a:latin typeface="Cambria"/>
                <a:cs typeface="Cambria"/>
              </a:rPr>
              <a:t> произведения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А.С.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Пушкина: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поэма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«Медный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всадник»,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роман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стихах</a:t>
            </a:r>
            <a:endParaRPr sz="1600">
              <a:latin typeface="Cambria"/>
              <a:cs typeface="Cambria"/>
            </a:endParaRPr>
          </a:p>
          <a:p>
            <a:pPr marL="287020" marR="471170">
              <a:lnSpc>
                <a:spcPct val="80000"/>
              </a:lnSpc>
            </a:pPr>
            <a:r>
              <a:rPr sz="1600" spc="-5" dirty="0">
                <a:latin typeface="Cambria"/>
                <a:cs typeface="Cambria"/>
              </a:rPr>
              <a:t>«Евгений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Онегин»,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роман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«Капитанская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дочка»,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повесть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«Станционный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смотритель»; </a:t>
            </a:r>
            <a:r>
              <a:rPr sz="1600" spc="-5" dirty="0">
                <a:latin typeface="Cambria"/>
                <a:cs typeface="Cambria"/>
              </a:rPr>
              <a:t> произведения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М.Ю.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Лермонтова: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«Песня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царя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Ивана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Васильевича,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молодого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опричника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удалого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купца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Калашникова»,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поэма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«Мцыри»,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роман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«Герой 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нашего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времени»;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Н.В.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Гоголя: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комедия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«Ревизор»,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повесть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«Шинель»,</a:t>
            </a:r>
            <a:endParaRPr sz="1600">
              <a:latin typeface="Cambria"/>
              <a:cs typeface="Cambria"/>
            </a:endParaRPr>
          </a:p>
          <a:p>
            <a:pPr marL="287020" marR="16510">
              <a:lnSpc>
                <a:spcPct val="80000"/>
              </a:lnSpc>
            </a:pPr>
            <a:r>
              <a:rPr sz="1600" spc="-5" dirty="0">
                <a:latin typeface="Cambria"/>
                <a:cs typeface="Cambria"/>
              </a:rPr>
              <a:t>поэма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«Мертвые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души»;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45" dirty="0">
                <a:latin typeface="Cambria"/>
                <a:cs typeface="Cambria"/>
              </a:rPr>
              <a:t>Ф.И.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Тютчева,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А.А.</a:t>
            </a:r>
            <a:r>
              <a:rPr sz="1600" spc="-5" dirty="0">
                <a:latin typeface="Cambria"/>
                <a:cs typeface="Cambria"/>
              </a:rPr>
              <a:t> Фета,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Н.А.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Некрасова;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«Повесть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том,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как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один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мужик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двух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генералов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прокормил»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М.Е.</a:t>
            </a:r>
            <a:r>
              <a:rPr sz="1600" spc="-5" dirty="0">
                <a:latin typeface="Cambria"/>
                <a:cs typeface="Cambria"/>
              </a:rPr>
              <a:t> Салтыкова-Щедрина;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одному </a:t>
            </a:r>
            <a:r>
              <a:rPr sz="1600" spc="-10" dirty="0">
                <a:latin typeface="Cambria"/>
                <a:cs typeface="Cambria"/>
              </a:rPr>
              <a:t> произведению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следующих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писателей: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45" dirty="0">
                <a:latin typeface="Cambria"/>
                <a:cs typeface="Cambria"/>
              </a:rPr>
              <a:t>Ф.М.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Достоевский,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И.С.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Тургенев,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Л.Н.</a:t>
            </a:r>
            <a:endParaRPr sz="1600">
              <a:latin typeface="Cambria"/>
              <a:cs typeface="Cambria"/>
            </a:endParaRPr>
          </a:p>
          <a:p>
            <a:pPr marL="287020" marR="474345">
              <a:lnSpc>
                <a:spcPct val="80000"/>
              </a:lnSpc>
              <a:spcBef>
                <a:spcPts val="5"/>
              </a:spcBef>
            </a:pPr>
            <a:r>
              <a:rPr sz="1600" spc="-20" dirty="0">
                <a:latin typeface="Cambria"/>
                <a:cs typeface="Cambria"/>
              </a:rPr>
              <a:t>Толстой,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Н.С.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Лесков;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рассказы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А.П. </a:t>
            </a:r>
            <a:r>
              <a:rPr sz="1600" spc="-15" dirty="0">
                <a:latin typeface="Cambria"/>
                <a:cs typeface="Cambria"/>
              </a:rPr>
              <a:t>Чехова;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И.А.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Бунина,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А.А.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Блока,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30" dirty="0">
                <a:latin typeface="Cambria"/>
                <a:cs typeface="Cambria"/>
              </a:rPr>
              <a:t>В.В.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Маяковского, </a:t>
            </a:r>
            <a:r>
              <a:rPr sz="1600" spc="5" dirty="0">
                <a:latin typeface="Cambria"/>
                <a:cs typeface="Cambria"/>
              </a:rPr>
              <a:t>С.А.</a:t>
            </a:r>
            <a:r>
              <a:rPr sz="1600" spc="-5" dirty="0">
                <a:latin typeface="Cambria"/>
                <a:cs typeface="Cambria"/>
              </a:rPr>
              <a:t> Есенина,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А.А.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Ахматовой,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М.И.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Цветаевой,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О.Э.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Мандельштама,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Б.Л.</a:t>
            </a:r>
            <a:endParaRPr sz="1600">
              <a:latin typeface="Cambria"/>
              <a:cs typeface="Cambria"/>
            </a:endParaRPr>
          </a:p>
          <a:p>
            <a:pPr marL="287020" marR="163830">
              <a:lnSpc>
                <a:spcPct val="80000"/>
              </a:lnSpc>
            </a:pPr>
            <a:r>
              <a:rPr sz="1600" spc="-10" dirty="0">
                <a:latin typeface="Cambria"/>
                <a:cs typeface="Cambria"/>
              </a:rPr>
              <a:t>П</a:t>
            </a:r>
            <a:r>
              <a:rPr sz="1600" spc="-5" dirty="0">
                <a:latin typeface="Cambria"/>
                <a:cs typeface="Cambria"/>
              </a:rPr>
              <a:t>асте</a:t>
            </a:r>
            <a:r>
              <a:rPr sz="1600" spc="-10" dirty="0">
                <a:latin typeface="Cambria"/>
                <a:cs typeface="Cambria"/>
              </a:rPr>
              <a:t>рнака</a:t>
            </a:r>
            <a:r>
              <a:rPr sz="1600" spc="-5" dirty="0">
                <a:latin typeface="Cambria"/>
                <a:cs typeface="Cambria"/>
              </a:rPr>
              <a:t>;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</a:t>
            </a:r>
            <a:r>
              <a:rPr sz="1600" spc="-5" dirty="0">
                <a:latin typeface="Cambria"/>
                <a:cs typeface="Cambria"/>
              </a:rPr>
              <a:t>сск</a:t>
            </a:r>
            <a:r>
              <a:rPr sz="1600" spc="-10" dirty="0">
                <a:latin typeface="Cambria"/>
                <a:cs typeface="Cambria"/>
              </a:rPr>
              <a:t>а</a:t>
            </a:r>
            <a:r>
              <a:rPr sz="1600" spc="-5" dirty="0">
                <a:latin typeface="Cambria"/>
                <a:cs typeface="Cambria"/>
              </a:rPr>
              <a:t>з </a:t>
            </a:r>
            <a:r>
              <a:rPr sz="1600" spc="-15" dirty="0">
                <a:latin typeface="Cambria"/>
                <a:cs typeface="Cambria"/>
              </a:rPr>
              <a:t>М</a:t>
            </a:r>
            <a:r>
              <a:rPr sz="1600" spc="-10" dirty="0">
                <a:latin typeface="Cambria"/>
                <a:cs typeface="Cambria"/>
              </a:rPr>
              <a:t>.</a:t>
            </a:r>
            <a:r>
              <a:rPr sz="1600" spc="25" dirty="0">
                <a:latin typeface="Cambria"/>
                <a:cs typeface="Cambria"/>
              </a:rPr>
              <a:t>А</a:t>
            </a:r>
            <a:r>
              <a:rPr sz="1600" spc="-5" dirty="0">
                <a:latin typeface="Cambria"/>
                <a:cs typeface="Cambria"/>
              </a:rPr>
              <a:t>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Шол</a:t>
            </a:r>
            <a:r>
              <a:rPr sz="1600" spc="-30" dirty="0">
                <a:latin typeface="Cambria"/>
                <a:cs typeface="Cambria"/>
              </a:rPr>
              <a:t>о</a:t>
            </a:r>
            <a:r>
              <a:rPr sz="1600" spc="-45" dirty="0">
                <a:latin typeface="Cambria"/>
                <a:cs typeface="Cambria"/>
              </a:rPr>
              <a:t>х</a:t>
            </a:r>
            <a:r>
              <a:rPr sz="1600" spc="-5" dirty="0">
                <a:latin typeface="Cambria"/>
                <a:cs typeface="Cambria"/>
              </a:rPr>
              <a:t>о</a:t>
            </a:r>
            <a:r>
              <a:rPr sz="1600" dirty="0">
                <a:latin typeface="Cambria"/>
                <a:cs typeface="Cambria"/>
              </a:rPr>
              <a:t>в</a:t>
            </a:r>
            <a:r>
              <a:rPr sz="1600" spc="-5" dirty="0">
                <a:latin typeface="Cambria"/>
                <a:cs typeface="Cambria"/>
              </a:rPr>
              <a:t>а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</a:t>
            </a:r>
            <a:r>
              <a:rPr sz="1600" spc="-30" dirty="0">
                <a:latin typeface="Cambria"/>
                <a:cs typeface="Cambria"/>
              </a:rPr>
              <a:t>С</a:t>
            </a:r>
            <a:r>
              <a:rPr sz="1600" spc="-90" dirty="0">
                <a:latin typeface="Cambria"/>
                <a:cs typeface="Cambria"/>
              </a:rPr>
              <a:t>у</a:t>
            </a:r>
            <a:r>
              <a:rPr sz="1600" spc="-10" dirty="0">
                <a:latin typeface="Cambria"/>
                <a:cs typeface="Cambria"/>
              </a:rPr>
              <a:t>д</a:t>
            </a:r>
            <a:r>
              <a:rPr sz="1600" spc="-15" dirty="0">
                <a:latin typeface="Cambria"/>
                <a:cs typeface="Cambria"/>
              </a:rPr>
              <a:t>ь</a:t>
            </a:r>
            <a:r>
              <a:rPr sz="1600" spc="-5" dirty="0">
                <a:latin typeface="Cambria"/>
                <a:cs typeface="Cambria"/>
              </a:rPr>
              <a:t>ба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ч</a:t>
            </a:r>
            <a:r>
              <a:rPr sz="1600" dirty="0">
                <a:latin typeface="Cambria"/>
                <a:cs typeface="Cambria"/>
              </a:rPr>
              <a:t>е</a:t>
            </a:r>
            <a:r>
              <a:rPr sz="1600" spc="-10" dirty="0">
                <a:latin typeface="Cambria"/>
                <a:cs typeface="Cambria"/>
              </a:rPr>
              <a:t>ло</a:t>
            </a:r>
            <a:r>
              <a:rPr sz="1600" spc="-5" dirty="0">
                <a:latin typeface="Cambria"/>
                <a:cs typeface="Cambria"/>
              </a:rPr>
              <a:t>века</a:t>
            </a:r>
            <a:r>
              <a:rPr sz="1600" dirty="0">
                <a:latin typeface="Cambria"/>
                <a:cs typeface="Cambria"/>
              </a:rPr>
              <a:t>»</a:t>
            </a:r>
            <a:r>
              <a:rPr sz="1600" spc="-5" dirty="0">
                <a:latin typeface="Cambria"/>
                <a:cs typeface="Cambria"/>
              </a:rPr>
              <a:t>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</a:t>
            </a:r>
            <a:r>
              <a:rPr sz="1600" spc="-5" dirty="0">
                <a:latin typeface="Cambria"/>
                <a:cs typeface="Cambria"/>
              </a:rPr>
              <a:t>о</a:t>
            </a:r>
            <a:r>
              <a:rPr sz="1600" spc="5" dirty="0">
                <a:latin typeface="Cambria"/>
                <a:cs typeface="Cambria"/>
              </a:rPr>
              <a:t>э</a:t>
            </a:r>
            <a:r>
              <a:rPr sz="1600" spc="-15" dirty="0">
                <a:latin typeface="Cambria"/>
                <a:cs typeface="Cambria"/>
              </a:rPr>
              <a:t>м</a:t>
            </a:r>
            <a:r>
              <a:rPr sz="1600" spc="-5" dirty="0">
                <a:latin typeface="Cambria"/>
                <a:cs typeface="Cambria"/>
              </a:rPr>
              <a:t>а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A</a:t>
            </a:r>
            <a:r>
              <a:rPr sz="1600" spc="-165" dirty="0">
                <a:latin typeface="Cambria"/>
                <a:cs typeface="Cambria"/>
              </a:rPr>
              <a:t>.</a:t>
            </a:r>
            <a:r>
              <a:rPr sz="1600" spc="-185" dirty="0">
                <a:latin typeface="Cambria"/>
                <a:cs typeface="Cambria"/>
              </a:rPr>
              <a:t>Т</a:t>
            </a:r>
            <a:r>
              <a:rPr sz="1600" spc="-5" dirty="0">
                <a:latin typeface="Cambria"/>
                <a:cs typeface="Cambria"/>
              </a:rPr>
              <a:t>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30" dirty="0">
                <a:latin typeface="Cambria"/>
                <a:cs typeface="Cambria"/>
              </a:rPr>
              <a:t>Т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-10" dirty="0">
                <a:latin typeface="Cambria"/>
                <a:cs typeface="Cambria"/>
              </a:rPr>
              <a:t>а</a:t>
            </a:r>
            <a:r>
              <a:rPr sz="1600" spc="-40" dirty="0">
                <a:latin typeface="Cambria"/>
                <a:cs typeface="Cambria"/>
              </a:rPr>
              <a:t>р</a:t>
            </a:r>
            <a:r>
              <a:rPr sz="1600" spc="-10" dirty="0">
                <a:latin typeface="Cambria"/>
                <a:cs typeface="Cambria"/>
              </a:rPr>
              <a:t>до</a:t>
            </a:r>
            <a:r>
              <a:rPr sz="1600" dirty="0">
                <a:latin typeface="Cambria"/>
                <a:cs typeface="Cambria"/>
              </a:rPr>
              <a:t>в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spc="-15" dirty="0">
                <a:latin typeface="Cambria"/>
                <a:cs typeface="Cambria"/>
              </a:rPr>
              <a:t>к</a:t>
            </a:r>
            <a:r>
              <a:rPr sz="1600" spc="-5" dirty="0">
                <a:latin typeface="Cambria"/>
                <a:cs typeface="Cambria"/>
              </a:rPr>
              <a:t>ого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«Васи</a:t>
            </a:r>
            <a:r>
              <a:rPr sz="1600" spc="-15" dirty="0">
                <a:latin typeface="Cambria"/>
                <a:cs typeface="Cambria"/>
              </a:rPr>
              <a:t>ли</a:t>
            </a:r>
            <a:r>
              <a:rPr sz="1600" spc="-5" dirty="0">
                <a:latin typeface="Cambria"/>
                <a:cs typeface="Cambria"/>
              </a:rPr>
              <a:t>й  </a:t>
            </a:r>
            <a:r>
              <a:rPr sz="1600" spc="-25" dirty="0">
                <a:latin typeface="Cambria"/>
                <a:cs typeface="Cambria"/>
              </a:rPr>
              <a:t>Теркин»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(избранные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главы);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рассказы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В.М.</a:t>
            </a:r>
            <a:r>
              <a:rPr sz="1600" spc="-5" dirty="0">
                <a:latin typeface="Cambria"/>
                <a:cs typeface="Cambria"/>
              </a:rPr>
              <a:t> Шукшина: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«Чудик»,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«Стенька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Разин»;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 </a:t>
            </a:r>
            <a:r>
              <a:rPr sz="1600" dirty="0">
                <a:latin typeface="Cambria"/>
                <a:cs typeface="Cambria"/>
              </a:rPr>
              <a:t> А.И.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Солженицына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«Матренин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двор»,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65" dirty="0">
                <a:latin typeface="Cambria"/>
                <a:cs typeface="Cambria"/>
              </a:rPr>
              <a:t>В.Г.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Распутина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«Уроки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французского»;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одному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произведению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(по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А.П.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Платонова,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М.А.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Булгакова;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литературы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второй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половины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XX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-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XXI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в.: не менее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чем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трех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прозаиков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том</a:t>
            </a:r>
            <a:endParaRPr sz="1600">
              <a:latin typeface="Cambria"/>
              <a:cs typeface="Cambria"/>
            </a:endParaRPr>
          </a:p>
          <a:p>
            <a:pPr marL="287020" marR="5080">
              <a:lnSpc>
                <a:spcPct val="80000"/>
              </a:lnSpc>
            </a:pPr>
            <a:r>
              <a:rPr sz="1600" spc="-5" dirty="0">
                <a:latin typeface="Cambria"/>
                <a:cs typeface="Cambria"/>
              </a:rPr>
              <a:t>числе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35" dirty="0">
                <a:latin typeface="Cambria"/>
                <a:cs typeface="Cambria"/>
              </a:rPr>
              <a:t>Ф.А.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Абрамов,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90" dirty="0">
                <a:latin typeface="Cambria"/>
                <a:cs typeface="Cambria"/>
              </a:rPr>
              <a:t>Ч.Т.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Айтматов,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В.П.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Астафьев,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В.И.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Белов,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B.В.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Быков,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35" dirty="0">
                <a:latin typeface="Cambria"/>
                <a:cs typeface="Cambria"/>
              </a:rPr>
              <a:t>Ф.А.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Искандер, </a:t>
            </a:r>
            <a:r>
              <a:rPr sz="1600" spc="-20" dirty="0">
                <a:latin typeface="Cambria"/>
                <a:cs typeface="Cambria"/>
              </a:rPr>
              <a:t>Ю.П. 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Казаков,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В.Л.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Кондратьев,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Е.И.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Носов,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A.Н.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Б.Н.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Стругацкие,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85" dirty="0">
                <a:latin typeface="Cambria"/>
                <a:cs typeface="Cambria"/>
              </a:rPr>
              <a:t>В.Ф.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Тендряков);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не</a:t>
            </a:r>
            <a:r>
              <a:rPr sz="1600" spc="-5" dirty="0">
                <a:latin typeface="Cambria"/>
                <a:cs typeface="Cambria"/>
              </a:rPr>
              <a:t> менее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чем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трех </a:t>
            </a:r>
            <a:r>
              <a:rPr sz="1600" spc="-10" dirty="0">
                <a:latin typeface="Cambria"/>
                <a:cs typeface="Cambria"/>
              </a:rPr>
              <a:t>поэтов по выбору </a:t>
            </a:r>
            <a:r>
              <a:rPr sz="1600" spc="-5" dirty="0">
                <a:latin typeface="Cambria"/>
                <a:cs typeface="Cambria"/>
              </a:rPr>
              <a:t>(в </a:t>
            </a:r>
            <a:r>
              <a:rPr sz="1600" spc="-10" dirty="0">
                <a:latin typeface="Cambria"/>
                <a:cs typeface="Cambria"/>
              </a:rPr>
              <a:t>том </a:t>
            </a:r>
            <a:r>
              <a:rPr sz="1600" spc="-5" dirty="0">
                <a:latin typeface="Cambria"/>
                <a:cs typeface="Cambria"/>
              </a:rPr>
              <a:t>числе </a:t>
            </a:r>
            <a:r>
              <a:rPr sz="1600" spc="-105" dirty="0">
                <a:latin typeface="Cambria"/>
                <a:cs typeface="Cambria"/>
              </a:rPr>
              <a:t>Р.Г.</a:t>
            </a:r>
            <a:r>
              <a:rPr sz="1600" spc="-1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Гамзатов, </a:t>
            </a:r>
            <a:r>
              <a:rPr sz="1600" spc="-80" dirty="0">
                <a:latin typeface="Cambria"/>
                <a:cs typeface="Cambria"/>
              </a:rPr>
              <a:t>О.Ф.</a:t>
            </a:r>
            <a:r>
              <a:rPr sz="1600" spc="-7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Берггольц, </a:t>
            </a:r>
            <a:r>
              <a:rPr sz="1600" spc="5" dirty="0">
                <a:latin typeface="Cambria"/>
                <a:cs typeface="Cambria"/>
              </a:rPr>
              <a:t>И.А. </a:t>
            </a:r>
            <a:r>
              <a:rPr sz="1600" spc="-10" dirty="0">
                <a:latin typeface="Cambria"/>
                <a:cs typeface="Cambria"/>
              </a:rPr>
              <a:t>Бродский, </a:t>
            </a:r>
            <a:r>
              <a:rPr sz="1600" spc="10" dirty="0">
                <a:latin typeface="Cambria"/>
                <a:cs typeface="Cambria"/>
              </a:rPr>
              <a:t>А.А. 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Вознесенский,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B.C.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Высоцкий,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Е.А. </a:t>
            </a:r>
            <a:r>
              <a:rPr sz="1600" spc="-5" dirty="0">
                <a:latin typeface="Cambria"/>
                <a:cs typeface="Cambria"/>
              </a:rPr>
              <a:t>Евтушенко,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Н.А.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Заболоцкий,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Ю.П.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Кузнецов,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А.С.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Кушнер,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Б.Ш.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Окуджава,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5" dirty="0">
                <a:latin typeface="Cambria"/>
                <a:cs typeface="Cambria"/>
              </a:rPr>
              <a:t>Р.И.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Рождественский,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Н.М.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Рубцов),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Гомера,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М. Сервантеса,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30" dirty="0">
                <a:latin typeface="Cambria"/>
                <a:cs typeface="Cambria"/>
              </a:rPr>
              <a:t>У.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Шекспира;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09600"/>
            <a:ext cx="60775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5" dirty="0">
                <a:latin typeface="Calibri"/>
                <a:cs typeface="Calibri"/>
              </a:rPr>
              <a:t>Предметные</a:t>
            </a:r>
            <a:r>
              <a:rPr sz="4000" i="1" spc="-50" dirty="0">
                <a:latin typeface="Calibri"/>
                <a:cs typeface="Calibri"/>
              </a:rPr>
              <a:t> </a:t>
            </a:r>
            <a:r>
              <a:rPr sz="4000" i="1" spc="-15" dirty="0">
                <a:latin typeface="Calibri"/>
                <a:cs typeface="Calibri"/>
              </a:rPr>
              <a:t>результаты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12494"/>
            <a:ext cx="7484109" cy="4462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ts val="2160"/>
              </a:lnSpc>
              <a:spcBef>
                <a:spcPts val="10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9)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понимание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важности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изучения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произведений</a:t>
            </a:r>
            <a:endParaRPr sz="2000">
              <a:latin typeface="Cambria"/>
              <a:cs typeface="Cambria"/>
            </a:endParaRPr>
          </a:p>
          <a:p>
            <a:pPr marL="286385" marR="47625">
              <a:lnSpc>
                <a:spcPts val="1920"/>
              </a:lnSpc>
              <a:spcBef>
                <a:spcPts val="220"/>
              </a:spcBef>
            </a:pPr>
            <a:r>
              <a:rPr sz="2000" spc="-5" dirty="0">
                <a:latin typeface="Cambria"/>
                <a:cs typeface="Cambria"/>
              </a:rPr>
              <a:t>устного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народного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творчества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художественной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литературы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как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способа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познания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мира,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источника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эмоциональных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endParaRPr sz="2000">
              <a:latin typeface="Cambria"/>
              <a:cs typeface="Cambria"/>
            </a:endParaRPr>
          </a:p>
          <a:p>
            <a:pPr marL="286385" marR="416559">
              <a:lnSpc>
                <a:spcPct val="80000"/>
              </a:lnSpc>
              <a:spcBef>
                <a:spcPts val="20"/>
              </a:spcBef>
            </a:pPr>
            <a:r>
              <a:rPr sz="2000" dirty="0">
                <a:latin typeface="Cambria"/>
                <a:cs typeface="Cambria"/>
              </a:rPr>
              <a:t>эстетических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впечатлений,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а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также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средства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собственного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развития;</a:t>
            </a:r>
            <a:endParaRPr sz="2000">
              <a:latin typeface="Cambria"/>
              <a:cs typeface="Cambria"/>
            </a:endParaRPr>
          </a:p>
          <a:p>
            <a:pPr marL="286385" marR="443865" indent="-274320" algn="just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10) </a:t>
            </a:r>
            <a:r>
              <a:rPr sz="2000" dirty="0">
                <a:latin typeface="Cambria"/>
                <a:cs typeface="Cambria"/>
              </a:rPr>
              <a:t>развитие </a:t>
            </a:r>
            <a:r>
              <a:rPr sz="2000" spc="-5" dirty="0">
                <a:latin typeface="Cambria"/>
                <a:cs typeface="Cambria"/>
              </a:rPr>
              <a:t>умения </a:t>
            </a:r>
            <a:r>
              <a:rPr sz="2000" dirty="0">
                <a:latin typeface="Cambria"/>
                <a:cs typeface="Cambria"/>
              </a:rPr>
              <a:t>планировать собственное досуговое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чтение,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формировать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обогащать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свой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круг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чтения,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-5" dirty="0">
                <a:latin typeface="Cambria"/>
                <a:cs typeface="Cambria"/>
              </a:rPr>
              <a:t> том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числе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за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счет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произведений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современной</a:t>
            </a:r>
            <a:r>
              <a:rPr sz="2000" dirty="0">
                <a:latin typeface="Cambria"/>
                <a:cs typeface="Cambria"/>
              </a:rPr>
              <a:t> литературы;</a:t>
            </a:r>
            <a:endParaRPr sz="2000">
              <a:latin typeface="Cambria"/>
              <a:cs typeface="Cambria"/>
            </a:endParaRPr>
          </a:p>
          <a:p>
            <a:pPr marL="286385" indent="-274320" algn="just">
              <a:lnSpc>
                <a:spcPts val="2160"/>
              </a:lnSpc>
              <a:spcBef>
                <a:spcPts val="12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11) формирование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умения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участвовать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проектной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или</a:t>
            </a:r>
            <a:endParaRPr sz="2000">
              <a:latin typeface="Cambria"/>
              <a:cs typeface="Cambria"/>
            </a:endParaRPr>
          </a:p>
          <a:p>
            <a:pPr marL="286385" marR="379095" algn="just">
              <a:lnSpc>
                <a:spcPct val="80000"/>
              </a:lnSpc>
              <a:spcBef>
                <a:spcPts val="240"/>
              </a:spcBef>
            </a:pPr>
            <a:r>
              <a:rPr sz="2000" spc="-5" dirty="0">
                <a:latin typeface="Cambria"/>
                <a:cs typeface="Cambria"/>
              </a:rPr>
              <a:t>исследовательской деятельности </a:t>
            </a:r>
            <a:r>
              <a:rPr sz="2000" dirty="0">
                <a:latin typeface="Cambria"/>
                <a:cs typeface="Cambria"/>
              </a:rPr>
              <a:t>(с приобретением опыта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публичного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представления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полученных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результатов);</a:t>
            </a:r>
            <a:endParaRPr sz="2000">
              <a:latin typeface="Cambria"/>
              <a:cs typeface="Cambria"/>
            </a:endParaRPr>
          </a:p>
          <a:p>
            <a:pPr marL="286385" marR="508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12) овладение умением </a:t>
            </a:r>
            <a:r>
              <a:rPr sz="2000" dirty="0">
                <a:latin typeface="Cambria"/>
                <a:cs typeface="Cambria"/>
              </a:rPr>
              <a:t>использовать словари и справочники,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том </a:t>
            </a:r>
            <a:r>
              <a:rPr sz="2000" dirty="0">
                <a:latin typeface="Cambria"/>
                <a:cs typeface="Cambria"/>
              </a:rPr>
              <a:t>числе информационно-справочные системы в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электронной форме, подбирать </a:t>
            </a:r>
            <a:r>
              <a:rPr sz="2000" dirty="0">
                <a:latin typeface="Cambria"/>
                <a:cs typeface="Cambria"/>
              </a:rPr>
              <a:t>проверенные </a:t>
            </a:r>
            <a:r>
              <a:rPr sz="2000" spc="-5" dirty="0">
                <a:latin typeface="Cambria"/>
                <a:cs typeface="Cambria"/>
              </a:rPr>
              <a:t>источники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библиотечных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фондах,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сети</a:t>
            </a:r>
            <a:r>
              <a:rPr sz="2000" spc="-5" dirty="0">
                <a:latin typeface="Cambria"/>
                <a:cs typeface="Cambria"/>
              </a:rPr>
              <a:t> Интернет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10" dirty="0">
                <a:latin typeface="Cambria"/>
                <a:cs typeface="Cambria"/>
              </a:rPr>
              <a:t>для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выполнения</a:t>
            </a:r>
            <a:endParaRPr sz="2000">
              <a:latin typeface="Cambria"/>
              <a:cs typeface="Cambria"/>
            </a:endParaRPr>
          </a:p>
          <a:p>
            <a:pPr marL="286385" marR="1107440">
              <a:lnSpc>
                <a:spcPct val="80000"/>
              </a:lnSpc>
            </a:pPr>
            <a:r>
              <a:rPr sz="2000" dirty="0">
                <a:latin typeface="Cambria"/>
                <a:cs typeface="Cambria"/>
              </a:rPr>
              <a:t>учебной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задачи;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применять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5" dirty="0">
                <a:latin typeface="Cambria"/>
                <a:cs typeface="Cambria"/>
              </a:rPr>
              <a:t>ИКТ,</a:t>
            </a:r>
            <a:r>
              <a:rPr sz="2000" spc="-10" dirty="0">
                <a:latin typeface="Cambria"/>
                <a:cs typeface="Cambria"/>
              </a:rPr>
              <a:t> соблюдать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правила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информационной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безопасности.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53162"/>
            <a:ext cx="8771890" cy="6466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b="1" i="1" dirty="0">
                <a:latin typeface="Cambria"/>
                <a:cs typeface="Cambria"/>
              </a:rPr>
              <a:t>Предметные</a:t>
            </a:r>
            <a:r>
              <a:rPr sz="2000" b="1" i="1" spc="-20" dirty="0">
                <a:latin typeface="Cambria"/>
                <a:cs typeface="Cambria"/>
              </a:rPr>
              <a:t> </a:t>
            </a:r>
            <a:r>
              <a:rPr sz="2000" b="1" i="1" spc="-15" dirty="0">
                <a:latin typeface="Cambria"/>
                <a:cs typeface="Cambria"/>
              </a:rPr>
              <a:t>результаты формулируются</a:t>
            </a:r>
            <a:r>
              <a:rPr sz="2000" b="1" i="1" spc="-55" dirty="0">
                <a:latin typeface="Cambria"/>
                <a:cs typeface="Cambria"/>
              </a:rPr>
              <a:t> </a:t>
            </a:r>
            <a:r>
              <a:rPr sz="2000" b="1" i="1" spc="-5" dirty="0">
                <a:latin typeface="Cambria"/>
                <a:cs typeface="Cambria"/>
              </a:rPr>
              <a:t>через</a:t>
            </a:r>
            <a:r>
              <a:rPr sz="2000" b="1" i="1" spc="-15" dirty="0">
                <a:latin typeface="Cambria"/>
                <a:cs typeface="Cambria"/>
              </a:rPr>
              <a:t> </a:t>
            </a:r>
            <a:r>
              <a:rPr sz="2000" b="1" i="1" dirty="0">
                <a:latin typeface="Cambria"/>
                <a:cs typeface="Cambria"/>
              </a:rPr>
              <a:t>умения</a:t>
            </a:r>
            <a:r>
              <a:rPr sz="1300" dirty="0">
                <a:latin typeface="Cambria"/>
                <a:cs typeface="Cambria"/>
              </a:rPr>
              <a:t>: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⚫"/>
            </a:pPr>
            <a:endParaRPr sz="18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определять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тему</a:t>
            </a:r>
            <a:r>
              <a:rPr sz="1300" spc="-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 основную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мысль произведения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(5–6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marR="313055" indent="-274320">
              <a:lnSpc>
                <a:spcPts val="1250"/>
              </a:lnSpc>
              <a:spcBef>
                <a:spcPts val="5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владеть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различными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видами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пересказа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(5–6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кл.),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пересказывать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сюжет;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выявлять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особенности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композиции, </a:t>
            </a:r>
            <a:r>
              <a:rPr sz="1300" spc="-27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основной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20" dirty="0">
                <a:latin typeface="Cambria"/>
                <a:cs typeface="Cambria"/>
              </a:rPr>
              <a:t>конфликт,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вычленять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фабулу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(6–7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marR="273685" indent="-274320">
              <a:lnSpc>
                <a:spcPts val="1250"/>
              </a:lnSpc>
              <a:spcBef>
                <a:spcPts val="59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характеризовать</a:t>
            </a:r>
            <a:r>
              <a:rPr sz="1300" spc="6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героев-персонажей,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давать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их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сравнительные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характеристики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(5–6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оценивать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систему 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персонажей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(6–7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marR="167005" indent="-274320">
              <a:lnSpc>
                <a:spcPct val="80000"/>
              </a:lnSpc>
              <a:spcBef>
                <a:spcPts val="61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5" dirty="0">
                <a:latin typeface="Cambria"/>
                <a:cs typeface="Cambria"/>
              </a:rPr>
              <a:t>находить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основные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изобразительно-выразительные</a:t>
            </a:r>
            <a:r>
              <a:rPr sz="1300" spc="7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средства,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характерные</a:t>
            </a:r>
            <a:r>
              <a:rPr sz="1300" spc="6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для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творческой</a:t>
            </a:r>
            <a:r>
              <a:rPr sz="1300" spc="5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манеры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писателя, 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определять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их </a:t>
            </a:r>
            <a:r>
              <a:rPr sz="1300" spc="-15" dirty="0">
                <a:latin typeface="Cambria"/>
                <a:cs typeface="Cambria"/>
              </a:rPr>
              <a:t>художественные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функции</a:t>
            </a:r>
            <a:r>
              <a:rPr sz="1300" spc="-1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(5–7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выявлять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особенности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языка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стиля</a:t>
            </a:r>
            <a:r>
              <a:rPr sz="1300" spc="-5" dirty="0">
                <a:latin typeface="Cambria"/>
                <a:cs typeface="Cambria"/>
              </a:rPr>
              <a:t> писателя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(7–9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определять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родо-жанровую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специфику</a:t>
            </a:r>
            <a:r>
              <a:rPr sz="1300" spc="-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художественного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произведения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(5–9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marR="120014" indent="-274320">
              <a:lnSpc>
                <a:spcPts val="1250"/>
              </a:lnSpc>
              <a:spcBef>
                <a:spcPts val="5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объяснять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свое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понимание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нравственно-философской,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социально-исторической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эстетической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проблематики </a:t>
            </a:r>
            <a:r>
              <a:rPr sz="1300" spc="-5" dirty="0">
                <a:latin typeface="Cambria"/>
                <a:cs typeface="Cambria"/>
              </a:rPr>
              <a:t> произведений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(7–9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ts val="1405"/>
              </a:lnSpc>
              <a:spcBef>
                <a:spcPts val="29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выделять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 произведениях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элементы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художественной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формы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 </a:t>
            </a:r>
            <a:r>
              <a:rPr sz="1300" spc="-10" dirty="0">
                <a:latin typeface="Cambria"/>
                <a:cs typeface="Cambria"/>
              </a:rPr>
              <a:t>обнаруживать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связи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между ними</a:t>
            </a:r>
            <a:r>
              <a:rPr sz="1300" spc="-5" dirty="0">
                <a:latin typeface="Cambria"/>
                <a:cs typeface="Cambria"/>
              </a:rPr>
              <a:t> </a:t>
            </a:r>
            <a:r>
              <a:rPr sz="1300" spc="5" dirty="0">
                <a:latin typeface="Cambria"/>
                <a:cs typeface="Cambria"/>
              </a:rPr>
              <a:t>(5–7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кл.),</a:t>
            </a:r>
            <a:endParaRPr sz="1300">
              <a:latin typeface="Cambria"/>
              <a:cs typeface="Cambria"/>
            </a:endParaRPr>
          </a:p>
          <a:p>
            <a:pPr marL="287020">
              <a:lnSpc>
                <a:spcPts val="1405"/>
              </a:lnSpc>
            </a:pPr>
            <a:r>
              <a:rPr sz="1300" spc="-10" dirty="0">
                <a:latin typeface="Cambria"/>
                <a:cs typeface="Cambria"/>
              </a:rPr>
              <a:t>постепенно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переходя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анализу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текста;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анализировать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литературные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произведения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разных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жанров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5" dirty="0">
                <a:latin typeface="Cambria"/>
                <a:cs typeface="Cambria"/>
              </a:rPr>
              <a:t>(8–9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ts val="1405"/>
              </a:lnSpc>
              <a:spcBef>
                <a:spcPts val="2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выявлять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осмыслять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формы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авторской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оценки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героев,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событий,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характер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авторских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взаимоотношений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</a:t>
            </a:r>
            <a:endParaRPr sz="1300">
              <a:latin typeface="Cambria"/>
              <a:cs typeface="Cambria"/>
            </a:endParaRPr>
          </a:p>
          <a:p>
            <a:pPr marL="287020">
              <a:lnSpc>
                <a:spcPts val="1405"/>
              </a:lnSpc>
            </a:pPr>
            <a:r>
              <a:rPr sz="1300" spc="-5" dirty="0">
                <a:latin typeface="Cambria"/>
                <a:cs typeface="Cambria"/>
              </a:rPr>
              <a:t>«читателем»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как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адресатом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произведения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своем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уровне);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ts val="1405"/>
              </a:lnSpc>
              <a:spcBef>
                <a:spcPts val="2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пользоваться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основными теоретико-литературными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терминами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понятиями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6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умение</a:t>
            </a:r>
            <a:endParaRPr sz="1300">
              <a:latin typeface="Cambria"/>
              <a:cs typeface="Cambria"/>
            </a:endParaRPr>
          </a:p>
          <a:p>
            <a:pPr marL="287020">
              <a:lnSpc>
                <a:spcPts val="1250"/>
              </a:lnSpc>
            </a:pPr>
            <a:r>
              <a:rPr sz="1300" spc="-10" dirty="0">
                <a:latin typeface="Cambria"/>
                <a:cs typeface="Cambria"/>
              </a:rPr>
              <a:t>пользоваться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терминами, изученными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 </a:t>
            </a:r>
            <a:r>
              <a:rPr sz="1300" spc="-10" dirty="0">
                <a:latin typeface="Cambria"/>
                <a:cs typeface="Cambria"/>
              </a:rPr>
              <a:t>этом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предыдущих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классах)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как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инструментом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анализа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endParaRPr sz="1300">
              <a:latin typeface="Cambria"/>
              <a:cs typeface="Cambria"/>
            </a:endParaRPr>
          </a:p>
          <a:p>
            <a:pPr marL="287020">
              <a:lnSpc>
                <a:spcPts val="1405"/>
              </a:lnSpc>
            </a:pPr>
            <a:r>
              <a:rPr sz="1300" spc="-5" dirty="0">
                <a:latin typeface="Cambria"/>
                <a:cs typeface="Cambria"/>
              </a:rPr>
              <a:t>интерпретации</a:t>
            </a:r>
            <a:r>
              <a:rPr sz="1300" spc="-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художественного</a:t>
            </a:r>
            <a:r>
              <a:rPr sz="1300" spc="-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текста;</a:t>
            </a:r>
            <a:endParaRPr sz="1300">
              <a:latin typeface="Cambria"/>
              <a:cs typeface="Cambria"/>
            </a:endParaRPr>
          </a:p>
          <a:p>
            <a:pPr marL="287020" marR="38481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представлять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развернутый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устный</a:t>
            </a:r>
            <a:r>
              <a:rPr sz="1300" spc="-5" dirty="0">
                <a:latin typeface="Cambria"/>
                <a:cs typeface="Cambria"/>
              </a:rPr>
              <a:t> или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письменный</a:t>
            </a:r>
            <a:r>
              <a:rPr sz="1300" spc="-15" dirty="0">
                <a:latin typeface="Cambria"/>
                <a:cs typeface="Cambria"/>
              </a:rPr>
              <a:t> ответ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поставленные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вопросы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6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 </a:t>
            </a:r>
            <a:r>
              <a:rPr sz="1300" spc="-27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своем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уровне);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вести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учебные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дискуссии</a:t>
            </a:r>
            <a:r>
              <a:rPr sz="1300" spc="-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(7–9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ts val="1405"/>
              </a:lnSpc>
              <a:spcBef>
                <a:spcPts val="28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собирать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материал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обрабатывать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информацию,</a:t>
            </a:r>
            <a:r>
              <a:rPr sz="1300" spc="-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необходимую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для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составления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плана,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тезисного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плана,</a:t>
            </a:r>
            <a:endParaRPr sz="1300">
              <a:latin typeface="Cambria"/>
              <a:cs typeface="Cambria"/>
            </a:endParaRPr>
          </a:p>
          <a:p>
            <a:pPr marL="287020" marR="92710">
              <a:lnSpc>
                <a:spcPts val="1250"/>
              </a:lnSpc>
              <a:spcBef>
                <a:spcPts val="145"/>
              </a:spcBef>
            </a:pPr>
            <a:r>
              <a:rPr sz="1300" spc="-10" dirty="0">
                <a:latin typeface="Cambria"/>
                <a:cs typeface="Cambria"/>
              </a:rPr>
              <a:t>конспекта,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доклада,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написания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аннотации,</a:t>
            </a:r>
            <a:r>
              <a:rPr sz="1300" spc="-5" dirty="0">
                <a:latin typeface="Cambria"/>
                <a:cs typeface="Cambria"/>
              </a:rPr>
              <a:t> сочинения,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эссе,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литературно-творческой</a:t>
            </a:r>
            <a:r>
              <a:rPr sz="1300" spc="6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работы,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создания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проекта </a:t>
            </a:r>
            <a:r>
              <a:rPr sz="1300" spc="-27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заранее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объявленную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или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самостоятельно/под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руководством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учителя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выбранную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литературную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или</a:t>
            </a:r>
            <a:endParaRPr sz="1300">
              <a:latin typeface="Cambria"/>
              <a:cs typeface="Cambria"/>
            </a:endParaRPr>
          </a:p>
          <a:p>
            <a:pPr marL="287020">
              <a:lnSpc>
                <a:spcPts val="1255"/>
              </a:lnSpc>
            </a:pPr>
            <a:r>
              <a:rPr sz="1300" spc="-10" dirty="0">
                <a:latin typeface="Cambria"/>
                <a:cs typeface="Cambria"/>
              </a:rPr>
              <a:t>публицистическую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30" dirty="0">
                <a:latin typeface="Cambria"/>
                <a:cs typeface="Cambria"/>
              </a:rPr>
              <a:t>тему,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для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организации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дискуссии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своем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уровне);</a:t>
            </a:r>
            <a:endParaRPr sz="1300">
              <a:latin typeface="Cambria"/>
              <a:cs typeface="Cambria"/>
            </a:endParaRPr>
          </a:p>
          <a:p>
            <a:pPr marL="287020" marR="19050" indent="-274320">
              <a:lnSpc>
                <a:spcPts val="1250"/>
              </a:lnSpc>
              <a:spcBef>
                <a:spcPts val="5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выражать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личное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отношение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художественному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произведению,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аргументировать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свою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точку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зрения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 </a:t>
            </a:r>
            <a:r>
              <a:rPr sz="1300" spc="-27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spc="-10" dirty="0">
                <a:latin typeface="Cambria"/>
                <a:cs typeface="Cambria"/>
              </a:rPr>
              <a:t> своем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уровне);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29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выразительно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читать</a:t>
            </a:r>
            <a:r>
              <a:rPr sz="1300" spc="-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 листа и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наизусть</a:t>
            </a:r>
            <a:r>
              <a:rPr sz="1300" spc="-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произведения/фрагменты</a:t>
            </a:r>
            <a:endParaRPr sz="13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5" dirty="0">
                <a:latin typeface="Cambria"/>
                <a:cs typeface="Cambria"/>
              </a:rPr>
              <a:t>произведений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художественной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литературы,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передавая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личное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отношение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произведению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5" dirty="0">
                <a:latin typeface="Cambria"/>
                <a:cs typeface="Cambria"/>
              </a:rPr>
              <a:t>(5-9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классы);</a:t>
            </a:r>
            <a:endParaRPr sz="1300">
              <a:latin typeface="Cambria"/>
              <a:cs typeface="Cambria"/>
            </a:endParaRPr>
          </a:p>
          <a:p>
            <a:pPr marL="287020" marR="508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300" spc="-10" dirty="0">
                <a:latin typeface="Cambria"/>
                <a:cs typeface="Cambria"/>
              </a:rPr>
              <a:t>ориентироваться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информационном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образовательном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пространстве: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работать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энциклопедиями,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словарями, </a:t>
            </a:r>
            <a:r>
              <a:rPr sz="1300" spc="-5" dirty="0">
                <a:latin typeface="Cambria"/>
                <a:cs typeface="Cambria"/>
              </a:rPr>
              <a:t> справочниками,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специальной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литературой</a:t>
            </a:r>
            <a:r>
              <a:rPr sz="1300" spc="5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(5–9</a:t>
            </a:r>
            <a:r>
              <a:rPr sz="1300" spc="5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кл.);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пользоваться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каталогами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библиотек,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библиографическими </a:t>
            </a:r>
            <a:r>
              <a:rPr sz="1300" spc="-27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указателями,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системой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поиска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в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Интернете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(5–9</a:t>
            </a:r>
            <a:r>
              <a:rPr sz="1300" spc="40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кл.)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(в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каждом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классе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–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на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своем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уровне)</a:t>
            </a:r>
            <a:r>
              <a:rPr sz="1300" spc="3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(ФГОС</a:t>
            </a:r>
            <a:r>
              <a:rPr sz="1300" spc="2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ООО,</a:t>
            </a:r>
            <a:r>
              <a:rPr sz="1300" spc="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2010,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31).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7794" y="685800"/>
            <a:ext cx="32740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Новое</a:t>
            </a:r>
            <a:r>
              <a:rPr sz="4000" b="0" spc="-5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во</a:t>
            </a:r>
            <a:r>
              <a:rPr sz="4000" b="0" spc="-3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45" dirty="0">
                <a:solidFill>
                  <a:srgbClr val="696363"/>
                </a:solidFill>
                <a:latin typeface="Calibri"/>
                <a:cs typeface="Calibri"/>
              </a:rPr>
              <a:t>ФГОС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73453"/>
            <a:ext cx="7576820" cy="435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410845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287020" algn="l"/>
                <a:tab pos="6822440" algn="l"/>
              </a:tabLst>
            </a:pPr>
            <a:r>
              <a:rPr sz="2400" dirty="0">
                <a:latin typeface="Cambria"/>
                <a:cs typeface="Cambria"/>
              </a:rPr>
              <a:t>е</a:t>
            </a:r>
            <a:r>
              <a:rPr sz="2400" spc="5" dirty="0">
                <a:latin typeface="Cambria"/>
                <a:cs typeface="Cambria"/>
              </a:rPr>
              <a:t>д</a:t>
            </a:r>
            <a:r>
              <a:rPr sz="2400" dirty="0">
                <a:latin typeface="Cambria"/>
                <a:cs typeface="Cambria"/>
              </a:rPr>
              <a:t>ин</a:t>
            </a:r>
            <a:r>
              <a:rPr sz="2400" spc="5" dirty="0">
                <a:latin typeface="Cambria"/>
                <a:cs typeface="Cambria"/>
              </a:rPr>
              <a:t>ы</a:t>
            </a:r>
            <a:r>
              <a:rPr sz="2400" dirty="0">
                <a:latin typeface="Cambria"/>
                <a:cs typeface="Cambria"/>
              </a:rPr>
              <a:t>й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</a:t>
            </a:r>
            <a:r>
              <a:rPr sz="2400" spc="-10" dirty="0">
                <a:latin typeface="Cambria"/>
                <a:cs typeface="Cambria"/>
              </a:rPr>
              <a:t>п</a:t>
            </a:r>
            <a:r>
              <a:rPr sz="2400" dirty="0">
                <a:latin typeface="Cambria"/>
                <a:cs typeface="Cambria"/>
              </a:rPr>
              <a:t>исок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</a:t>
            </a:r>
            <a:r>
              <a:rPr sz="2400" spc="-10" dirty="0">
                <a:latin typeface="Cambria"/>
                <a:cs typeface="Cambria"/>
              </a:rPr>
              <a:t>о</a:t>
            </a:r>
            <a:r>
              <a:rPr sz="2400" dirty="0">
                <a:latin typeface="Cambria"/>
                <a:cs typeface="Cambria"/>
              </a:rPr>
              <a:t>из</a:t>
            </a:r>
            <a:r>
              <a:rPr sz="2400" spc="5" dirty="0">
                <a:latin typeface="Cambria"/>
                <a:cs typeface="Cambria"/>
              </a:rPr>
              <a:t>в</a:t>
            </a:r>
            <a:r>
              <a:rPr sz="2400" dirty="0">
                <a:latin typeface="Cambria"/>
                <a:cs typeface="Cambria"/>
              </a:rPr>
              <a:t>е</a:t>
            </a:r>
            <a:r>
              <a:rPr sz="2400" spc="5" dirty="0">
                <a:latin typeface="Cambria"/>
                <a:cs typeface="Cambria"/>
              </a:rPr>
              <a:t>д</a:t>
            </a:r>
            <a:r>
              <a:rPr sz="2400" dirty="0">
                <a:latin typeface="Cambria"/>
                <a:cs typeface="Cambria"/>
              </a:rPr>
              <a:t>е</a:t>
            </a:r>
            <a:r>
              <a:rPr sz="2400" spc="5" dirty="0">
                <a:latin typeface="Cambria"/>
                <a:cs typeface="Cambria"/>
              </a:rPr>
              <a:t>н</a:t>
            </a:r>
            <a:r>
              <a:rPr sz="2400" dirty="0">
                <a:latin typeface="Cambria"/>
                <a:cs typeface="Cambria"/>
              </a:rPr>
              <a:t>ий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за</a:t>
            </a:r>
            <a:r>
              <a:rPr sz="2400" spc="-5" dirty="0">
                <a:latin typeface="Cambria"/>
                <a:cs typeface="Cambria"/>
              </a:rPr>
              <a:t>крепле</a:t>
            </a:r>
            <a:r>
              <a:rPr sz="2400" dirty="0">
                <a:latin typeface="Cambria"/>
                <a:cs typeface="Cambria"/>
              </a:rPr>
              <a:t>нием	по  </a:t>
            </a:r>
            <a:r>
              <a:rPr sz="2400" spc="-15" dirty="0">
                <a:latin typeface="Cambria"/>
                <a:cs typeface="Cambria"/>
              </a:rPr>
              <a:t>годам</a:t>
            </a:r>
            <a:endParaRPr sz="2400">
              <a:latin typeface="Cambria"/>
              <a:cs typeface="Cambria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354330" algn="l"/>
              </a:tabLst>
            </a:pPr>
            <a:r>
              <a:rPr dirty="0"/>
              <a:t>	</a:t>
            </a:r>
            <a:r>
              <a:rPr sz="2400" spc="-15" dirty="0">
                <a:latin typeface="Cambria"/>
                <a:cs typeface="Cambria"/>
              </a:rPr>
              <a:t>формулировки </a:t>
            </a:r>
            <a:r>
              <a:rPr sz="2400" spc="-5" dirty="0">
                <a:latin typeface="Cambria"/>
                <a:cs typeface="Cambria"/>
              </a:rPr>
              <a:t>личностных </a:t>
            </a:r>
            <a:r>
              <a:rPr sz="2400" spc="-20" dirty="0">
                <a:latin typeface="Cambria"/>
                <a:cs typeface="Cambria"/>
              </a:rPr>
              <a:t>результатов, </a:t>
            </a:r>
            <a:r>
              <a:rPr sz="2400" dirty="0">
                <a:latin typeface="Cambria"/>
                <a:cs typeface="Cambria"/>
              </a:rPr>
              <a:t>связанные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развитием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эмоционального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интеллекта</a:t>
            </a:r>
            <a:endParaRPr sz="2400">
              <a:latin typeface="Cambria"/>
              <a:cs typeface="Cambria"/>
            </a:endParaRPr>
          </a:p>
          <a:p>
            <a:pPr marL="286385" marR="69659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287020" algn="l"/>
              </a:tabLst>
            </a:pPr>
            <a:r>
              <a:rPr sz="2400" dirty="0">
                <a:latin typeface="Cambria"/>
                <a:cs typeface="Cambria"/>
              </a:rPr>
              <a:t>новый </a:t>
            </a:r>
            <a:r>
              <a:rPr sz="2400" spc="-5" dirty="0">
                <a:latin typeface="Cambria"/>
                <a:cs typeface="Cambria"/>
              </a:rPr>
              <a:t>стандарт </a:t>
            </a:r>
            <a:r>
              <a:rPr sz="2400" dirty="0">
                <a:latin typeface="Cambria"/>
                <a:cs typeface="Cambria"/>
              </a:rPr>
              <a:t>переносит </a:t>
            </a:r>
            <a:r>
              <a:rPr sz="2400" spc="-5" dirty="0">
                <a:latin typeface="Cambria"/>
                <a:cs typeface="Cambria"/>
              </a:rPr>
              <a:t>акцент </a:t>
            </a:r>
            <a:r>
              <a:rPr sz="2400" dirty="0">
                <a:latin typeface="Cambria"/>
                <a:cs typeface="Cambria"/>
              </a:rPr>
              <a:t>с </a:t>
            </a:r>
            <a:r>
              <a:rPr sz="2400" spc="-25" dirty="0">
                <a:latin typeface="Cambria"/>
                <a:cs typeface="Cambria"/>
              </a:rPr>
              <a:t>результата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обучения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на </a:t>
            </a:r>
            <a:r>
              <a:rPr sz="2400" spc="-5" dirty="0">
                <a:latin typeface="Cambria"/>
                <a:cs typeface="Cambria"/>
              </a:rPr>
              <a:t>процесс</a:t>
            </a:r>
            <a:endParaRPr sz="2400">
              <a:latin typeface="Cambria"/>
              <a:cs typeface="Cambria"/>
            </a:endParaRPr>
          </a:p>
          <a:p>
            <a:pPr marL="286385" marR="11747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287020" algn="l"/>
              </a:tabLst>
            </a:pPr>
            <a:r>
              <a:rPr sz="2400" spc="-5" dirty="0">
                <a:latin typeface="Cambria"/>
                <a:cs typeface="Cambria"/>
              </a:rPr>
              <a:t>контролировать процесс </a:t>
            </a:r>
            <a:r>
              <a:rPr sz="2400" dirty="0">
                <a:latin typeface="Cambria"/>
                <a:cs typeface="Cambria"/>
              </a:rPr>
              <a:t>становится </a:t>
            </a:r>
            <a:r>
              <a:rPr sz="2400" spc="-5" dirty="0">
                <a:latin typeface="Cambria"/>
                <a:cs typeface="Cambria"/>
              </a:rPr>
              <a:t>гораздо легче: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стандартизация</a:t>
            </a:r>
            <a:endParaRPr sz="2400">
              <a:latin typeface="Cambria"/>
              <a:cs typeface="Cambria"/>
            </a:endParaRPr>
          </a:p>
          <a:p>
            <a:pPr marL="286385" marR="16510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287020" algn="l"/>
              </a:tabLst>
            </a:pPr>
            <a:r>
              <a:rPr sz="2400" spc="-15" dirty="0">
                <a:latin typeface="Cambria"/>
                <a:cs typeface="Cambria"/>
              </a:rPr>
              <a:t>содержит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подробный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список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того,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что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школьники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должны </a:t>
            </a:r>
            <a:r>
              <a:rPr sz="2400" dirty="0">
                <a:latin typeface="Cambria"/>
                <a:cs typeface="Cambria"/>
              </a:rPr>
              <a:t>изучать в обязательном </a:t>
            </a:r>
            <a:r>
              <a:rPr sz="2400" spc="-10" dirty="0">
                <a:latin typeface="Cambria"/>
                <a:cs typeface="Cambria"/>
              </a:rPr>
              <a:t>порядке </a:t>
            </a:r>
            <a:r>
              <a:rPr sz="2400" dirty="0">
                <a:latin typeface="Cambria"/>
                <a:cs typeface="Cambria"/>
              </a:rPr>
              <a:t>с </a:t>
            </a:r>
            <a:r>
              <a:rPr sz="2400" spc="-5" dirty="0">
                <a:latin typeface="Cambria"/>
                <a:cs typeface="Cambria"/>
              </a:rPr>
              <a:t>точным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указанием,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каком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классе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что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именно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0" dirty="0">
                <a:latin typeface="Cambria"/>
                <a:cs typeface="Cambria"/>
              </a:rPr>
              <a:t> даже </a:t>
            </a:r>
            <a:r>
              <a:rPr sz="2400" spc="10" dirty="0">
                <a:latin typeface="Cambria"/>
                <a:cs typeface="Cambria"/>
              </a:rPr>
              <a:t>как.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533400"/>
            <a:ext cx="6702756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AF50"/>
                </a:solidFill>
              </a:rPr>
              <a:t>Личностные</a:t>
            </a:r>
            <a:r>
              <a:rPr spc="-80" dirty="0">
                <a:solidFill>
                  <a:srgbClr val="00AF50"/>
                </a:solidFill>
              </a:rPr>
              <a:t> </a:t>
            </a:r>
            <a:r>
              <a:rPr spc="-30" dirty="0">
                <a:solidFill>
                  <a:srgbClr val="00AF50"/>
                </a:solidFill>
              </a:rPr>
              <a:t>результаты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12494"/>
            <a:ext cx="7524115" cy="406590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86385" marR="5080" indent="-274320">
              <a:lnSpc>
                <a:spcPct val="80000"/>
              </a:lnSpc>
              <a:spcBef>
                <a:spcPts val="58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dirty="0">
                <a:latin typeface="Cambria"/>
                <a:cs typeface="Cambria"/>
              </a:rPr>
              <a:t>Личностные </a:t>
            </a:r>
            <a:r>
              <a:rPr sz="2000" spc="-20" dirty="0">
                <a:latin typeface="Cambria"/>
                <a:cs typeface="Cambria"/>
              </a:rPr>
              <a:t>результаты </a:t>
            </a:r>
            <a:r>
              <a:rPr sz="2000" dirty="0">
                <a:latin typeface="Cambria"/>
                <a:cs typeface="Cambria"/>
              </a:rPr>
              <a:t>освоения </a:t>
            </a:r>
            <a:r>
              <a:rPr sz="2000" spc="-5" dirty="0">
                <a:latin typeface="Cambria"/>
                <a:cs typeface="Cambria"/>
              </a:rPr>
              <a:t>рабочей </a:t>
            </a:r>
            <a:r>
              <a:rPr sz="2000" dirty="0">
                <a:latin typeface="Cambria"/>
                <a:cs typeface="Cambria"/>
              </a:rPr>
              <a:t>программы по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литературе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10" dirty="0">
                <a:latin typeface="Cambria"/>
                <a:cs typeface="Cambria"/>
              </a:rPr>
              <a:t>для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основного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общего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образования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достигаются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единстве</a:t>
            </a:r>
            <a:r>
              <a:rPr sz="2000" spc="-2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учебной и</a:t>
            </a:r>
            <a:r>
              <a:rPr sz="2000" spc="-2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воспитательной</a:t>
            </a:r>
            <a:r>
              <a:rPr sz="2000" spc="-3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деятельности</a:t>
            </a:r>
            <a:r>
              <a:rPr sz="2000" spc="-3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в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685"/>
              </a:lnSpc>
            </a:pP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соответствии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с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традиционными</a:t>
            </a:r>
            <a:r>
              <a:rPr sz="2000" spc="-4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российскими</a:t>
            </a:r>
            <a:endParaRPr sz="2000">
              <a:latin typeface="Cambria"/>
              <a:cs typeface="Cambria"/>
            </a:endParaRPr>
          </a:p>
          <a:p>
            <a:pPr marL="286385" marR="325755">
              <a:lnSpc>
                <a:spcPts val="1920"/>
              </a:lnSpc>
              <a:spcBef>
                <a:spcPts val="220"/>
              </a:spcBef>
            </a:pPr>
            <a:r>
              <a:rPr sz="2000" spc="-10" dirty="0">
                <a:solidFill>
                  <a:srgbClr val="00AF50"/>
                </a:solidFill>
                <a:latin typeface="Cambria"/>
                <a:cs typeface="Cambria"/>
              </a:rPr>
              <a:t>социокультурными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и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духовно-нравственными ценностями, </a:t>
            </a:r>
            <a:r>
              <a:rPr sz="2000" spc="-43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отражёнными</a:t>
            </a:r>
            <a:r>
              <a:rPr sz="2000" spc="-3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в произведениях</a:t>
            </a:r>
            <a:r>
              <a:rPr sz="2000" spc="-4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15" dirty="0">
                <a:solidFill>
                  <a:srgbClr val="00AF50"/>
                </a:solidFill>
                <a:latin typeface="Cambria"/>
                <a:cs typeface="Cambria"/>
              </a:rPr>
              <a:t>русской</a:t>
            </a:r>
            <a:r>
              <a:rPr sz="2000" spc="-2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литературы</a:t>
            </a:r>
            <a:r>
              <a:rPr sz="2000" dirty="0">
                <a:latin typeface="Cambria"/>
                <a:cs typeface="Cambria"/>
              </a:rPr>
              <a:t>,</a:t>
            </a:r>
            <a:endParaRPr sz="2000">
              <a:latin typeface="Cambria"/>
              <a:cs typeface="Cambria"/>
            </a:endParaRPr>
          </a:p>
          <a:p>
            <a:pPr marL="286385" marR="391160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принятыми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обществе правилами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нормами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поведения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способствуют </a:t>
            </a:r>
            <a:r>
              <a:rPr sz="2000" dirty="0">
                <a:latin typeface="Cambria"/>
                <a:cs typeface="Cambria"/>
              </a:rPr>
              <a:t>процессам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самопознания,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самовоспитания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35"/>
              </a:lnSpc>
            </a:pPr>
            <a:r>
              <a:rPr sz="2000" dirty="0">
                <a:latin typeface="Cambria"/>
                <a:cs typeface="Cambria"/>
              </a:rPr>
              <a:t>саморазвития,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формирования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внутренней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позиции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личности.</a:t>
            </a:r>
            <a:endParaRPr sz="2000">
              <a:latin typeface="Cambria"/>
              <a:cs typeface="Cambria"/>
            </a:endParaRPr>
          </a:p>
          <a:p>
            <a:pPr marL="286385" marR="539750" indent="-274320">
              <a:lnSpc>
                <a:spcPct val="80000"/>
              </a:lnSpc>
              <a:spcBef>
                <a:spcPts val="60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dirty="0">
                <a:latin typeface="Cambria"/>
                <a:cs typeface="Cambria"/>
              </a:rPr>
              <a:t>Личностные </a:t>
            </a:r>
            <a:r>
              <a:rPr sz="2000" spc="-20" dirty="0">
                <a:latin typeface="Cambria"/>
                <a:cs typeface="Cambria"/>
              </a:rPr>
              <a:t>результаты </a:t>
            </a:r>
            <a:r>
              <a:rPr sz="2000" dirty="0">
                <a:latin typeface="Cambria"/>
                <a:cs typeface="Cambria"/>
              </a:rPr>
              <a:t>освоения </a:t>
            </a:r>
            <a:r>
              <a:rPr sz="2000" spc="-5" dirty="0">
                <a:latin typeface="Cambria"/>
                <a:cs typeface="Cambria"/>
              </a:rPr>
              <a:t>рабочей </a:t>
            </a:r>
            <a:r>
              <a:rPr sz="2000" dirty="0">
                <a:latin typeface="Cambria"/>
                <a:cs typeface="Cambria"/>
              </a:rPr>
              <a:t>программы по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литературе </a:t>
            </a:r>
            <a:r>
              <a:rPr sz="2000" spc="10" dirty="0">
                <a:latin typeface="Cambria"/>
                <a:cs typeface="Cambria"/>
              </a:rPr>
              <a:t>для </a:t>
            </a:r>
            <a:r>
              <a:rPr sz="2000" dirty="0">
                <a:latin typeface="Cambria"/>
                <a:cs typeface="Cambria"/>
              </a:rPr>
              <a:t>основного общего образования </a:t>
            </a:r>
            <a:r>
              <a:rPr sz="2000" spc="-5" dirty="0">
                <a:latin typeface="Cambria"/>
                <a:cs typeface="Cambria"/>
              </a:rPr>
              <a:t>должны 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отражать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готовность</a:t>
            </a:r>
            <a:r>
              <a:rPr sz="2000" spc="-3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обучающихся</a:t>
            </a:r>
            <a:r>
              <a:rPr sz="2000" spc="-4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руководствоваться</a:t>
            </a:r>
            <a:endParaRPr sz="2000">
              <a:latin typeface="Cambria"/>
              <a:cs typeface="Cambria"/>
            </a:endParaRPr>
          </a:p>
          <a:p>
            <a:pPr marL="286385" marR="74930">
              <a:lnSpc>
                <a:spcPct val="80000"/>
              </a:lnSpc>
            </a:pP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системой позитивных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ценностных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ориентаций и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расширение </a:t>
            </a:r>
            <a:r>
              <a:rPr sz="2000" spc="-434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"/>
                <a:cs typeface="Cambria"/>
              </a:rPr>
              <a:t>опыта</a:t>
            </a:r>
            <a:r>
              <a:rPr sz="2000" spc="-20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AF50"/>
                </a:solidFill>
                <a:latin typeface="Cambria"/>
                <a:cs typeface="Cambria"/>
              </a:rPr>
              <a:t>деятельности</a:t>
            </a:r>
            <a:r>
              <a:rPr sz="2000" spc="-15" dirty="0">
                <a:solidFill>
                  <a:srgbClr val="00AF50"/>
                </a:solidFill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её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основе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процессе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реализации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685"/>
              </a:lnSpc>
            </a:pPr>
            <a:r>
              <a:rPr sz="2000" dirty="0">
                <a:latin typeface="Cambria"/>
                <a:cs typeface="Cambria"/>
              </a:rPr>
              <a:t>основных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направлений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воспитательной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деятельности,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том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2160"/>
              </a:lnSpc>
            </a:pPr>
            <a:r>
              <a:rPr sz="2000" dirty="0">
                <a:latin typeface="Cambria"/>
                <a:cs typeface="Cambria"/>
              </a:rPr>
              <a:t>числе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части: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09600"/>
            <a:ext cx="7403491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5" dirty="0">
                <a:solidFill>
                  <a:srgbClr val="00AFEF"/>
                </a:solidFill>
              </a:rPr>
              <a:t>Гражданское</a:t>
            </a:r>
            <a:r>
              <a:rPr sz="4000" spc="-5" dirty="0">
                <a:solidFill>
                  <a:srgbClr val="00AFEF"/>
                </a:solidFill>
              </a:rPr>
              <a:t> воспитание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77441"/>
            <a:ext cx="8044180" cy="511746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86385" marR="11430" indent="-274320">
              <a:lnSpc>
                <a:spcPct val="80000"/>
              </a:lnSpc>
              <a:spcBef>
                <a:spcPts val="58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готовность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выполнению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обязанностей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гражданина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реализации </a:t>
            </a:r>
            <a:r>
              <a:rPr sz="2000" dirty="0">
                <a:latin typeface="Cambria"/>
                <a:cs typeface="Cambria"/>
              </a:rPr>
              <a:t>его прав, </a:t>
            </a:r>
            <a:r>
              <a:rPr sz="2000" spc="-5" dirty="0">
                <a:latin typeface="Cambria"/>
                <a:cs typeface="Cambria"/>
              </a:rPr>
              <a:t>уважение </a:t>
            </a:r>
            <a:r>
              <a:rPr sz="2000" dirty="0">
                <a:latin typeface="Cambria"/>
                <a:cs typeface="Cambria"/>
              </a:rPr>
              <a:t>прав, </a:t>
            </a:r>
            <a:r>
              <a:rPr sz="2000" spc="-10" dirty="0">
                <a:latin typeface="Cambria"/>
                <a:cs typeface="Cambria"/>
              </a:rPr>
              <a:t>свобод </a:t>
            </a:r>
            <a:r>
              <a:rPr sz="2000" dirty="0">
                <a:latin typeface="Cambria"/>
                <a:cs typeface="Cambria"/>
              </a:rPr>
              <a:t>и законных </a:t>
            </a:r>
            <a:r>
              <a:rPr sz="2000" spc="-5" dirty="0">
                <a:latin typeface="Cambria"/>
                <a:cs typeface="Cambria"/>
              </a:rPr>
              <a:t>интересов </a:t>
            </a:r>
            <a:r>
              <a:rPr sz="2000" spc="-434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других </a:t>
            </a:r>
            <a:r>
              <a:rPr sz="2000" spc="-15" dirty="0">
                <a:latin typeface="Cambria"/>
                <a:cs typeface="Cambria"/>
              </a:rPr>
              <a:t>людей; </a:t>
            </a:r>
            <a:r>
              <a:rPr sz="2000" spc="-5" dirty="0">
                <a:latin typeface="Cambria"/>
                <a:cs typeface="Cambria"/>
              </a:rPr>
              <a:t>активное </a:t>
            </a:r>
            <a:r>
              <a:rPr sz="2000" dirty="0">
                <a:latin typeface="Cambria"/>
                <a:cs typeface="Cambria"/>
              </a:rPr>
              <a:t>участие в </a:t>
            </a:r>
            <a:r>
              <a:rPr sz="2000" spc="-5" dirty="0">
                <a:latin typeface="Cambria"/>
                <a:cs typeface="Cambria"/>
              </a:rPr>
              <a:t>жизни семьи, образовательной 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организации,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местного сообщества,</a:t>
            </a:r>
            <a:r>
              <a:rPr sz="2000" spc="-10" dirty="0">
                <a:latin typeface="Cambria"/>
                <a:cs typeface="Cambria"/>
              </a:rPr>
              <a:t> родного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края,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страны,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том</a:t>
            </a:r>
            <a:endParaRPr sz="2000">
              <a:latin typeface="Cambria"/>
              <a:cs typeface="Cambria"/>
            </a:endParaRPr>
          </a:p>
          <a:p>
            <a:pPr marL="286385" marR="1365885">
              <a:lnSpc>
                <a:spcPct val="80000"/>
              </a:lnSpc>
            </a:pPr>
            <a:r>
              <a:rPr sz="2000" dirty="0">
                <a:latin typeface="Cambria"/>
                <a:cs typeface="Cambria"/>
              </a:rPr>
              <a:t>числе в сопоставлении с </a:t>
            </a:r>
            <a:r>
              <a:rPr sz="2000" spc="-5" dirty="0">
                <a:latin typeface="Cambria"/>
                <a:cs typeface="Cambria"/>
              </a:rPr>
              <a:t>ситуациями, отражёнными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литературных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произведениях;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неприятие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любых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форм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680"/>
              </a:lnSpc>
            </a:pPr>
            <a:r>
              <a:rPr sz="2000" spc="-5" dirty="0">
                <a:latin typeface="Cambria"/>
                <a:cs typeface="Cambria"/>
              </a:rPr>
              <a:t>экстремизма,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дискриминации;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понимание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роли </a:t>
            </a:r>
            <a:r>
              <a:rPr sz="2000" dirty="0">
                <a:latin typeface="Cambria"/>
                <a:cs typeface="Cambria"/>
              </a:rPr>
              <a:t>различных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5" dirty="0">
                <a:latin typeface="Cambria"/>
                <a:cs typeface="Cambria"/>
              </a:rPr>
              <a:t>социальных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институтов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жизни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человека;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представление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основных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правах,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свободах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обязанностях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гражданина,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5" dirty="0">
                <a:latin typeface="Cambria"/>
                <a:cs typeface="Cambria"/>
              </a:rPr>
              <a:t>социальных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нормах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правилах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межличностных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отношений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endParaRPr sz="2000">
              <a:latin typeface="Cambria"/>
              <a:cs typeface="Cambria"/>
            </a:endParaRPr>
          </a:p>
          <a:p>
            <a:pPr marL="286385" marR="5080">
              <a:lnSpc>
                <a:spcPct val="80000"/>
              </a:lnSpc>
              <a:spcBef>
                <a:spcPts val="235"/>
              </a:spcBef>
            </a:pPr>
            <a:r>
              <a:rPr sz="2000" spc="-10" dirty="0">
                <a:latin typeface="Cambria"/>
                <a:cs typeface="Cambria"/>
              </a:rPr>
              <a:t>поликультурном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многоконфессиональном </a:t>
            </a:r>
            <a:r>
              <a:rPr sz="2000" dirty="0">
                <a:latin typeface="Cambria"/>
                <a:cs typeface="Cambria"/>
              </a:rPr>
              <a:t>обществе, в </a:t>
            </a:r>
            <a:r>
              <a:rPr sz="2000" spc="-5" dirty="0">
                <a:latin typeface="Cambria"/>
                <a:cs typeface="Cambria"/>
              </a:rPr>
              <a:t>том </a:t>
            </a:r>
            <a:r>
              <a:rPr sz="2000" dirty="0">
                <a:latin typeface="Cambria"/>
                <a:cs typeface="Cambria"/>
              </a:rPr>
              <a:t>числе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опорой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примеры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из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литературы;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представление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 способах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5" dirty="0">
                <a:latin typeface="Cambria"/>
                <a:cs typeface="Cambria"/>
              </a:rPr>
              <a:t>противодействия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коррупции;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Cambria"/>
              <a:cs typeface="Cambria"/>
            </a:endParaRPr>
          </a:p>
          <a:p>
            <a:pPr marL="287020" indent="-274320">
              <a:lnSpc>
                <a:spcPts val="2160"/>
              </a:lnSpc>
              <a:spcBef>
                <a:spcPts val="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готовность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разнообразной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совместной </a:t>
            </a:r>
            <a:r>
              <a:rPr sz="2000" spc="-5" dirty="0">
                <a:latin typeface="Cambria"/>
                <a:cs typeface="Cambria"/>
              </a:rPr>
              <a:t>деятельности,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5" dirty="0">
                <a:latin typeface="Cambria"/>
                <a:cs typeface="Cambria"/>
              </a:rPr>
              <a:t>стремление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взаимопониманию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взаимопомощи,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том</a:t>
            </a:r>
            <a:r>
              <a:rPr sz="2000" dirty="0">
                <a:latin typeface="Cambria"/>
                <a:cs typeface="Cambria"/>
              </a:rPr>
              <a:t> числе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</a:t>
            </a:r>
            <a:endParaRPr sz="2000">
              <a:latin typeface="Cambria"/>
              <a:cs typeface="Cambria"/>
            </a:endParaRPr>
          </a:p>
          <a:p>
            <a:pPr marL="286385" marR="72390">
              <a:lnSpc>
                <a:spcPct val="80000"/>
              </a:lnSpc>
              <a:spcBef>
                <a:spcPts val="235"/>
              </a:spcBef>
            </a:pPr>
            <a:r>
              <a:rPr sz="2000" dirty="0">
                <a:latin typeface="Cambria"/>
                <a:cs typeface="Cambria"/>
              </a:rPr>
              <a:t>опорой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примеры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из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литературы;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активное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участие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школьном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самоуправлении;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готовность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участию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гуманитарной</a:t>
            </a:r>
            <a:endParaRPr sz="2000">
              <a:latin typeface="Cambria"/>
              <a:cs typeface="Cambria"/>
            </a:endParaRPr>
          </a:p>
          <a:p>
            <a:pPr marL="286385" marR="527685">
              <a:lnSpc>
                <a:spcPct val="80000"/>
              </a:lnSpc>
            </a:pPr>
            <a:r>
              <a:rPr sz="2000" spc="-5" dirty="0">
                <a:latin typeface="Cambria"/>
                <a:cs typeface="Cambria"/>
              </a:rPr>
              <a:t>деятельности </a:t>
            </a:r>
            <a:r>
              <a:rPr sz="2000" dirty="0">
                <a:latin typeface="Cambria"/>
                <a:cs typeface="Cambria"/>
              </a:rPr>
              <a:t>(волонтерство; помощь </a:t>
            </a:r>
            <a:r>
              <a:rPr sz="2000" spc="-15" dirty="0">
                <a:latin typeface="Cambria"/>
                <a:cs typeface="Cambria"/>
              </a:rPr>
              <a:t>людям, </a:t>
            </a:r>
            <a:r>
              <a:rPr sz="2000" dirty="0">
                <a:latin typeface="Cambria"/>
                <a:cs typeface="Cambria"/>
              </a:rPr>
              <a:t>нуждающимся в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ней)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609600"/>
            <a:ext cx="78805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AFEF"/>
                </a:solidFill>
              </a:rPr>
              <a:t>Патриотическое</a:t>
            </a:r>
            <a:r>
              <a:rPr sz="4000" spc="-35" dirty="0">
                <a:solidFill>
                  <a:srgbClr val="00AFEF"/>
                </a:solidFill>
              </a:rPr>
              <a:t> </a:t>
            </a:r>
            <a:r>
              <a:rPr sz="4000" spc="-5" dirty="0">
                <a:solidFill>
                  <a:srgbClr val="00AFEF"/>
                </a:solidFill>
              </a:rPr>
              <a:t>воспитание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412494"/>
            <a:ext cx="7515859" cy="3898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ts val="2160"/>
              </a:lnSpc>
              <a:spcBef>
                <a:spcPts val="10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dirty="0">
                <a:latin typeface="Cambria"/>
                <a:cs typeface="Cambria"/>
              </a:rPr>
              <a:t>осознание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российской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гражданской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идентичности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10" dirty="0">
                <a:latin typeface="Cambria"/>
                <a:cs typeface="Cambria"/>
              </a:rPr>
              <a:t>поликультурном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многоконфессиональном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обществе,</a:t>
            </a:r>
            <a:endParaRPr sz="2000">
              <a:latin typeface="Cambria"/>
              <a:cs typeface="Cambria"/>
            </a:endParaRPr>
          </a:p>
          <a:p>
            <a:pPr marL="286385" marR="5080">
              <a:lnSpc>
                <a:spcPct val="80000"/>
              </a:lnSpc>
              <a:spcBef>
                <a:spcPts val="240"/>
              </a:spcBef>
            </a:pPr>
            <a:r>
              <a:rPr sz="2000" dirty="0">
                <a:latin typeface="Cambria"/>
                <a:cs typeface="Cambria"/>
              </a:rPr>
              <a:t>проявление </a:t>
            </a:r>
            <a:r>
              <a:rPr sz="2000" spc="-5" dirty="0">
                <a:latin typeface="Cambria"/>
                <a:cs typeface="Cambria"/>
              </a:rPr>
              <a:t>интереса </a:t>
            </a:r>
            <a:r>
              <a:rPr sz="2000" dirty="0">
                <a:latin typeface="Cambria"/>
                <a:cs typeface="Cambria"/>
              </a:rPr>
              <a:t>к познанию </a:t>
            </a:r>
            <a:r>
              <a:rPr sz="2000" spc="-10" dirty="0">
                <a:latin typeface="Cambria"/>
                <a:cs typeface="Cambria"/>
              </a:rPr>
              <a:t>родного </a:t>
            </a:r>
            <a:r>
              <a:rPr sz="2000" dirty="0">
                <a:latin typeface="Cambria"/>
                <a:cs typeface="Cambria"/>
              </a:rPr>
              <a:t>языка, истории,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культуры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Российской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Федерации,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своего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края,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народов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России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контексте </a:t>
            </a:r>
            <a:r>
              <a:rPr sz="2000" dirty="0">
                <a:latin typeface="Cambria"/>
                <a:cs typeface="Cambria"/>
              </a:rPr>
              <a:t>изучения произведений </a:t>
            </a:r>
            <a:r>
              <a:rPr sz="2000" spc="-15" dirty="0">
                <a:latin typeface="Cambria"/>
                <a:cs typeface="Cambria"/>
              </a:rPr>
              <a:t>русской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зарубежной </a:t>
            </a:r>
            <a:r>
              <a:rPr sz="2000" dirty="0">
                <a:latin typeface="Cambria"/>
                <a:cs typeface="Cambria"/>
              </a:rPr>
              <a:t> литературы,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а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также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народов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5" dirty="0">
                <a:latin typeface="Cambria"/>
                <a:cs typeface="Cambria"/>
              </a:rPr>
              <a:t>РФ;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ценностное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680"/>
              </a:lnSpc>
            </a:pPr>
            <a:r>
              <a:rPr sz="2000" spc="-5" dirty="0">
                <a:latin typeface="Cambria"/>
                <a:cs typeface="Cambria"/>
              </a:rPr>
              <a:t>отношение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достижениям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своей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Родины </a:t>
            </a:r>
            <a:r>
              <a:rPr sz="2000" dirty="0">
                <a:latin typeface="Cambria"/>
                <a:cs typeface="Cambria"/>
              </a:rPr>
              <a:t>— </a:t>
            </a:r>
            <a:r>
              <a:rPr sz="2000" spc="-5" dirty="0">
                <a:latin typeface="Cambria"/>
                <a:cs typeface="Cambria"/>
              </a:rPr>
              <a:t>России,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науке,</a:t>
            </a:r>
            <a:endParaRPr sz="2000">
              <a:latin typeface="Cambria"/>
              <a:cs typeface="Cambria"/>
            </a:endParaRPr>
          </a:p>
          <a:p>
            <a:pPr marL="286385" marR="42545">
              <a:lnSpc>
                <a:spcPct val="80000"/>
              </a:lnSpc>
              <a:spcBef>
                <a:spcPts val="240"/>
              </a:spcBef>
            </a:pPr>
            <a:r>
              <a:rPr sz="2000" spc="-25" dirty="0">
                <a:latin typeface="Cambria"/>
                <a:cs typeface="Cambria"/>
              </a:rPr>
              <a:t>искусству, спорту, </a:t>
            </a:r>
            <a:r>
              <a:rPr sz="2000" spc="-5" dirty="0">
                <a:latin typeface="Cambria"/>
                <a:cs typeface="Cambria"/>
              </a:rPr>
              <a:t>технологиям, </a:t>
            </a:r>
            <a:r>
              <a:rPr sz="2000" dirty="0">
                <a:latin typeface="Cambria"/>
                <a:cs typeface="Cambria"/>
              </a:rPr>
              <a:t>боевым </a:t>
            </a:r>
            <a:r>
              <a:rPr sz="2000" spc="-5" dirty="0">
                <a:latin typeface="Cambria"/>
                <a:cs typeface="Cambria"/>
              </a:rPr>
              <a:t>подвигам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25" dirty="0">
                <a:latin typeface="Cambria"/>
                <a:cs typeface="Cambria"/>
              </a:rPr>
              <a:t>трудовым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достижениям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народа,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том </a:t>
            </a:r>
            <a:r>
              <a:rPr sz="2000" dirty="0">
                <a:latin typeface="Cambria"/>
                <a:cs typeface="Cambria"/>
              </a:rPr>
              <a:t>числе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отражённым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endParaRPr sz="2000">
              <a:latin typeface="Cambria"/>
              <a:cs typeface="Cambria"/>
            </a:endParaRPr>
          </a:p>
          <a:p>
            <a:pPr marL="286385">
              <a:lnSpc>
                <a:spcPts val="1920"/>
              </a:lnSpc>
            </a:pPr>
            <a:r>
              <a:rPr sz="2000" spc="-10" dirty="0">
                <a:latin typeface="Cambria"/>
                <a:cs typeface="Cambria"/>
              </a:rPr>
              <a:t>художественных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произведениях;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50">
              <a:latin typeface="Cambria"/>
              <a:cs typeface="Cambria"/>
            </a:endParaRPr>
          </a:p>
          <a:p>
            <a:pPr marL="286385" marR="211454" indent="-274320">
              <a:lnSpc>
                <a:spcPct val="80000"/>
              </a:lnSpc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уважение </a:t>
            </a:r>
            <a:r>
              <a:rPr sz="2000" dirty="0">
                <a:latin typeface="Cambria"/>
                <a:cs typeface="Cambria"/>
              </a:rPr>
              <a:t>к символам </a:t>
            </a:r>
            <a:r>
              <a:rPr sz="2000" spc="-5" dirty="0">
                <a:latin typeface="Cambria"/>
                <a:cs typeface="Cambria"/>
              </a:rPr>
              <a:t>России, </a:t>
            </a:r>
            <a:r>
              <a:rPr sz="2000" spc="-10" dirty="0">
                <a:latin typeface="Cambria"/>
                <a:cs typeface="Cambria"/>
              </a:rPr>
              <a:t>государственным </a:t>
            </a:r>
            <a:r>
              <a:rPr sz="2000" dirty="0">
                <a:latin typeface="Cambria"/>
                <a:cs typeface="Cambria"/>
              </a:rPr>
              <a:t>праздникам,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историческому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природному </a:t>
            </a:r>
            <a:r>
              <a:rPr sz="2000" dirty="0">
                <a:latin typeface="Cambria"/>
                <a:cs typeface="Cambria"/>
              </a:rPr>
              <a:t>наследию и памятникам,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традициям </a:t>
            </a:r>
            <a:r>
              <a:rPr sz="2000" spc="-5" dirty="0">
                <a:latin typeface="Cambria"/>
                <a:cs typeface="Cambria"/>
              </a:rPr>
              <a:t>разных народов, </a:t>
            </a:r>
            <a:r>
              <a:rPr sz="2000" dirty="0">
                <a:latin typeface="Cambria"/>
                <a:cs typeface="Cambria"/>
              </a:rPr>
              <a:t>проживающих в </a:t>
            </a:r>
            <a:r>
              <a:rPr sz="2000" spc="-10" dirty="0">
                <a:latin typeface="Cambria"/>
                <a:cs typeface="Cambria"/>
              </a:rPr>
              <a:t>родной </a:t>
            </a:r>
            <a:r>
              <a:rPr sz="2000" dirty="0">
                <a:latin typeface="Cambria"/>
                <a:cs typeface="Cambria"/>
              </a:rPr>
              <a:t>стране,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обращая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внимание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их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воплощение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литературе.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85800"/>
            <a:ext cx="822675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00AFEF"/>
                </a:solidFill>
              </a:rPr>
              <a:t>Духовно-нравственное</a:t>
            </a:r>
            <a:r>
              <a:rPr sz="3200" spc="-110" dirty="0">
                <a:solidFill>
                  <a:srgbClr val="00AFEF"/>
                </a:solidFill>
              </a:rPr>
              <a:t> </a:t>
            </a:r>
            <a:r>
              <a:rPr sz="3200" spc="-5" dirty="0">
                <a:solidFill>
                  <a:srgbClr val="00AFEF"/>
                </a:solidFill>
              </a:rPr>
              <a:t>воспитание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406" y="1471930"/>
            <a:ext cx="7833359" cy="4385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marR="435609" indent="-274320" algn="just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ambria"/>
                <a:cs typeface="Cambria"/>
              </a:rPr>
              <a:t>ориентация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на </a:t>
            </a:r>
            <a:r>
              <a:rPr sz="2600" spc="-5" dirty="0">
                <a:latin typeface="Cambria"/>
                <a:cs typeface="Cambria"/>
              </a:rPr>
              <a:t>моральные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ценности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 нормы в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ситуациях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нравственного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выбора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с</a:t>
            </a:r>
            <a:r>
              <a:rPr sz="2600" spc="-5" dirty="0">
                <a:latin typeface="Cambria"/>
                <a:cs typeface="Cambria"/>
              </a:rPr>
              <a:t> оценкой</a:t>
            </a:r>
            <a:endParaRPr sz="2600">
              <a:latin typeface="Cambria"/>
              <a:cs typeface="Cambria"/>
            </a:endParaRPr>
          </a:p>
          <a:p>
            <a:pPr marL="287020" marR="1279525" algn="just">
              <a:lnSpc>
                <a:spcPct val="100000"/>
              </a:lnSpc>
            </a:pPr>
            <a:r>
              <a:rPr sz="2600" dirty="0">
                <a:latin typeface="Cambria"/>
                <a:cs typeface="Cambria"/>
              </a:rPr>
              <a:t>поведения и поступков </a:t>
            </a:r>
            <a:r>
              <a:rPr sz="2600" spc="-5" dirty="0">
                <a:latin typeface="Cambria"/>
                <a:cs typeface="Cambria"/>
              </a:rPr>
              <a:t>персонажей </a:t>
            </a:r>
            <a:r>
              <a:rPr sz="2600" dirty="0">
                <a:latin typeface="Cambria"/>
                <a:cs typeface="Cambria"/>
              </a:rPr>
              <a:t> литературных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произведений;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готовность</a:t>
            </a:r>
            <a:endParaRPr sz="2600">
              <a:latin typeface="Cambria"/>
              <a:cs typeface="Cambria"/>
            </a:endParaRPr>
          </a:p>
          <a:p>
            <a:pPr marL="287020" marR="470534" algn="just">
              <a:lnSpc>
                <a:spcPct val="100000"/>
              </a:lnSpc>
            </a:pPr>
            <a:r>
              <a:rPr sz="2600" dirty="0">
                <a:latin typeface="Cambria"/>
                <a:cs typeface="Cambria"/>
              </a:rPr>
              <a:t>оценивать своё поведение и поступки, а также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поведение и поступки </a:t>
            </a:r>
            <a:r>
              <a:rPr sz="2600" spc="-10" dirty="0">
                <a:latin typeface="Cambria"/>
                <a:cs typeface="Cambria"/>
              </a:rPr>
              <a:t>других </a:t>
            </a:r>
            <a:r>
              <a:rPr sz="2600" spc="-15" dirty="0">
                <a:latin typeface="Cambria"/>
                <a:cs typeface="Cambria"/>
              </a:rPr>
              <a:t>людей </a:t>
            </a:r>
            <a:r>
              <a:rPr sz="2600" dirty="0">
                <a:latin typeface="Cambria"/>
                <a:cs typeface="Cambria"/>
              </a:rPr>
              <a:t>с позиции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нравственных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-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правовых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норм</a:t>
            </a:r>
            <a:r>
              <a:rPr sz="2600" spc="-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с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учётом</a:t>
            </a:r>
            <a:endParaRPr sz="2600">
              <a:latin typeface="Cambria"/>
              <a:cs typeface="Cambria"/>
            </a:endParaRPr>
          </a:p>
          <a:p>
            <a:pPr marL="287020" marR="636905">
              <a:lnSpc>
                <a:spcPct val="100000"/>
              </a:lnSpc>
            </a:pPr>
            <a:r>
              <a:rPr sz="2600" dirty="0">
                <a:latin typeface="Cambria"/>
                <a:cs typeface="Cambria"/>
              </a:rPr>
              <a:t>осознания последствий </a:t>
            </a:r>
            <a:r>
              <a:rPr sz="2600" spc="-5" dirty="0">
                <a:latin typeface="Cambria"/>
                <a:cs typeface="Cambria"/>
              </a:rPr>
              <a:t>поступков; активное </a:t>
            </a:r>
            <a:r>
              <a:rPr sz="2600" dirty="0">
                <a:latin typeface="Cambria"/>
                <a:cs typeface="Cambria"/>
              </a:rPr>
              <a:t> неприятие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асоциальных</a:t>
            </a:r>
            <a:r>
              <a:rPr sz="260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поступков,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свобода</a:t>
            </a:r>
            <a:r>
              <a:rPr sz="2600" spc="2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 </a:t>
            </a:r>
            <a:r>
              <a:rPr sz="2600" spc="-55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ответственность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личности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в</a:t>
            </a:r>
            <a:r>
              <a:rPr sz="2600" spc="-5" dirty="0">
                <a:latin typeface="Cambria"/>
                <a:cs typeface="Cambria"/>
              </a:rPr>
              <a:t> условиях</a:t>
            </a:r>
            <a:endParaRPr sz="2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2600" spc="-5" dirty="0">
                <a:latin typeface="Cambria"/>
                <a:cs typeface="Cambria"/>
              </a:rPr>
              <a:t>индивидуального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общественного</a:t>
            </a:r>
            <a:r>
              <a:rPr sz="2600" spc="-6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пространства.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685800"/>
            <a:ext cx="8352333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>
                <a:solidFill>
                  <a:srgbClr val="00AFEF"/>
                </a:solidFill>
              </a:rPr>
              <a:t>Эстетическое</a:t>
            </a:r>
            <a:r>
              <a:rPr sz="4000" spc="-30" dirty="0">
                <a:solidFill>
                  <a:srgbClr val="00AFEF"/>
                </a:solidFill>
              </a:rPr>
              <a:t> </a:t>
            </a:r>
            <a:r>
              <a:rPr sz="4000" spc="-5" dirty="0">
                <a:solidFill>
                  <a:srgbClr val="00AFEF"/>
                </a:solidFill>
              </a:rPr>
              <a:t>воспитание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473453"/>
            <a:ext cx="7543800" cy="4491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325755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dirty="0">
                <a:latin typeface="Cambria"/>
                <a:cs typeface="Cambria"/>
              </a:rPr>
              <a:t>восприимчивость к </a:t>
            </a:r>
            <a:r>
              <a:rPr sz="2400" spc="-5" dirty="0">
                <a:latin typeface="Cambria"/>
                <a:cs typeface="Cambria"/>
              </a:rPr>
              <a:t>разным </a:t>
            </a:r>
            <a:r>
              <a:rPr sz="2400" dirty="0">
                <a:latin typeface="Cambria"/>
                <a:cs typeface="Cambria"/>
              </a:rPr>
              <a:t>видам </a:t>
            </a:r>
            <a:r>
              <a:rPr sz="2400" spc="-5" dirty="0">
                <a:latin typeface="Cambria"/>
                <a:cs typeface="Cambria"/>
              </a:rPr>
              <a:t>искусства,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традициям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творчеству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своего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0" dirty="0">
                <a:latin typeface="Cambria"/>
                <a:cs typeface="Cambria"/>
              </a:rPr>
              <a:t> других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народов,</a:t>
            </a:r>
            <a:endParaRPr sz="2400">
              <a:latin typeface="Cambria"/>
              <a:cs typeface="Cambria"/>
            </a:endParaRPr>
          </a:p>
          <a:p>
            <a:pPr marL="286385" marR="5080">
              <a:lnSpc>
                <a:spcPct val="100000"/>
              </a:lnSpc>
            </a:pPr>
            <a:r>
              <a:rPr sz="2400" spc="-5" dirty="0">
                <a:latin typeface="Cambria"/>
                <a:cs typeface="Cambria"/>
              </a:rPr>
              <a:t>понимание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эмоционального</a:t>
            </a:r>
            <a:r>
              <a:rPr sz="2400" spc="-5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воздействия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искусства, </a:t>
            </a:r>
            <a:r>
              <a:rPr sz="2400" spc="-509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том </a:t>
            </a:r>
            <a:r>
              <a:rPr sz="2400" dirty="0">
                <a:latin typeface="Cambria"/>
                <a:cs typeface="Cambria"/>
              </a:rPr>
              <a:t>числе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изучаемых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литературных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2400" dirty="0">
                <a:latin typeface="Cambria"/>
                <a:cs typeface="Cambria"/>
              </a:rPr>
              <a:t>произведений;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осознание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важности</a:t>
            </a:r>
            <a:endParaRPr sz="2400">
              <a:latin typeface="Cambria"/>
              <a:cs typeface="Cambria"/>
            </a:endParaRPr>
          </a:p>
          <a:p>
            <a:pPr marL="286385" marR="1029335">
              <a:lnSpc>
                <a:spcPct val="100000"/>
              </a:lnSpc>
            </a:pPr>
            <a:r>
              <a:rPr sz="2400" spc="-15" dirty="0">
                <a:latin typeface="Cambria"/>
                <a:cs typeface="Cambria"/>
              </a:rPr>
              <a:t>художественной </a:t>
            </a:r>
            <a:r>
              <a:rPr sz="2400" spc="-5" dirty="0">
                <a:latin typeface="Cambria"/>
                <a:cs typeface="Cambria"/>
              </a:rPr>
              <a:t>литературы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25" dirty="0">
                <a:latin typeface="Cambria"/>
                <a:cs typeface="Cambria"/>
              </a:rPr>
              <a:t>культуры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как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средства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коммуникации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самовыражения;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Cambria"/>
                <a:cs typeface="Cambria"/>
              </a:rPr>
              <a:t>понимание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ценности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отечественного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мирового</a:t>
            </a:r>
            <a:endParaRPr sz="2400">
              <a:latin typeface="Cambria"/>
              <a:cs typeface="Cambria"/>
            </a:endParaRPr>
          </a:p>
          <a:p>
            <a:pPr marL="286385" marR="25400">
              <a:lnSpc>
                <a:spcPct val="100000"/>
              </a:lnSpc>
            </a:pPr>
            <a:r>
              <a:rPr sz="2400" spc="-5" dirty="0">
                <a:latin typeface="Cambria"/>
                <a:cs typeface="Cambria"/>
              </a:rPr>
              <a:t>искусства, роли </a:t>
            </a:r>
            <a:r>
              <a:rPr sz="2400" spc="-10" dirty="0">
                <a:latin typeface="Cambria"/>
                <a:cs typeface="Cambria"/>
              </a:rPr>
              <a:t>этнических </a:t>
            </a:r>
            <a:r>
              <a:rPr sz="2400" spc="-20" dirty="0">
                <a:latin typeface="Cambria"/>
                <a:cs typeface="Cambria"/>
              </a:rPr>
              <a:t>культурных </a:t>
            </a:r>
            <a:r>
              <a:rPr sz="2400" spc="-5" dirty="0">
                <a:latin typeface="Cambria"/>
                <a:cs typeface="Cambria"/>
              </a:rPr>
              <a:t>традиций </a:t>
            </a:r>
            <a:r>
              <a:rPr sz="2400" dirty="0">
                <a:latin typeface="Cambria"/>
                <a:cs typeface="Cambria"/>
              </a:rPr>
              <a:t>и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народного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творчества;</a:t>
            </a:r>
            <a:endParaRPr sz="2400">
              <a:latin typeface="Cambria"/>
              <a:cs typeface="Cambria"/>
            </a:endParaRPr>
          </a:p>
          <a:p>
            <a:pPr marL="286385" marR="817244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spc="-5" dirty="0">
                <a:latin typeface="Cambria"/>
                <a:cs typeface="Cambria"/>
              </a:rPr>
              <a:t>стремление </a:t>
            </a:r>
            <a:r>
              <a:rPr sz="2400" dirty="0">
                <a:latin typeface="Cambria"/>
                <a:cs typeface="Cambria"/>
              </a:rPr>
              <a:t>к </a:t>
            </a:r>
            <a:r>
              <a:rPr sz="2400" spc="-5" dirty="0">
                <a:latin typeface="Cambria"/>
                <a:cs typeface="Cambria"/>
              </a:rPr>
              <a:t>самовыражению </a:t>
            </a:r>
            <a:r>
              <a:rPr sz="2400" dirty="0">
                <a:latin typeface="Cambria"/>
                <a:cs typeface="Cambria"/>
              </a:rPr>
              <a:t>в </a:t>
            </a:r>
            <a:r>
              <a:rPr sz="2400" spc="-5" dirty="0">
                <a:latin typeface="Cambria"/>
                <a:cs typeface="Cambria"/>
              </a:rPr>
              <a:t>разных видах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искусства.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41633"/>
            <a:ext cx="8229600" cy="1126411"/>
          </a:xfrm>
          <a:prstGeom prst="rect">
            <a:avLst/>
          </a:prstGeom>
        </p:spPr>
        <p:txBody>
          <a:bodyPr vert="horz" wrap="square" lIns="0" tIns="262077" rIns="0" bIns="0" rtlCol="0">
            <a:spAutoFit/>
          </a:bodyPr>
          <a:lstStyle/>
          <a:p>
            <a:pPr marL="290195" marR="5080">
              <a:lnSpc>
                <a:spcPct val="100000"/>
              </a:lnSpc>
              <a:spcBef>
                <a:spcPts val="95"/>
              </a:spcBef>
            </a:pPr>
            <a:r>
              <a:rPr sz="2800" i="1" spc="-10" dirty="0">
                <a:solidFill>
                  <a:srgbClr val="00AFEF"/>
                </a:solidFill>
                <a:latin typeface="Calibri"/>
                <a:cs typeface="Calibri"/>
              </a:rPr>
              <a:t>Физическое</a:t>
            </a:r>
            <a:r>
              <a:rPr sz="2800" i="1" spc="2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AFEF"/>
                </a:solidFill>
                <a:latin typeface="Calibri"/>
                <a:cs typeface="Calibri"/>
              </a:rPr>
              <a:t>воспитание,</a:t>
            </a:r>
            <a:r>
              <a:rPr sz="2800" i="1" spc="3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AFEF"/>
                </a:solidFill>
                <a:latin typeface="Calibri"/>
                <a:cs typeface="Calibri"/>
              </a:rPr>
              <a:t>формирование</a:t>
            </a:r>
            <a:r>
              <a:rPr sz="2800" i="1" spc="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AFEF"/>
                </a:solidFill>
                <a:latin typeface="Calibri"/>
                <a:cs typeface="Calibri"/>
              </a:rPr>
              <a:t>культуры </a:t>
            </a:r>
            <a:r>
              <a:rPr sz="2800" i="1" spc="-61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AFEF"/>
                </a:solidFill>
                <a:latin typeface="Calibri"/>
                <a:cs typeface="Calibri"/>
              </a:rPr>
              <a:t>здоровья</a:t>
            </a:r>
            <a:r>
              <a:rPr sz="2800" i="1" spc="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AFEF"/>
                </a:solidFill>
                <a:latin typeface="Calibri"/>
                <a:cs typeface="Calibri"/>
              </a:rPr>
              <a:t>и </a:t>
            </a:r>
            <a:r>
              <a:rPr sz="2800" i="1" spc="-10" dirty="0">
                <a:solidFill>
                  <a:srgbClr val="00AFEF"/>
                </a:solidFill>
                <a:latin typeface="Calibri"/>
                <a:cs typeface="Calibri"/>
              </a:rPr>
              <a:t>эмоционального</a:t>
            </a:r>
            <a:r>
              <a:rPr sz="2800" i="1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AFEF"/>
                </a:solidFill>
                <a:latin typeface="Calibri"/>
                <a:cs typeface="Calibri"/>
              </a:rPr>
              <a:t>благополучия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368044"/>
            <a:ext cx="8497570" cy="562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осознание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ценности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жизни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</a:t>
            </a:r>
            <a:r>
              <a:rPr sz="1800" spc="-5" dirty="0">
                <a:latin typeface="Cambria"/>
                <a:cs typeface="Cambria"/>
              </a:rPr>
              <a:t> опорой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собственный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жизненный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7020" marR="5080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читательский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опыт;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ответственное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отношение </a:t>
            </a:r>
            <a:r>
              <a:rPr sz="1800" dirty="0">
                <a:latin typeface="Cambria"/>
                <a:cs typeface="Cambria"/>
              </a:rPr>
              <a:t>к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своему </a:t>
            </a:r>
            <a:r>
              <a:rPr sz="1800" dirty="0">
                <a:latin typeface="Cambria"/>
                <a:cs typeface="Cambria"/>
              </a:rPr>
              <a:t>здоровью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установка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 здоровый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образ </a:t>
            </a:r>
            <a:r>
              <a:rPr sz="1800" spc="-5" dirty="0">
                <a:latin typeface="Cambria"/>
                <a:cs typeface="Cambria"/>
              </a:rPr>
              <a:t>жизни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(здоровое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питание,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соблюдение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гигиенических</a:t>
            </a:r>
            <a:endParaRPr sz="1800">
              <a:latin typeface="Cambria"/>
              <a:cs typeface="Cambria"/>
            </a:endParaRPr>
          </a:p>
          <a:p>
            <a:pPr marL="287020" marR="16700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правил,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сбалансированный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режим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занятий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отдыха,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регулярная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физическая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активность);</a:t>
            </a:r>
            <a:endParaRPr sz="1800">
              <a:latin typeface="Cambria"/>
              <a:cs typeface="Cambria"/>
            </a:endParaRPr>
          </a:p>
          <a:p>
            <a:pPr marL="287020" marR="75565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осознание последствий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неприятие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вредных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привычек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(употребление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алкоголя,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наркотиков,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курение)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иных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форм </a:t>
            </a:r>
            <a:r>
              <a:rPr sz="1800" spc="-10" dirty="0">
                <a:latin typeface="Cambria"/>
                <a:cs typeface="Cambria"/>
              </a:rPr>
              <a:t>вреда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10" dirty="0">
                <a:latin typeface="Cambria"/>
                <a:cs typeface="Cambria"/>
              </a:rPr>
              <a:t>для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физического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7020" marR="1333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психического </a:t>
            </a:r>
            <a:r>
              <a:rPr sz="1800" dirty="0">
                <a:latin typeface="Cambria"/>
                <a:cs typeface="Cambria"/>
              </a:rPr>
              <a:t>здоровья, </a:t>
            </a:r>
            <a:r>
              <a:rPr sz="1800" spc="-10" dirty="0">
                <a:latin typeface="Cambria"/>
                <a:cs typeface="Cambria"/>
              </a:rPr>
              <a:t>соблюдение правил </a:t>
            </a:r>
            <a:r>
              <a:rPr sz="1800" spc="-5" dirty="0">
                <a:latin typeface="Cambria"/>
                <a:cs typeface="Cambria"/>
              </a:rPr>
              <a:t>безопасности, </a:t>
            </a:r>
            <a:r>
              <a:rPr sz="1800" dirty="0">
                <a:latin typeface="Cambria"/>
                <a:cs typeface="Cambria"/>
              </a:rPr>
              <a:t>в том числе </a:t>
            </a:r>
            <a:r>
              <a:rPr sz="1800" spc="-10" dirty="0">
                <a:latin typeface="Cambria"/>
                <a:cs typeface="Cambria"/>
              </a:rPr>
              <a:t>навыки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безопасного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поведения</a:t>
            </a:r>
            <a:r>
              <a:rPr sz="1800" dirty="0">
                <a:latin typeface="Cambria"/>
                <a:cs typeface="Cambria"/>
              </a:rPr>
              <a:t> в</a:t>
            </a:r>
            <a:r>
              <a:rPr sz="1800" spc="-5" dirty="0">
                <a:latin typeface="Cambria"/>
                <a:cs typeface="Cambria"/>
              </a:rPr>
              <a:t> интернет-среде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процессе школьного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mbria"/>
                <a:cs typeface="Cambria"/>
              </a:rPr>
              <a:t>литературного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образования;</a:t>
            </a:r>
            <a:endParaRPr sz="18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способность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адаптироваться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к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стрессовым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ситуациям</a:t>
            </a:r>
            <a:r>
              <a:rPr sz="1800" dirty="0">
                <a:latin typeface="Cambria"/>
                <a:cs typeface="Cambria"/>
              </a:rPr>
              <a:t> 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меняющимся</a:t>
            </a:r>
            <a:endParaRPr sz="1800">
              <a:latin typeface="Cambria"/>
              <a:cs typeface="Cambria"/>
            </a:endParaRPr>
          </a:p>
          <a:p>
            <a:pPr marL="287020" marR="6350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социальным,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информационным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природным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условиям,</a:t>
            </a:r>
            <a:r>
              <a:rPr sz="1800" dirty="0">
                <a:latin typeface="Cambria"/>
                <a:cs typeface="Cambria"/>
              </a:rPr>
              <a:t> в том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числе </a:t>
            </a:r>
            <a:r>
              <a:rPr sz="1800" spc="-5" dirty="0">
                <a:latin typeface="Cambria"/>
                <a:cs typeface="Cambria"/>
              </a:rPr>
              <a:t>осмысляя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собственный</a:t>
            </a:r>
            <a:r>
              <a:rPr sz="1800" dirty="0">
                <a:latin typeface="Cambria"/>
                <a:cs typeface="Cambria"/>
              </a:rPr>
              <a:t> опыт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выстраивая</a:t>
            </a:r>
            <a:r>
              <a:rPr sz="1800" spc="-5" dirty="0">
                <a:latin typeface="Cambria"/>
                <a:cs typeface="Cambria"/>
              </a:rPr>
              <a:t> дальнейшие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цели;</a:t>
            </a:r>
            <a:endParaRPr sz="18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умение принимать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себя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других,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не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осуждая;</a:t>
            </a:r>
            <a:endParaRPr sz="1800">
              <a:latin typeface="Cambria"/>
              <a:cs typeface="Cambria"/>
            </a:endParaRPr>
          </a:p>
          <a:p>
            <a:pPr marL="287020" marR="5511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умение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осознавать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эмоциональное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состояние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себя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других,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опираясь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примеры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из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литературных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произведений;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уметь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управлять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собственным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эмоциональным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состоянием;</a:t>
            </a:r>
            <a:endParaRPr sz="18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сформированность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навыка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рефлексии,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признание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своего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права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ошибку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mbria"/>
                <a:cs typeface="Cambria"/>
              </a:rPr>
              <a:t>такого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же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права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другого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человека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оценкой</a:t>
            </a:r>
            <a:r>
              <a:rPr sz="1800" dirty="0">
                <a:latin typeface="Cambria"/>
                <a:cs typeface="Cambria"/>
              </a:rPr>
              <a:t> поступков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литературных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героев.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85800"/>
            <a:ext cx="46380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70" dirty="0">
                <a:solidFill>
                  <a:srgbClr val="00AFEF"/>
                </a:solidFill>
                <a:latin typeface="Calibri"/>
                <a:cs typeface="Calibri"/>
              </a:rPr>
              <a:t>Трудовое</a:t>
            </a:r>
            <a:r>
              <a:rPr sz="4000" b="0" spc="-3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00AFEF"/>
                </a:solidFill>
                <a:latin typeface="Calibri"/>
                <a:cs typeface="Calibri"/>
              </a:rPr>
              <a:t>воспитание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8798"/>
            <a:ext cx="7983220" cy="4921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ts val="2375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15" dirty="0">
                <a:latin typeface="Cambria"/>
                <a:cs typeface="Cambria"/>
              </a:rPr>
              <a:t>установка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активное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участие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решении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практических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115"/>
              </a:lnSpc>
            </a:pPr>
            <a:r>
              <a:rPr sz="2200" spc="-15" dirty="0">
                <a:latin typeface="Cambria"/>
                <a:cs typeface="Cambria"/>
              </a:rPr>
              <a:t>задач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(в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рамках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семьи,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школы,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города,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края)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115"/>
              </a:lnSpc>
            </a:pPr>
            <a:r>
              <a:rPr sz="2200" spc="-10" dirty="0">
                <a:latin typeface="Cambria"/>
                <a:cs typeface="Cambria"/>
              </a:rPr>
              <a:t>технологической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социальной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направленности,</a:t>
            </a:r>
            <a:endParaRPr sz="2200">
              <a:latin typeface="Cambria"/>
              <a:cs typeface="Cambria"/>
            </a:endParaRPr>
          </a:p>
          <a:p>
            <a:pPr marL="286385" marR="88900">
              <a:lnSpc>
                <a:spcPct val="80000"/>
              </a:lnSpc>
              <a:spcBef>
                <a:spcPts val="265"/>
              </a:spcBef>
            </a:pPr>
            <a:r>
              <a:rPr sz="2200" spc="-5" dirty="0">
                <a:latin typeface="Cambria"/>
                <a:cs typeface="Cambria"/>
              </a:rPr>
              <a:t>способность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инициировать,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планировать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самостоятельно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выполнять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такого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рода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деятельность;</a:t>
            </a:r>
            <a:r>
              <a:rPr sz="2200" spc="-5" dirty="0">
                <a:latin typeface="Cambria"/>
                <a:cs typeface="Cambria"/>
              </a:rPr>
              <a:t> интерес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к</a:t>
            </a:r>
            <a:endParaRPr sz="2200">
              <a:latin typeface="Cambria"/>
              <a:cs typeface="Cambria"/>
            </a:endParaRPr>
          </a:p>
          <a:p>
            <a:pPr marL="286385" marR="455295">
              <a:lnSpc>
                <a:spcPct val="80000"/>
              </a:lnSpc>
            </a:pPr>
            <a:r>
              <a:rPr sz="2200" spc="-5" dirty="0">
                <a:latin typeface="Cambria"/>
                <a:cs typeface="Cambria"/>
              </a:rPr>
              <a:t>практическому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изучению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профессий</a:t>
            </a:r>
            <a:r>
              <a:rPr sz="2200" spc="5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40" dirty="0">
                <a:latin typeface="Cambria"/>
                <a:cs typeface="Cambria"/>
              </a:rPr>
              <a:t>труда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различного </a:t>
            </a:r>
            <a:r>
              <a:rPr sz="2200" spc="-46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рода,</a:t>
            </a:r>
            <a:r>
              <a:rPr sz="2200" spc="-5" dirty="0">
                <a:latin typeface="Cambria"/>
                <a:cs typeface="Cambria"/>
              </a:rPr>
              <a:t> в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том</a:t>
            </a:r>
            <a:r>
              <a:rPr sz="2200" spc="-5" dirty="0">
                <a:latin typeface="Cambria"/>
                <a:cs typeface="Cambria"/>
              </a:rPr>
              <a:t> числе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основе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применения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изучаемого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1850"/>
              </a:lnSpc>
            </a:pPr>
            <a:r>
              <a:rPr sz="2200" spc="-5" dirty="0">
                <a:latin typeface="Cambria"/>
                <a:cs typeface="Cambria"/>
              </a:rPr>
              <a:t>предметного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знания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знакомства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деятельностью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героев</a:t>
            </a:r>
            <a:endParaRPr sz="2200">
              <a:latin typeface="Cambria"/>
              <a:cs typeface="Cambria"/>
            </a:endParaRPr>
          </a:p>
          <a:p>
            <a:pPr marL="286385" marR="763270">
              <a:lnSpc>
                <a:spcPct val="80000"/>
              </a:lnSpc>
              <a:spcBef>
                <a:spcPts val="260"/>
              </a:spcBef>
            </a:pP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страницах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литературных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произведений;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осознание </a:t>
            </a:r>
            <a:r>
              <a:rPr sz="2200" spc="-46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важности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обучения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протяжении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всей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жизни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5" dirty="0">
                <a:latin typeface="Cambria"/>
                <a:cs typeface="Cambria"/>
              </a:rPr>
              <a:t>для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1850"/>
              </a:lnSpc>
            </a:pPr>
            <a:r>
              <a:rPr sz="2200" spc="-10" dirty="0">
                <a:latin typeface="Cambria"/>
                <a:cs typeface="Cambria"/>
              </a:rPr>
              <a:t>успешной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профессиональной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деятельности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развитие</a:t>
            </a:r>
            <a:endParaRPr sz="2200">
              <a:latin typeface="Cambria"/>
              <a:cs typeface="Cambria"/>
            </a:endParaRPr>
          </a:p>
          <a:p>
            <a:pPr marL="286385" marR="5080" algn="just">
              <a:lnSpc>
                <a:spcPct val="80100"/>
              </a:lnSpc>
              <a:spcBef>
                <a:spcPts val="265"/>
              </a:spcBef>
            </a:pPr>
            <a:r>
              <a:rPr sz="2200" spc="-15" dirty="0">
                <a:latin typeface="Cambria"/>
                <a:cs typeface="Cambria"/>
              </a:rPr>
              <a:t>необходимых </a:t>
            </a:r>
            <a:r>
              <a:rPr sz="2200" spc="-5" dirty="0">
                <a:latin typeface="Cambria"/>
                <a:cs typeface="Cambria"/>
              </a:rPr>
              <a:t>умений </a:t>
            </a:r>
            <a:r>
              <a:rPr sz="2200" spc="5" dirty="0">
                <a:latin typeface="Cambria"/>
                <a:cs typeface="Cambria"/>
              </a:rPr>
              <a:t>для </a:t>
            </a:r>
            <a:r>
              <a:rPr sz="2200" spc="-15" dirty="0">
                <a:latin typeface="Cambria"/>
                <a:cs typeface="Cambria"/>
              </a:rPr>
              <a:t>этого; </a:t>
            </a:r>
            <a:r>
              <a:rPr sz="2200" spc="-10" dirty="0">
                <a:latin typeface="Cambria"/>
                <a:cs typeface="Cambria"/>
              </a:rPr>
              <a:t>готовность </a:t>
            </a:r>
            <a:r>
              <a:rPr sz="2200" spc="-5" dirty="0">
                <a:latin typeface="Cambria"/>
                <a:cs typeface="Cambria"/>
              </a:rPr>
              <a:t>адаптироваться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 профессиональной среде; </a:t>
            </a:r>
            <a:r>
              <a:rPr sz="2200" spc="-10" dirty="0">
                <a:latin typeface="Cambria"/>
                <a:cs typeface="Cambria"/>
              </a:rPr>
              <a:t>уважение </a:t>
            </a:r>
            <a:r>
              <a:rPr sz="2200" spc="-5" dirty="0">
                <a:latin typeface="Cambria"/>
                <a:cs typeface="Cambria"/>
              </a:rPr>
              <a:t>к </a:t>
            </a:r>
            <a:r>
              <a:rPr sz="2200" spc="-40" dirty="0">
                <a:latin typeface="Cambria"/>
                <a:cs typeface="Cambria"/>
              </a:rPr>
              <a:t>труду </a:t>
            </a:r>
            <a:r>
              <a:rPr sz="2200" spc="-5" dirty="0">
                <a:latin typeface="Cambria"/>
                <a:cs typeface="Cambria"/>
              </a:rPr>
              <a:t>и </a:t>
            </a:r>
            <a:r>
              <a:rPr sz="2200" spc="-25" dirty="0">
                <a:latin typeface="Cambria"/>
                <a:cs typeface="Cambria"/>
              </a:rPr>
              <a:t>результатам </a:t>
            </a:r>
            <a:r>
              <a:rPr sz="2200" spc="-20" dirty="0">
                <a:latin typeface="Cambria"/>
                <a:cs typeface="Cambria"/>
              </a:rPr>
              <a:t> </a:t>
            </a:r>
            <a:r>
              <a:rPr sz="2200" spc="-25" dirty="0">
                <a:latin typeface="Cambria"/>
                <a:cs typeface="Cambria"/>
              </a:rPr>
              <a:t>трудовой</a:t>
            </a:r>
            <a:r>
              <a:rPr sz="2200" spc="-5" dirty="0">
                <a:latin typeface="Cambria"/>
                <a:cs typeface="Cambria"/>
              </a:rPr>
              <a:t> деятельности,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 том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числе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изучении</a:t>
            </a:r>
            <a:endParaRPr sz="2200">
              <a:latin typeface="Cambria"/>
              <a:cs typeface="Cambria"/>
            </a:endParaRPr>
          </a:p>
          <a:p>
            <a:pPr marL="286385" marR="1272540">
              <a:lnSpc>
                <a:spcPct val="80000"/>
              </a:lnSpc>
            </a:pPr>
            <a:r>
              <a:rPr sz="2200" spc="-5" dirty="0">
                <a:latin typeface="Cambria"/>
                <a:cs typeface="Cambria"/>
              </a:rPr>
              <a:t>произведений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русского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фольклора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литературы;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осознанный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выбор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построение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индивидуальной</a:t>
            </a:r>
            <a:endParaRPr sz="2200">
              <a:latin typeface="Cambria"/>
              <a:cs typeface="Cambria"/>
            </a:endParaRPr>
          </a:p>
          <a:p>
            <a:pPr marL="286385" marR="620395">
              <a:lnSpc>
                <a:spcPct val="80000"/>
              </a:lnSpc>
            </a:pPr>
            <a:r>
              <a:rPr sz="2200" spc="-5" dirty="0">
                <a:latin typeface="Cambria"/>
                <a:cs typeface="Cambria"/>
              </a:rPr>
              <a:t>траектории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образования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жизненных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планов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учетом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личных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общественных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интересов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потребностей.</a:t>
            </a:r>
            <a:endParaRPr sz="2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685800"/>
            <a:ext cx="58362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25" dirty="0">
                <a:solidFill>
                  <a:srgbClr val="00AFEF"/>
                </a:solidFill>
                <a:latin typeface="Calibri"/>
                <a:cs typeface="Calibri"/>
              </a:rPr>
              <a:t>Экологическое</a:t>
            </a:r>
            <a:r>
              <a:rPr sz="4000" b="0" spc="-10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00AFEF"/>
                </a:solidFill>
                <a:latin typeface="Calibri"/>
                <a:cs typeface="Calibri"/>
              </a:rPr>
              <a:t>воспитание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39925"/>
            <a:ext cx="7517765" cy="428434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86385" marR="534035" indent="-274320">
              <a:lnSpc>
                <a:spcPts val="2380"/>
              </a:lnSpc>
              <a:spcBef>
                <a:spcPts val="39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5" dirty="0">
                <a:latin typeface="Cambria"/>
                <a:cs typeface="Cambria"/>
              </a:rPr>
              <a:t>ориентация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применение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знаний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из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социальных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 </a:t>
            </a:r>
            <a:r>
              <a:rPr sz="2200" spc="-46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естественных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наук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5" dirty="0">
                <a:latin typeface="Cambria"/>
                <a:cs typeface="Cambria"/>
              </a:rPr>
              <a:t>для</a:t>
            </a:r>
            <a:r>
              <a:rPr sz="2200" spc="-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решения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задач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области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205"/>
              </a:lnSpc>
            </a:pPr>
            <a:r>
              <a:rPr sz="2200" spc="-10" dirty="0">
                <a:latin typeface="Cambria"/>
                <a:cs typeface="Cambria"/>
              </a:rPr>
              <a:t>окружающей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среды,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планирования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поступков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оценки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375"/>
              </a:lnSpc>
            </a:pPr>
            <a:r>
              <a:rPr sz="2200" spc="-5" dirty="0">
                <a:latin typeface="Cambria"/>
                <a:cs typeface="Cambria"/>
              </a:rPr>
              <a:t>их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возможных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последствий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5" dirty="0">
                <a:latin typeface="Cambria"/>
                <a:cs typeface="Cambria"/>
              </a:rPr>
              <a:t>для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окружающей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среды;</a:t>
            </a:r>
            <a:endParaRPr sz="2200">
              <a:latin typeface="Cambria"/>
              <a:cs typeface="Cambria"/>
            </a:endParaRPr>
          </a:p>
          <a:p>
            <a:pPr marL="286385" marR="5080">
              <a:lnSpc>
                <a:spcPct val="90000"/>
              </a:lnSpc>
              <a:spcBef>
                <a:spcPts val="135"/>
              </a:spcBef>
            </a:pPr>
            <a:r>
              <a:rPr sz="2200" spc="-5" dirty="0">
                <a:latin typeface="Cambria"/>
                <a:cs typeface="Cambria"/>
              </a:rPr>
              <a:t>повышение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уровня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экологической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25" dirty="0">
                <a:latin typeface="Cambria"/>
                <a:cs typeface="Cambria"/>
              </a:rPr>
              <a:t>культуры,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осознание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глобального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характера</a:t>
            </a:r>
            <a:r>
              <a:rPr sz="2200" spc="4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экологических</a:t>
            </a:r>
            <a:r>
              <a:rPr sz="2200" spc="5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проблем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путей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их решения;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активное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неприятие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действий,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приносящих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вред</a:t>
            </a:r>
            <a:r>
              <a:rPr sz="2200" spc="-10" dirty="0">
                <a:latin typeface="Cambria"/>
                <a:cs typeface="Cambria"/>
              </a:rPr>
              <a:t> окружающей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среде,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 том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числе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сформированное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245"/>
              </a:lnSpc>
            </a:pPr>
            <a:r>
              <a:rPr sz="2200" spc="-5" dirty="0">
                <a:latin typeface="Cambria"/>
                <a:cs typeface="Cambria"/>
              </a:rPr>
              <a:t>при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знакомстве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литературными</a:t>
            </a:r>
            <a:r>
              <a:rPr sz="2200" spc="4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произведениями,</a:t>
            </a:r>
            <a:endParaRPr sz="2200">
              <a:latin typeface="Cambria"/>
              <a:cs typeface="Cambria"/>
            </a:endParaRPr>
          </a:p>
          <a:p>
            <a:pPr marL="286385" marR="361315">
              <a:lnSpc>
                <a:spcPts val="2380"/>
              </a:lnSpc>
              <a:spcBef>
                <a:spcPts val="160"/>
              </a:spcBef>
            </a:pPr>
            <a:r>
              <a:rPr sz="2200" spc="-10" dirty="0">
                <a:latin typeface="Cambria"/>
                <a:cs typeface="Cambria"/>
              </a:rPr>
              <a:t>поднимающими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экологические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проблемы;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осознание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своей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роли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как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гражданина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потребителя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условиях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205"/>
              </a:lnSpc>
            </a:pPr>
            <a:r>
              <a:rPr sz="2200" spc="-5" dirty="0">
                <a:latin typeface="Cambria"/>
                <a:cs typeface="Cambria"/>
              </a:rPr>
              <a:t>взаимосвязи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природной,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технологической</a:t>
            </a:r>
            <a:r>
              <a:rPr sz="2200" spc="5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социальной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375"/>
              </a:lnSpc>
            </a:pPr>
            <a:r>
              <a:rPr sz="2200" spc="-5" dirty="0">
                <a:latin typeface="Cambria"/>
                <a:cs typeface="Cambria"/>
              </a:rPr>
              <a:t>сред;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готовность</a:t>
            </a:r>
            <a:r>
              <a:rPr sz="2200" spc="-5" dirty="0">
                <a:latin typeface="Cambria"/>
                <a:cs typeface="Cambria"/>
              </a:rPr>
              <a:t> к участию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практической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510"/>
              </a:lnSpc>
            </a:pPr>
            <a:r>
              <a:rPr sz="2200" spc="-10" dirty="0">
                <a:latin typeface="Cambria"/>
                <a:cs typeface="Cambria"/>
              </a:rPr>
              <a:t>деятельности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экологической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направленности</a:t>
            </a:r>
            <a:endParaRPr sz="2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1469" y="1615262"/>
            <a:ext cx="583311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635" marR="5080" indent="-1004569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6D6162"/>
                </a:solidFill>
                <a:latin typeface="Cambria"/>
                <a:cs typeface="Cambria"/>
              </a:rPr>
              <a:t>Метапред</a:t>
            </a:r>
            <a:r>
              <a:rPr sz="5400" spc="-20" dirty="0">
                <a:solidFill>
                  <a:srgbClr val="6D6162"/>
                </a:solidFill>
                <a:latin typeface="Cambria"/>
                <a:cs typeface="Cambria"/>
              </a:rPr>
              <a:t>м</a:t>
            </a:r>
            <a:r>
              <a:rPr sz="5400" dirty="0">
                <a:solidFill>
                  <a:srgbClr val="6D6162"/>
                </a:solidFill>
                <a:latin typeface="Cambria"/>
                <a:cs typeface="Cambria"/>
              </a:rPr>
              <a:t>етные  </a:t>
            </a:r>
            <a:r>
              <a:rPr sz="5400" spc="-70" dirty="0">
                <a:solidFill>
                  <a:srgbClr val="6D6162"/>
                </a:solidFill>
                <a:latin typeface="Cambria"/>
                <a:cs typeface="Cambria"/>
              </a:rPr>
              <a:t>результаты</a:t>
            </a:r>
            <a:endParaRPr sz="5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266385"/>
            <a:ext cx="690118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696363"/>
                </a:solidFill>
                <a:latin typeface="Calibri"/>
                <a:cs typeface="Calibri"/>
              </a:rPr>
              <a:t>Овладение</a:t>
            </a:r>
            <a:r>
              <a:rPr sz="3200" b="0" spc="-3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универсальными</a:t>
            </a:r>
            <a:r>
              <a:rPr sz="32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учебными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познавательными</a:t>
            </a:r>
            <a:r>
              <a:rPr sz="3200" i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действиями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267779"/>
            <a:ext cx="8587105" cy="527875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88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2000" b="1" i="1" dirty="0">
                <a:solidFill>
                  <a:srgbClr val="DF6C5D"/>
                </a:solidFill>
                <a:latin typeface="Cambria"/>
                <a:cs typeface="Cambria"/>
              </a:rPr>
              <a:t>Базовые</a:t>
            </a:r>
            <a:r>
              <a:rPr sz="2000" b="1" i="1" spc="-15" dirty="0">
                <a:solidFill>
                  <a:srgbClr val="DF6C5D"/>
                </a:solidFill>
                <a:latin typeface="Cambria"/>
                <a:cs typeface="Cambria"/>
              </a:rPr>
              <a:t> </a:t>
            </a:r>
            <a:r>
              <a:rPr sz="2000" b="1" i="1" dirty="0">
                <a:solidFill>
                  <a:srgbClr val="DF6C5D"/>
                </a:solidFill>
                <a:latin typeface="Cambria"/>
                <a:cs typeface="Cambria"/>
              </a:rPr>
              <a:t>логические</a:t>
            </a:r>
            <a:r>
              <a:rPr sz="2000" b="1" i="1" spc="-30" dirty="0">
                <a:solidFill>
                  <a:srgbClr val="DF6C5D"/>
                </a:solidFill>
                <a:latin typeface="Cambria"/>
                <a:cs typeface="Cambria"/>
              </a:rPr>
              <a:t> </a:t>
            </a:r>
            <a:r>
              <a:rPr sz="2000" b="1" i="1" dirty="0">
                <a:solidFill>
                  <a:srgbClr val="DF6C5D"/>
                </a:solidFill>
                <a:latin typeface="Cambria"/>
                <a:cs typeface="Cambria"/>
              </a:rPr>
              <a:t>действия:</a:t>
            </a:r>
            <a:endParaRPr sz="2000">
              <a:latin typeface="Cambria"/>
              <a:cs typeface="Cambria"/>
            </a:endParaRPr>
          </a:p>
          <a:p>
            <a:pPr marL="331470" indent="-319405">
              <a:lnSpc>
                <a:spcPct val="100000"/>
              </a:lnSpc>
              <a:spcBef>
                <a:spcPts val="61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характеризовать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существенные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признаки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объектов</a:t>
            </a:r>
            <a:r>
              <a:rPr sz="1600" spc="-10" dirty="0">
                <a:latin typeface="Cambria"/>
                <a:cs typeface="Cambria"/>
              </a:rPr>
              <a:t> (художественных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учебных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текстов,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литературных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героев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др.)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явлений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(литературных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направлений,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Cambria"/>
                <a:cs typeface="Cambria"/>
              </a:rPr>
              <a:t>этапов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историко-литературного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процесса);</a:t>
            </a:r>
            <a:endParaRPr sz="1600">
              <a:latin typeface="Cambria"/>
              <a:cs typeface="Cambria"/>
            </a:endParaRPr>
          </a:p>
          <a:p>
            <a:pPr marL="287020" marR="322580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dirty="0"/>
              <a:t>	</a:t>
            </a:r>
            <a:r>
              <a:rPr sz="1600" spc="-10" dirty="0">
                <a:latin typeface="Cambria"/>
                <a:cs typeface="Cambria"/>
              </a:rPr>
              <a:t>устанавливать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существенный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признак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классификации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классифицировать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литературные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объекты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существенному </a:t>
            </a:r>
            <a:r>
              <a:rPr sz="1600" spc="-20" dirty="0">
                <a:latin typeface="Cambria"/>
                <a:cs typeface="Cambria"/>
              </a:rPr>
              <a:t>признаку,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устанавливать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основания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для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их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обобщения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сравнения,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определять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критерии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проводимого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анализа;</a:t>
            </a:r>
            <a:endParaRPr sz="1600">
              <a:latin typeface="Cambria"/>
              <a:cs typeface="Cambria"/>
            </a:endParaRPr>
          </a:p>
          <a:p>
            <a:pPr marL="287020" marR="767715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dirty="0"/>
              <a:t>	</a:t>
            </a:r>
            <a:r>
              <a:rPr sz="1600" spc="-5" dirty="0">
                <a:latin typeface="Cambria"/>
                <a:cs typeface="Cambria"/>
              </a:rPr>
              <a:t>с учётом предложенной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закономерности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противоречия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рассматриваемых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литературных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фактах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наблюдениях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над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текстом; предлагать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критерии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для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выявления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закономерностей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противоречий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dirty="0">
                <a:latin typeface="Cambria"/>
                <a:cs typeface="Cambria"/>
              </a:rPr>
              <a:t> учётом </a:t>
            </a:r>
            <a:r>
              <a:rPr sz="1600" spc="-5" dirty="0">
                <a:latin typeface="Cambria"/>
                <a:cs typeface="Cambria"/>
              </a:rPr>
              <a:t>учебной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задачи;</a:t>
            </a:r>
            <a:endParaRPr sz="1600">
              <a:latin typeface="Cambria"/>
              <a:cs typeface="Cambria"/>
            </a:endParaRPr>
          </a:p>
          <a:p>
            <a:pPr marL="287020" marR="413384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дефициты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информации,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данных,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необходимых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для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поставленной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 </a:t>
            </a:r>
            <a:r>
              <a:rPr sz="1600" spc="-10" dirty="0">
                <a:latin typeface="Cambria"/>
                <a:cs typeface="Cambria"/>
              </a:rPr>
              <a:t>задачи;</a:t>
            </a:r>
            <a:endParaRPr sz="1600">
              <a:latin typeface="Cambria"/>
              <a:cs typeface="Cambria"/>
            </a:endParaRPr>
          </a:p>
          <a:p>
            <a:pPr marL="287020" marR="777875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причинно-следственные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связи </a:t>
            </a:r>
            <a:r>
              <a:rPr sz="1600" spc="-5" dirty="0">
                <a:latin typeface="Cambria"/>
                <a:cs typeface="Cambria"/>
              </a:rPr>
              <a:t>при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изучении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литературных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явлений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процессов;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делать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выводы</a:t>
            </a:r>
            <a:r>
              <a:rPr sz="1600" spc="-5" dirty="0">
                <a:latin typeface="Cambria"/>
                <a:cs typeface="Cambria"/>
              </a:rPr>
              <a:t> с использованием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дедуктивных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индуктивных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mbria"/>
                <a:cs typeface="Cambria"/>
              </a:rPr>
              <a:t>умозаключений,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умозаключений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аналогии;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формулировать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гипотезы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об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их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взаимосвязях;</a:t>
            </a:r>
            <a:endParaRPr sz="1600">
              <a:latin typeface="Cambria"/>
              <a:cs typeface="Cambria"/>
            </a:endParaRPr>
          </a:p>
          <a:p>
            <a:pPr marL="287020" marR="5080" indent="-27495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600" spc="-5" dirty="0">
                <a:latin typeface="Cambria"/>
                <a:cs typeface="Cambria"/>
              </a:rPr>
              <a:t>самостоятельно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выбирать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способ решения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работе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разными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типами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текстов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(сравнивать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несколько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вариантов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выбирать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наиболее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подходящий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endParaRPr sz="1600">
              <a:latin typeface="Cambria"/>
              <a:cs typeface="Cambria"/>
            </a:endParaRPr>
          </a:p>
          <a:p>
            <a:pPr marL="28702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учётом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самостоятельно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выделенных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критериев).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5536" y="609600"/>
            <a:ext cx="69151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Примерная</a:t>
            </a:r>
            <a:r>
              <a:rPr sz="4000" b="0" spc="-1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рабочая</a:t>
            </a:r>
            <a:r>
              <a:rPr sz="4000" b="0" spc="-10" dirty="0">
                <a:solidFill>
                  <a:srgbClr val="696363"/>
                </a:solidFill>
                <a:latin typeface="Calibri"/>
                <a:cs typeface="Calibri"/>
              </a:rPr>
              <a:t> программа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71930"/>
            <a:ext cx="7400290" cy="2557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7020" algn="l"/>
              </a:tabLst>
            </a:pPr>
            <a:r>
              <a:rPr sz="2600" spc="-10" dirty="0">
                <a:latin typeface="Cambria"/>
                <a:cs typeface="Cambria"/>
              </a:rPr>
              <a:t>Содержание</a:t>
            </a:r>
            <a:r>
              <a:rPr sz="2600" spc="-5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обучения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в примерной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рабочей</a:t>
            </a:r>
            <a:endParaRPr sz="2600">
              <a:latin typeface="Cambria"/>
              <a:cs typeface="Cambria"/>
            </a:endParaRPr>
          </a:p>
          <a:p>
            <a:pPr marL="286385" marR="5080">
              <a:lnSpc>
                <a:spcPct val="100000"/>
              </a:lnSpc>
            </a:pPr>
            <a:r>
              <a:rPr sz="2600" dirty="0">
                <a:latin typeface="Cambria"/>
                <a:cs typeface="Cambria"/>
              </a:rPr>
              <a:t>программе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распределяется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не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только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по</a:t>
            </a:r>
            <a:r>
              <a:rPr sz="2600" spc="-15" dirty="0">
                <a:latin typeface="Cambria"/>
                <a:cs typeface="Cambria"/>
              </a:rPr>
              <a:t> годам,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но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 по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часам.</a:t>
            </a:r>
            <a:endParaRPr sz="2600">
              <a:latin typeface="Cambria"/>
              <a:cs typeface="Cambria"/>
            </a:endParaRPr>
          </a:p>
          <a:p>
            <a:pPr marL="28638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7020" algn="l"/>
              </a:tabLst>
            </a:pPr>
            <a:r>
              <a:rPr sz="2600" spc="-15" dirty="0">
                <a:latin typeface="Cambria"/>
                <a:cs typeface="Cambria"/>
              </a:rPr>
              <a:t>Увеличение</a:t>
            </a:r>
            <a:r>
              <a:rPr sz="2600" spc="-5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списка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изучаемых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произведений</a:t>
            </a:r>
            <a:endParaRPr sz="2600">
              <a:latin typeface="Cambria"/>
              <a:cs typeface="Cambria"/>
            </a:endParaRPr>
          </a:p>
          <a:p>
            <a:pPr marL="286385" marR="107315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7020" algn="l"/>
              </a:tabLst>
            </a:pPr>
            <a:r>
              <a:rPr sz="2600" spc="-5" dirty="0">
                <a:latin typeface="Cambria"/>
                <a:cs typeface="Cambria"/>
              </a:rPr>
              <a:t>Минимальное </a:t>
            </a:r>
            <a:r>
              <a:rPr sz="2600" spc="-10" dirty="0">
                <a:latin typeface="Cambria"/>
                <a:cs typeface="Cambria"/>
              </a:rPr>
              <a:t>содержание </a:t>
            </a:r>
            <a:r>
              <a:rPr sz="2600" spc="-5" dirty="0">
                <a:latin typeface="Cambria"/>
                <a:cs typeface="Cambria"/>
              </a:rPr>
              <a:t>современной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литературы</a:t>
            </a:r>
            <a:endParaRPr sz="26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53" y="4077068"/>
            <a:ext cx="222885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685800"/>
            <a:ext cx="78593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5" dirty="0">
                <a:solidFill>
                  <a:srgbClr val="DF6C5D"/>
                </a:solidFill>
                <a:latin typeface="Calibri"/>
                <a:cs typeface="Calibri"/>
              </a:rPr>
              <a:t>Базовые</a:t>
            </a:r>
            <a:r>
              <a:rPr i="1" spc="-15" dirty="0">
                <a:solidFill>
                  <a:srgbClr val="DF6C5D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DF6C5D"/>
                </a:solidFill>
                <a:latin typeface="Calibri"/>
                <a:cs typeface="Calibri"/>
              </a:rPr>
              <a:t>исследовательские</a:t>
            </a:r>
            <a:r>
              <a:rPr i="1" spc="-15" dirty="0">
                <a:solidFill>
                  <a:srgbClr val="DF6C5D"/>
                </a:solidFill>
                <a:latin typeface="Calibri"/>
                <a:cs typeface="Calibri"/>
              </a:rPr>
              <a:t> </a:t>
            </a:r>
            <a:r>
              <a:rPr i="1" spc="-5" dirty="0">
                <a:solidFill>
                  <a:srgbClr val="DF6C5D"/>
                </a:solidFill>
                <a:latin typeface="Calibri"/>
                <a:cs typeface="Calibri"/>
              </a:rPr>
              <a:t>действия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3408"/>
            <a:ext cx="8017509" cy="4948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использовать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вопросы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как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исследовательский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инструмент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познания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endParaRPr sz="16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литературном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образовании;</a:t>
            </a:r>
            <a:endParaRPr sz="1600">
              <a:latin typeface="Cambria"/>
              <a:cs typeface="Cambria"/>
            </a:endParaRPr>
          </a:p>
          <a:p>
            <a:pPr marL="286385" marR="889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dirty="0"/>
              <a:t>	</a:t>
            </a:r>
            <a:r>
              <a:rPr sz="1600" spc="-15" dirty="0">
                <a:latin typeface="Cambria"/>
                <a:cs typeface="Cambria"/>
              </a:rPr>
              <a:t>формулировать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вопросы,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фиксирующие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разрыв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между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реальным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желательным </a:t>
            </a:r>
            <a:r>
              <a:rPr sz="1600" spc="-5" dirty="0">
                <a:latin typeface="Cambria"/>
                <a:cs typeface="Cambria"/>
              </a:rPr>
              <a:t> состоянием </a:t>
            </a:r>
            <a:r>
              <a:rPr sz="1600" spc="-10" dirty="0">
                <a:latin typeface="Cambria"/>
                <a:cs typeface="Cambria"/>
              </a:rPr>
              <a:t>ситуации,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объекта,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самостоятельно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устанавливать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искомое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данное;</a:t>
            </a:r>
            <a:endParaRPr sz="1600">
              <a:latin typeface="Cambria"/>
              <a:cs typeface="Cambria"/>
            </a:endParaRPr>
          </a:p>
          <a:p>
            <a:pPr marL="286385" marR="1701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spc="-10" dirty="0">
                <a:latin typeface="Cambria"/>
                <a:cs typeface="Cambria"/>
              </a:rPr>
              <a:t>формировать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гипотезу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истинности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собственных суждений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суждений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других,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аргументировать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свою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позицию,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мнение;</a:t>
            </a:r>
            <a:endParaRPr sz="1600">
              <a:latin typeface="Cambria"/>
              <a:cs typeface="Cambria"/>
            </a:endParaRPr>
          </a:p>
          <a:p>
            <a:pPr marL="331470" indent="-31940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sz="1600" spc="-10" dirty="0">
                <a:latin typeface="Cambria"/>
                <a:cs typeface="Cambria"/>
              </a:rPr>
              <a:t>проводить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самостоятельно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составленному </a:t>
            </a:r>
            <a:r>
              <a:rPr sz="1600" spc="-10" dirty="0">
                <a:latin typeface="Cambria"/>
                <a:cs typeface="Cambria"/>
              </a:rPr>
              <a:t>плану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небольшое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исследование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endParaRPr sz="1600">
              <a:latin typeface="Cambria"/>
              <a:cs typeface="Cambria"/>
            </a:endParaRPr>
          </a:p>
          <a:p>
            <a:pPr marL="286385" marR="847090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установлению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особенностей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литературного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объекта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изучения,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причинно-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следственных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связей 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зависимостей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объектов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между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собой;</a:t>
            </a:r>
            <a:endParaRPr sz="1600">
              <a:latin typeface="Cambria"/>
              <a:cs typeface="Cambria"/>
            </a:endParaRPr>
          </a:p>
          <a:p>
            <a:pPr marL="286385" marR="35242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dirty="0"/>
              <a:t>	</a:t>
            </a:r>
            <a:r>
              <a:rPr sz="1600" spc="-5" dirty="0">
                <a:latin typeface="Cambria"/>
                <a:cs typeface="Cambria"/>
              </a:rPr>
              <a:t>оценивать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применимость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достоверность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информацию,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полученную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ходе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исследования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(эксперимента);</a:t>
            </a:r>
            <a:endParaRPr sz="1600">
              <a:latin typeface="Cambria"/>
              <a:cs typeface="Cambria"/>
            </a:endParaRPr>
          </a:p>
          <a:p>
            <a:pPr marL="331470" indent="-31940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0835" algn="l"/>
                <a:tab pos="332105" algn="l"/>
              </a:tabLst>
            </a:pPr>
            <a:r>
              <a:rPr sz="1600" spc="-5" dirty="0">
                <a:latin typeface="Cambria"/>
                <a:cs typeface="Cambria"/>
              </a:rPr>
              <a:t>самостоятельно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формулировать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обобщения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выводы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результатам</a:t>
            </a:r>
            <a:endParaRPr sz="16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проведённого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наблюдения,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опыта,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исследования;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владеть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инструментами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оценки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достоверности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полученных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выводов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обобщений;</a:t>
            </a:r>
            <a:endParaRPr sz="1600">
              <a:latin typeface="Cambria"/>
              <a:cs typeface="Cambria"/>
            </a:endParaRPr>
          </a:p>
          <a:p>
            <a:pPr marL="286385" marR="401955" indent="-27432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2105" algn="l"/>
              </a:tabLst>
            </a:pPr>
            <a:r>
              <a:rPr dirty="0"/>
              <a:t>	</a:t>
            </a:r>
            <a:r>
              <a:rPr sz="1600" spc="-5" dirty="0">
                <a:latin typeface="Cambria"/>
                <a:cs typeface="Cambria"/>
              </a:rPr>
              <a:t>прогнозировать возможное </a:t>
            </a:r>
            <a:r>
              <a:rPr sz="1600" spc="-10" dirty="0">
                <a:latin typeface="Cambria"/>
                <a:cs typeface="Cambria"/>
              </a:rPr>
              <a:t>дальнейшее развитие </a:t>
            </a:r>
            <a:r>
              <a:rPr sz="1600" spc="-5" dirty="0">
                <a:latin typeface="Cambria"/>
                <a:cs typeface="Cambria"/>
              </a:rPr>
              <a:t>событий и </a:t>
            </a:r>
            <a:r>
              <a:rPr sz="1600" spc="-10" dirty="0">
                <a:latin typeface="Cambria"/>
                <a:cs typeface="Cambria"/>
              </a:rPr>
              <a:t>их </a:t>
            </a:r>
            <a:r>
              <a:rPr sz="1600" spc="-5" dirty="0">
                <a:latin typeface="Cambria"/>
                <a:cs typeface="Cambria"/>
              </a:rPr>
              <a:t>последствия в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аналогичных или </a:t>
            </a:r>
            <a:r>
              <a:rPr sz="1600" spc="-20" dirty="0">
                <a:latin typeface="Cambria"/>
                <a:cs typeface="Cambria"/>
              </a:rPr>
              <a:t>сходных </a:t>
            </a:r>
            <a:r>
              <a:rPr sz="1600" spc="-10" dirty="0">
                <a:latin typeface="Cambria"/>
                <a:cs typeface="Cambria"/>
              </a:rPr>
              <a:t>ситуациях, </a:t>
            </a:r>
            <a:r>
              <a:rPr sz="1600" spc="-5" dirty="0">
                <a:latin typeface="Cambria"/>
                <a:cs typeface="Cambria"/>
              </a:rPr>
              <a:t>а также </a:t>
            </a:r>
            <a:r>
              <a:rPr sz="1600" spc="-10" dirty="0">
                <a:latin typeface="Cambria"/>
                <a:cs typeface="Cambria"/>
              </a:rPr>
              <a:t>выдвигать предположения </a:t>
            </a:r>
            <a:r>
              <a:rPr sz="1600" spc="-5" dirty="0">
                <a:latin typeface="Cambria"/>
                <a:cs typeface="Cambria"/>
              </a:rPr>
              <a:t>об </a:t>
            </a:r>
            <a:r>
              <a:rPr sz="1600" spc="-10" dirty="0">
                <a:latin typeface="Cambria"/>
                <a:cs typeface="Cambria"/>
              </a:rPr>
              <a:t>их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развитии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новых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условиях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контекстах,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том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числе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литературных</a:t>
            </a:r>
            <a:endParaRPr sz="16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mbria"/>
                <a:cs typeface="Cambria"/>
              </a:rPr>
              <a:t>произведениях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533400"/>
            <a:ext cx="4825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5" dirty="0">
                <a:solidFill>
                  <a:srgbClr val="DF6C5D"/>
                </a:solidFill>
                <a:latin typeface="Calibri"/>
                <a:cs typeface="Calibri"/>
              </a:rPr>
              <a:t>Работа</a:t>
            </a:r>
            <a:r>
              <a:rPr i="1" spc="-45" dirty="0">
                <a:solidFill>
                  <a:srgbClr val="DF6C5D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DF6C5D"/>
                </a:solidFill>
                <a:latin typeface="Calibri"/>
                <a:cs typeface="Calibri"/>
              </a:rPr>
              <a:t>с</a:t>
            </a:r>
            <a:r>
              <a:rPr i="1" spc="-25" dirty="0">
                <a:solidFill>
                  <a:srgbClr val="DF6C5D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DF6C5D"/>
                </a:solidFill>
                <a:latin typeface="Calibri"/>
                <a:cs typeface="Calibri"/>
              </a:rPr>
              <a:t>информацией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370" y="1449400"/>
            <a:ext cx="8036559" cy="48590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0835" indent="-318770">
              <a:lnSpc>
                <a:spcPts val="2160"/>
              </a:lnSpc>
              <a:spcBef>
                <a:spcPts val="105"/>
              </a:spcBef>
              <a:buClr>
                <a:srgbClr val="D24717"/>
              </a:buClr>
              <a:buSzPct val="67500"/>
              <a:buFont typeface="Segoe UI Symbol"/>
              <a:buChar char="⚫"/>
              <a:tabLst>
                <a:tab pos="330835" algn="l"/>
                <a:tab pos="331470" algn="l"/>
              </a:tabLst>
            </a:pPr>
            <a:r>
              <a:rPr sz="2000" dirty="0">
                <a:latin typeface="Cambria"/>
                <a:cs typeface="Cambria"/>
              </a:rPr>
              <a:t>применять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различные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методы,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инструменты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запросы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при</a:t>
            </a:r>
            <a:endParaRPr sz="2000">
              <a:latin typeface="Cambria"/>
              <a:cs typeface="Cambria"/>
            </a:endParaRPr>
          </a:p>
          <a:p>
            <a:pPr marL="287020" marR="5080">
              <a:lnSpc>
                <a:spcPct val="80000"/>
              </a:lnSpc>
              <a:spcBef>
                <a:spcPts val="240"/>
              </a:spcBef>
            </a:pPr>
            <a:r>
              <a:rPr sz="2000" dirty="0">
                <a:latin typeface="Cambria"/>
                <a:cs typeface="Cambria"/>
              </a:rPr>
              <a:t>поиске и </a:t>
            </a:r>
            <a:r>
              <a:rPr sz="2000" spc="-5" dirty="0">
                <a:latin typeface="Cambria"/>
                <a:cs typeface="Cambria"/>
              </a:rPr>
              <a:t>отборе </a:t>
            </a:r>
            <a:r>
              <a:rPr sz="2000" dirty="0">
                <a:latin typeface="Cambria"/>
                <a:cs typeface="Cambria"/>
              </a:rPr>
              <a:t>литературной и </a:t>
            </a:r>
            <a:r>
              <a:rPr sz="2000" spc="-10" dirty="0">
                <a:latin typeface="Cambria"/>
                <a:cs typeface="Cambria"/>
              </a:rPr>
              <a:t>другой </a:t>
            </a:r>
            <a:r>
              <a:rPr sz="2000" dirty="0">
                <a:latin typeface="Cambria"/>
                <a:cs typeface="Cambria"/>
              </a:rPr>
              <a:t>информации или </a:t>
            </a:r>
            <a:r>
              <a:rPr sz="2000" spc="-5" dirty="0">
                <a:latin typeface="Cambria"/>
                <a:cs typeface="Cambria"/>
              </a:rPr>
              <a:t>данных </a:t>
            </a:r>
            <a:r>
              <a:rPr sz="2000" dirty="0">
                <a:latin typeface="Cambria"/>
                <a:cs typeface="Cambria"/>
              </a:rPr>
              <a:t> из </a:t>
            </a:r>
            <a:r>
              <a:rPr sz="2000" spc="-5" dirty="0">
                <a:latin typeface="Cambria"/>
                <a:cs typeface="Cambria"/>
              </a:rPr>
              <a:t>источников </a:t>
            </a:r>
            <a:r>
              <a:rPr sz="2000" dirty="0">
                <a:latin typeface="Cambria"/>
                <a:cs typeface="Cambria"/>
              </a:rPr>
              <a:t>с учётом </a:t>
            </a:r>
            <a:r>
              <a:rPr sz="2000" spc="-5" dirty="0">
                <a:latin typeface="Cambria"/>
                <a:cs typeface="Cambria"/>
              </a:rPr>
              <a:t>предложенной </a:t>
            </a:r>
            <a:r>
              <a:rPr sz="2000" dirty="0">
                <a:latin typeface="Cambria"/>
                <a:cs typeface="Cambria"/>
              </a:rPr>
              <a:t>учебной </a:t>
            </a:r>
            <a:r>
              <a:rPr sz="2000" spc="-10" dirty="0">
                <a:latin typeface="Cambria"/>
                <a:cs typeface="Cambria"/>
              </a:rPr>
              <a:t>задачи </a:t>
            </a:r>
            <a:r>
              <a:rPr sz="2000" dirty="0">
                <a:latin typeface="Cambria"/>
                <a:cs typeface="Cambria"/>
              </a:rPr>
              <a:t>и заданных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критериев;</a:t>
            </a:r>
            <a:endParaRPr sz="2000">
              <a:latin typeface="Cambria"/>
              <a:cs typeface="Cambria"/>
            </a:endParaRPr>
          </a:p>
          <a:p>
            <a:pPr marL="341630" indent="-329565">
              <a:lnSpc>
                <a:spcPts val="216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341630" algn="l"/>
                <a:tab pos="342265" algn="l"/>
              </a:tabLst>
            </a:pPr>
            <a:r>
              <a:rPr sz="2000" dirty="0">
                <a:latin typeface="Cambria"/>
                <a:cs typeface="Cambria"/>
              </a:rPr>
              <a:t>выбирать,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анализировать,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систематизировать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интерпретировать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литературную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другую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информацию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2160"/>
              </a:lnSpc>
            </a:pPr>
            <a:r>
              <a:rPr sz="2000" spc="-5" dirty="0">
                <a:latin typeface="Cambria"/>
                <a:cs typeface="Cambria"/>
              </a:rPr>
              <a:t>различных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видов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форм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представления;</a:t>
            </a:r>
            <a:endParaRPr sz="2000">
              <a:latin typeface="Cambria"/>
              <a:cs typeface="Cambria"/>
            </a:endParaRPr>
          </a:p>
          <a:p>
            <a:pPr marL="287020" indent="-274320">
              <a:lnSpc>
                <a:spcPts val="216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15" dirty="0">
                <a:latin typeface="Cambria"/>
                <a:cs typeface="Cambria"/>
              </a:rPr>
              <a:t>находить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сходные </a:t>
            </a:r>
            <a:r>
              <a:rPr sz="2000" spc="-5" dirty="0">
                <a:latin typeface="Cambria"/>
                <a:cs typeface="Cambria"/>
              </a:rPr>
              <a:t>аргументы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(подтверждающие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или</a:t>
            </a:r>
            <a:endParaRPr sz="2000">
              <a:latin typeface="Cambria"/>
              <a:cs typeface="Cambria"/>
            </a:endParaRPr>
          </a:p>
          <a:p>
            <a:pPr marL="287020" marR="1152525">
              <a:lnSpc>
                <a:spcPct val="80000"/>
              </a:lnSpc>
              <a:spcBef>
                <a:spcPts val="240"/>
              </a:spcBef>
            </a:pPr>
            <a:r>
              <a:rPr sz="2000" spc="-5" dirty="0">
                <a:latin typeface="Cambria"/>
                <a:cs typeface="Cambria"/>
              </a:rPr>
              <a:t>опровергающие </a:t>
            </a:r>
            <a:r>
              <a:rPr sz="2000" spc="-15" dirty="0">
                <a:latin typeface="Cambria"/>
                <a:cs typeface="Cambria"/>
              </a:rPr>
              <a:t>одну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5" dirty="0">
                <a:latin typeface="Cambria"/>
                <a:cs typeface="Cambria"/>
              </a:rPr>
              <a:t>ту </a:t>
            </a:r>
            <a:r>
              <a:rPr sz="2000" spc="-10" dirty="0">
                <a:latin typeface="Cambria"/>
                <a:cs typeface="Cambria"/>
              </a:rPr>
              <a:t>же </a:t>
            </a:r>
            <a:r>
              <a:rPr sz="2000" dirty="0">
                <a:latin typeface="Cambria"/>
                <a:cs typeface="Cambria"/>
              </a:rPr>
              <a:t>идею, </a:t>
            </a:r>
            <a:r>
              <a:rPr sz="2000" spc="-5" dirty="0">
                <a:latin typeface="Cambria"/>
                <a:cs typeface="Cambria"/>
              </a:rPr>
              <a:t>версию) </a:t>
            </a:r>
            <a:r>
              <a:rPr sz="2000" dirty="0">
                <a:latin typeface="Cambria"/>
                <a:cs typeface="Cambria"/>
              </a:rPr>
              <a:t>в различных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информационных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источниках;</a:t>
            </a:r>
            <a:endParaRPr sz="2000">
              <a:latin typeface="Cambria"/>
              <a:cs typeface="Cambria"/>
            </a:endParaRPr>
          </a:p>
          <a:p>
            <a:pPr marL="287020" marR="1397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dirty="0">
                <a:latin typeface="Cambria"/>
                <a:cs typeface="Cambria"/>
              </a:rPr>
              <a:t>самостоятельно выбирать </a:t>
            </a:r>
            <a:r>
              <a:rPr sz="2000" spc="-5" dirty="0">
                <a:latin typeface="Cambria"/>
                <a:cs typeface="Cambria"/>
              </a:rPr>
              <a:t>оптимальную форму </a:t>
            </a:r>
            <a:r>
              <a:rPr sz="2000" dirty="0">
                <a:latin typeface="Cambria"/>
                <a:cs typeface="Cambria"/>
              </a:rPr>
              <a:t>представления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литературной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другой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информации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иллюстрировать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решаемые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учебные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задачи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несложными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схемами,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диаграммами,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иной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920"/>
              </a:lnSpc>
            </a:pPr>
            <a:r>
              <a:rPr sz="2000" spc="-5" dirty="0">
                <a:latin typeface="Cambria"/>
                <a:cs typeface="Cambria"/>
              </a:rPr>
              <a:t>графикой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их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комбинациями;</a:t>
            </a:r>
            <a:endParaRPr sz="2000">
              <a:latin typeface="Cambria"/>
              <a:cs typeface="Cambria"/>
            </a:endParaRPr>
          </a:p>
          <a:p>
            <a:pPr marL="287020" marR="445770" indent="-274320" algn="just">
              <a:lnSpc>
                <a:spcPts val="1920"/>
              </a:lnSpc>
              <a:spcBef>
                <a:spcPts val="58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dirty="0">
                <a:latin typeface="Cambria"/>
                <a:cs typeface="Cambria"/>
              </a:rPr>
              <a:t>оценивать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надёжность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литературной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другой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информации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критериям, </a:t>
            </a:r>
            <a:r>
              <a:rPr sz="2000" dirty="0">
                <a:latin typeface="Cambria"/>
                <a:cs typeface="Cambria"/>
              </a:rPr>
              <a:t>предложенным </a:t>
            </a:r>
            <a:r>
              <a:rPr sz="2000" spc="-5" dirty="0">
                <a:latin typeface="Cambria"/>
                <a:cs typeface="Cambria"/>
              </a:rPr>
              <a:t>учителем </a:t>
            </a:r>
            <a:r>
              <a:rPr sz="2000" dirty="0">
                <a:latin typeface="Cambria"/>
                <a:cs typeface="Cambria"/>
              </a:rPr>
              <a:t>или </a:t>
            </a:r>
            <a:r>
              <a:rPr sz="2000" spc="-5" dirty="0">
                <a:latin typeface="Cambria"/>
                <a:cs typeface="Cambria"/>
              </a:rPr>
              <a:t>сформулированным </a:t>
            </a:r>
            <a:r>
              <a:rPr sz="2000" dirty="0">
                <a:latin typeface="Cambria"/>
                <a:cs typeface="Cambria"/>
              </a:rPr>
              <a:t> самостоятельно;</a:t>
            </a:r>
            <a:endParaRPr sz="2000">
              <a:latin typeface="Cambria"/>
              <a:cs typeface="Cambria"/>
            </a:endParaRPr>
          </a:p>
          <a:p>
            <a:pPr marL="287020" indent="-274320" algn="just">
              <a:lnSpc>
                <a:spcPct val="100000"/>
              </a:lnSpc>
              <a:spcBef>
                <a:spcPts val="13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эффективно</a:t>
            </a:r>
            <a:r>
              <a:rPr sz="2000" dirty="0">
                <a:latin typeface="Cambria"/>
                <a:cs typeface="Cambria"/>
              </a:rPr>
              <a:t> запоминать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систематизировать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эту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информацию.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303" y="617982"/>
            <a:ext cx="8018780" cy="5086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FFC000"/>
                </a:solidFill>
                <a:latin typeface="Calibri"/>
                <a:cs typeface="Calibri"/>
              </a:rPr>
              <a:t>Задания , 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способствующие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овладению познавательными </a:t>
            </a:r>
            <a:r>
              <a:rPr sz="2400" b="1" i="1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действиями (умений 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характеризовать, определять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 признаки,</a:t>
            </a:r>
            <a:r>
              <a:rPr sz="2400" b="1" i="1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классифицировать, 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обобщать,</a:t>
            </a:r>
            <a:r>
              <a:rPr sz="2400" b="1" i="1" spc="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делать</a:t>
            </a:r>
            <a:r>
              <a:rPr sz="2400" b="1" i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выводы, </a:t>
            </a:r>
            <a:r>
              <a:rPr sz="2400" b="1" i="1" spc="-5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формулировать</a:t>
            </a:r>
            <a:r>
              <a:rPr sz="2400" b="1" i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вопросы,</a:t>
            </a:r>
            <a:r>
              <a:rPr sz="2400" b="1" i="1" spc="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работать</a:t>
            </a:r>
            <a:r>
              <a:rPr sz="2400" b="1" i="1" spc="-4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C000"/>
                </a:solidFill>
                <a:latin typeface="Calibri"/>
                <a:cs typeface="Calibri"/>
              </a:rPr>
              <a:t>с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информацией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C000"/>
                </a:solidFill>
                <a:latin typeface="Calibri"/>
                <a:cs typeface="Calibri"/>
              </a:rPr>
              <a:t>и</a:t>
            </a:r>
            <a:r>
              <a:rPr sz="2400" b="1" i="1" spc="-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b="1" i="1" spc="-5" dirty="0">
                <a:solidFill>
                  <a:srgbClr val="FFC000"/>
                </a:solidFill>
                <a:latin typeface="Calibri"/>
                <a:cs typeface="Calibri"/>
              </a:rPr>
              <a:t>пр.)</a:t>
            </a:r>
            <a:endParaRPr sz="2400">
              <a:latin typeface="Calibri"/>
              <a:cs typeface="Calibri"/>
            </a:endParaRPr>
          </a:p>
          <a:p>
            <a:pPr marL="431165" indent="-274955">
              <a:lnSpc>
                <a:spcPts val="2595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430530" algn="l"/>
                <a:tab pos="431800" algn="l"/>
              </a:tabLst>
            </a:pPr>
            <a:r>
              <a:rPr sz="2400" dirty="0">
                <a:latin typeface="Cambria"/>
                <a:cs typeface="Cambria"/>
              </a:rPr>
              <a:t>1.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Прочитайте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описание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природы,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выберите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эпитеты,</a:t>
            </a:r>
            <a:endParaRPr sz="2400">
              <a:latin typeface="Cambria"/>
              <a:cs typeface="Cambria"/>
            </a:endParaRPr>
          </a:p>
          <a:p>
            <a:pPr marL="431165" marR="1326515">
              <a:lnSpc>
                <a:spcPts val="2300"/>
              </a:lnSpc>
              <a:spcBef>
                <a:spcPts val="275"/>
              </a:spcBef>
            </a:pPr>
            <a:r>
              <a:rPr sz="2400" spc="-5" dirty="0">
                <a:latin typeface="Cambria"/>
                <a:cs typeface="Cambria"/>
              </a:rPr>
              <a:t>определите </a:t>
            </a:r>
            <a:r>
              <a:rPr sz="2400" dirty="0">
                <a:latin typeface="Cambria"/>
                <a:cs typeface="Cambria"/>
              </a:rPr>
              <a:t>их </a:t>
            </a:r>
            <a:r>
              <a:rPr sz="2400" spc="-5" dirty="0">
                <a:latin typeface="Cambria"/>
                <a:cs typeface="Cambria"/>
              </a:rPr>
              <a:t>функцию </a:t>
            </a:r>
            <a:r>
              <a:rPr sz="2400" dirty="0">
                <a:latin typeface="Cambria"/>
                <a:cs typeface="Cambria"/>
              </a:rPr>
              <a:t>в </a:t>
            </a:r>
            <a:r>
              <a:rPr sz="2400" spc="-5" dirty="0">
                <a:latin typeface="Cambria"/>
                <a:cs typeface="Cambria"/>
              </a:rPr>
              <a:t>пейзаже. По каким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признакам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вы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определяли эпитеты?</a:t>
            </a:r>
            <a:endParaRPr sz="2400">
              <a:latin typeface="Cambria"/>
              <a:cs typeface="Cambria"/>
            </a:endParaRPr>
          </a:p>
          <a:p>
            <a:pPr marL="431165" marR="262890" indent="-274320">
              <a:lnSpc>
                <a:spcPts val="23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430530" algn="l"/>
                <a:tab pos="431800" algn="l"/>
              </a:tabLst>
            </a:pPr>
            <a:r>
              <a:rPr sz="2400" dirty="0">
                <a:latin typeface="Cambria"/>
                <a:cs typeface="Cambria"/>
              </a:rPr>
              <a:t>2. Соберите </a:t>
            </a:r>
            <a:r>
              <a:rPr sz="2400" spc="-5" dirty="0">
                <a:latin typeface="Cambria"/>
                <a:cs typeface="Cambria"/>
              </a:rPr>
              <a:t>материалы </a:t>
            </a:r>
            <a:r>
              <a:rPr sz="2400" spc="15" dirty="0">
                <a:latin typeface="Cambria"/>
                <a:cs typeface="Cambria"/>
              </a:rPr>
              <a:t>для </a:t>
            </a:r>
            <a:r>
              <a:rPr sz="2400" spc="-10" dirty="0">
                <a:latin typeface="Cambria"/>
                <a:cs typeface="Cambria"/>
              </a:rPr>
              <a:t>характеристики </a:t>
            </a:r>
            <a:r>
              <a:rPr sz="2400" spc="-5" dirty="0">
                <a:latin typeface="Cambria"/>
                <a:cs typeface="Cambria"/>
              </a:rPr>
              <a:t>героя.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Обобщите данные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сделайте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вывод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о его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характере.</a:t>
            </a:r>
            <a:endParaRPr sz="2400">
              <a:latin typeface="Cambria"/>
              <a:cs typeface="Cambria"/>
            </a:endParaRPr>
          </a:p>
          <a:p>
            <a:pPr marL="431165" indent="-274955">
              <a:lnSpc>
                <a:spcPts val="2590"/>
              </a:lnSpc>
              <a:spcBef>
                <a:spcPts val="5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430530" algn="l"/>
                <a:tab pos="431800" algn="l"/>
              </a:tabLst>
            </a:pPr>
            <a:r>
              <a:rPr sz="2400" dirty="0">
                <a:latin typeface="Cambria"/>
                <a:cs typeface="Cambria"/>
              </a:rPr>
              <a:t>3.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Распределите </a:t>
            </a:r>
            <a:r>
              <a:rPr sz="2400" spc="-5" dirty="0">
                <a:latin typeface="Cambria"/>
                <a:cs typeface="Cambria"/>
              </a:rPr>
              <a:t>героев</a:t>
            </a:r>
            <a:r>
              <a:rPr sz="2400" dirty="0">
                <a:latin typeface="Cambria"/>
                <a:cs typeface="Cambria"/>
              </a:rPr>
              <a:t> по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группам.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Какие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общие</a:t>
            </a:r>
            <a:endParaRPr sz="2400">
              <a:latin typeface="Cambria"/>
              <a:cs typeface="Cambria"/>
            </a:endParaRPr>
          </a:p>
          <a:p>
            <a:pPr marL="431165">
              <a:lnSpc>
                <a:spcPts val="2590"/>
              </a:lnSpc>
            </a:pPr>
            <a:r>
              <a:rPr sz="2400" dirty="0">
                <a:latin typeface="Cambria"/>
                <a:cs typeface="Cambria"/>
              </a:rPr>
              <a:t>признаки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помогли </a:t>
            </a:r>
            <a:r>
              <a:rPr sz="2400" spc="-5" dirty="0">
                <a:latin typeface="Cambria"/>
                <a:cs typeface="Cambria"/>
              </a:rPr>
              <a:t>вам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это </a:t>
            </a:r>
            <a:r>
              <a:rPr sz="2400" spc="-5" dirty="0">
                <a:latin typeface="Cambria"/>
                <a:cs typeface="Cambria"/>
              </a:rPr>
              <a:t>сделать?</a:t>
            </a:r>
            <a:endParaRPr sz="2400">
              <a:latin typeface="Cambria"/>
              <a:cs typeface="Cambria"/>
            </a:endParaRPr>
          </a:p>
          <a:p>
            <a:pPr marL="431165" marR="102235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430530" algn="l"/>
                <a:tab pos="431800" algn="l"/>
              </a:tabLst>
            </a:pPr>
            <a:r>
              <a:rPr sz="2400" dirty="0">
                <a:latin typeface="Cambria"/>
                <a:cs typeface="Cambria"/>
              </a:rPr>
              <a:t>4. </a:t>
            </a:r>
            <a:r>
              <a:rPr sz="2400" spc="-25" dirty="0">
                <a:latin typeface="Cambria"/>
                <a:cs typeface="Cambria"/>
              </a:rPr>
              <a:t>Подготовьте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интерактивный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список</a:t>
            </a:r>
            <a:r>
              <a:rPr sz="2400" spc="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(гиперссылки)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произведений современного </a:t>
            </a:r>
            <a:r>
              <a:rPr sz="2400" spc="-5" dirty="0">
                <a:latin typeface="Cambria"/>
                <a:cs typeface="Cambria"/>
              </a:rPr>
              <a:t>автора детской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литературы </a:t>
            </a:r>
            <a:r>
              <a:rPr sz="2400" dirty="0">
                <a:latin typeface="Cambria"/>
                <a:cs typeface="Cambria"/>
              </a:rPr>
              <a:t>с </a:t>
            </a:r>
            <a:r>
              <a:rPr sz="2400" spc="-10" dirty="0">
                <a:latin typeface="Cambria"/>
                <a:cs typeface="Cambria"/>
              </a:rPr>
              <a:t>аннотациями. </a:t>
            </a:r>
            <a:r>
              <a:rPr sz="2400" spc="-5" dirty="0">
                <a:latin typeface="Cambria"/>
                <a:cs typeface="Cambria"/>
              </a:rPr>
              <a:t>Воспользуйтесь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ресурсами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Интернета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381000"/>
            <a:ext cx="690118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696363"/>
                </a:solidFill>
                <a:latin typeface="Calibri"/>
                <a:cs typeface="Calibri"/>
              </a:rPr>
              <a:t>Овладение</a:t>
            </a:r>
            <a:r>
              <a:rPr sz="3200" b="0" spc="-3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универсальными</a:t>
            </a:r>
            <a:r>
              <a:rPr sz="32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учебными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i="1" spc="-10" dirty="0">
                <a:solidFill>
                  <a:srgbClr val="FF0000"/>
                </a:solidFill>
                <a:latin typeface="Calibri"/>
                <a:cs typeface="Calibri"/>
              </a:rPr>
              <a:t>коммуникативными</a:t>
            </a:r>
            <a:r>
              <a:rPr sz="3200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действиями</a:t>
            </a:r>
            <a:r>
              <a:rPr sz="3200" spc="-5" dirty="0">
                <a:solidFill>
                  <a:srgbClr val="FF0000"/>
                </a:solidFill>
              </a:rPr>
              <a:t>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437" y="1476502"/>
            <a:ext cx="8382000" cy="368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10" dirty="0">
                <a:latin typeface="Cambria"/>
                <a:cs typeface="Cambria"/>
              </a:rPr>
              <a:t>общение:</a:t>
            </a:r>
            <a:r>
              <a:rPr sz="1600" b="1" i="1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воспринимать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формулировать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суждения,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выражать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эмоции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соответствии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условиями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целями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общения;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выражать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себя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(свою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точку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зрения)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устных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endParaRPr sz="1600">
              <a:latin typeface="Cambria"/>
              <a:cs typeface="Cambria"/>
            </a:endParaRPr>
          </a:p>
          <a:p>
            <a:pPr marL="286385" marR="695960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письменных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текстах;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распознавать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невербальные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средства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общения,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понимать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значение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социальных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знаков,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знать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распознавать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предпосылки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конфликтных</a:t>
            </a:r>
            <a:endParaRPr sz="16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ситуаций,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находя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аналогии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литературных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произведениях,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смягчать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конфликты,</a:t>
            </a:r>
            <a:endParaRPr sz="1600">
              <a:latin typeface="Cambria"/>
              <a:cs typeface="Cambria"/>
            </a:endParaRPr>
          </a:p>
          <a:p>
            <a:pPr marL="286385" marR="1524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вести переговоры;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понимать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намерения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других,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проявлять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уважительное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отношение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собеседнику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корректно </a:t>
            </a:r>
            <a:r>
              <a:rPr sz="1600" spc="-15" dirty="0">
                <a:latin typeface="Cambria"/>
                <a:cs typeface="Cambria"/>
              </a:rPr>
              <a:t>формулировать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свои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возражения;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ходе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учебного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диалога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и/или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дискуссии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задавать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вопросы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существу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обсуждаемой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темы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высказывать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идеи,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нацеленные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решение учебной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поддержание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благожелательности</a:t>
            </a:r>
            <a:endParaRPr sz="1600">
              <a:latin typeface="Cambria"/>
              <a:cs typeface="Cambria"/>
            </a:endParaRPr>
          </a:p>
          <a:p>
            <a:pPr marL="286385" marR="55499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mbria"/>
                <a:cs typeface="Cambria"/>
              </a:rPr>
              <a:t>общения;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сопоставлять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свои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суждения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суждениями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других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участников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диалога,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обнаруживать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различие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сходство</a:t>
            </a:r>
            <a:r>
              <a:rPr sz="1600" spc="-10" dirty="0">
                <a:latin typeface="Cambria"/>
                <a:cs typeface="Cambria"/>
              </a:rPr>
              <a:t> позиций;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публично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представлять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результаты</a:t>
            </a:r>
            <a:endParaRPr sz="1600">
              <a:latin typeface="Cambria"/>
              <a:cs typeface="Cambria"/>
            </a:endParaRPr>
          </a:p>
          <a:p>
            <a:pPr marL="286385" marR="20066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выполненного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опыта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(литературоведческого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эксперимента, исследования,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проекта);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самостоятельно </a:t>
            </a:r>
            <a:r>
              <a:rPr sz="1600" spc="-10" dirty="0">
                <a:latin typeface="Cambria"/>
                <a:cs typeface="Cambria"/>
              </a:rPr>
              <a:t>выбирать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формат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выступления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учётом </a:t>
            </a:r>
            <a:r>
              <a:rPr sz="1600" spc="-10" dirty="0">
                <a:latin typeface="Cambria"/>
                <a:cs typeface="Cambria"/>
              </a:rPr>
              <a:t>задач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презентации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endParaRPr sz="1600">
              <a:latin typeface="Cambria"/>
              <a:cs typeface="Cambria"/>
            </a:endParaRPr>
          </a:p>
          <a:p>
            <a:pPr marL="286385" marR="48768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особенностей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аудитории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соответствии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 </a:t>
            </a:r>
            <a:r>
              <a:rPr sz="1600" spc="-10" dirty="0">
                <a:latin typeface="Cambria"/>
                <a:cs typeface="Cambria"/>
              </a:rPr>
              <a:t>ним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составлять</a:t>
            </a:r>
            <a:r>
              <a:rPr sz="1600" spc="-10" dirty="0">
                <a:latin typeface="Cambria"/>
                <a:cs typeface="Cambria"/>
              </a:rPr>
              <a:t> устные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письменные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тексты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 использованием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иллюстративных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материалов;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0" y="397129"/>
            <a:ext cx="43973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15" dirty="0">
                <a:solidFill>
                  <a:srgbClr val="FF0000"/>
                </a:solidFill>
                <a:latin typeface="Calibri"/>
                <a:cs typeface="Calibri"/>
              </a:rPr>
              <a:t>Коммуникативные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268730"/>
            <a:ext cx="8449945" cy="5589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187325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337185" algn="l"/>
                <a:tab pos="337820" algn="l"/>
              </a:tabLst>
            </a:pPr>
            <a:r>
              <a:rPr dirty="0"/>
              <a:t>	</a:t>
            </a:r>
            <a:r>
              <a:rPr sz="1800" spc="-5" dirty="0">
                <a:latin typeface="Cambria"/>
                <a:cs typeface="Cambria"/>
              </a:rPr>
              <a:t>совместная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деятельность: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использовать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преимущества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командной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(парной,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групповой, коллективной)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индивидуальной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работы </a:t>
            </a:r>
            <a:r>
              <a:rPr sz="1800" dirty="0">
                <a:latin typeface="Cambria"/>
                <a:cs typeface="Cambria"/>
              </a:rPr>
              <a:t>при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решении</a:t>
            </a:r>
            <a:endParaRPr sz="1800" dirty="0">
              <a:latin typeface="Cambria"/>
              <a:cs typeface="Cambria"/>
            </a:endParaRPr>
          </a:p>
          <a:p>
            <a:pPr marL="286385" marR="205740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конкретной</a:t>
            </a:r>
            <a:r>
              <a:rPr sz="1800" dirty="0">
                <a:latin typeface="Cambria"/>
                <a:cs typeface="Cambria"/>
              </a:rPr>
              <a:t> проблемы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 уроках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литературы,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обосновывать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необходимость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применения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групповых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форм</a:t>
            </a:r>
            <a:r>
              <a:rPr sz="1800" spc="-10" dirty="0">
                <a:latin typeface="Cambria"/>
                <a:cs typeface="Cambria"/>
              </a:rPr>
              <a:t> взаимодействия</a:t>
            </a:r>
            <a:r>
              <a:rPr sz="1800" dirty="0">
                <a:latin typeface="Cambria"/>
                <a:cs typeface="Cambria"/>
              </a:rPr>
              <a:t> при</a:t>
            </a:r>
            <a:r>
              <a:rPr sz="1800" spc="-5" dirty="0">
                <a:latin typeface="Cambria"/>
                <a:cs typeface="Cambria"/>
              </a:rPr>
              <a:t> решении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поставленной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задачи;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принимать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цель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совместной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учебной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деятельности,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коллективно</a:t>
            </a:r>
            <a:endParaRPr sz="1800" dirty="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строить</a:t>
            </a:r>
            <a:r>
              <a:rPr sz="1800" spc="-5" dirty="0">
                <a:latin typeface="Cambria"/>
                <a:cs typeface="Cambria"/>
              </a:rPr>
              <a:t> действия</a:t>
            </a:r>
            <a:r>
              <a:rPr sz="1800" dirty="0">
                <a:latin typeface="Cambria"/>
                <a:cs typeface="Cambria"/>
              </a:rPr>
              <a:t> по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её </a:t>
            </a:r>
            <a:r>
              <a:rPr sz="1800" spc="-10" dirty="0">
                <a:latin typeface="Cambria"/>
                <a:cs typeface="Cambria"/>
              </a:rPr>
              <a:t>достижению: </a:t>
            </a:r>
            <a:r>
              <a:rPr sz="1800" spc="-5" dirty="0">
                <a:latin typeface="Cambria"/>
                <a:cs typeface="Cambria"/>
              </a:rPr>
              <a:t>распределять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роли,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договариваться,</a:t>
            </a:r>
            <a:endParaRPr sz="1800" dirty="0">
              <a:latin typeface="Cambria"/>
              <a:cs typeface="Cambria"/>
            </a:endParaRPr>
          </a:p>
          <a:p>
            <a:pPr marL="286385" marR="635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mbria"/>
                <a:cs typeface="Cambria"/>
              </a:rPr>
              <a:t>обсуждать</a:t>
            </a:r>
            <a:r>
              <a:rPr sz="1800" spc="-5" dirty="0">
                <a:latin typeface="Cambria"/>
                <a:cs typeface="Cambria"/>
              </a:rPr>
              <a:t> процесс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результат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совместной </a:t>
            </a:r>
            <a:r>
              <a:rPr sz="1800" spc="-10" dirty="0">
                <a:latin typeface="Cambria"/>
                <a:cs typeface="Cambria"/>
              </a:rPr>
              <a:t>работы;</a:t>
            </a:r>
            <a:r>
              <a:rPr sz="1800" dirty="0">
                <a:latin typeface="Cambria"/>
                <a:cs typeface="Cambria"/>
              </a:rPr>
              <a:t> уметь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обобщать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мнения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нескольких </a:t>
            </a:r>
            <a:r>
              <a:rPr sz="1800" spc="-15" dirty="0">
                <a:latin typeface="Cambria"/>
                <a:cs typeface="Cambria"/>
              </a:rPr>
              <a:t>людей; </a:t>
            </a:r>
            <a:r>
              <a:rPr sz="1800" spc="-5" dirty="0">
                <a:latin typeface="Cambria"/>
                <a:cs typeface="Cambria"/>
              </a:rPr>
              <a:t>проявлять готовность </a:t>
            </a:r>
            <a:r>
              <a:rPr sz="1800" spc="-10" dirty="0">
                <a:latin typeface="Cambria"/>
                <a:cs typeface="Cambria"/>
              </a:rPr>
              <a:t>руководить, </a:t>
            </a:r>
            <a:r>
              <a:rPr sz="1800" dirty="0">
                <a:latin typeface="Cambria"/>
                <a:cs typeface="Cambria"/>
              </a:rPr>
              <a:t>выполнять </a:t>
            </a:r>
            <a:r>
              <a:rPr sz="1800" spc="-5" dirty="0">
                <a:latin typeface="Cambria"/>
                <a:cs typeface="Cambria"/>
              </a:rPr>
              <a:t>поручения,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подчиняться;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планировать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организацию совместной </a:t>
            </a:r>
            <a:r>
              <a:rPr sz="1800" spc="-10" dirty="0">
                <a:latin typeface="Cambria"/>
                <a:cs typeface="Cambria"/>
              </a:rPr>
              <a:t>работы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уроке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литературы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внеурочной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учебной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деятельности,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определять свою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роль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(с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учётом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предпочтений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возможностей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всех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участников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взаимодействия),</a:t>
            </a:r>
            <a:endParaRPr sz="1800" dirty="0">
              <a:latin typeface="Cambria"/>
              <a:cs typeface="Cambria"/>
            </a:endParaRPr>
          </a:p>
          <a:p>
            <a:pPr marL="286385" marR="38290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распределять </a:t>
            </a:r>
            <a:r>
              <a:rPr sz="1800" spc="-10" dirty="0">
                <a:latin typeface="Cambria"/>
                <a:cs typeface="Cambria"/>
              </a:rPr>
              <a:t>задачи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между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членами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команды,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участвовать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групповых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формах </a:t>
            </a:r>
            <a:r>
              <a:rPr sz="1800" spc="-10" dirty="0">
                <a:latin typeface="Cambria"/>
                <a:cs typeface="Cambria"/>
              </a:rPr>
              <a:t>работы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(обсуждения,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обмен </a:t>
            </a:r>
            <a:r>
              <a:rPr sz="1800" spc="-10" dirty="0">
                <a:latin typeface="Cambria"/>
                <a:cs typeface="Cambria"/>
              </a:rPr>
              <a:t>мнений,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«мозговые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штурмы»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иные);</a:t>
            </a:r>
            <a:endParaRPr sz="1800" dirty="0">
              <a:latin typeface="Cambria"/>
              <a:cs typeface="Cambria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" dirty="0">
                <a:latin typeface="Cambria"/>
                <a:cs typeface="Cambria"/>
              </a:rPr>
              <a:t>выполнять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свою </a:t>
            </a:r>
            <a:r>
              <a:rPr sz="1800" dirty="0">
                <a:latin typeface="Cambria"/>
                <a:cs typeface="Cambria"/>
              </a:rPr>
              <a:t>часть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работы,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достигать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качественного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результата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своему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направлению,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координировать</a:t>
            </a:r>
            <a:r>
              <a:rPr sz="1800" spc="-5" dirty="0">
                <a:latin typeface="Cambria"/>
                <a:cs typeface="Cambria"/>
              </a:rPr>
              <a:t> свои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действия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 </a:t>
            </a:r>
            <a:r>
              <a:rPr sz="1800" spc="-5" dirty="0">
                <a:latin typeface="Cambria"/>
                <a:cs typeface="Cambria"/>
              </a:rPr>
              <a:t>другими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членами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команды;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оценивать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качество </a:t>
            </a:r>
            <a:r>
              <a:rPr sz="1800" spc="-5" dirty="0">
                <a:latin typeface="Cambria"/>
                <a:cs typeface="Cambria"/>
              </a:rPr>
              <a:t>своего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вклада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общий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результат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критериям,</a:t>
            </a:r>
            <a:endParaRPr sz="1800" dirty="0">
              <a:latin typeface="Cambria"/>
              <a:cs typeface="Cambria"/>
            </a:endParaRPr>
          </a:p>
          <a:p>
            <a:pPr marL="286385" marR="168910">
              <a:lnSpc>
                <a:spcPct val="100000"/>
              </a:lnSpc>
            </a:pPr>
            <a:r>
              <a:rPr sz="1800" spc="-10" dirty="0">
                <a:latin typeface="Cambria"/>
                <a:cs typeface="Cambria"/>
              </a:rPr>
              <a:t>сформулированным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участниками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взаимодействия</a:t>
            </a:r>
            <a:r>
              <a:rPr sz="1800" dirty="0">
                <a:latin typeface="Cambria"/>
                <a:cs typeface="Cambria"/>
              </a:rPr>
              <a:t> 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литературных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занятиях; </a:t>
            </a:r>
            <a:r>
              <a:rPr sz="1800" spc="-10" dirty="0">
                <a:latin typeface="Cambria"/>
                <a:cs typeface="Cambria"/>
              </a:rPr>
              <a:t>сравнивать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результаты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 </a:t>
            </a:r>
            <a:r>
              <a:rPr sz="1800" spc="-15" dirty="0">
                <a:latin typeface="Cambria"/>
                <a:cs typeface="Cambria"/>
              </a:rPr>
              <a:t>исходной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задачей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вклад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каждого </a:t>
            </a:r>
            <a:r>
              <a:rPr sz="1800" spc="-5" dirty="0">
                <a:latin typeface="Cambria"/>
                <a:cs typeface="Cambria"/>
              </a:rPr>
              <a:t>члена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команды</a:t>
            </a:r>
            <a:r>
              <a:rPr sz="1800" dirty="0">
                <a:latin typeface="Cambria"/>
                <a:cs typeface="Cambria"/>
              </a:rPr>
              <a:t> в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достижение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результатов,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разделять </a:t>
            </a:r>
            <a:r>
              <a:rPr sz="1800" spc="-10" dirty="0">
                <a:latin typeface="Cambria"/>
                <a:cs typeface="Cambria"/>
              </a:rPr>
              <a:t>сферу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ответственности</a:t>
            </a:r>
            <a:r>
              <a:rPr sz="1800" dirty="0">
                <a:latin typeface="Cambria"/>
                <a:cs typeface="Cambria"/>
              </a:rPr>
              <a:t> и</a:t>
            </a: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mbria"/>
                <a:cs typeface="Cambria"/>
              </a:rPr>
              <a:t>проявлять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готовность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к</a:t>
            </a:r>
            <a:r>
              <a:rPr sz="1800" spc="-5" dirty="0">
                <a:latin typeface="Cambria"/>
                <a:cs typeface="Cambria"/>
              </a:rPr>
              <a:t> предоставлению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отчёта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перед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группой.</a:t>
            </a:r>
            <a:endParaRPr sz="1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0473" y="196341"/>
            <a:ext cx="60712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12165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FFC000"/>
                </a:solidFill>
                <a:latin typeface="Calibri"/>
                <a:cs typeface="Calibri"/>
              </a:rPr>
              <a:t>Задания , </a:t>
            </a:r>
            <a:r>
              <a:rPr sz="2400" i="1" spc="-10" dirty="0">
                <a:solidFill>
                  <a:srgbClr val="FFC000"/>
                </a:solidFill>
                <a:latin typeface="Calibri"/>
                <a:cs typeface="Calibri"/>
              </a:rPr>
              <a:t>способствующие 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овладению </a:t>
            </a:r>
            <a:r>
              <a:rPr sz="2400" i="1" spc="-5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C000"/>
                </a:solidFill>
                <a:latin typeface="Calibri"/>
                <a:cs typeface="Calibri"/>
              </a:rPr>
              <a:t>коммуникативными</a:t>
            </a:r>
            <a:r>
              <a:rPr sz="2400" i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действиями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spc="-10" dirty="0">
                <a:solidFill>
                  <a:srgbClr val="FFC000"/>
                </a:solidFill>
                <a:latin typeface="Calibri"/>
                <a:cs typeface="Calibri"/>
              </a:rPr>
              <a:t>(общение,</a:t>
            </a:r>
            <a:r>
              <a:rPr sz="2400" i="1" spc="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совместная</a:t>
            </a:r>
            <a:r>
              <a:rPr sz="2400" i="1" spc="-10" dirty="0">
                <a:solidFill>
                  <a:srgbClr val="FFC000"/>
                </a:solidFill>
                <a:latin typeface="Calibri"/>
                <a:cs typeface="Calibri"/>
              </a:rPr>
              <a:t> деятельность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C000"/>
                </a:solidFill>
                <a:latin typeface="Calibri"/>
                <a:cs typeface="Calibri"/>
              </a:rPr>
              <a:t>и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 пр.).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406" y="1412494"/>
            <a:ext cx="7707630" cy="414210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87020" marR="655955" indent="-274320">
              <a:lnSpc>
                <a:spcPct val="80000"/>
              </a:lnSpc>
              <a:spcBef>
                <a:spcPts val="58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1.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Подготовьте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викторину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творчеству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15" dirty="0">
                <a:latin typeface="Cambria"/>
                <a:cs typeface="Cambria"/>
              </a:rPr>
              <a:t>А.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С.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Пушкина.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заключительном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уроке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творчеству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великого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поэта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680"/>
              </a:lnSpc>
            </a:pPr>
            <a:r>
              <a:rPr sz="2000" dirty="0">
                <a:latin typeface="Cambria"/>
                <a:cs typeface="Cambria"/>
              </a:rPr>
              <a:t>организуйте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ее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проведение,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привлеките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работе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своих</a:t>
            </a:r>
            <a:endParaRPr sz="2000">
              <a:latin typeface="Cambria"/>
              <a:cs typeface="Cambria"/>
            </a:endParaRPr>
          </a:p>
          <a:p>
            <a:pPr marL="287020" marR="130175">
              <a:lnSpc>
                <a:spcPct val="80000"/>
              </a:lnSpc>
              <a:spcBef>
                <a:spcPts val="240"/>
              </a:spcBef>
            </a:pPr>
            <a:r>
              <a:rPr sz="2000" spc="-5" dirty="0">
                <a:latin typeface="Cambria"/>
                <a:cs typeface="Cambria"/>
              </a:rPr>
              <a:t>одноклассников. Подумайте </a:t>
            </a:r>
            <a:r>
              <a:rPr sz="2000" dirty="0">
                <a:latin typeface="Cambria"/>
                <a:cs typeface="Cambria"/>
              </a:rPr>
              <a:t>о </a:t>
            </a:r>
            <a:r>
              <a:rPr sz="2000" spc="-5" dirty="0">
                <a:latin typeface="Cambria"/>
                <a:cs typeface="Cambria"/>
              </a:rPr>
              <a:t>том, какие </a:t>
            </a:r>
            <a:r>
              <a:rPr sz="2000" dirty="0">
                <a:latin typeface="Cambria"/>
                <a:cs typeface="Cambria"/>
              </a:rPr>
              <a:t>задания в </a:t>
            </a:r>
            <a:r>
              <a:rPr sz="2000" spc="-10" dirty="0">
                <a:latin typeface="Cambria"/>
                <a:cs typeface="Cambria"/>
              </a:rPr>
              <a:t>подготовке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викторины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вы им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поручите,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как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они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будут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участвовать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проведении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мероприятия.</a:t>
            </a:r>
            <a:endParaRPr sz="2000">
              <a:latin typeface="Cambria"/>
              <a:cs typeface="Cambria"/>
            </a:endParaRPr>
          </a:p>
          <a:p>
            <a:pPr marL="287020" marR="5080" indent="-274320">
              <a:lnSpc>
                <a:spcPts val="1920"/>
              </a:lnSpc>
              <a:spcBef>
                <a:spcPts val="58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2. Поучаствуйте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10" dirty="0">
                <a:latin typeface="Cambria"/>
                <a:cs typeface="Cambria"/>
              </a:rPr>
              <a:t>подготовке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проведении </a:t>
            </a:r>
            <a:r>
              <a:rPr sz="2000" dirty="0">
                <a:latin typeface="Cambria"/>
                <a:cs typeface="Cambria"/>
              </a:rPr>
              <a:t>урока внеклассного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вместе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учителем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одноклассниками.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Предложите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5" dirty="0">
                <a:latin typeface="Cambria"/>
                <a:cs typeface="Cambria"/>
              </a:rPr>
              <a:t>для</a:t>
            </a:r>
            <a:endParaRPr sz="2000">
              <a:latin typeface="Cambria"/>
              <a:cs typeface="Cambria"/>
            </a:endParaRPr>
          </a:p>
          <a:p>
            <a:pPr marL="287020" marR="75565">
              <a:lnSpc>
                <a:spcPct val="80000"/>
              </a:lnSpc>
              <a:spcBef>
                <a:spcPts val="15"/>
              </a:spcBef>
            </a:pPr>
            <a:r>
              <a:rPr sz="2000" dirty="0">
                <a:latin typeface="Cambria"/>
                <a:cs typeface="Cambria"/>
              </a:rPr>
              <a:t>обсуждения понравившуюся вам </a:t>
            </a:r>
            <a:r>
              <a:rPr sz="2000" spc="-30" dirty="0">
                <a:latin typeface="Cambria"/>
                <a:cs typeface="Cambria"/>
              </a:rPr>
              <a:t>книгу, </a:t>
            </a:r>
            <a:r>
              <a:rPr sz="2000" spc="-5" dirty="0">
                <a:latin typeface="Cambria"/>
                <a:cs typeface="Cambria"/>
              </a:rPr>
              <a:t>продумайте, </a:t>
            </a:r>
            <a:r>
              <a:rPr sz="2000" dirty="0">
                <a:latin typeface="Cambria"/>
                <a:cs typeface="Cambria"/>
              </a:rPr>
              <a:t>как вы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будете </a:t>
            </a:r>
            <a:r>
              <a:rPr sz="2000" dirty="0">
                <a:latin typeface="Cambria"/>
                <a:cs typeface="Cambria"/>
              </a:rPr>
              <a:t>ее </a:t>
            </a:r>
            <a:r>
              <a:rPr sz="2000" spc="-5" dirty="0">
                <a:latin typeface="Cambria"/>
                <a:cs typeface="Cambria"/>
              </a:rPr>
              <a:t>презентовать, </a:t>
            </a:r>
            <a:r>
              <a:rPr sz="2000" dirty="0">
                <a:latin typeface="Cambria"/>
                <a:cs typeface="Cambria"/>
              </a:rPr>
              <a:t>придумайте вопросы </a:t>
            </a:r>
            <a:r>
              <a:rPr sz="2000" spc="5" dirty="0">
                <a:latin typeface="Cambria"/>
                <a:cs typeface="Cambria"/>
              </a:rPr>
              <a:t>для </a:t>
            </a:r>
            <a:r>
              <a:rPr sz="2000" dirty="0">
                <a:latin typeface="Cambria"/>
                <a:cs typeface="Cambria"/>
              </a:rPr>
              <a:t>обсуждения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книги. </a:t>
            </a:r>
            <a:r>
              <a:rPr sz="2000" dirty="0">
                <a:latin typeface="Cambria"/>
                <a:cs typeface="Cambria"/>
              </a:rPr>
              <a:t>Посоветуйтесь с </a:t>
            </a:r>
            <a:r>
              <a:rPr sz="2000" spc="-5" dirty="0">
                <a:latin typeface="Cambria"/>
                <a:cs typeface="Cambria"/>
              </a:rPr>
              <a:t>учителем. Если </a:t>
            </a:r>
            <a:r>
              <a:rPr sz="2000" dirty="0">
                <a:latin typeface="Cambria"/>
                <a:cs typeface="Cambria"/>
              </a:rPr>
              <a:t>эту книгу прочитал еще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кто-то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из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одноклассников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—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пригласите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его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 свой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проект.</a:t>
            </a:r>
            <a:endParaRPr sz="2000">
              <a:latin typeface="Cambria"/>
              <a:cs typeface="Cambria"/>
            </a:endParaRPr>
          </a:p>
          <a:p>
            <a:pPr marL="287020" marR="71755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3. </a:t>
            </a:r>
            <a:r>
              <a:rPr sz="2000" spc="-15" dirty="0">
                <a:latin typeface="Cambria"/>
                <a:cs typeface="Cambria"/>
              </a:rPr>
              <a:t>Подготовьте </a:t>
            </a:r>
            <a:r>
              <a:rPr sz="2000" dirty="0">
                <a:latin typeface="Cambria"/>
                <a:cs typeface="Cambria"/>
              </a:rPr>
              <a:t>вместе с </a:t>
            </a:r>
            <a:r>
              <a:rPr sz="2000" spc="-5" dirty="0">
                <a:latin typeface="Cambria"/>
                <a:cs typeface="Cambria"/>
              </a:rPr>
              <a:t>одноклассниками выразительное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чтение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 </a:t>
            </a:r>
            <a:r>
              <a:rPr sz="2000" spc="-5" dirty="0">
                <a:latin typeface="Cambria"/>
                <a:cs typeface="Cambria"/>
              </a:rPr>
              <a:t>ролям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фрагмента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юмористического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рассказа.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685"/>
              </a:lnSpc>
            </a:pPr>
            <a:r>
              <a:rPr sz="2000" spc="-10" dirty="0">
                <a:latin typeface="Cambria"/>
                <a:cs typeface="Cambria"/>
              </a:rPr>
              <a:t>Подумайте,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как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надо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читать,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чтобы</a:t>
            </a:r>
            <a:r>
              <a:rPr sz="2000" spc="-5" dirty="0">
                <a:latin typeface="Cambria"/>
                <a:cs typeface="Cambria"/>
              </a:rPr>
              <a:t> сохранить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юмористический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2160"/>
              </a:lnSpc>
            </a:pPr>
            <a:r>
              <a:rPr sz="2000" spc="-5" dirty="0">
                <a:latin typeface="Cambria"/>
                <a:cs typeface="Cambria"/>
              </a:rPr>
              <a:t>характер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произведения.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9090" y="313944"/>
            <a:ext cx="689927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solidFill>
                  <a:srgbClr val="696363"/>
                </a:solidFill>
                <a:latin typeface="Calibri"/>
                <a:cs typeface="Calibri"/>
              </a:rPr>
              <a:t>Овладение</a:t>
            </a:r>
            <a:r>
              <a:rPr sz="3200" b="0" spc="-6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универсальными</a:t>
            </a:r>
            <a:r>
              <a:rPr sz="3200" b="0" spc="-4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3200" b="0" dirty="0">
                <a:solidFill>
                  <a:srgbClr val="696363"/>
                </a:solidFill>
                <a:latin typeface="Calibri"/>
                <a:cs typeface="Calibri"/>
              </a:rPr>
              <a:t>учебными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регулятивными</a:t>
            </a:r>
            <a:r>
              <a:rPr sz="32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5" dirty="0">
                <a:solidFill>
                  <a:srgbClr val="FF0000"/>
                </a:solidFill>
                <a:latin typeface="Calibri"/>
                <a:cs typeface="Calibri"/>
              </a:rPr>
              <a:t>действиями: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97686"/>
            <a:ext cx="7972425" cy="5536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самоорганизация</a:t>
            </a:r>
            <a:r>
              <a:rPr sz="1600" spc="-5" dirty="0">
                <a:latin typeface="Cambria"/>
                <a:cs typeface="Cambria"/>
              </a:rPr>
              <a:t>: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проблемы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для </a:t>
            </a:r>
            <a:r>
              <a:rPr sz="1600" spc="-5" dirty="0">
                <a:latin typeface="Cambria"/>
                <a:cs typeface="Cambria"/>
              </a:rPr>
              <a:t>решения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учебных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жизненных</a:t>
            </a:r>
            <a:endParaRPr sz="1600">
              <a:latin typeface="Cambria"/>
              <a:cs typeface="Cambria"/>
            </a:endParaRPr>
          </a:p>
          <a:p>
            <a:pPr marL="286385" marR="299720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ситуациях,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анализируя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ситуации,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изображённые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художественной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литературе;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ориентироваться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различных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подходах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принятия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(индивидуальное, </a:t>
            </a:r>
            <a:r>
              <a:rPr sz="1600" spc="-5" dirty="0">
                <a:latin typeface="Cambria"/>
                <a:cs typeface="Cambria"/>
              </a:rPr>
              <a:t> принятие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 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группе,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принятие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группой);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самостоятельно</a:t>
            </a:r>
            <a:endParaRPr sz="1600">
              <a:latin typeface="Cambria"/>
              <a:cs typeface="Cambria"/>
            </a:endParaRPr>
          </a:p>
          <a:p>
            <a:pPr marL="286385" marR="266065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составлять </a:t>
            </a:r>
            <a:r>
              <a:rPr sz="1600" spc="-10" dirty="0">
                <a:latin typeface="Cambria"/>
                <a:cs typeface="Cambria"/>
              </a:rPr>
              <a:t>алгоритм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(или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его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часть),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выбирать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способ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 </a:t>
            </a:r>
            <a:r>
              <a:rPr sz="1600" spc="-15" dirty="0">
                <a:latin typeface="Cambria"/>
                <a:cs typeface="Cambria"/>
              </a:rPr>
              <a:t>задачи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 учётом</a:t>
            </a:r>
            <a:r>
              <a:rPr sz="1600" spc="-10" dirty="0">
                <a:latin typeface="Cambria"/>
                <a:cs typeface="Cambria"/>
              </a:rPr>
              <a:t> имеющихся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ресурсов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собственных</a:t>
            </a:r>
            <a:endParaRPr sz="1600">
              <a:latin typeface="Cambria"/>
              <a:cs typeface="Cambria"/>
            </a:endParaRPr>
          </a:p>
          <a:p>
            <a:pPr marL="286385" marR="30226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возможностей, </a:t>
            </a:r>
            <a:r>
              <a:rPr sz="1600" spc="-10" dirty="0">
                <a:latin typeface="Cambria"/>
                <a:cs typeface="Cambria"/>
              </a:rPr>
              <a:t>аргументировать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предлагаемые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варианты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решений;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составлять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план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действий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(план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реализации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намеченного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алгоритма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решения)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endParaRPr sz="1600">
              <a:latin typeface="Cambria"/>
              <a:cs typeface="Cambria"/>
            </a:endParaRPr>
          </a:p>
          <a:p>
            <a:pPr marL="286385" marR="298450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корректировать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предложенный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алгоритм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учётом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получения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новых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знаний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изучаемом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литературном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объекте;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делать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выбор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брать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ответственность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за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решение;</a:t>
            </a:r>
            <a:endParaRPr sz="1600">
              <a:latin typeface="Cambria"/>
              <a:cs typeface="Cambria"/>
            </a:endParaRPr>
          </a:p>
          <a:p>
            <a:pPr marL="286385" marR="939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10" dirty="0">
                <a:latin typeface="Cambria"/>
                <a:cs typeface="Cambria"/>
              </a:rPr>
              <a:t>самоконтроль:</a:t>
            </a:r>
            <a:r>
              <a:rPr sz="1600" b="1" i="1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владеть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способами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самоконтроля,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самомотивации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рефлексии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школьном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литературном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образовании;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давать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адекватную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оценку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</a:t>
            </a:r>
            <a:endParaRPr sz="1600">
              <a:latin typeface="Cambria"/>
              <a:cs typeface="Cambria"/>
            </a:endParaRPr>
          </a:p>
          <a:p>
            <a:pPr marL="286385" marR="508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Cambria"/>
                <a:cs typeface="Cambria"/>
              </a:rPr>
              <a:t>ситуации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предлагать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план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её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изменения;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учитывать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контекст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предвидеть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трудности,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которые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могут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возникнуть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при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учебной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задачи,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адаптировать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решение к меняющимся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обстоятельствам;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объяснять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причины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достижения</a:t>
            </a:r>
            <a:endParaRPr sz="1600">
              <a:latin typeface="Cambria"/>
              <a:cs typeface="Cambria"/>
            </a:endParaRPr>
          </a:p>
          <a:p>
            <a:pPr marL="286385" marR="12700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(недостижения)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результатов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деятельности,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давать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оценку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приобретённому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25" dirty="0">
                <a:latin typeface="Cambria"/>
                <a:cs typeface="Cambria"/>
              </a:rPr>
              <a:t>опыту,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уметь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находить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позитивное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произошедшей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ситуации;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вносить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коррективы </a:t>
            </a:r>
            <a:r>
              <a:rPr sz="1600" spc="-5" dirty="0">
                <a:latin typeface="Cambria"/>
                <a:cs typeface="Cambria"/>
              </a:rPr>
              <a:t>в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деятельность </a:t>
            </a:r>
            <a:r>
              <a:rPr sz="1600" spc="-5" dirty="0">
                <a:latin typeface="Cambria"/>
                <a:cs typeface="Cambria"/>
              </a:rPr>
              <a:t>на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основе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новых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обстоятельств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изменившихся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ситуаций,</a:t>
            </a:r>
            <a:endParaRPr sz="1600">
              <a:latin typeface="Cambria"/>
              <a:cs typeface="Cambria"/>
            </a:endParaRPr>
          </a:p>
          <a:p>
            <a:pPr marL="286385" marR="863600">
              <a:lnSpc>
                <a:spcPct val="100000"/>
              </a:lnSpc>
            </a:pPr>
            <a:r>
              <a:rPr sz="1600" spc="-10" dirty="0">
                <a:latin typeface="Cambria"/>
                <a:cs typeface="Cambria"/>
              </a:rPr>
              <a:t>установленных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ошибок,</a:t>
            </a:r>
            <a:r>
              <a:rPr sz="1600" spc="-5" dirty="0">
                <a:latin typeface="Cambria"/>
                <a:cs typeface="Cambria"/>
              </a:rPr>
              <a:t> возникших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трудностей; </a:t>
            </a:r>
            <a:r>
              <a:rPr sz="1600" spc="-5" dirty="0">
                <a:latin typeface="Cambria"/>
                <a:cs typeface="Cambria"/>
              </a:rPr>
              <a:t>оценивать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соответствие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результата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цели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условиям;</a:t>
            </a:r>
            <a:endParaRPr sz="16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350" spc="-505" dirty="0">
                <a:solidFill>
                  <a:srgbClr val="D24717"/>
                </a:solidFill>
                <a:latin typeface="Segoe UI Symbol"/>
                <a:cs typeface="Segoe UI Symbol"/>
              </a:rPr>
              <a:t>⚫</a:t>
            </a:r>
            <a:endParaRPr sz="135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533400"/>
            <a:ext cx="3315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15" dirty="0">
                <a:solidFill>
                  <a:srgbClr val="FF0000"/>
                </a:solidFill>
                <a:latin typeface="Calibri"/>
                <a:cs typeface="Calibri"/>
              </a:rPr>
              <a:t>Регулятивные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89278"/>
            <a:ext cx="7908925" cy="474789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6385" marR="5080" indent="-274320">
              <a:lnSpc>
                <a:spcPct val="90100"/>
              </a:lnSpc>
              <a:spcBef>
                <a:spcPts val="38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b="1" i="1" spc="-5" dirty="0">
                <a:latin typeface="Cambria"/>
                <a:cs typeface="Cambria"/>
              </a:rPr>
              <a:t>эмоциональный интеллект</a:t>
            </a:r>
            <a:r>
              <a:rPr sz="2400" spc="-5" dirty="0">
                <a:latin typeface="Cambria"/>
                <a:cs typeface="Cambria"/>
              </a:rPr>
              <a:t>: развивать способность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различать </a:t>
            </a:r>
            <a:r>
              <a:rPr sz="2400" dirty="0">
                <a:latin typeface="Cambria"/>
                <a:cs typeface="Cambria"/>
              </a:rPr>
              <a:t>и называть </a:t>
            </a:r>
            <a:r>
              <a:rPr sz="2400" spc="-5" dirty="0">
                <a:latin typeface="Cambria"/>
                <a:cs typeface="Cambria"/>
              </a:rPr>
              <a:t>собственные эмоции, управлять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ими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эмоциями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других;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выявлять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анализировать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450"/>
              </a:lnSpc>
            </a:pPr>
            <a:r>
              <a:rPr sz="2400" spc="-5" dirty="0">
                <a:latin typeface="Cambria"/>
                <a:cs typeface="Cambria"/>
              </a:rPr>
              <a:t>причины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эмоций;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ставить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себя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на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место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другого</a:t>
            </a:r>
            <a:endParaRPr sz="2400">
              <a:latin typeface="Cambria"/>
              <a:cs typeface="Cambria"/>
            </a:endParaRPr>
          </a:p>
          <a:p>
            <a:pPr marL="286385" marR="86360">
              <a:lnSpc>
                <a:spcPct val="90000"/>
              </a:lnSpc>
              <a:spcBef>
                <a:spcPts val="145"/>
              </a:spcBef>
            </a:pPr>
            <a:r>
              <a:rPr sz="2400" dirty="0">
                <a:latin typeface="Cambria"/>
                <a:cs typeface="Cambria"/>
              </a:rPr>
              <a:t>человека, </a:t>
            </a:r>
            <a:r>
              <a:rPr sz="2400" spc="-5" dirty="0">
                <a:latin typeface="Cambria"/>
                <a:cs typeface="Cambria"/>
              </a:rPr>
              <a:t>понимать </a:t>
            </a:r>
            <a:r>
              <a:rPr sz="2400" spc="-10" dirty="0">
                <a:latin typeface="Cambria"/>
                <a:cs typeface="Cambria"/>
              </a:rPr>
              <a:t>мотивы </a:t>
            </a:r>
            <a:r>
              <a:rPr sz="2400" dirty="0">
                <a:latin typeface="Cambria"/>
                <a:cs typeface="Cambria"/>
              </a:rPr>
              <a:t>и намерения </a:t>
            </a:r>
            <a:r>
              <a:rPr sz="2400" spc="-10" dirty="0">
                <a:latin typeface="Cambria"/>
                <a:cs typeface="Cambria"/>
              </a:rPr>
              <a:t>другого, 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анализируя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примеры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 </a:t>
            </a:r>
            <a:r>
              <a:rPr sz="2400" spc="-15" dirty="0">
                <a:latin typeface="Cambria"/>
                <a:cs typeface="Cambria"/>
              </a:rPr>
              <a:t>художественной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литературы; </a:t>
            </a:r>
            <a:r>
              <a:rPr sz="2400" spc="-509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регулировать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способ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выражения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своих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эмоций;</a:t>
            </a:r>
            <a:endParaRPr sz="2400">
              <a:latin typeface="Cambria"/>
              <a:cs typeface="Cambria"/>
            </a:endParaRPr>
          </a:p>
          <a:p>
            <a:pPr marL="286385" marR="622935" indent="-274320">
              <a:lnSpc>
                <a:spcPts val="2590"/>
              </a:lnSpc>
              <a:spcBef>
                <a:spcPts val="64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353695" algn="l"/>
                <a:tab pos="354965" algn="l"/>
              </a:tabLst>
            </a:pPr>
            <a:r>
              <a:rPr dirty="0"/>
              <a:t>	</a:t>
            </a:r>
            <a:r>
              <a:rPr sz="2400" b="1" i="1" spc="-10" dirty="0">
                <a:latin typeface="Cambria"/>
                <a:cs typeface="Cambria"/>
              </a:rPr>
              <a:t>принятие </a:t>
            </a:r>
            <a:r>
              <a:rPr sz="2400" b="1" i="1" spc="-5" dirty="0">
                <a:latin typeface="Cambria"/>
                <a:cs typeface="Cambria"/>
              </a:rPr>
              <a:t>себя</a:t>
            </a:r>
            <a:r>
              <a:rPr sz="2400" b="1" i="1" spc="15" dirty="0">
                <a:latin typeface="Cambria"/>
                <a:cs typeface="Cambria"/>
              </a:rPr>
              <a:t> </a:t>
            </a:r>
            <a:r>
              <a:rPr sz="2400" b="1" i="1" dirty="0">
                <a:latin typeface="Cambria"/>
                <a:cs typeface="Cambria"/>
              </a:rPr>
              <a:t>и</a:t>
            </a:r>
            <a:r>
              <a:rPr sz="2400" b="1" i="1" spc="-15" dirty="0">
                <a:latin typeface="Cambria"/>
                <a:cs typeface="Cambria"/>
              </a:rPr>
              <a:t> </a:t>
            </a:r>
            <a:r>
              <a:rPr sz="2400" b="1" i="1" spc="-5" dirty="0">
                <a:latin typeface="Cambria"/>
                <a:cs typeface="Cambria"/>
              </a:rPr>
              <a:t>других</a:t>
            </a:r>
            <a:r>
              <a:rPr sz="2400" spc="-5" dirty="0">
                <a:latin typeface="Cambria"/>
                <a:cs typeface="Cambria"/>
              </a:rPr>
              <a:t>: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осознанно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относиться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другому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25" dirty="0">
                <a:latin typeface="Cambria"/>
                <a:cs typeface="Cambria"/>
              </a:rPr>
              <a:t>человеку,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его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мнению,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размышляя</a:t>
            </a:r>
            <a:r>
              <a:rPr sz="2400" dirty="0">
                <a:latin typeface="Cambria"/>
                <a:cs typeface="Cambria"/>
              </a:rPr>
              <a:t> над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415"/>
              </a:lnSpc>
            </a:pPr>
            <a:r>
              <a:rPr sz="2400" spc="-10" dirty="0">
                <a:latin typeface="Cambria"/>
                <a:cs typeface="Cambria"/>
              </a:rPr>
              <a:t>взаимоотношениями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литературных</a:t>
            </a:r>
            <a:r>
              <a:rPr sz="2400" spc="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героев;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595"/>
              </a:lnSpc>
            </a:pPr>
            <a:r>
              <a:rPr sz="2400" spc="-5" dirty="0">
                <a:latin typeface="Cambria"/>
                <a:cs typeface="Cambria"/>
              </a:rPr>
              <a:t>признавать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своё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право </a:t>
            </a:r>
            <a:r>
              <a:rPr sz="2400" dirty="0">
                <a:latin typeface="Cambria"/>
                <a:cs typeface="Cambria"/>
              </a:rPr>
              <a:t>на</a:t>
            </a:r>
            <a:r>
              <a:rPr sz="2400" spc="-5" dirty="0">
                <a:latin typeface="Cambria"/>
                <a:cs typeface="Cambria"/>
              </a:rPr>
              <a:t> ошибку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 </a:t>
            </a:r>
            <a:r>
              <a:rPr sz="2400" spc="-10" dirty="0">
                <a:latin typeface="Cambria"/>
                <a:cs typeface="Cambria"/>
              </a:rPr>
              <a:t>такое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же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право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590"/>
              </a:lnSpc>
            </a:pPr>
            <a:r>
              <a:rPr sz="2400" spc="-10" dirty="0">
                <a:latin typeface="Cambria"/>
                <a:cs typeface="Cambria"/>
              </a:rPr>
              <a:t>другого;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принимать </a:t>
            </a:r>
            <a:r>
              <a:rPr sz="2400" spc="-5" dirty="0">
                <a:latin typeface="Cambria"/>
                <a:cs typeface="Cambria"/>
              </a:rPr>
              <a:t>себя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 </a:t>
            </a:r>
            <a:r>
              <a:rPr sz="2400" spc="-10" dirty="0">
                <a:latin typeface="Cambria"/>
                <a:cs typeface="Cambria"/>
              </a:rPr>
              <a:t>других, </a:t>
            </a:r>
            <a:r>
              <a:rPr sz="2400" dirty="0">
                <a:latin typeface="Cambria"/>
                <a:cs typeface="Cambria"/>
              </a:rPr>
              <a:t>не осуждая;</a:t>
            </a:r>
            <a:endParaRPr sz="2400">
              <a:latin typeface="Cambria"/>
              <a:cs typeface="Cambria"/>
            </a:endParaRPr>
          </a:p>
          <a:p>
            <a:pPr marL="286385" marR="751840">
              <a:lnSpc>
                <a:spcPts val="2590"/>
              </a:lnSpc>
              <a:spcBef>
                <a:spcPts val="180"/>
              </a:spcBef>
            </a:pPr>
            <a:r>
              <a:rPr sz="2400" spc="-5" dirty="0">
                <a:latin typeface="Cambria"/>
                <a:cs typeface="Cambria"/>
              </a:rPr>
              <a:t>проявлять </a:t>
            </a:r>
            <a:r>
              <a:rPr sz="2400" spc="-10" dirty="0">
                <a:latin typeface="Cambria"/>
                <a:cs typeface="Cambria"/>
              </a:rPr>
              <a:t>открытость</a:t>
            </a:r>
            <a:r>
              <a:rPr sz="2400" spc="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себе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5" dirty="0">
                <a:latin typeface="Cambria"/>
                <a:cs typeface="Cambria"/>
              </a:rPr>
              <a:t> другим; осознавать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невозможность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контролировать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всё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35" dirty="0">
                <a:latin typeface="Cambria"/>
                <a:cs typeface="Cambria"/>
              </a:rPr>
              <a:t>вокруг.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426628"/>
            <a:ext cx="712787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Овладение</a:t>
            </a:r>
            <a:r>
              <a:rPr sz="2400" i="1" spc="-4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регулятивными</a:t>
            </a:r>
            <a:r>
              <a:rPr sz="2400" i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действиями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(самоорганизации,</a:t>
            </a:r>
            <a:r>
              <a:rPr sz="2400" i="1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C000"/>
                </a:solidFill>
                <a:latin typeface="Calibri"/>
                <a:cs typeface="Calibri"/>
              </a:rPr>
              <a:t>самоконтроля,</a:t>
            </a:r>
            <a:r>
              <a:rPr sz="2400" i="1" spc="-5" dirty="0">
                <a:solidFill>
                  <a:srgbClr val="FFC000"/>
                </a:solidFill>
                <a:latin typeface="Calibri"/>
                <a:cs typeface="Calibri"/>
              </a:rPr>
              <a:t> принятию</a:t>
            </a:r>
            <a:r>
              <a:rPr sz="2400" i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spc="-5" dirty="0" err="1">
                <a:solidFill>
                  <a:srgbClr val="FFC000"/>
                </a:solidFill>
                <a:latin typeface="Calibri"/>
                <a:cs typeface="Calibri"/>
              </a:rPr>
              <a:t>себя</a:t>
            </a:r>
            <a:r>
              <a:rPr sz="2400" i="1" spc="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400" i="1" dirty="0" smtClean="0">
                <a:solidFill>
                  <a:srgbClr val="FFC000"/>
                </a:solidFill>
                <a:latin typeface="Calibri"/>
                <a:cs typeface="Calibri"/>
              </a:rPr>
              <a:t>и</a:t>
            </a:r>
            <a:r>
              <a:rPr lang="ru-RU" sz="2400" i="1" dirty="0" smtClean="0">
                <a:solidFill>
                  <a:srgbClr val="FFC000"/>
                </a:solidFill>
                <a:latin typeface="Calibri"/>
                <a:cs typeface="Calibri"/>
              </a:rPr>
              <a:t> других)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600200"/>
            <a:ext cx="7978775" cy="4654736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430530" marR="655955" indent="-274320">
              <a:lnSpc>
                <a:spcPct val="80000"/>
              </a:lnSpc>
              <a:spcBef>
                <a:spcPts val="141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430530" algn="l"/>
                <a:tab pos="431165" algn="l"/>
              </a:tabLst>
            </a:pPr>
            <a:r>
              <a:rPr sz="2200" spc="-5" dirty="0" smtClean="0">
                <a:latin typeface="Cambria"/>
                <a:cs typeface="Cambria"/>
              </a:rPr>
              <a:t>1</a:t>
            </a:r>
            <a:r>
              <a:rPr sz="2200" spc="-5" dirty="0">
                <a:latin typeface="Cambria"/>
                <a:cs typeface="Cambria"/>
              </a:rPr>
              <a:t>.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Представьте,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 вы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оказались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острове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пиратов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вместе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45" dirty="0">
                <a:latin typeface="Cambria"/>
                <a:cs typeface="Cambria"/>
              </a:rPr>
              <a:t>Томом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Сойером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его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товарищами.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 </a:t>
            </a:r>
            <a:r>
              <a:rPr sz="2200" spc="-10" dirty="0">
                <a:latin typeface="Cambria"/>
                <a:cs typeface="Cambria"/>
              </a:rPr>
              <a:t>бы</a:t>
            </a:r>
            <a:r>
              <a:rPr sz="2200" dirty="0">
                <a:latin typeface="Cambria"/>
                <a:cs typeface="Cambria"/>
              </a:rPr>
              <a:t> вы</a:t>
            </a:r>
          </a:p>
          <a:p>
            <a:pPr marL="430530">
              <a:lnSpc>
                <a:spcPts val="1850"/>
              </a:lnSpc>
            </a:pPr>
            <a:r>
              <a:rPr sz="2200" spc="-5" dirty="0">
                <a:latin typeface="Cambria"/>
                <a:cs typeface="Cambria"/>
              </a:rPr>
              <a:t>изменили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 их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образе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жизни,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чем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предупредили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бы,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endParaRPr sz="2200" dirty="0">
              <a:latin typeface="Cambria"/>
              <a:cs typeface="Cambria"/>
            </a:endParaRPr>
          </a:p>
          <a:p>
            <a:pPr marL="430530">
              <a:lnSpc>
                <a:spcPts val="2375"/>
              </a:lnSpc>
            </a:pPr>
            <a:r>
              <a:rPr sz="2200" spc="-5" dirty="0">
                <a:latin typeface="Cambria"/>
                <a:cs typeface="Cambria"/>
              </a:rPr>
              <a:t>чем</a:t>
            </a:r>
            <a:r>
              <a:rPr sz="2200" spc="-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постарались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бы</a:t>
            </a:r>
            <a:r>
              <a:rPr sz="2200" spc="-5" dirty="0">
                <a:latin typeface="Cambria"/>
                <a:cs typeface="Cambria"/>
              </a:rPr>
              <a:t> убедить?</a:t>
            </a:r>
            <a:endParaRPr sz="2200" dirty="0">
              <a:latin typeface="Cambria"/>
              <a:cs typeface="Cambria"/>
            </a:endParaRPr>
          </a:p>
          <a:p>
            <a:pPr marL="430530" marR="65786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430530" algn="l"/>
                <a:tab pos="431165" algn="l"/>
              </a:tabLst>
            </a:pPr>
            <a:r>
              <a:rPr sz="2200" spc="-5" dirty="0">
                <a:latin typeface="Cambria"/>
                <a:cs typeface="Cambria"/>
              </a:rPr>
              <a:t>2. </a:t>
            </a:r>
            <a:r>
              <a:rPr sz="2200" spc="-10" dirty="0">
                <a:latin typeface="Cambria"/>
                <a:cs typeface="Cambria"/>
              </a:rPr>
              <a:t>Вы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прочитали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рассказ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Л. </a:t>
            </a:r>
            <a:r>
              <a:rPr sz="2200" spc="-10" dirty="0">
                <a:latin typeface="Cambria"/>
                <a:cs typeface="Cambria"/>
              </a:rPr>
              <a:t>Андреева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«Кусака».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Как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вы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считаете,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правы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были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хозяева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дачи,</a:t>
            </a:r>
            <a:r>
              <a:rPr sz="2200" spc="-5" dirty="0">
                <a:latin typeface="Cambria"/>
                <a:cs typeface="Cambria"/>
              </a:rPr>
              <a:t> оставив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собаку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endParaRPr sz="2200" dirty="0">
              <a:latin typeface="Cambria"/>
              <a:cs typeface="Cambria"/>
            </a:endParaRPr>
          </a:p>
          <a:p>
            <a:pPr marL="430530">
              <a:lnSpc>
                <a:spcPts val="1850"/>
              </a:lnSpc>
            </a:pPr>
            <a:r>
              <a:rPr sz="2200" spc="-10" dirty="0">
                <a:latin typeface="Cambria"/>
                <a:cs typeface="Cambria"/>
              </a:rPr>
              <a:t>одиночестве,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или,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ваш </a:t>
            </a:r>
            <a:r>
              <a:rPr sz="2200" spc="-20" dirty="0">
                <a:latin typeface="Cambria"/>
                <a:cs typeface="Cambria"/>
              </a:rPr>
              <a:t>взгляд,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нужно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было</a:t>
            </a:r>
            <a:r>
              <a:rPr sz="2200" spc="-5" dirty="0">
                <a:latin typeface="Cambria"/>
                <a:cs typeface="Cambria"/>
              </a:rPr>
              <a:t> повести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себя</a:t>
            </a:r>
            <a:endParaRPr sz="2200" dirty="0">
              <a:latin typeface="Cambria"/>
              <a:cs typeface="Cambria"/>
            </a:endParaRPr>
          </a:p>
          <a:p>
            <a:pPr marL="430530">
              <a:lnSpc>
                <a:spcPts val="2115"/>
              </a:lnSpc>
            </a:pPr>
            <a:r>
              <a:rPr sz="2200" spc="-10" dirty="0">
                <a:latin typeface="Cambria"/>
                <a:cs typeface="Cambria"/>
              </a:rPr>
              <a:t>иначе.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Поразмышляйте,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можно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было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сделать,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чтобы</a:t>
            </a:r>
            <a:endParaRPr sz="2200" dirty="0">
              <a:latin typeface="Cambria"/>
              <a:cs typeface="Cambria"/>
            </a:endParaRPr>
          </a:p>
          <a:p>
            <a:pPr marL="430530" marR="1010285">
              <a:lnSpc>
                <a:spcPct val="80000"/>
              </a:lnSpc>
              <a:spcBef>
                <a:spcPts val="265"/>
              </a:spcBef>
            </a:pPr>
            <a:r>
              <a:rPr sz="2200" spc="-5" dirty="0">
                <a:latin typeface="Cambria"/>
                <a:cs typeface="Cambria"/>
              </a:rPr>
              <a:t>поверившая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людям</a:t>
            </a:r>
            <a:r>
              <a:rPr sz="2200" spc="-5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Кусака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не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испытала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уже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второе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предательство.</a:t>
            </a:r>
            <a:endParaRPr sz="2200" dirty="0">
              <a:latin typeface="Cambria"/>
              <a:cs typeface="Cambria"/>
            </a:endParaRPr>
          </a:p>
          <a:p>
            <a:pPr marL="430530" indent="-274955">
              <a:lnSpc>
                <a:spcPts val="2375"/>
              </a:lnSpc>
              <a:spcBef>
                <a:spcPts val="7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430530" algn="l"/>
                <a:tab pos="431165" algn="l"/>
              </a:tabLst>
            </a:pPr>
            <a:r>
              <a:rPr sz="2200" spc="-5" dirty="0">
                <a:latin typeface="Cambria"/>
                <a:cs typeface="Cambria"/>
              </a:rPr>
              <a:t>3. Организуйте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обсуждение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литературного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героя</a:t>
            </a:r>
            <a:endParaRPr sz="2200" dirty="0">
              <a:latin typeface="Cambria"/>
              <a:cs typeface="Cambria"/>
            </a:endParaRPr>
          </a:p>
          <a:p>
            <a:pPr marL="430530" marR="5080">
              <a:lnSpc>
                <a:spcPct val="80100"/>
              </a:lnSpc>
              <a:spcBef>
                <a:spcPts val="265"/>
              </a:spcBef>
            </a:pPr>
            <a:r>
              <a:rPr sz="2200" spc="-5" dirty="0">
                <a:latin typeface="Cambria"/>
                <a:cs typeface="Cambria"/>
              </a:rPr>
              <a:t>(например,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Евгения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Онегина,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Митрофанушки,</a:t>
            </a:r>
            <a:r>
              <a:rPr sz="2200" spc="7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Башмачкина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30" dirty="0">
                <a:latin typeface="Cambria"/>
                <a:cs typeface="Cambria"/>
              </a:rPr>
              <a:t>т.д.).</a:t>
            </a:r>
            <a:r>
              <a:rPr sz="2200" spc="-25" dirty="0">
                <a:latin typeface="Cambria"/>
                <a:cs typeface="Cambria"/>
              </a:rPr>
              <a:t> Подготовьте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вопросы,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составьте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собственную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характеристику</a:t>
            </a:r>
            <a:r>
              <a:rPr sz="2200" spc="4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героя.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Проведите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dirty="0">
                <a:latin typeface="Cambria"/>
                <a:cs typeface="Cambria"/>
              </a:rPr>
              <a:t>обсуждение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dirty="0">
                <a:latin typeface="Cambria"/>
                <a:cs typeface="Cambria"/>
              </a:rPr>
              <a:t>классе.</a:t>
            </a:r>
          </a:p>
          <a:p>
            <a:pPr marL="430530" marR="626110">
              <a:lnSpc>
                <a:spcPct val="80000"/>
              </a:lnSpc>
            </a:pPr>
            <a:r>
              <a:rPr sz="2200" spc="-5" dirty="0">
                <a:latin typeface="Cambria"/>
                <a:cs typeface="Cambria"/>
              </a:rPr>
              <a:t>Как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вы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отнесетесь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к </a:t>
            </a:r>
            <a:r>
              <a:rPr sz="2200" spc="-45" dirty="0">
                <a:latin typeface="Cambria"/>
                <a:cs typeface="Cambria"/>
              </a:rPr>
              <a:t>тому,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мнения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герое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не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30" dirty="0">
                <a:latin typeface="Cambria"/>
                <a:cs typeface="Cambria"/>
              </a:rPr>
              <a:t>будут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совпадать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вашим?</a:t>
            </a:r>
            <a:endParaRPr sz="22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609600"/>
            <a:ext cx="2819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6D6162"/>
                </a:solidFill>
              </a:rPr>
              <a:t>7</a:t>
            </a:r>
            <a:r>
              <a:rPr sz="4000" spc="-85" dirty="0">
                <a:solidFill>
                  <a:srgbClr val="6D6162"/>
                </a:solidFill>
              </a:rPr>
              <a:t> </a:t>
            </a:r>
            <a:r>
              <a:rPr sz="4000" spc="-10" dirty="0">
                <a:solidFill>
                  <a:srgbClr val="6D6162"/>
                </a:solidFill>
              </a:rPr>
              <a:t>класс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51178"/>
            <a:ext cx="8126730" cy="488188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265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-10" dirty="0">
                <a:latin typeface="Cambria"/>
                <a:cs typeface="Cambria"/>
              </a:rPr>
              <a:t>Древнерусская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литература</a:t>
            </a:r>
            <a:endParaRPr sz="1800" dirty="0">
              <a:latin typeface="Cambria"/>
              <a:cs typeface="Cambria"/>
            </a:endParaRPr>
          </a:p>
          <a:p>
            <a:pPr marL="287020" indent="-274320">
              <a:lnSpc>
                <a:spcPts val="1945"/>
              </a:lnSpc>
              <a:spcBef>
                <a:spcPts val="17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10" dirty="0">
                <a:latin typeface="Cambria"/>
                <a:cs typeface="Cambria"/>
              </a:rPr>
              <a:t>Древнерусские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повести </a:t>
            </a:r>
            <a:r>
              <a:rPr sz="1800" spc="-15" dirty="0">
                <a:latin typeface="Cambria"/>
                <a:cs typeface="Cambria"/>
              </a:rPr>
              <a:t>(одна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повесть </a:t>
            </a:r>
            <a:r>
              <a:rPr sz="1800" dirty="0">
                <a:latin typeface="Cambria"/>
                <a:cs typeface="Cambria"/>
              </a:rPr>
              <a:t>по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выбору).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«Поучение»</a:t>
            </a:r>
            <a:endParaRPr sz="1800" dirty="0">
              <a:latin typeface="Cambria"/>
              <a:cs typeface="Cambria"/>
            </a:endParaRPr>
          </a:p>
          <a:p>
            <a:pPr marL="286385">
              <a:lnSpc>
                <a:spcPts val="1945"/>
              </a:lnSpc>
            </a:pPr>
            <a:r>
              <a:rPr sz="1800" spc="-5" dirty="0">
                <a:latin typeface="Cambria"/>
                <a:cs typeface="Cambria"/>
              </a:rPr>
              <a:t>Владимира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Мономаха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(в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сокращении)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</a:t>
            </a:r>
            <a:endParaRPr sz="1800" dirty="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165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-10" dirty="0">
                <a:latin typeface="Cambria"/>
                <a:cs typeface="Cambria"/>
              </a:rPr>
              <a:t>Литература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первой </a:t>
            </a:r>
            <a:r>
              <a:rPr sz="1800" b="1" spc="-10" dirty="0">
                <a:latin typeface="Cambria"/>
                <a:cs typeface="Cambria"/>
              </a:rPr>
              <a:t>половины</a:t>
            </a:r>
            <a:r>
              <a:rPr sz="1800" b="1" spc="2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XIX </a:t>
            </a:r>
            <a:r>
              <a:rPr sz="1800" b="1" spc="-5" dirty="0">
                <a:latin typeface="Cambria"/>
                <a:cs typeface="Cambria"/>
              </a:rPr>
              <a:t>века</a:t>
            </a:r>
            <a:endParaRPr sz="1800" dirty="0">
              <a:latin typeface="Cambria"/>
              <a:cs typeface="Cambria"/>
            </a:endParaRPr>
          </a:p>
          <a:p>
            <a:pPr marL="287020" indent="-274320">
              <a:lnSpc>
                <a:spcPts val="1945"/>
              </a:lnSpc>
              <a:spcBef>
                <a:spcPts val="17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i="1" spc="-5" dirty="0">
                <a:latin typeface="Cambria"/>
                <a:cs typeface="Cambria"/>
              </a:rPr>
              <a:t>А.</a:t>
            </a:r>
            <a:r>
              <a:rPr sz="1800" b="1" i="1" spc="-15" dirty="0">
                <a:latin typeface="Cambria"/>
                <a:cs typeface="Cambria"/>
              </a:rPr>
              <a:t> </a:t>
            </a:r>
            <a:r>
              <a:rPr sz="1800" b="1" i="1" dirty="0">
                <a:latin typeface="Cambria"/>
                <a:cs typeface="Cambria"/>
              </a:rPr>
              <a:t>С.</a:t>
            </a:r>
            <a:r>
              <a:rPr sz="1800" b="1" i="1" spc="-10" dirty="0">
                <a:latin typeface="Cambria"/>
                <a:cs typeface="Cambria"/>
              </a:rPr>
              <a:t> </a:t>
            </a:r>
            <a:r>
              <a:rPr sz="1800" b="1" i="1" spc="-5" dirty="0">
                <a:latin typeface="Cambria"/>
                <a:cs typeface="Cambria"/>
              </a:rPr>
              <a:t>Пушкин</a:t>
            </a:r>
            <a:r>
              <a:rPr sz="1800" spc="-5" dirty="0">
                <a:latin typeface="Cambria"/>
                <a:cs typeface="Cambria"/>
              </a:rPr>
              <a:t>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Стихотворения</a:t>
            </a:r>
            <a:r>
              <a:rPr sz="1800" dirty="0">
                <a:latin typeface="Cambria"/>
                <a:cs typeface="Cambria"/>
              </a:rPr>
              <a:t> (не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менее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четырёх).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«Во </a:t>
            </a:r>
            <a:r>
              <a:rPr sz="1800" spc="-15" dirty="0">
                <a:latin typeface="Cambria"/>
                <a:cs typeface="Cambria"/>
              </a:rPr>
              <a:t>глубине</a:t>
            </a:r>
            <a:endParaRPr sz="1800" dirty="0">
              <a:latin typeface="Cambria"/>
              <a:cs typeface="Cambria"/>
            </a:endParaRPr>
          </a:p>
          <a:p>
            <a:pPr marL="286385" marR="5080">
              <a:lnSpc>
                <a:spcPct val="80000"/>
              </a:lnSpc>
              <a:spcBef>
                <a:spcPts val="215"/>
              </a:spcBef>
            </a:pPr>
            <a:r>
              <a:rPr sz="1800" spc="-10" dirty="0">
                <a:latin typeface="Cambria"/>
                <a:cs typeface="Cambria"/>
              </a:rPr>
              <a:t>сибирских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руд…»,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«19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октября»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(«Роняет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лес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багряный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свой</a:t>
            </a:r>
            <a:r>
              <a:rPr sz="1800" dirty="0">
                <a:latin typeface="Cambria"/>
                <a:cs typeface="Cambria"/>
              </a:rPr>
              <a:t> убор…»),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«И.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И.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Пущину»,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«На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холмах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Грузии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лежит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ночная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мгла…»,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 «Повести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Белкина»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(«Станционный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смотритель»).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Поэма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«Полтава»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(фрагмент)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</a:t>
            </a:r>
            <a:endParaRPr sz="1800" dirty="0">
              <a:latin typeface="Cambria"/>
              <a:cs typeface="Cambria"/>
            </a:endParaRPr>
          </a:p>
          <a:p>
            <a:pPr marL="287020" indent="-274320">
              <a:lnSpc>
                <a:spcPts val="1945"/>
              </a:lnSpc>
              <a:spcBef>
                <a:spcPts val="17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i="1" spc="-5" dirty="0">
                <a:latin typeface="Cambria"/>
                <a:cs typeface="Cambria"/>
              </a:rPr>
              <a:t>М. </a:t>
            </a:r>
            <a:r>
              <a:rPr sz="1800" b="1" i="1" spc="-25" dirty="0">
                <a:latin typeface="Cambria"/>
                <a:cs typeface="Cambria"/>
              </a:rPr>
              <a:t>Ю.</a:t>
            </a:r>
            <a:r>
              <a:rPr sz="1800" b="1" i="1" spc="-15" dirty="0">
                <a:latin typeface="Cambria"/>
                <a:cs typeface="Cambria"/>
              </a:rPr>
              <a:t> </a:t>
            </a:r>
            <a:r>
              <a:rPr sz="1800" b="1" i="1" dirty="0">
                <a:latin typeface="Cambria"/>
                <a:cs typeface="Cambria"/>
              </a:rPr>
              <a:t>Лермонтов</a:t>
            </a:r>
            <a:r>
              <a:rPr sz="1800" dirty="0">
                <a:latin typeface="Cambria"/>
                <a:cs typeface="Cambria"/>
              </a:rPr>
              <a:t>.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Стихотворения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(не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менее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четырёх).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«Узник»,</a:t>
            </a:r>
            <a:endParaRPr sz="1800" dirty="0">
              <a:latin typeface="Cambria"/>
              <a:cs typeface="Cambria"/>
            </a:endParaRPr>
          </a:p>
          <a:p>
            <a:pPr marL="286385" marR="36195">
              <a:lnSpc>
                <a:spcPct val="80000"/>
              </a:lnSpc>
              <a:spcBef>
                <a:spcPts val="215"/>
              </a:spcBef>
            </a:pPr>
            <a:r>
              <a:rPr sz="1800" spc="-10" dirty="0">
                <a:latin typeface="Cambria"/>
                <a:cs typeface="Cambria"/>
              </a:rPr>
              <a:t>«Парус»,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«Тучи»,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«Желанье»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(«Отворите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мне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темницу…»),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«Когда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волнуется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желтеющая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нива…»,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«Ангел»,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«Молитва»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(«В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минуту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жизни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трудную…»)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«Песня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царя Ивана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Васильевича,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молодого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опричника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удалого 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купца </a:t>
            </a:r>
            <a:r>
              <a:rPr sz="1800" spc="-10" dirty="0">
                <a:latin typeface="Cambria"/>
                <a:cs typeface="Cambria"/>
              </a:rPr>
              <a:t>Калашникова».</a:t>
            </a:r>
            <a:endParaRPr sz="1800" dirty="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17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i="1" dirty="0">
                <a:latin typeface="Cambria"/>
                <a:cs typeface="Cambria"/>
              </a:rPr>
              <a:t>Н.</a:t>
            </a:r>
            <a:r>
              <a:rPr sz="1800" b="1" i="1" spc="-20" dirty="0">
                <a:latin typeface="Cambria"/>
                <a:cs typeface="Cambria"/>
              </a:rPr>
              <a:t> </a:t>
            </a:r>
            <a:r>
              <a:rPr sz="1800" b="1" i="1" dirty="0">
                <a:latin typeface="Cambria"/>
                <a:cs typeface="Cambria"/>
              </a:rPr>
              <a:t>В.</a:t>
            </a:r>
            <a:r>
              <a:rPr sz="1800" b="1" i="1" spc="-15" dirty="0">
                <a:latin typeface="Cambria"/>
                <a:cs typeface="Cambria"/>
              </a:rPr>
              <a:t> </a:t>
            </a:r>
            <a:r>
              <a:rPr sz="1800" b="1" i="1" spc="-30" dirty="0">
                <a:latin typeface="Cambria"/>
                <a:cs typeface="Cambria"/>
              </a:rPr>
              <a:t>Гоголь.</a:t>
            </a:r>
            <a:r>
              <a:rPr sz="1800" b="1" i="1" dirty="0">
                <a:latin typeface="Cambria"/>
                <a:cs typeface="Cambria"/>
              </a:rPr>
              <a:t> </a:t>
            </a:r>
            <a:r>
              <a:rPr sz="1800" b="1" i="1" spc="-5" dirty="0">
                <a:latin typeface="Cambria"/>
                <a:cs typeface="Cambria"/>
              </a:rPr>
              <a:t>Повесть</a:t>
            </a:r>
            <a:r>
              <a:rPr sz="1800" b="1" i="1" spc="-10" dirty="0">
                <a:latin typeface="Cambria"/>
                <a:cs typeface="Cambria"/>
              </a:rPr>
              <a:t> </a:t>
            </a:r>
            <a:r>
              <a:rPr sz="1800" b="1" i="1" spc="-40" dirty="0">
                <a:latin typeface="Cambria"/>
                <a:cs typeface="Cambria"/>
              </a:rPr>
              <a:t>«Тарас</a:t>
            </a:r>
            <a:r>
              <a:rPr sz="1800" b="1" i="1" spc="-10" dirty="0">
                <a:latin typeface="Cambria"/>
                <a:cs typeface="Cambria"/>
              </a:rPr>
              <a:t> </a:t>
            </a:r>
            <a:r>
              <a:rPr sz="1800" b="1" i="1" spc="-20" dirty="0">
                <a:latin typeface="Cambria"/>
                <a:cs typeface="Cambria"/>
              </a:rPr>
              <a:t>Бульба».</a:t>
            </a:r>
            <a:endParaRPr sz="18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Segoe UI Symbol"/>
              <a:buChar char="⚫"/>
            </a:pPr>
            <a:endParaRPr sz="2100" dirty="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-10" dirty="0">
                <a:latin typeface="Cambria"/>
                <a:cs typeface="Cambria"/>
              </a:rPr>
              <a:t>Литература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второй</a:t>
            </a:r>
            <a:r>
              <a:rPr sz="1800" b="1" spc="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половины</a:t>
            </a:r>
            <a:r>
              <a:rPr sz="1800" b="1" spc="2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XIX</a:t>
            </a:r>
            <a:r>
              <a:rPr sz="1800" b="1" spc="-5" dirty="0">
                <a:latin typeface="Cambria"/>
                <a:cs typeface="Cambria"/>
              </a:rPr>
              <a:t> века</a:t>
            </a:r>
            <a:endParaRPr sz="1800" dirty="0">
              <a:latin typeface="Cambria"/>
              <a:cs typeface="Cambria"/>
            </a:endParaRPr>
          </a:p>
          <a:p>
            <a:pPr marL="286385" marR="47752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И.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Тургенев.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Рассказы</a:t>
            </a:r>
            <a:r>
              <a:rPr sz="1800" spc="-5" dirty="0">
                <a:latin typeface="Cambria"/>
                <a:cs typeface="Cambria"/>
              </a:rPr>
              <a:t> из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цикла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«Записки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охотника»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(два </a:t>
            </a:r>
            <a:r>
              <a:rPr sz="1800" dirty="0">
                <a:latin typeface="Cambria"/>
                <a:cs typeface="Cambria"/>
              </a:rPr>
              <a:t>по </a:t>
            </a:r>
            <a:r>
              <a:rPr sz="1800" spc="-5" dirty="0">
                <a:latin typeface="Cambria"/>
                <a:cs typeface="Cambria"/>
              </a:rPr>
              <a:t>выбору).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«Бирюк»,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«Хорь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Калиныч»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др. </a:t>
            </a:r>
            <a:r>
              <a:rPr sz="1800" spc="-10" dirty="0">
                <a:latin typeface="Cambria"/>
                <a:cs typeface="Cambria"/>
              </a:rPr>
              <a:t>Стихотворения</a:t>
            </a:r>
            <a:r>
              <a:rPr sz="1800" dirty="0">
                <a:latin typeface="Cambria"/>
                <a:cs typeface="Cambria"/>
              </a:rPr>
              <a:t> в прозе.</a:t>
            </a:r>
          </a:p>
          <a:p>
            <a:pPr marL="286385">
              <a:lnSpc>
                <a:spcPts val="1730"/>
              </a:lnSpc>
            </a:pP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«Русский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язык», «Воробей»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</a:t>
            </a:r>
            <a:endParaRPr sz="1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7395" marR="508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696363"/>
                </a:solidFill>
                <a:latin typeface="Calibri"/>
                <a:cs typeface="Calibri"/>
              </a:rPr>
              <a:t>Структура </a:t>
            </a:r>
            <a:r>
              <a:rPr b="0" dirty="0">
                <a:solidFill>
                  <a:srgbClr val="696363"/>
                </a:solidFill>
                <a:latin typeface="Calibri"/>
                <a:cs typeface="Calibri"/>
              </a:rPr>
              <a:t>примерных </a:t>
            </a:r>
            <a:r>
              <a:rPr b="0" spc="-5" dirty="0">
                <a:solidFill>
                  <a:srgbClr val="696363"/>
                </a:solidFill>
                <a:latin typeface="Calibri"/>
                <a:cs typeface="Calibri"/>
              </a:rPr>
              <a:t>рабочих </a:t>
            </a:r>
            <a:r>
              <a:rPr b="0" spc="-800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696363"/>
                </a:solidFill>
                <a:latin typeface="Calibri"/>
                <a:cs typeface="Calibri"/>
              </a:rPr>
              <a:t>программ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7755" y="2209800"/>
            <a:ext cx="7446645" cy="3272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1270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tabLst>
                <a:tab pos="287020" algn="l"/>
              </a:tabLst>
            </a:pPr>
            <a:r>
              <a:rPr sz="2600" spc="-5" dirty="0">
                <a:latin typeface="Cambria"/>
                <a:cs typeface="Cambria"/>
              </a:rPr>
              <a:t>1. Пояснительная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записка, включающая</a:t>
            </a:r>
            <a:r>
              <a:rPr sz="2600" spc="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общую </a:t>
            </a:r>
            <a:r>
              <a:rPr sz="2600" spc="-55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характеристику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содержание</a:t>
            </a:r>
            <a:r>
              <a:rPr sz="2600" spc="-5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учебного</a:t>
            </a:r>
          </a:p>
          <a:p>
            <a:pPr marL="286385" marR="5080">
              <a:lnSpc>
                <a:spcPct val="100000"/>
              </a:lnSpc>
            </a:pPr>
            <a:r>
              <a:rPr sz="2600" dirty="0">
                <a:latin typeface="Cambria"/>
                <a:cs typeface="Cambria"/>
              </a:rPr>
              <a:t>предмета,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цели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его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изучения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и</a:t>
            </a:r>
            <a:r>
              <a:rPr sz="2600" spc="-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место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в учебном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плане.</a:t>
            </a:r>
          </a:p>
          <a:p>
            <a:pPr marL="12065" marR="20256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tabLst>
                <a:tab pos="287020" algn="l"/>
              </a:tabLst>
            </a:pPr>
            <a:r>
              <a:rPr sz="2600" dirty="0">
                <a:latin typeface="Cambria"/>
                <a:cs typeface="Cambria"/>
              </a:rPr>
              <a:t>2. </a:t>
            </a:r>
            <a:r>
              <a:rPr sz="2600" spc="-10" dirty="0">
                <a:latin typeface="Cambria"/>
                <a:cs typeface="Cambria"/>
              </a:rPr>
              <a:t>Планируемые </a:t>
            </a:r>
            <a:r>
              <a:rPr sz="2600" spc="-25" dirty="0">
                <a:latin typeface="Cambria"/>
                <a:cs typeface="Cambria"/>
              </a:rPr>
              <a:t>результаты </a:t>
            </a:r>
            <a:r>
              <a:rPr sz="2600" dirty="0">
                <a:latin typeface="Cambria"/>
                <a:cs typeface="Cambria"/>
              </a:rPr>
              <a:t>освоения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Примерной рабочей </a:t>
            </a:r>
            <a:r>
              <a:rPr sz="2600" dirty="0">
                <a:latin typeface="Cambria"/>
                <a:cs typeface="Cambria"/>
              </a:rPr>
              <a:t>программы (личностные, </a:t>
            </a:r>
            <a:r>
              <a:rPr sz="2600" spc="-5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метапредметные, </a:t>
            </a:r>
            <a:r>
              <a:rPr sz="2600" dirty="0">
                <a:latin typeface="Cambria"/>
                <a:cs typeface="Cambria"/>
              </a:rPr>
              <a:t>предметные), включающие </a:t>
            </a:r>
            <a:r>
              <a:rPr sz="2600" spc="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раздел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30" dirty="0">
                <a:latin typeface="Cambria"/>
                <a:cs typeface="Cambria"/>
              </a:rPr>
              <a:t>«Тематическое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планирование».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85800"/>
            <a:ext cx="4516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Содержание:</a:t>
            </a:r>
            <a:r>
              <a:rPr sz="4000" b="0" spc="-3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7</a:t>
            </a: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10" dirty="0">
                <a:solidFill>
                  <a:srgbClr val="696363"/>
                </a:solidFill>
                <a:latin typeface="Calibri"/>
                <a:cs typeface="Calibri"/>
              </a:rPr>
              <a:t>класс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437" y="1436543"/>
            <a:ext cx="8268970" cy="525462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Л.</a:t>
            </a:r>
            <a:r>
              <a:rPr sz="1600" b="1" i="1" spc="-1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Н.</a:t>
            </a:r>
            <a:r>
              <a:rPr sz="1600" b="1" i="1" spc="-15" dirty="0">
                <a:latin typeface="Cambria"/>
                <a:cs typeface="Cambria"/>
              </a:rPr>
              <a:t> </a:t>
            </a:r>
            <a:r>
              <a:rPr sz="1600" b="1" i="1" spc="-20" dirty="0">
                <a:latin typeface="Cambria"/>
                <a:cs typeface="Cambria"/>
              </a:rPr>
              <a:t>Толстой.</a:t>
            </a:r>
            <a:r>
              <a:rPr sz="1600" b="1" i="1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Рассказ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«После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бала».</a:t>
            </a:r>
            <a:endParaRPr sz="1600">
              <a:latin typeface="Cambria"/>
              <a:cs typeface="Cambria"/>
            </a:endParaRPr>
          </a:p>
          <a:p>
            <a:pPr marL="286385" marR="18605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Н. А.</a:t>
            </a:r>
            <a:r>
              <a:rPr sz="1600" b="1" i="1" spc="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Некрасов</a:t>
            </a:r>
            <a:r>
              <a:rPr sz="1600" spc="-5" dirty="0">
                <a:latin typeface="Cambria"/>
                <a:cs typeface="Cambria"/>
              </a:rPr>
              <a:t>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Стихотворения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(не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менее</a:t>
            </a:r>
            <a:r>
              <a:rPr sz="1600" spc="-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двух).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«Размышления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парадного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подъезда»,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«Железная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дорога»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др.</a:t>
            </a:r>
            <a:r>
              <a:rPr sz="1600" spc="-5" dirty="0">
                <a:latin typeface="Cambria"/>
                <a:cs typeface="Cambria"/>
              </a:rPr>
              <a:t> Поэзия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второй половины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XIX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века.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80" dirty="0">
                <a:latin typeface="Cambria"/>
                <a:cs typeface="Cambria"/>
              </a:rPr>
              <a:t>Ф.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И. </a:t>
            </a:r>
            <a:r>
              <a:rPr sz="1600" spc="-10" dirty="0">
                <a:latin typeface="Cambria"/>
                <a:cs typeface="Cambria"/>
              </a:rPr>
              <a:t>Тютчев, </a:t>
            </a:r>
            <a:r>
              <a:rPr sz="1600" spc="15" dirty="0">
                <a:latin typeface="Cambria"/>
                <a:cs typeface="Cambria"/>
              </a:rPr>
              <a:t>А.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А.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35" dirty="0">
                <a:latin typeface="Cambria"/>
                <a:cs typeface="Cambria"/>
              </a:rPr>
              <a:t>Фет.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А.</a:t>
            </a:r>
            <a:r>
              <a:rPr sz="1600" b="1" i="1" spc="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К.</a:t>
            </a:r>
            <a:r>
              <a:rPr sz="1600" b="1" i="1" spc="5" dirty="0">
                <a:latin typeface="Cambria"/>
                <a:cs typeface="Cambria"/>
              </a:rPr>
              <a:t> </a:t>
            </a:r>
            <a:r>
              <a:rPr sz="1600" b="1" i="1" spc="-25" dirty="0">
                <a:latin typeface="Cambria"/>
                <a:cs typeface="Cambria"/>
              </a:rPr>
              <a:t>Толстой</a:t>
            </a:r>
            <a:r>
              <a:rPr sz="1600" b="1" i="1" spc="10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и др</a:t>
            </a:r>
            <a:r>
              <a:rPr sz="1600" spc="-5" dirty="0">
                <a:latin typeface="Cambria"/>
                <a:cs typeface="Cambria"/>
              </a:rPr>
              <a:t>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(не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менее двух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стихотворений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выбору).</a:t>
            </a:r>
            <a:endParaRPr sz="1600">
              <a:latin typeface="Cambria"/>
              <a:cs typeface="Cambria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М.</a:t>
            </a:r>
            <a:r>
              <a:rPr sz="1600" b="1" i="1" spc="10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Е.</a:t>
            </a:r>
            <a:r>
              <a:rPr sz="1600" b="1" i="1" spc="10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Салтыков-Щедрин</a:t>
            </a:r>
            <a:r>
              <a:rPr sz="1600" spc="-10" dirty="0">
                <a:latin typeface="Cambria"/>
                <a:cs typeface="Cambria"/>
              </a:rPr>
              <a:t>.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Сказки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(две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«Повесть</a:t>
            </a:r>
            <a:r>
              <a:rPr sz="1600" spc="-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том,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как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один </a:t>
            </a:r>
            <a:r>
              <a:rPr sz="1600" spc="-3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мужик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двух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генералов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прокормил»,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«Дикий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помещик»,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«Премудрый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пискарь»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др.</a:t>
            </a:r>
            <a:endParaRPr sz="1600">
              <a:latin typeface="Cambria"/>
              <a:cs typeface="Cambria"/>
            </a:endParaRPr>
          </a:p>
          <a:p>
            <a:pPr marL="286385" marR="8953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Произведения</a:t>
            </a:r>
            <a:r>
              <a:rPr sz="1600" b="1" i="1" spc="25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отечественных</a:t>
            </a:r>
            <a:r>
              <a:rPr sz="1600" b="1" i="1" spc="5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и</a:t>
            </a:r>
            <a:r>
              <a:rPr sz="1600" b="1" i="1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зарубежных</a:t>
            </a:r>
            <a:r>
              <a:rPr sz="1600" b="1" i="1" spc="30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писателей</a:t>
            </a:r>
            <a:r>
              <a:rPr sz="1600" b="1" i="1" spc="4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на</a:t>
            </a:r>
            <a:r>
              <a:rPr sz="1600" b="1" i="1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историческую</a:t>
            </a:r>
            <a:r>
              <a:rPr sz="1600" b="1" i="1" spc="40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тему </a:t>
            </a:r>
            <a:r>
              <a:rPr sz="1600" b="1" i="1" spc="-335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(не</a:t>
            </a:r>
            <a:r>
              <a:rPr sz="1600" b="1" i="1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менее</a:t>
            </a:r>
            <a:r>
              <a:rPr sz="1600" b="1" i="1" spc="25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двух)</a:t>
            </a:r>
            <a:r>
              <a:rPr sz="1600" spc="-5" dirty="0">
                <a:latin typeface="Cambria"/>
                <a:cs typeface="Cambria"/>
              </a:rPr>
              <a:t>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К.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Толстого,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5" dirty="0">
                <a:latin typeface="Cambria"/>
                <a:cs typeface="Cambria"/>
              </a:rPr>
              <a:t>Р.</a:t>
            </a:r>
            <a:r>
              <a:rPr sz="1600" spc="-5" dirty="0">
                <a:latin typeface="Cambria"/>
                <a:cs typeface="Cambria"/>
              </a:rPr>
              <a:t> Сабатини,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80" dirty="0">
                <a:latin typeface="Cambria"/>
                <a:cs typeface="Cambria"/>
              </a:rPr>
              <a:t>Ф.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Купера.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spc="-10" dirty="0">
                <a:latin typeface="Cambria"/>
                <a:cs typeface="Cambria"/>
              </a:rPr>
              <a:t>Литература</a:t>
            </a:r>
            <a:r>
              <a:rPr sz="1600" b="1" spc="35" dirty="0">
                <a:latin typeface="Cambria"/>
                <a:cs typeface="Cambria"/>
              </a:rPr>
              <a:t> </a:t>
            </a:r>
            <a:r>
              <a:rPr sz="1600" b="1" spc="-15" dirty="0">
                <a:latin typeface="Cambria"/>
                <a:cs typeface="Cambria"/>
              </a:rPr>
              <a:t>конца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XIX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—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b="1" spc="-20" dirty="0">
                <a:latin typeface="Cambria"/>
                <a:cs typeface="Cambria"/>
              </a:rPr>
              <a:t>начала</a:t>
            </a:r>
            <a:r>
              <a:rPr sz="1600" b="1" spc="30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XX века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А.</a:t>
            </a:r>
            <a:r>
              <a:rPr sz="1600" b="1" i="1" spc="10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П.</a:t>
            </a:r>
            <a:r>
              <a:rPr sz="1600" b="1" i="1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Чехов</a:t>
            </a:r>
            <a:r>
              <a:rPr sz="1600" spc="-10" dirty="0">
                <a:latin typeface="Cambria"/>
                <a:cs typeface="Cambria"/>
              </a:rPr>
              <a:t>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Рассказы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(один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выбору).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30" dirty="0">
                <a:latin typeface="Cambria"/>
                <a:cs typeface="Cambria"/>
              </a:rPr>
              <a:t>«Тоска»,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«Злоумышленник»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др.</a:t>
            </a:r>
            <a:endParaRPr sz="1600">
              <a:latin typeface="Cambria"/>
              <a:cs typeface="Cambria"/>
            </a:endParaRPr>
          </a:p>
          <a:p>
            <a:pPr marL="286385" marR="37274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5" dirty="0">
                <a:latin typeface="Cambria"/>
                <a:cs typeface="Cambria"/>
              </a:rPr>
              <a:t>М.</a:t>
            </a:r>
            <a:r>
              <a:rPr sz="1600" b="1" i="1" spc="5" dirty="0">
                <a:latin typeface="Cambria"/>
                <a:cs typeface="Cambria"/>
              </a:rPr>
              <a:t> </a:t>
            </a:r>
            <a:r>
              <a:rPr sz="1600" b="1" i="1" spc="-25" dirty="0">
                <a:latin typeface="Cambria"/>
                <a:cs typeface="Cambria"/>
              </a:rPr>
              <a:t>Горький</a:t>
            </a:r>
            <a:r>
              <a:rPr sz="1600" spc="-25" dirty="0">
                <a:latin typeface="Cambria"/>
                <a:cs typeface="Cambria"/>
              </a:rPr>
              <a:t>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Ранние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рассказы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(одно </a:t>
            </a:r>
            <a:r>
              <a:rPr sz="1600" spc="-5" dirty="0">
                <a:latin typeface="Cambria"/>
                <a:cs typeface="Cambria"/>
              </a:rPr>
              <a:t>произведение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по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выбору).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«Старуха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Изергиль»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(легенда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 Данко),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«Челкаш»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др.</a:t>
            </a:r>
            <a:endParaRPr sz="1600">
              <a:latin typeface="Cambria"/>
              <a:cs typeface="Cambria"/>
            </a:endParaRPr>
          </a:p>
          <a:p>
            <a:pPr marL="286385" marR="8509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i="1" spc="-10" dirty="0">
                <a:latin typeface="Cambria"/>
                <a:cs typeface="Cambria"/>
              </a:rPr>
              <a:t>Сатирические</a:t>
            </a:r>
            <a:r>
              <a:rPr sz="1600" b="1" i="1" spc="50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произведения</a:t>
            </a:r>
            <a:r>
              <a:rPr sz="1600" b="1" i="1" spc="40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отечественных</a:t>
            </a:r>
            <a:r>
              <a:rPr sz="1600" b="1" i="1" spc="60" dirty="0">
                <a:latin typeface="Cambria"/>
                <a:cs typeface="Cambria"/>
              </a:rPr>
              <a:t> </a:t>
            </a:r>
            <a:r>
              <a:rPr sz="1600" b="1" i="1" spc="-5" dirty="0">
                <a:latin typeface="Cambria"/>
                <a:cs typeface="Cambria"/>
              </a:rPr>
              <a:t>и</a:t>
            </a:r>
            <a:r>
              <a:rPr sz="1600" b="1" i="1" spc="15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зарубежных</a:t>
            </a:r>
            <a:r>
              <a:rPr sz="1600" b="1" i="1" spc="35" dirty="0">
                <a:latin typeface="Cambria"/>
                <a:cs typeface="Cambria"/>
              </a:rPr>
              <a:t> </a:t>
            </a:r>
            <a:r>
              <a:rPr sz="1600" b="1" i="1" spc="-10" dirty="0">
                <a:latin typeface="Cambria"/>
                <a:cs typeface="Cambria"/>
              </a:rPr>
              <a:t>писателей</a:t>
            </a:r>
            <a:r>
              <a:rPr sz="1600" b="1" i="1" spc="85" dirty="0">
                <a:latin typeface="Cambria"/>
                <a:cs typeface="Cambria"/>
              </a:rPr>
              <a:t> </a:t>
            </a:r>
            <a:r>
              <a:rPr sz="1600" i="1" spc="-10" dirty="0">
                <a:latin typeface="Cambria"/>
                <a:cs typeface="Cambria"/>
              </a:rPr>
              <a:t>(не</a:t>
            </a:r>
            <a:r>
              <a:rPr sz="1600" i="1" spc="15" dirty="0">
                <a:latin typeface="Cambria"/>
                <a:cs typeface="Cambria"/>
              </a:rPr>
              <a:t> </a:t>
            </a:r>
            <a:r>
              <a:rPr sz="1600" i="1" spc="-10" dirty="0">
                <a:latin typeface="Cambria"/>
                <a:cs typeface="Cambria"/>
              </a:rPr>
              <a:t>менее </a:t>
            </a:r>
            <a:r>
              <a:rPr sz="1600" i="1" spc="-335" dirty="0">
                <a:latin typeface="Cambria"/>
                <a:cs typeface="Cambria"/>
              </a:rPr>
              <a:t> </a:t>
            </a:r>
            <a:r>
              <a:rPr sz="1600" i="1" spc="-10" dirty="0">
                <a:latin typeface="Cambria"/>
                <a:cs typeface="Cambria"/>
              </a:rPr>
              <a:t>двух).</a:t>
            </a:r>
            <a:r>
              <a:rPr sz="1600" i="1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М. </a:t>
            </a:r>
            <a:r>
              <a:rPr sz="1600" spc="-10" dirty="0">
                <a:latin typeface="Cambria"/>
                <a:cs typeface="Cambria"/>
              </a:rPr>
              <a:t>М.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Зощенко,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А.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95" dirty="0">
                <a:latin typeface="Cambria"/>
                <a:cs typeface="Cambria"/>
              </a:rPr>
              <a:t>Т.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Аверченко,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Н. </a:t>
            </a:r>
            <a:r>
              <a:rPr sz="1600" spc="-10" dirty="0">
                <a:latin typeface="Cambria"/>
                <a:cs typeface="Cambria"/>
              </a:rPr>
              <a:t>Тэффи,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О.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30" dirty="0">
                <a:latin typeface="Cambria"/>
                <a:cs typeface="Cambria"/>
              </a:rPr>
              <a:t>Генри,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Я. </a:t>
            </a:r>
            <a:r>
              <a:rPr sz="1600" spc="-15" dirty="0">
                <a:latin typeface="Cambria"/>
                <a:cs typeface="Cambria"/>
              </a:rPr>
              <a:t>Гашека.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b="1" spc="-10" dirty="0">
                <a:latin typeface="Cambria"/>
                <a:cs typeface="Cambria"/>
              </a:rPr>
              <a:t>Литература</a:t>
            </a:r>
            <a:r>
              <a:rPr sz="1600" b="1" spc="30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первой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половины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XX</a:t>
            </a:r>
            <a:r>
              <a:rPr sz="1600" b="1" spc="-20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века</a:t>
            </a:r>
            <a:endParaRPr sz="1600">
              <a:latin typeface="Cambria"/>
              <a:cs typeface="Cambria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600" spc="15" dirty="0">
                <a:latin typeface="Cambria"/>
                <a:cs typeface="Cambria"/>
              </a:rPr>
              <a:t>А.</a:t>
            </a:r>
            <a:r>
              <a:rPr sz="1600" spc="-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С.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Грин.</a:t>
            </a:r>
            <a:r>
              <a:rPr sz="1600" dirty="0">
                <a:latin typeface="Cambria"/>
                <a:cs typeface="Cambria"/>
              </a:rPr>
              <a:t> Повести</a:t>
            </a:r>
            <a:r>
              <a:rPr sz="1600" spc="-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рассказы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(одно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произведение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выбору).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Например,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«Алые</a:t>
            </a:r>
            <a:endParaRPr sz="16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600" spc="-15" dirty="0">
                <a:latin typeface="Cambria"/>
                <a:cs typeface="Cambria"/>
              </a:rPr>
              <a:t>паруса»,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«Зелёная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лампа»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</a:t>
            </a:r>
            <a:r>
              <a:rPr sz="1600" spc="-10" dirty="0">
                <a:latin typeface="Cambria"/>
                <a:cs typeface="Cambria"/>
              </a:rPr>
              <a:t>др.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533400"/>
            <a:ext cx="4516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Содержание:</a:t>
            </a:r>
            <a:r>
              <a:rPr sz="4000" b="0" spc="-3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7</a:t>
            </a: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10" dirty="0">
                <a:solidFill>
                  <a:srgbClr val="696363"/>
                </a:solidFill>
                <a:latin typeface="Calibri"/>
                <a:cs typeface="Calibri"/>
              </a:rPr>
              <a:t>класс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382013"/>
            <a:ext cx="8458200" cy="493776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87020" marR="95250" indent="-274955">
              <a:lnSpc>
                <a:spcPts val="1820"/>
              </a:lnSpc>
              <a:spcBef>
                <a:spcPts val="540"/>
              </a:spcBef>
              <a:buClr>
                <a:srgbClr val="D24717"/>
              </a:buClr>
              <a:buSzPct val="84210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900" b="1" spc="-5" dirty="0">
                <a:latin typeface="Cambria"/>
                <a:cs typeface="Cambria"/>
              </a:rPr>
              <a:t>Отечественная</a:t>
            </a:r>
            <a:r>
              <a:rPr sz="1900" b="1" spc="30" dirty="0">
                <a:latin typeface="Cambria"/>
                <a:cs typeface="Cambria"/>
              </a:rPr>
              <a:t> </a:t>
            </a:r>
            <a:r>
              <a:rPr sz="1900" b="1" spc="-5" dirty="0">
                <a:latin typeface="Cambria"/>
                <a:cs typeface="Cambria"/>
              </a:rPr>
              <a:t>поэзия</a:t>
            </a:r>
            <a:r>
              <a:rPr sz="1900" b="1" dirty="0">
                <a:latin typeface="Cambria"/>
                <a:cs typeface="Cambria"/>
              </a:rPr>
              <a:t> </a:t>
            </a:r>
            <a:r>
              <a:rPr sz="1900" b="1" spc="-10" dirty="0">
                <a:latin typeface="Cambria"/>
                <a:cs typeface="Cambria"/>
              </a:rPr>
              <a:t>первой</a:t>
            </a:r>
            <a:r>
              <a:rPr sz="1900" b="1" spc="30" dirty="0">
                <a:latin typeface="Cambria"/>
                <a:cs typeface="Cambria"/>
              </a:rPr>
              <a:t> </a:t>
            </a:r>
            <a:r>
              <a:rPr sz="1900" b="1" spc="-5" dirty="0">
                <a:latin typeface="Cambria"/>
                <a:cs typeface="Cambria"/>
              </a:rPr>
              <a:t>половины</a:t>
            </a:r>
            <a:r>
              <a:rPr sz="1900" b="1" spc="30" dirty="0">
                <a:latin typeface="Cambria"/>
                <a:cs typeface="Cambria"/>
              </a:rPr>
              <a:t> </a:t>
            </a:r>
            <a:r>
              <a:rPr sz="1900" b="1" spc="-5" dirty="0">
                <a:latin typeface="Cambria"/>
                <a:cs typeface="Cambria"/>
              </a:rPr>
              <a:t>XX</a:t>
            </a:r>
            <a:r>
              <a:rPr sz="1900" b="1" dirty="0">
                <a:latin typeface="Cambria"/>
                <a:cs typeface="Cambria"/>
              </a:rPr>
              <a:t> </a:t>
            </a:r>
            <a:r>
              <a:rPr sz="1900" b="1" spc="-15" dirty="0">
                <a:latin typeface="Cambria"/>
                <a:cs typeface="Cambria"/>
              </a:rPr>
              <a:t>века</a:t>
            </a:r>
            <a:r>
              <a:rPr sz="1900" spc="-15" dirty="0">
                <a:latin typeface="Cambria"/>
                <a:cs typeface="Cambria"/>
              </a:rPr>
              <a:t>.</a:t>
            </a:r>
            <a:r>
              <a:rPr sz="1900" spc="-5" dirty="0">
                <a:latin typeface="Cambria"/>
                <a:cs typeface="Cambria"/>
              </a:rPr>
              <a:t> </a:t>
            </a:r>
            <a:r>
              <a:rPr sz="1900" spc="-10" dirty="0">
                <a:latin typeface="Cambria"/>
                <a:cs typeface="Cambria"/>
              </a:rPr>
              <a:t>Стихотворения</a:t>
            </a:r>
            <a:r>
              <a:rPr sz="1900" spc="35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на </a:t>
            </a:r>
            <a:r>
              <a:rPr sz="1900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тему</a:t>
            </a:r>
            <a:r>
              <a:rPr sz="1900" spc="10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мечты</a:t>
            </a:r>
            <a:r>
              <a:rPr sz="1900" spc="20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и</a:t>
            </a:r>
            <a:r>
              <a:rPr sz="1900" spc="20" dirty="0">
                <a:latin typeface="Cambria"/>
                <a:cs typeface="Cambria"/>
              </a:rPr>
              <a:t> </a:t>
            </a:r>
            <a:r>
              <a:rPr sz="1900" spc="-10" dirty="0">
                <a:latin typeface="Cambria"/>
                <a:cs typeface="Cambria"/>
              </a:rPr>
              <a:t>реальности</a:t>
            </a:r>
            <a:r>
              <a:rPr sz="1900" spc="35" dirty="0">
                <a:latin typeface="Cambria"/>
                <a:cs typeface="Cambria"/>
              </a:rPr>
              <a:t> </a:t>
            </a:r>
            <a:r>
              <a:rPr sz="1900" spc="-10" dirty="0">
                <a:latin typeface="Cambria"/>
                <a:cs typeface="Cambria"/>
              </a:rPr>
              <a:t>(два-три</a:t>
            </a:r>
            <a:r>
              <a:rPr sz="1900" spc="35" dirty="0">
                <a:latin typeface="Cambria"/>
                <a:cs typeface="Cambria"/>
              </a:rPr>
              <a:t> </a:t>
            </a:r>
            <a:r>
              <a:rPr sz="1900" dirty="0">
                <a:latin typeface="Cambria"/>
                <a:cs typeface="Cambria"/>
              </a:rPr>
              <a:t>по </a:t>
            </a:r>
            <a:r>
              <a:rPr sz="1900" spc="-5" dirty="0">
                <a:latin typeface="Cambria"/>
                <a:cs typeface="Cambria"/>
              </a:rPr>
              <a:t>выбору).</a:t>
            </a:r>
            <a:r>
              <a:rPr sz="1900" spc="10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Например,</a:t>
            </a:r>
            <a:r>
              <a:rPr sz="1900" spc="30" dirty="0">
                <a:latin typeface="Cambria"/>
                <a:cs typeface="Cambria"/>
              </a:rPr>
              <a:t> </a:t>
            </a:r>
            <a:r>
              <a:rPr sz="1900" spc="-10" dirty="0">
                <a:latin typeface="Cambria"/>
                <a:cs typeface="Cambria"/>
              </a:rPr>
              <a:t>стихотворения </a:t>
            </a:r>
            <a:r>
              <a:rPr sz="1900" spc="-400" dirty="0">
                <a:latin typeface="Cambria"/>
                <a:cs typeface="Cambria"/>
              </a:rPr>
              <a:t> </a:t>
            </a:r>
            <a:r>
              <a:rPr sz="1900" spc="10" dirty="0">
                <a:latin typeface="Cambria"/>
                <a:cs typeface="Cambria"/>
              </a:rPr>
              <a:t>А.</a:t>
            </a:r>
            <a:r>
              <a:rPr sz="1900" spc="5" dirty="0">
                <a:latin typeface="Cambria"/>
                <a:cs typeface="Cambria"/>
              </a:rPr>
              <a:t> </a:t>
            </a:r>
            <a:r>
              <a:rPr sz="1900" spc="10" dirty="0">
                <a:latin typeface="Cambria"/>
                <a:cs typeface="Cambria"/>
              </a:rPr>
              <a:t>А.</a:t>
            </a:r>
            <a:r>
              <a:rPr sz="1900" spc="5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Блока,</a:t>
            </a:r>
            <a:r>
              <a:rPr sz="1900" spc="5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Н. С.</a:t>
            </a:r>
            <a:r>
              <a:rPr sz="1900" spc="-10" dirty="0">
                <a:latin typeface="Cambria"/>
                <a:cs typeface="Cambria"/>
              </a:rPr>
              <a:t> Гумилёва,</a:t>
            </a:r>
            <a:r>
              <a:rPr sz="1900" spc="5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М. И.</a:t>
            </a:r>
            <a:r>
              <a:rPr sz="1900" spc="-10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Цветаевой</a:t>
            </a:r>
            <a:r>
              <a:rPr sz="1900" spc="5" dirty="0">
                <a:latin typeface="Cambria"/>
                <a:cs typeface="Cambria"/>
              </a:rPr>
              <a:t> </a:t>
            </a:r>
            <a:r>
              <a:rPr sz="1900" spc="-5" dirty="0">
                <a:latin typeface="Cambria"/>
                <a:cs typeface="Cambria"/>
              </a:rPr>
              <a:t>и др.</a:t>
            </a:r>
            <a:endParaRPr sz="1900">
              <a:latin typeface="Cambria"/>
              <a:cs typeface="Cambria"/>
            </a:endParaRPr>
          </a:p>
          <a:p>
            <a:pPr marL="287020" marR="428625" indent="-274955">
              <a:lnSpc>
                <a:spcPts val="1340"/>
              </a:lnSpc>
              <a:spcBef>
                <a:spcPts val="62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5" dirty="0">
                <a:latin typeface="Cambria"/>
                <a:cs typeface="Cambria"/>
              </a:rPr>
              <a:t>В. В. Маяковский. Стихотворения </a:t>
            </a:r>
            <a:r>
              <a:rPr sz="1400" b="1" spc="-15" dirty="0">
                <a:latin typeface="Cambria"/>
                <a:cs typeface="Cambria"/>
              </a:rPr>
              <a:t>(одно </a:t>
            </a:r>
            <a:r>
              <a:rPr sz="1400" b="1" spc="-5" dirty="0">
                <a:latin typeface="Cambria"/>
                <a:cs typeface="Cambria"/>
              </a:rPr>
              <a:t>по выбору). </a:t>
            </a:r>
            <a:r>
              <a:rPr sz="1400" dirty="0">
                <a:latin typeface="Cambria"/>
                <a:cs typeface="Cambria"/>
              </a:rPr>
              <a:t>Например, «Необычайное приключение,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бывшее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Владимиром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Маяковским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летом на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даче»,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«Хорошее отношение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к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лошадям»</a:t>
            </a:r>
            <a:r>
              <a:rPr sz="1400" dirty="0">
                <a:latin typeface="Cambria"/>
                <a:cs typeface="Cambria"/>
              </a:rPr>
              <a:t> и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8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25" dirty="0">
                <a:latin typeface="Cambria"/>
                <a:cs typeface="Cambria"/>
              </a:rPr>
              <a:t>А.</a:t>
            </a:r>
            <a:r>
              <a:rPr sz="1400" b="1" spc="5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П.</a:t>
            </a:r>
            <a:r>
              <a:rPr sz="1400" b="1" spc="-10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Платонов.</a:t>
            </a:r>
            <a:r>
              <a:rPr sz="1400" b="1" spc="-35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Рассказы</a:t>
            </a:r>
            <a:r>
              <a:rPr sz="1400" b="1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(один </a:t>
            </a:r>
            <a:r>
              <a:rPr sz="1400" b="1" spc="-5" dirty="0">
                <a:latin typeface="Cambria"/>
                <a:cs typeface="Cambria"/>
              </a:rPr>
              <a:t>по</a:t>
            </a:r>
            <a:r>
              <a:rPr sz="1400" b="1" spc="10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выбору).</a:t>
            </a:r>
            <a:r>
              <a:rPr sz="1400" b="1" spc="-4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Например,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«Юшка»,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«Неизвестный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цветок»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6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5" dirty="0">
                <a:latin typeface="Cambria"/>
                <a:cs typeface="Cambria"/>
              </a:rPr>
              <a:t>Литература</a:t>
            </a:r>
            <a:r>
              <a:rPr sz="1400" b="1" spc="-45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второй</a:t>
            </a:r>
            <a:r>
              <a:rPr sz="1400" b="1" spc="-20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половины</a:t>
            </a:r>
            <a:r>
              <a:rPr sz="1400" b="1" spc="-10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XX</a:t>
            </a:r>
            <a:r>
              <a:rPr sz="1400" b="1" spc="-15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века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6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spc="-15" dirty="0">
                <a:latin typeface="Cambria"/>
                <a:cs typeface="Cambria"/>
              </a:rPr>
              <a:t>В.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М. </a:t>
            </a:r>
            <a:r>
              <a:rPr sz="1400" dirty="0">
                <a:latin typeface="Cambria"/>
                <a:cs typeface="Cambria"/>
              </a:rPr>
              <a:t>Шукшин.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Рассказы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(один</a:t>
            </a:r>
            <a:r>
              <a:rPr sz="1400" dirty="0">
                <a:latin typeface="Cambria"/>
                <a:cs typeface="Cambria"/>
              </a:rPr>
              <a:t> по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выбору). </a:t>
            </a:r>
            <a:r>
              <a:rPr sz="1400" dirty="0">
                <a:latin typeface="Cambria"/>
                <a:cs typeface="Cambria"/>
              </a:rPr>
              <a:t>Например,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«Чудик», </a:t>
            </a:r>
            <a:r>
              <a:rPr sz="1400" dirty="0">
                <a:latin typeface="Cambria"/>
                <a:cs typeface="Cambria"/>
              </a:rPr>
              <a:t>«Стенька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Разин», </a:t>
            </a:r>
            <a:r>
              <a:rPr sz="1400" dirty="0">
                <a:latin typeface="Cambria"/>
                <a:cs typeface="Cambria"/>
              </a:rPr>
              <a:t>«Критики»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marR="261620" indent="-274955">
              <a:lnSpc>
                <a:spcPts val="1350"/>
              </a:lnSpc>
              <a:spcBef>
                <a:spcPts val="58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5" dirty="0">
                <a:latin typeface="Cambria"/>
                <a:cs typeface="Cambria"/>
              </a:rPr>
              <a:t>Стихотворения отечественных поэтов </a:t>
            </a:r>
            <a:r>
              <a:rPr sz="1400" b="1" spc="-20" dirty="0">
                <a:latin typeface="Cambria"/>
                <a:cs typeface="Cambria"/>
              </a:rPr>
              <a:t>XX—XXI </a:t>
            </a:r>
            <a:r>
              <a:rPr sz="1400" b="1" spc="-10" dirty="0">
                <a:latin typeface="Cambria"/>
                <a:cs typeface="Cambria"/>
              </a:rPr>
              <a:t>веков </a:t>
            </a:r>
            <a:r>
              <a:rPr sz="1400" dirty="0">
                <a:latin typeface="Cambria"/>
                <a:cs typeface="Cambria"/>
              </a:rPr>
              <a:t>(</a:t>
            </a:r>
            <a:r>
              <a:rPr sz="1400" b="1" dirty="0">
                <a:latin typeface="Cambria"/>
                <a:cs typeface="Cambria"/>
              </a:rPr>
              <a:t>не </a:t>
            </a:r>
            <a:r>
              <a:rPr sz="1400" b="1" spc="-5" dirty="0">
                <a:latin typeface="Cambria"/>
                <a:cs typeface="Cambria"/>
              </a:rPr>
              <a:t>менее четырёх стихотворений </a:t>
            </a:r>
            <a:r>
              <a:rPr sz="1400" spc="-5" dirty="0">
                <a:latin typeface="Cambria"/>
                <a:cs typeface="Cambria"/>
              </a:rPr>
              <a:t>двух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поэтов).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Например,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стихотворения</a:t>
            </a:r>
            <a:r>
              <a:rPr sz="1400" spc="-4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М. </a:t>
            </a:r>
            <a:r>
              <a:rPr sz="1400" dirty="0">
                <a:latin typeface="Cambria"/>
                <a:cs typeface="Cambria"/>
              </a:rPr>
              <a:t>И.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Цветаевой, </a:t>
            </a:r>
            <a:r>
              <a:rPr sz="1400" spc="-5" dirty="0">
                <a:latin typeface="Cambria"/>
                <a:cs typeface="Cambria"/>
              </a:rPr>
              <a:t>Е.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А. </a:t>
            </a:r>
            <a:r>
              <a:rPr sz="1400" dirty="0">
                <a:latin typeface="Cambria"/>
                <a:cs typeface="Cambria"/>
              </a:rPr>
              <a:t>Евтушенко,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Б.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А. </a:t>
            </a:r>
            <a:r>
              <a:rPr sz="1400" spc="-5" dirty="0">
                <a:latin typeface="Cambria"/>
                <a:cs typeface="Cambria"/>
              </a:rPr>
              <a:t>Ахмадулиной,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7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spc="-20" dirty="0">
                <a:latin typeface="Cambria"/>
                <a:cs typeface="Cambria"/>
              </a:rPr>
              <a:t>Ю. </a:t>
            </a:r>
            <a:r>
              <a:rPr sz="1400" dirty="0">
                <a:latin typeface="Cambria"/>
                <a:cs typeface="Cambria"/>
              </a:rPr>
              <a:t>Д.</a:t>
            </a:r>
            <a:r>
              <a:rPr sz="1400" spc="-5" dirty="0">
                <a:latin typeface="Cambria"/>
                <a:cs typeface="Cambria"/>
              </a:rPr>
              <a:t> Левитанского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marR="285115" indent="-274955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5" dirty="0">
                <a:latin typeface="Cambria"/>
                <a:cs typeface="Cambria"/>
              </a:rPr>
              <a:t>Произведения отечественных прозаиков второй </a:t>
            </a:r>
            <a:r>
              <a:rPr sz="1400" b="1" dirty="0">
                <a:latin typeface="Cambria"/>
                <a:cs typeface="Cambria"/>
              </a:rPr>
              <a:t>половины XX — </a:t>
            </a:r>
            <a:r>
              <a:rPr sz="1400" b="1" spc="-10" dirty="0">
                <a:latin typeface="Cambria"/>
                <a:cs typeface="Cambria"/>
              </a:rPr>
              <a:t>начала </a:t>
            </a:r>
            <a:r>
              <a:rPr sz="1400" b="1" spc="-5" dirty="0">
                <a:latin typeface="Cambria"/>
                <a:cs typeface="Cambria"/>
              </a:rPr>
              <a:t>XXI </a:t>
            </a:r>
            <a:r>
              <a:rPr sz="1400" b="1" dirty="0">
                <a:latin typeface="Cambria"/>
                <a:cs typeface="Cambria"/>
              </a:rPr>
              <a:t>века </a:t>
            </a:r>
            <a:r>
              <a:rPr sz="1400" b="1" spc="-5" dirty="0">
                <a:latin typeface="Cambria"/>
                <a:cs typeface="Cambria"/>
              </a:rPr>
              <a:t>(не менее </a:t>
            </a:r>
            <a:r>
              <a:rPr sz="1400" b="1" spc="-295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двух).</a:t>
            </a:r>
            <a:r>
              <a:rPr sz="1400" b="1" spc="-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Например,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произведения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spc="-70" dirty="0">
                <a:latin typeface="Cambria"/>
                <a:cs typeface="Cambria"/>
              </a:rPr>
              <a:t>Ф.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А.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Абрамова,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В.</a:t>
            </a:r>
            <a:r>
              <a:rPr sz="1400" spc="-5" dirty="0">
                <a:latin typeface="Cambria"/>
                <a:cs typeface="Cambria"/>
              </a:rPr>
              <a:t> П.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Астафьева,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В.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И. </a:t>
            </a:r>
            <a:r>
              <a:rPr sz="1400" spc="-5" dirty="0">
                <a:latin typeface="Cambria"/>
                <a:cs typeface="Cambria"/>
              </a:rPr>
              <a:t>Белова,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spc="-70" dirty="0">
                <a:latin typeface="Cambria"/>
                <a:cs typeface="Cambria"/>
              </a:rPr>
              <a:t>Ф.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10" dirty="0">
                <a:latin typeface="Cambria"/>
                <a:cs typeface="Cambria"/>
              </a:rPr>
              <a:t>А.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Искандера</a:t>
            </a:r>
            <a:r>
              <a:rPr sz="1400" spc="-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marR="5080" indent="-274955">
              <a:lnSpc>
                <a:spcPts val="1340"/>
              </a:lnSpc>
              <a:spcBef>
                <a:spcPts val="59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30" dirty="0">
                <a:latin typeface="Cambria"/>
                <a:cs typeface="Cambria"/>
              </a:rPr>
              <a:t>Тема </a:t>
            </a:r>
            <a:r>
              <a:rPr sz="1400" b="1" dirty="0">
                <a:latin typeface="Cambria"/>
                <a:cs typeface="Cambria"/>
              </a:rPr>
              <a:t>взаимоотношения </a:t>
            </a:r>
            <a:r>
              <a:rPr sz="1400" b="1" spc="-5" dirty="0">
                <a:latin typeface="Cambria"/>
                <a:cs typeface="Cambria"/>
              </a:rPr>
              <a:t>поколений, </a:t>
            </a:r>
            <a:r>
              <a:rPr sz="1400" b="1" dirty="0">
                <a:latin typeface="Cambria"/>
                <a:cs typeface="Cambria"/>
              </a:rPr>
              <a:t>становления человека, выбора им </a:t>
            </a:r>
            <a:r>
              <a:rPr sz="1400" b="1" spc="-5" dirty="0">
                <a:latin typeface="Cambria"/>
                <a:cs typeface="Cambria"/>
              </a:rPr>
              <a:t>жизненного пути (не </a:t>
            </a:r>
            <a:r>
              <a:rPr sz="1400" b="1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менее </a:t>
            </a:r>
            <a:r>
              <a:rPr sz="1400" b="1" dirty="0">
                <a:latin typeface="Cambria"/>
                <a:cs typeface="Cambria"/>
              </a:rPr>
              <a:t>двух </a:t>
            </a:r>
            <a:r>
              <a:rPr sz="1400" b="1" spc="-5" dirty="0">
                <a:latin typeface="Cambria"/>
                <a:cs typeface="Cambria"/>
              </a:rPr>
              <a:t>произведений </a:t>
            </a:r>
            <a:r>
              <a:rPr sz="1400" b="1" dirty="0">
                <a:latin typeface="Cambria"/>
                <a:cs typeface="Cambria"/>
              </a:rPr>
              <a:t>современных </a:t>
            </a:r>
            <a:r>
              <a:rPr sz="1400" b="1" spc="-5" dirty="0">
                <a:latin typeface="Cambria"/>
                <a:cs typeface="Cambria"/>
              </a:rPr>
              <a:t>отечественных </a:t>
            </a:r>
            <a:r>
              <a:rPr sz="1400" b="1" dirty="0">
                <a:latin typeface="Cambria"/>
                <a:cs typeface="Cambria"/>
              </a:rPr>
              <a:t>и </a:t>
            </a:r>
            <a:r>
              <a:rPr sz="1400" b="1" spc="-5" dirty="0">
                <a:latin typeface="Cambria"/>
                <a:cs typeface="Cambria"/>
              </a:rPr>
              <a:t>зарубежных </a:t>
            </a:r>
            <a:r>
              <a:rPr sz="1400" b="1" spc="-10" dirty="0">
                <a:latin typeface="Cambria"/>
                <a:cs typeface="Cambria"/>
              </a:rPr>
              <a:t>писателей)</a:t>
            </a:r>
            <a:r>
              <a:rPr sz="1400" spc="-10" dirty="0">
                <a:latin typeface="Cambria"/>
                <a:cs typeface="Cambria"/>
              </a:rPr>
              <a:t>. </a:t>
            </a:r>
            <a:r>
              <a:rPr sz="1400" dirty="0">
                <a:latin typeface="Cambria"/>
                <a:cs typeface="Cambria"/>
              </a:rPr>
              <a:t>Например, Л.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Л. </a:t>
            </a:r>
            <a:r>
              <a:rPr sz="1400" spc="-5" dirty="0">
                <a:latin typeface="Cambria"/>
                <a:cs typeface="Cambria"/>
              </a:rPr>
              <a:t>Волкова. </a:t>
            </a:r>
            <a:r>
              <a:rPr sz="1400" dirty="0">
                <a:latin typeface="Cambria"/>
                <a:cs typeface="Cambria"/>
              </a:rPr>
              <a:t>«Всем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выйти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из </a:t>
            </a:r>
            <a:r>
              <a:rPr sz="1400" spc="-5" dirty="0">
                <a:latin typeface="Cambria"/>
                <a:cs typeface="Cambria"/>
              </a:rPr>
              <a:t>кадра»,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-80" dirty="0">
                <a:latin typeface="Cambria"/>
                <a:cs typeface="Cambria"/>
              </a:rPr>
              <a:t>Т.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В.</a:t>
            </a:r>
            <a:r>
              <a:rPr sz="1400" spc="-5" dirty="0">
                <a:latin typeface="Cambria"/>
                <a:cs typeface="Cambria"/>
              </a:rPr>
              <a:t> Михеева.</a:t>
            </a:r>
            <a:r>
              <a:rPr sz="1400" dirty="0">
                <a:latin typeface="Cambria"/>
                <a:cs typeface="Cambria"/>
              </a:rPr>
              <a:t> «Лёгкие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горы»,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-120" dirty="0">
                <a:latin typeface="Cambria"/>
                <a:cs typeface="Cambria"/>
              </a:rPr>
              <a:t>У.</a:t>
            </a:r>
            <a:r>
              <a:rPr sz="1400" spc="-5" dirty="0">
                <a:latin typeface="Cambria"/>
                <a:cs typeface="Cambria"/>
              </a:rPr>
              <a:t> </a:t>
            </a:r>
            <a:r>
              <a:rPr sz="1400" spc="5" dirty="0">
                <a:latin typeface="Cambria"/>
                <a:cs typeface="Cambria"/>
              </a:rPr>
              <a:t>Старк.</a:t>
            </a:r>
            <a:r>
              <a:rPr sz="1400" spc="305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Умеешь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ли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ты</a:t>
            </a:r>
            <a:r>
              <a:rPr sz="1400" spc="-1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свистеть,</a:t>
            </a:r>
            <a:endParaRPr sz="1400">
              <a:latin typeface="Cambria"/>
              <a:cs typeface="Cambria"/>
            </a:endParaRPr>
          </a:p>
          <a:p>
            <a:pPr marL="287020">
              <a:lnSpc>
                <a:spcPts val="1365"/>
              </a:lnSpc>
            </a:pPr>
            <a:r>
              <a:rPr sz="1400" spc="-10" dirty="0">
                <a:latin typeface="Cambria"/>
                <a:cs typeface="Cambria"/>
              </a:rPr>
              <a:t>Йоханна?»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и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др.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6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b="1" spc="-5" dirty="0">
                <a:latin typeface="Cambria"/>
                <a:cs typeface="Cambria"/>
              </a:rPr>
              <a:t>Зарубежная</a:t>
            </a:r>
            <a:r>
              <a:rPr sz="1400" b="1" spc="-55" dirty="0">
                <a:latin typeface="Cambria"/>
                <a:cs typeface="Cambria"/>
              </a:rPr>
              <a:t> </a:t>
            </a:r>
            <a:r>
              <a:rPr sz="1400" b="1" spc="-5" dirty="0">
                <a:latin typeface="Cambria"/>
                <a:cs typeface="Cambria"/>
              </a:rPr>
              <a:t>литература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6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spc="-5" dirty="0">
                <a:latin typeface="Cambria"/>
                <a:cs typeface="Cambria"/>
              </a:rPr>
              <a:t>М.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де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Сервантес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Сааведра.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Роман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«Хитроумный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идальго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Дон</a:t>
            </a:r>
            <a:r>
              <a:rPr sz="1400" spc="-10" dirty="0">
                <a:latin typeface="Cambria"/>
                <a:cs typeface="Cambria"/>
              </a:rPr>
              <a:t> Кихот</a:t>
            </a:r>
            <a:r>
              <a:rPr sz="1400" dirty="0">
                <a:latin typeface="Cambria"/>
                <a:cs typeface="Cambria"/>
              </a:rPr>
              <a:t> Ламанчский»</a:t>
            </a:r>
            <a:r>
              <a:rPr sz="1400" spc="-3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(главы).</a:t>
            </a:r>
            <a:endParaRPr sz="1400">
              <a:latin typeface="Cambria"/>
              <a:cs typeface="Cambria"/>
            </a:endParaRPr>
          </a:p>
          <a:p>
            <a:pPr marL="287020" marR="480695" indent="-274955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spc="-5" dirty="0">
                <a:latin typeface="Cambria"/>
                <a:cs typeface="Cambria"/>
              </a:rPr>
              <a:t>Зарубежная </a:t>
            </a:r>
            <a:r>
              <a:rPr sz="1400" dirty="0">
                <a:latin typeface="Cambria"/>
                <a:cs typeface="Cambria"/>
              </a:rPr>
              <a:t>новеллистика </a:t>
            </a:r>
            <a:r>
              <a:rPr sz="1400" spc="-10" dirty="0">
                <a:latin typeface="Cambria"/>
                <a:cs typeface="Cambria"/>
              </a:rPr>
              <a:t>(одно-два </a:t>
            </a:r>
            <a:r>
              <a:rPr sz="1400" dirty="0">
                <a:latin typeface="Cambria"/>
                <a:cs typeface="Cambria"/>
              </a:rPr>
              <a:t>произведения по </a:t>
            </a:r>
            <a:r>
              <a:rPr sz="1400" spc="-5" dirty="0">
                <a:latin typeface="Cambria"/>
                <a:cs typeface="Cambria"/>
              </a:rPr>
              <a:t>выбору). </a:t>
            </a:r>
            <a:r>
              <a:rPr sz="1400" dirty="0">
                <a:latin typeface="Cambria"/>
                <a:cs typeface="Cambria"/>
              </a:rPr>
              <a:t>Например, </a:t>
            </a:r>
            <a:r>
              <a:rPr sz="1400" spc="-5" dirty="0">
                <a:latin typeface="Cambria"/>
                <a:cs typeface="Cambria"/>
              </a:rPr>
              <a:t>П. </a:t>
            </a:r>
            <a:r>
              <a:rPr sz="1400" dirty="0">
                <a:latin typeface="Cambria"/>
                <a:cs typeface="Cambria"/>
              </a:rPr>
              <a:t>Мериме. </a:t>
            </a:r>
            <a:r>
              <a:rPr sz="1400" spc="-5" dirty="0">
                <a:latin typeface="Cambria"/>
                <a:cs typeface="Cambria"/>
              </a:rPr>
              <a:t>«Маттео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Фальконе»;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20" dirty="0">
                <a:latin typeface="Cambria"/>
                <a:cs typeface="Cambria"/>
              </a:rPr>
              <a:t>О.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spc="-20" dirty="0">
                <a:latin typeface="Cambria"/>
                <a:cs typeface="Cambria"/>
              </a:rPr>
              <a:t>Генри. </a:t>
            </a:r>
            <a:r>
              <a:rPr sz="1400" dirty="0">
                <a:latin typeface="Cambria"/>
                <a:cs typeface="Cambria"/>
              </a:rPr>
              <a:t>«Дары</a:t>
            </a:r>
            <a:r>
              <a:rPr sz="1400" spc="-5" dirty="0">
                <a:latin typeface="Cambria"/>
                <a:cs typeface="Cambria"/>
              </a:rPr>
              <a:t> волхвов»,</a:t>
            </a:r>
            <a:r>
              <a:rPr sz="1400" spc="1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«Последний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лист».</a:t>
            </a:r>
            <a:endParaRPr sz="1400">
              <a:latin typeface="Cambria"/>
              <a:cs typeface="Cambria"/>
            </a:endParaRPr>
          </a:p>
          <a:p>
            <a:pPr marL="287020" indent="-274955">
              <a:lnSpc>
                <a:spcPct val="100000"/>
              </a:lnSpc>
              <a:spcBef>
                <a:spcPts val="265"/>
              </a:spcBef>
              <a:buClr>
                <a:srgbClr val="D24717"/>
              </a:buClr>
              <a:buSzPct val="82142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400" spc="10" dirty="0">
                <a:latin typeface="Cambria"/>
                <a:cs typeface="Cambria"/>
              </a:rPr>
              <a:t>А.</a:t>
            </a:r>
            <a:r>
              <a:rPr sz="1400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де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Сент</a:t>
            </a:r>
            <a:r>
              <a:rPr sz="1400" spc="-5" dirty="0">
                <a:latin typeface="Cambria"/>
                <a:cs typeface="Cambria"/>
              </a:rPr>
              <a:t> Экзюпери.</a:t>
            </a:r>
            <a:r>
              <a:rPr sz="1400" spc="-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Повесть-сказка</a:t>
            </a:r>
            <a:r>
              <a:rPr sz="1400" spc="-3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«Маленький</a:t>
            </a:r>
            <a:r>
              <a:rPr sz="1400" spc="2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принц».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551941"/>
            <a:ext cx="7111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Предметные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результаты: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7</a:t>
            </a:r>
            <a:r>
              <a:rPr i="1" spc="-3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класс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1153413"/>
            <a:ext cx="8622665" cy="5131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876300" indent="-274320" algn="just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1) </a:t>
            </a:r>
            <a:r>
              <a:rPr sz="1600" spc="-10" dirty="0">
                <a:latin typeface="Cambria"/>
                <a:cs typeface="Cambria"/>
              </a:rPr>
              <a:t>Понимать </a:t>
            </a:r>
            <a:r>
              <a:rPr sz="1600" spc="-5" dirty="0">
                <a:latin typeface="Cambria"/>
                <a:cs typeface="Cambria"/>
              </a:rPr>
              <a:t>общечеловеческую и духовно-нравственную ценность литературы,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осознавать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её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роль</a:t>
            </a:r>
            <a:r>
              <a:rPr sz="1600" spc="-5" dirty="0">
                <a:latin typeface="Cambria"/>
                <a:cs typeface="Cambria"/>
              </a:rPr>
              <a:t> в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воспитании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любви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Родине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укреплении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единства</a:t>
            </a:r>
            <a:endParaRPr sz="1600">
              <a:latin typeface="Cambria"/>
              <a:cs typeface="Cambria"/>
            </a:endParaRPr>
          </a:p>
          <a:p>
            <a:pPr marL="287020" algn="just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многонационального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народа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Российской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Федерации;</a:t>
            </a:r>
            <a:endParaRPr sz="1600">
              <a:latin typeface="Cambria"/>
              <a:cs typeface="Cambria"/>
            </a:endParaRPr>
          </a:p>
          <a:p>
            <a:pPr marL="287020" indent="-274320" algn="just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2)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понимать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специфику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литературы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как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вида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словесного </a:t>
            </a:r>
            <a:r>
              <a:rPr sz="1600" spc="-10" dirty="0">
                <a:latin typeface="Cambria"/>
                <a:cs typeface="Cambria"/>
              </a:rPr>
              <a:t>искусства,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отличия</a:t>
            </a:r>
            <a:endParaRPr sz="1600">
              <a:latin typeface="Cambria"/>
              <a:cs typeface="Cambria"/>
            </a:endParaRPr>
          </a:p>
          <a:p>
            <a:pPr marL="287020" algn="just">
              <a:lnSpc>
                <a:spcPct val="100000"/>
              </a:lnSpc>
            </a:pPr>
            <a:r>
              <a:rPr sz="1600" spc="-15" dirty="0">
                <a:latin typeface="Cambria"/>
                <a:cs typeface="Cambria"/>
              </a:rPr>
              <a:t>художественного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текста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от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текста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научного,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делового,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публицистического;</a:t>
            </a:r>
            <a:endParaRPr sz="1600">
              <a:latin typeface="Cambria"/>
              <a:cs typeface="Cambria"/>
            </a:endParaRPr>
          </a:p>
          <a:p>
            <a:pPr marL="287020" marR="734060" indent="-274320" algn="just">
              <a:lnSpc>
                <a:spcPct val="100000"/>
              </a:lnSpc>
              <a:spcBef>
                <a:spcPts val="59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287020" algn="l"/>
              </a:tabLst>
            </a:pPr>
            <a:r>
              <a:rPr sz="1600" spc="-5" dirty="0">
                <a:latin typeface="Cambria"/>
                <a:cs typeface="Cambria"/>
              </a:rPr>
              <a:t>3) </a:t>
            </a:r>
            <a:r>
              <a:rPr sz="1600" spc="-10" dirty="0">
                <a:latin typeface="Cambria"/>
                <a:cs typeface="Cambria"/>
              </a:rPr>
              <a:t>проводить </a:t>
            </a:r>
            <a:r>
              <a:rPr sz="1600" spc="-5" dirty="0">
                <a:latin typeface="Cambria"/>
                <a:cs typeface="Cambria"/>
              </a:rPr>
              <a:t>смысловой и эстетический </a:t>
            </a:r>
            <a:r>
              <a:rPr sz="1600" spc="-10" dirty="0">
                <a:latin typeface="Cambria"/>
                <a:cs typeface="Cambria"/>
              </a:rPr>
              <a:t>анализ </a:t>
            </a:r>
            <a:r>
              <a:rPr sz="1600" spc="-5" dirty="0">
                <a:latin typeface="Cambria"/>
                <a:cs typeface="Cambria"/>
              </a:rPr>
              <a:t>произведений фольклора и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литературы;</a:t>
            </a:r>
            <a:r>
              <a:rPr sz="1600" spc="7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воспринимать,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анализировать,</a:t>
            </a:r>
            <a:r>
              <a:rPr sz="1600" spc="7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интерпретировать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endParaRPr sz="1600">
              <a:latin typeface="Cambria"/>
              <a:cs typeface="Cambria"/>
            </a:endParaRPr>
          </a:p>
          <a:p>
            <a:pPr marL="287020" marR="54610" algn="just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оценивать прочитанное (с учётом литературного </a:t>
            </a:r>
            <a:r>
              <a:rPr sz="1600" spc="-10" dirty="0">
                <a:latin typeface="Cambria"/>
                <a:cs typeface="Cambria"/>
              </a:rPr>
              <a:t>развития обучающихся), понимать, </a:t>
            </a:r>
            <a:r>
              <a:rPr sz="1600" spc="-5" dirty="0">
                <a:latin typeface="Cambria"/>
                <a:cs typeface="Cambria"/>
              </a:rPr>
              <a:t>что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в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литературных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произведениях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отражена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художественная </a:t>
            </a:r>
            <a:r>
              <a:rPr sz="1600" spc="-10" dirty="0">
                <a:latin typeface="Cambria"/>
                <a:cs typeface="Cambria"/>
              </a:rPr>
              <a:t>картина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мира:</a:t>
            </a:r>
            <a:endParaRPr sz="1600">
              <a:latin typeface="Cambria"/>
              <a:cs typeface="Cambria"/>
            </a:endParaRPr>
          </a:p>
          <a:p>
            <a:pPr marL="287020" marR="795655" indent="-274320" algn="just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375"/>
              <a:buFont typeface="Segoe UI Symbol"/>
              <a:buChar char="⚫"/>
              <a:tabLst>
                <a:tab pos="331470" algn="l"/>
              </a:tabLst>
            </a:pPr>
            <a:r>
              <a:rPr dirty="0"/>
              <a:t>	</a:t>
            </a:r>
            <a:r>
              <a:rPr sz="1600" spc="-5" dirty="0">
                <a:latin typeface="Cambria"/>
                <a:cs typeface="Cambria"/>
              </a:rPr>
              <a:t>анализировать произведение в единстве </a:t>
            </a:r>
            <a:r>
              <a:rPr sz="1600" spc="-10" dirty="0">
                <a:latin typeface="Cambria"/>
                <a:cs typeface="Cambria"/>
              </a:rPr>
              <a:t>формы </a:t>
            </a:r>
            <a:r>
              <a:rPr sz="1600" spc="-5" dirty="0">
                <a:latin typeface="Cambria"/>
                <a:cs typeface="Cambria"/>
              </a:rPr>
              <a:t>и </a:t>
            </a:r>
            <a:r>
              <a:rPr sz="1600" spc="-10" dirty="0">
                <a:latin typeface="Cambria"/>
                <a:cs typeface="Cambria"/>
              </a:rPr>
              <a:t>содержания; </a:t>
            </a:r>
            <a:r>
              <a:rPr sz="1600" spc="-5" dirty="0">
                <a:latin typeface="Cambria"/>
                <a:cs typeface="Cambria"/>
              </a:rPr>
              <a:t>определять </a:t>
            </a:r>
            <a:r>
              <a:rPr sz="1600" spc="-35" dirty="0">
                <a:latin typeface="Cambria"/>
                <a:cs typeface="Cambria"/>
              </a:rPr>
              <a:t>тему,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главную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мысль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проблематику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произведения,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его </a:t>
            </a:r>
            <a:r>
              <a:rPr sz="1600" spc="-10" dirty="0">
                <a:latin typeface="Cambria"/>
                <a:cs typeface="Cambria"/>
              </a:rPr>
              <a:t>родовую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жанровую</a:t>
            </a:r>
            <a:endParaRPr sz="1600">
              <a:latin typeface="Cambria"/>
              <a:cs typeface="Cambria"/>
            </a:endParaRPr>
          </a:p>
          <a:p>
            <a:pPr marL="287020" marR="5080" algn="just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принадлежность; выявлять позицию героя, рассказчика и авторскую позицию, учитывая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художественные </a:t>
            </a:r>
            <a:r>
              <a:rPr sz="1600" spc="-5" dirty="0">
                <a:latin typeface="Cambria"/>
                <a:cs typeface="Cambria"/>
              </a:rPr>
              <a:t>особенности произведения; </a:t>
            </a:r>
            <a:r>
              <a:rPr sz="1600" spc="-10" dirty="0">
                <a:latin typeface="Cambria"/>
                <a:cs typeface="Cambria"/>
              </a:rPr>
              <a:t>характеризовать </a:t>
            </a:r>
            <a:r>
              <a:rPr sz="1600" spc="-5" dirty="0">
                <a:latin typeface="Cambria"/>
                <a:cs typeface="Cambria"/>
              </a:rPr>
              <a:t>героев-персонажей, </a:t>
            </a:r>
            <a:r>
              <a:rPr sz="1600" spc="-10" dirty="0">
                <a:latin typeface="Cambria"/>
                <a:cs typeface="Cambria"/>
              </a:rPr>
              <a:t>давать </a:t>
            </a:r>
            <a:r>
              <a:rPr sz="1600" spc="-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их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сравнительные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характеристики,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оценивать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систему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персонажей;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определять</a:t>
            </a:r>
            <a:endParaRPr sz="1600">
              <a:latin typeface="Cambria"/>
              <a:cs typeface="Cambria"/>
            </a:endParaRPr>
          </a:p>
          <a:p>
            <a:pPr marL="287020" marR="87249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mbria"/>
                <a:cs typeface="Cambria"/>
              </a:rPr>
              <a:t>особенности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композиции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основной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конфликт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произведения;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объяснять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своё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понимание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нравственно-философской,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социально-исторической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эстетической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проблематики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произведений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(с учётом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литературного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развития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обучающихся);</a:t>
            </a:r>
            <a:endParaRPr sz="1600">
              <a:latin typeface="Cambria"/>
              <a:cs typeface="Cambria"/>
            </a:endParaRPr>
          </a:p>
          <a:p>
            <a:pPr marL="287020" marR="53975"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выявлять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основные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особенности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языка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художественного </a:t>
            </a:r>
            <a:r>
              <a:rPr sz="1600" spc="-5" dirty="0">
                <a:latin typeface="Cambria"/>
                <a:cs typeface="Cambria"/>
              </a:rPr>
              <a:t>произведения,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поэтической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прозаической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речи;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находить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основные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изобразительно-выразительные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средства, 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характерные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для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творческой</a:t>
            </a:r>
            <a:r>
              <a:rPr sz="1600" spc="-1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манеры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писателя,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определять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их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художественные</a:t>
            </a:r>
            <a:r>
              <a:rPr sz="1600" spc="-10" dirty="0">
                <a:latin typeface="Cambria"/>
                <a:cs typeface="Cambria"/>
              </a:rPr>
              <a:t> функции;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685800"/>
            <a:ext cx="7111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Предметные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результаты: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7</a:t>
            </a:r>
            <a:r>
              <a:rPr i="1" spc="-3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класс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456766"/>
            <a:ext cx="8495030" cy="5138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7185" indent="-325120">
              <a:lnSpc>
                <a:spcPts val="1945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337185" algn="l"/>
                <a:tab pos="337820" algn="l"/>
              </a:tabLst>
            </a:pPr>
            <a:r>
              <a:rPr sz="1800" dirty="0">
                <a:latin typeface="Cambria"/>
                <a:cs typeface="Cambria"/>
              </a:rPr>
              <a:t>понимать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сущность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элементарные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смысловые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функции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теоретико-</a:t>
            </a:r>
            <a:endParaRPr sz="1800">
              <a:latin typeface="Cambria"/>
              <a:cs typeface="Cambria"/>
            </a:endParaRPr>
          </a:p>
          <a:p>
            <a:pPr marL="287020" marR="17145">
              <a:lnSpc>
                <a:spcPct val="80000"/>
              </a:lnSpc>
              <a:spcBef>
                <a:spcPts val="219"/>
              </a:spcBef>
            </a:pPr>
            <a:r>
              <a:rPr sz="1800" dirty="0">
                <a:latin typeface="Cambria"/>
                <a:cs typeface="Cambria"/>
              </a:rPr>
              <a:t>литературных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понятий 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учиться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самостоятельно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использовать </a:t>
            </a:r>
            <a:r>
              <a:rPr sz="1800" dirty="0">
                <a:latin typeface="Cambria"/>
                <a:cs typeface="Cambria"/>
              </a:rPr>
              <a:t>их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процессе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анализа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интерпретации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произведений,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оформления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собственных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оценок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наблюдений: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художественная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литература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устное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народное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творчество;</a:t>
            </a:r>
            <a:endParaRPr sz="1800">
              <a:latin typeface="Cambria"/>
              <a:cs typeface="Cambria"/>
            </a:endParaRPr>
          </a:p>
          <a:p>
            <a:pPr marL="287020" marR="166370" algn="just">
              <a:lnSpc>
                <a:spcPct val="80000"/>
              </a:lnSpc>
            </a:pPr>
            <a:r>
              <a:rPr sz="1800" dirty="0">
                <a:latin typeface="Cambria"/>
                <a:cs typeface="Cambria"/>
              </a:rPr>
              <a:t>проза и поэзия; </a:t>
            </a:r>
            <a:r>
              <a:rPr sz="1800" spc="-10" dirty="0">
                <a:latin typeface="Cambria"/>
                <a:cs typeface="Cambria"/>
              </a:rPr>
              <a:t>художественный </a:t>
            </a:r>
            <a:r>
              <a:rPr sz="1800" dirty="0">
                <a:latin typeface="Cambria"/>
                <a:cs typeface="Cambria"/>
              </a:rPr>
              <a:t>образ; </a:t>
            </a:r>
            <a:r>
              <a:rPr sz="1800" spc="-15" dirty="0">
                <a:latin typeface="Cambria"/>
                <a:cs typeface="Cambria"/>
              </a:rPr>
              <a:t>роды </a:t>
            </a:r>
            <a:r>
              <a:rPr sz="1800" spc="-5" dirty="0">
                <a:latin typeface="Cambria"/>
                <a:cs typeface="Cambria"/>
              </a:rPr>
              <a:t>(лирика, </a:t>
            </a:r>
            <a:r>
              <a:rPr sz="1800" dirty="0">
                <a:latin typeface="Cambria"/>
                <a:cs typeface="Cambria"/>
              </a:rPr>
              <a:t>эпос), жанры </a:t>
            </a:r>
            <a:r>
              <a:rPr sz="1800" spc="-5" dirty="0">
                <a:latin typeface="Cambria"/>
                <a:cs typeface="Cambria"/>
              </a:rPr>
              <a:t>(рассказ,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повесть, </a:t>
            </a:r>
            <a:r>
              <a:rPr sz="1800" spc="-5" dirty="0">
                <a:latin typeface="Cambria"/>
                <a:cs typeface="Cambria"/>
              </a:rPr>
              <a:t>роман, </a:t>
            </a:r>
            <a:r>
              <a:rPr sz="1800" dirty="0">
                <a:latin typeface="Cambria"/>
                <a:cs typeface="Cambria"/>
              </a:rPr>
              <a:t>послание, поэма, песня); </a:t>
            </a:r>
            <a:r>
              <a:rPr sz="1800" spc="-5" dirty="0">
                <a:latin typeface="Cambria"/>
                <a:cs typeface="Cambria"/>
              </a:rPr>
              <a:t>форма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10" dirty="0">
                <a:latin typeface="Cambria"/>
                <a:cs typeface="Cambria"/>
              </a:rPr>
              <a:t>содержание </a:t>
            </a:r>
            <a:r>
              <a:rPr sz="1800" spc="-5" dirty="0">
                <a:latin typeface="Cambria"/>
                <a:cs typeface="Cambria"/>
              </a:rPr>
              <a:t>литературного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произведения;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тема, идея,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проблематика;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пафос</a:t>
            </a:r>
            <a:r>
              <a:rPr sz="1800" spc="-5" dirty="0">
                <a:latin typeface="Cambria"/>
                <a:cs typeface="Cambria"/>
              </a:rPr>
              <a:t> (героический,</a:t>
            </a:r>
            <a:endParaRPr sz="1800">
              <a:latin typeface="Cambria"/>
              <a:cs typeface="Cambria"/>
            </a:endParaRPr>
          </a:p>
          <a:p>
            <a:pPr marL="287020" marR="5080">
              <a:lnSpc>
                <a:spcPct val="80000"/>
              </a:lnSpc>
            </a:pPr>
            <a:r>
              <a:rPr sz="1800" spc="-5" dirty="0">
                <a:latin typeface="Cambria"/>
                <a:cs typeface="Cambria"/>
              </a:rPr>
              <a:t>патриотический,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гражданский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др.);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30" dirty="0">
                <a:latin typeface="Cambria"/>
                <a:cs typeface="Cambria"/>
              </a:rPr>
              <a:t>сюжет,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композиция,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эпиграф;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стадии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развития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действия: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экспозиция,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завязка,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развитие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действия,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кульминация, </a:t>
            </a:r>
            <a:r>
              <a:rPr sz="1800" spc="-5" dirty="0">
                <a:latin typeface="Cambria"/>
                <a:cs typeface="Cambria"/>
              </a:rPr>
              <a:t> развязка; автор,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повествователь,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рассказчик,</a:t>
            </a:r>
            <a:r>
              <a:rPr sz="1800" dirty="0">
                <a:latin typeface="Cambria"/>
                <a:cs typeface="Cambria"/>
              </a:rPr>
              <a:t> литературный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герой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(персонаж),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лирический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герой,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речевая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характеристика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героя;</a:t>
            </a:r>
            <a:r>
              <a:rPr sz="1800" spc="-25" dirty="0">
                <a:latin typeface="Cambria"/>
                <a:cs typeface="Cambria"/>
              </a:rPr>
              <a:t> портрет,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пейзаж,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интерьер,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художественная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деталь;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юмор, ирония,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сатира;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эпитет,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метафора,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сравнение; 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олицетворение,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гипербола;</a:t>
            </a:r>
            <a:r>
              <a:rPr sz="1800" spc="-5" dirty="0">
                <a:latin typeface="Cambria"/>
                <a:cs typeface="Cambria"/>
              </a:rPr>
              <a:t> антитеза,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аллегория;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анафора; стихотворный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730"/>
              </a:lnSpc>
            </a:pPr>
            <a:r>
              <a:rPr sz="1800" dirty="0">
                <a:latin typeface="Cambria"/>
                <a:cs typeface="Cambria"/>
              </a:rPr>
              <a:t>метр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(хорей,</a:t>
            </a:r>
            <a:r>
              <a:rPr sz="1800" dirty="0">
                <a:latin typeface="Cambria"/>
                <a:cs typeface="Cambria"/>
              </a:rPr>
              <a:t> ямб,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дактиль,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амфибрахий,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анапест),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ритм,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рифма,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строфа;</a:t>
            </a:r>
            <a:endParaRPr sz="1800">
              <a:latin typeface="Cambria"/>
              <a:cs typeface="Cambria"/>
            </a:endParaRPr>
          </a:p>
          <a:p>
            <a:pPr marL="287020" indent="-274955">
              <a:lnSpc>
                <a:spcPts val="1945"/>
              </a:lnSpc>
              <a:spcBef>
                <a:spcPts val="17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выделять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 произведениях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элементы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художественной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формы</a:t>
            </a:r>
            <a:r>
              <a:rPr sz="1800" dirty="0">
                <a:latin typeface="Cambria"/>
                <a:cs typeface="Cambria"/>
              </a:rPr>
              <a:t> и </a:t>
            </a:r>
            <a:r>
              <a:rPr sz="1800" spc="-5" dirty="0">
                <a:latin typeface="Cambria"/>
                <a:cs typeface="Cambria"/>
              </a:rPr>
              <a:t>обнаруживать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945"/>
              </a:lnSpc>
            </a:pPr>
            <a:r>
              <a:rPr sz="1800" dirty="0">
                <a:latin typeface="Cambria"/>
                <a:cs typeface="Cambria"/>
              </a:rPr>
              <a:t>связи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между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ними;</a:t>
            </a:r>
            <a:endParaRPr sz="1800">
              <a:latin typeface="Cambria"/>
              <a:cs typeface="Cambria"/>
            </a:endParaRPr>
          </a:p>
          <a:p>
            <a:pPr marL="287020" marR="589915" indent="-274955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сопоставлять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произведения,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их </a:t>
            </a:r>
            <a:r>
              <a:rPr sz="1800" spc="-5" dirty="0">
                <a:latin typeface="Cambria"/>
                <a:cs typeface="Cambria"/>
              </a:rPr>
              <a:t>фрагменты,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образы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персонажей,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сюжеты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разных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литературных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произведений,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темы,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проблемы,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жанры,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730"/>
              </a:lnSpc>
            </a:pPr>
            <a:r>
              <a:rPr sz="1800" spc="-10" dirty="0">
                <a:latin typeface="Cambria"/>
                <a:cs typeface="Cambria"/>
              </a:rPr>
              <a:t>художественные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приёмы,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особенности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языка;</a:t>
            </a:r>
            <a:endParaRPr sz="1800">
              <a:latin typeface="Cambria"/>
              <a:cs typeface="Cambria"/>
            </a:endParaRPr>
          </a:p>
          <a:p>
            <a:pPr marL="287020" marR="687705" indent="-274955" algn="just">
              <a:lnSpc>
                <a:spcPct val="801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сопоставлять изученные и самостоятельно прочитанные </a:t>
            </a:r>
            <a:r>
              <a:rPr sz="1800" spc="-5" dirty="0">
                <a:latin typeface="Cambria"/>
                <a:cs typeface="Cambria"/>
              </a:rPr>
              <a:t>произведения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художественной </a:t>
            </a:r>
            <a:r>
              <a:rPr sz="1800" dirty="0">
                <a:latin typeface="Cambria"/>
                <a:cs typeface="Cambria"/>
              </a:rPr>
              <a:t>литературы с произведениями </a:t>
            </a:r>
            <a:r>
              <a:rPr sz="1800" spc="-5" dirty="0">
                <a:latin typeface="Cambria"/>
                <a:cs typeface="Cambria"/>
              </a:rPr>
              <a:t>других </a:t>
            </a:r>
            <a:r>
              <a:rPr sz="1800" dirty="0">
                <a:latin typeface="Cambria"/>
                <a:cs typeface="Cambria"/>
              </a:rPr>
              <a:t>видов </a:t>
            </a:r>
            <a:r>
              <a:rPr sz="1800" spc="-5" dirty="0">
                <a:latin typeface="Cambria"/>
                <a:cs typeface="Cambria"/>
              </a:rPr>
              <a:t>искусства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(живопись,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музыка,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театр,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кино);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49858"/>
            <a:ext cx="7111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Предметные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результаты: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7</a:t>
            </a:r>
            <a:r>
              <a:rPr i="1" spc="-3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класс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334" y="1223898"/>
            <a:ext cx="8655050" cy="546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4)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выразительно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читать стихи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прозу,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том</a:t>
            </a:r>
            <a:r>
              <a:rPr sz="1800" dirty="0">
                <a:latin typeface="Cambria"/>
                <a:cs typeface="Cambria"/>
              </a:rPr>
              <a:t> числе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наизусть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(не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менее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9</a:t>
            </a:r>
            <a:endParaRPr sz="18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поэтических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произведений,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выученных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ранее),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передавая личное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отношение</a:t>
            </a:r>
            <a:endParaRPr sz="1800">
              <a:latin typeface="Cambria"/>
              <a:cs typeface="Cambria"/>
            </a:endParaRPr>
          </a:p>
          <a:p>
            <a:pPr marL="286385" marR="1090930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к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произведению</a:t>
            </a:r>
            <a:r>
              <a:rPr sz="1800" dirty="0">
                <a:latin typeface="Cambria"/>
                <a:cs typeface="Cambria"/>
              </a:rPr>
              <a:t> (с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учётом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литературного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развития,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индивидуальных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особенностей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обучающихся);</a:t>
            </a:r>
            <a:endParaRPr sz="1800">
              <a:latin typeface="Cambria"/>
              <a:cs typeface="Cambria"/>
            </a:endParaRPr>
          </a:p>
          <a:p>
            <a:pPr marL="286385" marR="63817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5)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пересказывать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прочитанное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произведение,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используя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различные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виды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пересказов, </a:t>
            </a:r>
            <a:r>
              <a:rPr sz="1800" spc="-10" dirty="0">
                <a:latin typeface="Cambria"/>
                <a:cs typeface="Cambria"/>
              </a:rPr>
              <a:t>отвечать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вопросы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 </a:t>
            </a:r>
            <a:r>
              <a:rPr sz="1800" spc="-5" dirty="0">
                <a:latin typeface="Cambria"/>
                <a:cs typeface="Cambria"/>
              </a:rPr>
              <a:t>прочитанному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произведению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mbria"/>
                <a:cs typeface="Cambria"/>
              </a:rPr>
              <a:t>самостоятельно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формулировать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вопросы </a:t>
            </a:r>
            <a:r>
              <a:rPr sz="1800" dirty="0">
                <a:latin typeface="Cambria"/>
                <a:cs typeface="Cambria"/>
              </a:rPr>
              <a:t>к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тексту;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пересказывать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сюжет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вычленять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фабулу;</a:t>
            </a:r>
            <a:endParaRPr sz="1800">
              <a:latin typeface="Cambria"/>
              <a:cs typeface="Cambria"/>
            </a:endParaRPr>
          </a:p>
          <a:p>
            <a:pPr marL="286385" marR="28194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6)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участвовать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беседе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диалоге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</a:t>
            </a:r>
            <a:r>
              <a:rPr sz="1800" spc="-5" dirty="0">
                <a:latin typeface="Cambria"/>
                <a:cs typeface="Cambria"/>
              </a:rPr>
              <a:t> прочитанном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произведении,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соотносить </a:t>
            </a:r>
            <a:r>
              <a:rPr sz="1800" spc="-5" dirty="0">
                <a:latin typeface="Cambria"/>
                <a:cs typeface="Cambria"/>
              </a:rPr>
              <a:t> собственную позицию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</a:t>
            </a:r>
            <a:r>
              <a:rPr sz="1800" spc="-5" dirty="0">
                <a:latin typeface="Cambria"/>
                <a:cs typeface="Cambria"/>
              </a:rPr>
              <a:t> позицией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автора,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давать аргументированную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оценку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прочитанному;</a:t>
            </a:r>
            <a:endParaRPr sz="1800">
              <a:latin typeface="Cambria"/>
              <a:cs typeface="Cambria"/>
            </a:endParaRPr>
          </a:p>
          <a:p>
            <a:pPr marL="286385" marR="162560" indent="-27432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</a:tabLst>
            </a:pPr>
            <a:r>
              <a:rPr sz="1800" dirty="0">
                <a:latin typeface="Cambria"/>
                <a:cs typeface="Cambria"/>
              </a:rPr>
              <a:t>7) </a:t>
            </a:r>
            <a:r>
              <a:rPr sz="1800" spc="-5" dirty="0">
                <a:latin typeface="Cambria"/>
                <a:cs typeface="Cambria"/>
              </a:rPr>
              <a:t>создавать </a:t>
            </a:r>
            <a:r>
              <a:rPr sz="1800" spc="-10" dirty="0">
                <a:latin typeface="Cambria"/>
                <a:cs typeface="Cambria"/>
              </a:rPr>
              <a:t>устные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письменные высказывания разных жанров (объёмом </a:t>
            </a:r>
            <a:r>
              <a:rPr sz="1800" dirty="0">
                <a:latin typeface="Cambria"/>
                <a:cs typeface="Cambria"/>
              </a:rPr>
              <a:t>не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менее </a:t>
            </a:r>
            <a:r>
              <a:rPr sz="1800" dirty="0">
                <a:latin typeface="Cambria"/>
                <a:cs typeface="Cambria"/>
              </a:rPr>
              <a:t>150 слов), </a:t>
            </a:r>
            <a:r>
              <a:rPr sz="1800" spc="-5" dirty="0">
                <a:latin typeface="Cambria"/>
                <a:cs typeface="Cambria"/>
              </a:rPr>
              <a:t>писать сочинение-рассуждение </a:t>
            </a:r>
            <a:r>
              <a:rPr sz="1800" dirty="0">
                <a:latin typeface="Cambria"/>
                <a:cs typeface="Cambria"/>
              </a:rPr>
              <a:t>по </a:t>
            </a:r>
            <a:r>
              <a:rPr sz="1800" spc="-5" dirty="0">
                <a:latin typeface="Cambria"/>
                <a:cs typeface="Cambria"/>
              </a:rPr>
              <a:t>заданной теме </a:t>
            </a:r>
            <a:r>
              <a:rPr sz="1800" dirty="0">
                <a:latin typeface="Cambria"/>
                <a:cs typeface="Cambria"/>
              </a:rPr>
              <a:t>с </a:t>
            </a:r>
            <a:r>
              <a:rPr sz="1800" spc="-5" dirty="0">
                <a:latin typeface="Cambria"/>
                <a:cs typeface="Cambria"/>
              </a:rPr>
              <a:t>опорой </a:t>
            </a:r>
            <a:r>
              <a:rPr sz="1800" dirty="0">
                <a:latin typeface="Cambria"/>
                <a:cs typeface="Cambria"/>
              </a:rPr>
              <a:t>на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прочитанные произведения; </a:t>
            </a:r>
            <a:r>
              <a:rPr sz="1800" spc="-15" dirty="0">
                <a:latin typeface="Cambria"/>
                <a:cs typeface="Cambria"/>
              </a:rPr>
              <a:t>под </a:t>
            </a:r>
            <a:r>
              <a:rPr sz="1800" spc="-10" dirty="0">
                <a:latin typeface="Cambria"/>
                <a:cs typeface="Cambria"/>
              </a:rPr>
              <a:t>руководством </a:t>
            </a:r>
            <a:r>
              <a:rPr sz="1800" spc="-5" dirty="0">
                <a:latin typeface="Cambria"/>
                <a:cs typeface="Cambria"/>
              </a:rPr>
              <a:t>учителя учиться исправлять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редактировать</a:t>
            </a:r>
            <a:r>
              <a:rPr sz="1800" spc="-5" dirty="0">
                <a:latin typeface="Cambria"/>
                <a:cs typeface="Cambria"/>
              </a:rPr>
              <a:t> собственные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письменные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тексты;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собирать материал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обрабатывать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информацию,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необходимую </a:t>
            </a:r>
            <a:r>
              <a:rPr sz="1800" spc="10" dirty="0">
                <a:latin typeface="Cambria"/>
                <a:cs typeface="Cambria"/>
              </a:rPr>
              <a:t>для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составления</a:t>
            </a:r>
            <a:r>
              <a:rPr sz="1800" dirty="0">
                <a:latin typeface="Cambria"/>
                <a:cs typeface="Cambria"/>
              </a:rPr>
              <a:t> плана,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таблицы,</a:t>
            </a:r>
            <a:endParaRPr sz="1800">
              <a:latin typeface="Cambria"/>
              <a:cs typeface="Cambria"/>
            </a:endParaRPr>
          </a:p>
          <a:p>
            <a:pPr marL="286385" marR="19050">
              <a:lnSpc>
                <a:spcPct val="100000"/>
              </a:lnSpc>
            </a:pPr>
            <a:r>
              <a:rPr sz="1800" spc="-10" dirty="0">
                <a:latin typeface="Cambria"/>
                <a:cs typeface="Cambria"/>
              </a:rPr>
              <a:t>схемы,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доклада, </a:t>
            </a:r>
            <a:r>
              <a:rPr sz="1800" spc="-5" dirty="0">
                <a:latin typeface="Cambria"/>
                <a:cs typeface="Cambria"/>
              </a:rPr>
              <a:t>конспекта,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аннотации,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эссе,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литературно-творческой</a:t>
            </a:r>
            <a:r>
              <a:rPr sz="1800" spc="-10" dirty="0">
                <a:latin typeface="Cambria"/>
                <a:cs typeface="Cambria"/>
              </a:rPr>
              <a:t> работы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самостоятельно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или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под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руководством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учителя выбранную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литературную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или </a:t>
            </a:r>
            <a:r>
              <a:rPr sz="1800" spc="-5" dirty="0">
                <a:latin typeface="Cambria"/>
                <a:cs typeface="Cambria"/>
              </a:rPr>
              <a:t> публицистическую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тему;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85800"/>
            <a:ext cx="7111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Предметные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результаты:</a:t>
            </a:r>
            <a:r>
              <a:rPr i="1" spc="-65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92D050"/>
                </a:solidFill>
                <a:latin typeface="Calibri"/>
                <a:cs typeface="Calibri"/>
              </a:rPr>
              <a:t>7</a:t>
            </a:r>
            <a:r>
              <a:rPr i="1" spc="-3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92D050"/>
                </a:solidFill>
                <a:latin typeface="Calibri"/>
                <a:cs typeface="Calibri"/>
              </a:rPr>
              <a:t>класс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1412494"/>
            <a:ext cx="8338184" cy="4782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indent="-274320">
              <a:lnSpc>
                <a:spcPts val="2160"/>
              </a:lnSpc>
              <a:spcBef>
                <a:spcPts val="105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8)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самостоятельно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интерпретировать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оценивать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текстуально</a:t>
            </a:r>
            <a:endParaRPr sz="2000">
              <a:latin typeface="Cambria"/>
              <a:cs typeface="Cambria"/>
            </a:endParaRPr>
          </a:p>
          <a:p>
            <a:pPr marL="287020" marR="107950">
              <a:lnSpc>
                <a:spcPct val="80100"/>
              </a:lnSpc>
              <a:spcBef>
                <a:spcPts val="235"/>
              </a:spcBef>
            </a:pPr>
            <a:r>
              <a:rPr sz="2000" dirty="0">
                <a:latin typeface="Cambria"/>
                <a:cs typeface="Cambria"/>
              </a:rPr>
              <a:t>изученные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художественные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произведения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древнерусской,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русской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зарубежной </a:t>
            </a:r>
            <a:r>
              <a:rPr sz="2000" dirty="0">
                <a:latin typeface="Cambria"/>
                <a:cs typeface="Cambria"/>
              </a:rPr>
              <a:t>литературы и </a:t>
            </a:r>
            <a:r>
              <a:rPr sz="2000" spc="-5" dirty="0">
                <a:latin typeface="Cambria"/>
                <a:cs typeface="Cambria"/>
              </a:rPr>
              <a:t>современных авторов </a:t>
            </a:r>
            <a:r>
              <a:rPr sz="2000" dirty="0">
                <a:latin typeface="Cambria"/>
                <a:cs typeface="Cambria"/>
              </a:rPr>
              <a:t>с использованием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методов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смыслового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5" dirty="0">
                <a:latin typeface="Cambria"/>
                <a:cs typeface="Cambria"/>
              </a:rPr>
              <a:t>эстетического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анализа;</a:t>
            </a:r>
            <a:endParaRPr sz="2000">
              <a:latin typeface="Cambria"/>
              <a:cs typeface="Cambria"/>
            </a:endParaRPr>
          </a:p>
          <a:p>
            <a:pPr marL="287020" marR="508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9) </a:t>
            </a:r>
            <a:r>
              <a:rPr sz="2000" dirty="0">
                <a:latin typeface="Cambria"/>
                <a:cs typeface="Cambria"/>
              </a:rPr>
              <a:t>понимать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важность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изучения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произведений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фольклора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4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художественной </a:t>
            </a:r>
            <a:r>
              <a:rPr sz="2000" dirty="0">
                <a:latin typeface="Cambria"/>
                <a:cs typeface="Cambria"/>
              </a:rPr>
              <a:t>литературы </a:t>
            </a:r>
            <a:r>
              <a:rPr sz="2000" spc="10" dirty="0">
                <a:latin typeface="Cambria"/>
                <a:cs typeface="Cambria"/>
              </a:rPr>
              <a:t>для </a:t>
            </a:r>
            <a:r>
              <a:rPr sz="2000" dirty="0">
                <a:latin typeface="Cambria"/>
                <a:cs typeface="Cambria"/>
              </a:rPr>
              <a:t>самостоятельного познания мира,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развития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собственных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эмоциональных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эстетических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впечатлений;</a:t>
            </a:r>
            <a:endParaRPr sz="2000">
              <a:latin typeface="Cambria"/>
              <a:cs typeface="Cambria"/>
            </a:endParaRPr>
          </a:p>
          <a:p>
            <a:pPr marL="287020" indent="-274320">
              <a:lnSpc>
                <a:spcPts val="216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10) </a:t>
            </a:r>
            <a:r>
              <a:rPr sz="2000" dirty="0">
                <a:latin typeface="Cambria"/>
                <a:cs typeface="Cambria"/>
              </a:rPr>
              <a:t>планировать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своё досуговое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чтение,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обогащать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свой </a:t>
            </a:r>
            <a:r>
              <a:rPr sz="2000" spc="-10" dirty="0">
                <a:latin typeface="Cambria"/>
                <a:cs typeface="Cambria"/>
              </a:rPr>
              <a:t>круг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чтения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по </a:t>
            </a:r>
            <a:r>
              <a:rPr sz="2000" spc="-5" dirty="0">
                <a:latin typeface="Cambria"/>
                <a:cs typeface="Cambria"/>
              </a:rPr>
              <a:t>рекомендациям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учителя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сверстников,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в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том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числе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за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счёт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2160"/>
              </a:lnSpc>
            </a:pPr>
            <a:r>
              <a:rPr sz="2000" dirty="0">
                <a:latin typeface="Cambria"/>
                <a:cs typeface="Cambria"/>
              </a:rPr>
              <a:t>произведений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современной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литературы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10" dirty="0">
                <a:latin typeface="Cambria"/>
                <a:cs typeface="Cambria"/>
              </a:rPr>
              <a:t>для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детей</a:t>
            </a:r>
            <a:r>
              <a:rPr sz="2000" dirty="0">
                <a:latin typeface="Cambria"/>
                <a:cs typeface="Cambria"/>
              </a:rPr>
              <a:t> и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подростков;</a:t>
            </a:r>
            <a:endParaRPr sz="2000">
              <a:latin typeface="Cambria"/>
              <a:cs typeface="Cambria"/>
            </a:endParaRPr>
          </a:p>
          <a:p>
            <a:pPr marL="287020" marR="26543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11) </a:t>
            </a:r>
            <a:r>
              <a:rPr sz="2000" dirty="0">
                <a:latin typeface="Cambria"/>
                <a:cs typeface="Cambria"/>
              </a:rPr>
              <a:t>участвовать в </a:t>
            </a:r>
            <a:r>
              <a:rPr sz="2000" spc="-5" dirty="0">
                <a:latin typeface="Cambria"/>
                <a:cs typeface="Cambria"/>
              </a:rPr>
              <a:t>коллективной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10" dirty="0">
                <a:latin typeface="Cambria"/>
                <a:cs typeface="Cambria"/>
              </a:rPr>
              <a:t>индивидуальной </a:t>
            </a:r>
            <a:r>
              <a:rPr sz="2000" dirty="0">
                <a:latin typeface="Cambria"/>
                <a:cs typeface="Cambria"/>
              </a:rPr>
              <a:t>проектной или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исследовательской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деятельности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публично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представлять</a:t>
            </a:r>
            <a:endParaRPr sz="2000">
              <a:latin typeface="Cambria"/>
              <a:cs typeface="Cambria"/>
            </a:endParaRPr>
          </a:p>
          <a:p>
            <a:pPr marL="287020">
              <a:lnSpc>
                <a:spcPts val="1920"/>
              </a:lnSpc>
            </a:pPr>
            <a:r>
              <a:rPr sz="2000" dirty="0">
                <a:latin typeface="Cambria"/>
                <a:cs typeface="Cambria"/>
              </a:rPr>
              <a:t>полученные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результаты;</a:t>
            </a:r>
            <a:endParaRPr sz="2000">
              <a:latin typeface="Cambria"/>
              <a:cs typeface="Cambria"/>
            </a:endParaRPr>
          </a:p>
          <a:p>
            <a:pPr marL="287020" indent="-274320">
              <a:lnSpc>
                <a:spcPts val="216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" dirty="0">
                <a:latin typeface="Cambria"/>
                <a:cs typeface="Cambria"/>
              </a:rPr>
              <a:t>12) </a:t>
            </a:r>
            <a:r>
              <a:rPr sz="2000" dirty="0">
                <a:latin typeface="Cambria"/>
                <a:cs typeface="Cambria"/>
              </a:rPr>
              <a:t>развивать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умение </a:t>
            </a:r>
            <a:r>
              <a:rPr sz="2000" dirty="0">
                <a:latin typeface="Cambria"/>
                <a:cs typeface="Cambria"/>
              </a:rPr>
              <a:t>использовать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энциклопедии,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словари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</a:t>
            </a:r>
            <a:endParaRPr sz="2000">
              <a:latin typeface="Cambria"/>
              <a:cs typeface="Cambria"/>
            </a:endParaRPr>
          </a:p>
          <a:p>
            <a:pPr marL="287020" marR="538480">
              <a:lnSpc>
                <a:spcPct val="80000"/>
              </a:lnSpc>
              <a:spcBef>
                <a:spcPts val="240"/>
              </a:spcBef>
            </a:pPr>
            <a:r>
              <a:rPr sz="2000" dirty="0">
                <a:latin typeface="Cambria"/>
                <a:cs typeface="Cambria"/>
              </a:rPr>
              <a:t>справочники, в </a:t>
            </a:r>
            <a:r>
              <a:rPr sz="2000" spc="-5" dirty="0">
                <a:latin typeface="Cambria"/>
                <a:cs typeface="Cambria"/>
              </a:rPr>
              <a:t>том </a:t>
            </a:r>
            <a:r>
              <a:rPr sz="2000" dirty="0">
                <a:latin typeface="Cambria"/>
                <a:cs typeface="Cambria"/>
              </a:rPr>
              <a:t>числе в </a:t>
            </a:r>
            <a:r>
              <a:rPr sz="2000" spc="-5" dirty="0">
                <a:latin typeface="Cambria"/>
                <a:cs typeface="Cambria"/>
              </a:rPr>
              <a:t>электронной форме; </a:t>
            </a:r>
            <a:r>
              <a:rPr sz="2000" dirty="0">
                <a:latin typeface="Cambria"/>
                <a:cs typeface="Cambria"/>
              </a:rPr>
              <a:t>самостоятельно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пользоваться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электронными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библиотеками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 </a:t>
            </a:r>
            <a:r>
              <a:rPr sz="2000" spc="-10" dirty="0">
                <a:latin typeface="Cambria"/>
                <a:cs typeface="Cambria"/>
              </a:rPr>
              <a:t>подбирать</a:t>
            </a:r>
            <a:endParaRPr sz="2000">
              <a:latin typeface="Cambria"/>
              <a:cs typeface="Cambria"/>
            </a:endParaRPr>
          </a:p>
          <a:p>
            <a:pPr marL="287020" marR="287020">
              <a:lnSpc>
                <a:spcPct val="80000"/>
              </a:lnSpc>
            </a:pPr>
            <a:r>
              <a:rPr sz="2000" dirty="0">
                <a:latin typeface="Cambria"/>
                <a:cs typeface="Cambria"/>
              </a:rPr>
              <a:t>проверенные </a:t>
            </a:r>
            <a:r>
              <a:rPr sz="2000" spc="-5" dirty="0">
                <a:latin typeface="Cambria"/>
                <a:cs typeface="Cambria"/>
              </a:rPr>
              <a:t>источники </a:t>
            </a:r>
            <a:r>
              <a:rPr sz="2000" dirty="0">
                <a:latin typeface="Cambria"/>
                <a:cs typeface="Cambria"/>
              </a:rPr>
              <a:t>в </a:t>
            </a:r>
            <a:r>
              <a:rPr sz="2000" spc="-5" dirty="0">
                <a:latin typeface="Cambria"/>
                <a:cs typeface="Cambria"/>
              </a:rPr>
              <a:t>интернет-библиотеках </a:t>
            </a:r>
            <a:r>
              <a:rPr sz="2000" spc="10" dirty="0">
                <a:latin typeface="Cambria"/>
                <a:cs typeface="Cambria"/>
              </a:rPr>
              <a:t>для </a:t>
            </a:r>
            <a:r>
              <a:rPr sz="2000" dirty="0">
                <a:latin typeface="Cambria"/>
                <a:cs typeface="Cambria"/>
              </a:rPr>
              <a:t>выполнения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учебных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задач,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соблюдая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правила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информационной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безопасности.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09600"/>
            <a:ext cx="42983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15</a:t>
            </a: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10" dirty="0">
                <a:solidFill>
                  <a:srgbClr val="696363"/>
                </a:solidFill>
                <a:latin typeface="Calibri"/>
                <a:cs typeface="Calibri"/>
              </a:rPr>
              <a:t>резервных</a:t>
            </a:r>
            <a:r>
              <a:rPr sz="4000" b="0" spc="-25" dirty="0">
                <a:solidFill>
                  <a:srgbClr val="696363"/>
                </a:solidFill>
                <a:latin typeface="Calibri"/>
                <a:cs typeface="Calibri"/>
              </a:rPr>
              <a:t> </a:t>
            </a:r>
            <a:r>
              <a:rPr sz="4000" b="0" spc="-5" dirty="0">
                <a:solidFill>
                  <a:srgbClr val="696363"/>
                </a:solidFill>
                <a:latin typeface="Calibri"/>
                <a:cs typeface="Calibri"/>
              </a:rPr>
              <a:t>часов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00302"/>
            <a:ext cx="7508240" cy="464121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86385" marR="111125" indent="-274320">
              <a:lnSpc>
                <a:spcPct val="80100"/>
              </a:lnSpc>
              <a:spcBef>
                <a:spcPts val="67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dirty="0">
                <a:latin typeface="Cambria"/>
                <a:cs typeface="Cambria"/>
              </a:rPr>
              <a:t>обучая </a:t>
            </a:r>
            <a:r>
              <a:rPr sz="2400" spc="-5" dirty="0">
                <a:latin typeface="Cambria"/>
                <a:cs typeface="Cambria"/>
              </a:rPr>
              <a:t>школьников </a:t>
            </a:r>
            <a:r>
              <a:rPr sz="2400" dirty="0">
                <a:latin typeface="Cambria"/>
                <a:cs typeface="Cambria"/>
              </a:rPr>
              <a:t>7 класса по </a:t>
            </a:r>
            <a:r>
              <a:rPr sz="2400" spc="-5" dirty="0">
                <a:latin typeface="Cambria"/>
                <a:cs typeface="Cambria"/>
              </a:rPr>
              <a:t>определенному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УМК, </a:t>
            </a:r>
            <a:r>
              <a:rPr sz="2400" dirty="0">
                <a:latin typeface="Cambria"/>
                <a:cs typeface="Cambria"/>
              </a:rPr>
              <a:t>учитель в </a:t>
            </a:r>
            <a:r>
              <a:rPr sz="2400" spc="-10" dirty="0">
                <a:latin typeface="Cambria"/>
                <a:cs typeface="Cambria"/>
              </a:rPr>
              <a:t>соответствии </a:t>
            </a:r>
            <a:r>
              <a:rPr sz="2400" dirty="0">
                <a:latin typeface="Cambria"/>
                <a:cs typeface="Cambria"/>
              </a:rPr>
              <a:t>с примерной </a:t>
            </a:r>
            <a:r>
              <a:rPr sz="2400" spc="-5" dirty="0">
                <a:latin typeface="Cambria"/>
                <a:cs typeface="Cambria"/>
              </a:rPr>
              <a:t>рабочей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программой</a:t>
            </a:r>
            <a:r>
              <a:rPr sz="2400" dirty="0">
                <a:latin typeface="Cambria"/>
                <a:cs typeface="Cambria"/>
              </a:rPr>
              <a:t> выбирает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10" dirty="0">
                <a:latin typeface="Cambria"/>
                <a:cs typeface="Cambria"/>
              </a:rPr>
              <a:t>для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изучения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одно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014"/>
              </a:lnSpc>
            </a:pPr>
            <a:r>
              <a:rPr sz="2400" dirty="0">
                <a:latin typeface="Cambria"/>
                <a:cs typeface="Cambria"/>
              </a:rPr>
              <a:t>предлагаемых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произведений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М.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30" dirty="0">
                <a:latin typeface="Cambria"/>
                <a:cs typeface="Cambria"/>
              </a:rPr>
              <a:t>Горького</a:t>
            </a:r>
            <a:r>
              <a:rPr sz="2400" spc="4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—</a:t>
            </a:r>
            <a:endParaRPr sz="2400">
              <a:latin typeface="Cambria"/>
              <a:cs typeface="Cambria"/>
            </a:endParaRPr>
          </a:p>
          <a:p>
            <a:pPr marL="286385" marR="111760">
              <a:lnSpc>
                <a:spcPct val="80000"/>
              </a:lnSpc>
              <a:spcBef>
                <a:spcPts val="290"/>
              </a:spcBef>
            </a:pPr>
            <a:r>
              <a:rPr sz="2400" spc="-5" dirty="0">
                <a:latin typeface="Cambria"/>
                <a:cs typeface="Cambria"/>
              </a:rPr>
              <a:t>«Старуху </a:t>
            </a:r>
            <a:r>
              <a:rPr sz="2400" dirty="0">
                <a:latin typeface="Cambria"/>
                <a:cs typeface="Cambria"/>
              </a:rPr>
              <a:t>Изергиль», </a:t>
            </a:r>
            <a:r>
              <a:rPr sz="2400" spc="-15" dirty="0">
                <a:latin typeface="Cambria"/>
                <a:cs typeface="Cambria"/>
              </a:rPr>
              <a:t>которое </a:t>
            </a:r>
            <a:r>
              <a:rPr sz="2400" spc="-20" dirty="0">
                <a:latin typeface="Cambria"/>
                <a:cs typeface="Cambria"/>
              </a:rPr>
              <a:t>входит </a:t>
            </a:r>
            <a:r>
              <a:rPr sz="2400" dirty="0">
                <a:latin typeface="Cambria"/>
                <a:cs typeface="Cambria"/>
              </a:rPr>
              <a:t>в выбранный </a:t>
            </a:r>
            <a:r>
              <a:rPr sz="2400" spc="5" dirty="0">
                <a:latin typeface="Cambria"/>
                <a:cs typeface="Cambria"/>
              </a:rPr>
              <a:t> УМК, </a:t>
            </a:r>
            <a:r>
              <a:rPr sz="2400" dirty="0">
                <a:latin typeface="Cambria"/>
                <a:cs typeface="Cambria"/>
              </a:rPr>
              <a:t>и </a:t>
            </a:r>
            <a:r>
              <a:rPr sz="2400" spc="-5" dirty="0">
                <a:latin typeface="Cambria"/>
                <a:cs typeface="Cambria"/>
              </a:rPr>
              <a:t>дополняет </a:t>
            </a:r>
            <a:r>
              <a:rPr sz="2400" dirty="0">
                <a:latin typeface="Cambria"/>
                <a:cs typeface="Cambria"/>
              </a:rPr>
              <a:t>еще </a:t>
            </a:r>
            <a:r>
              <a:rPr sz="2400" spc="-15" dirty="0">
                <a:latin typeface="Cambria"/>
                <a:cs typeface="Cambria"/>
              </a:rPr>
              <a:t>одним </a:t>
            </a:r>
            <a:r>
              <a:rPr sz="2400" dirty="0">
                <a:latin typeface="Cambria"/>
                <a:cs typeface="Cambria"/>
              </a:rPr>
              <a:t>— </a:t>
            </a:r>
            <a:r>
              <a:rPr sz="2400" spc="-5" dirty="0">
                <a:latin typeface="Cambria"/>
                <a:cs typeface="Cambria"/>
              </a:rPr>
              <a:t>«Детство» </a:t>
            </a:r>
            <a:r>
              <a:rPr sz="2400" spc="-20" dirty="0">
                <a:latin typeface="Cambria"/>
                <a:cs typeface="Cambria"/>
              </a:rPr>
              <a:t>(главы),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взяв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15" dirty="0">
                <a:latin typeface="Cambria"/>
                <a:cs typeface="Cambria"/>
              </a:rPr>
              <a:t>для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изучения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повести </a:t>
            </a:r>
            <a:r>
              <a:rPr sz="2400" dirty="0">
                <a:latin typeface="Cambria"/>
                <a:cs typeface="Cambria"/>
              </a:rPr>
              <a:t>2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часа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резервных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305"/>
              </a:lnSpc>
            </a:pPr>
            <a:r>
              <a:rPr sz="2400" spc="-5" dirty="0">
                <a:latin typeface="Cambria"/>
                <a:cs typeface="Cambria"/>
              </a:rPr>
              <a:t>уроков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Примерной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рабочей программы.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Cambria"/>
              <a:cs typeface="Cambria"/>
            </a:endParaRPr>
          </a:p>
          <a:p>
            <a:pPr marL="286385" marR="5080" indent="-274320">
              <a:lnSpc>
                <a:spcPts val="2300"/>
              </a:lnSpc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  <a:tab pos="1260475" algn="l"/>
              </a:tabLst>
            </a:pPr>
            <a:r>
              <a:rPr sz="2400" spc="-5" dirty="0">
                <a:latin typeface="Cambria"/>
                <a:cs typeface="Cambria"/>
              </a:rPr>
              <a:t>Если </a:t>
            </a:r>
            <a:r>
              <a:rPr sz="2400" dirty="0">
                <a:latin typeface="Cambria"/>
                <a:cs typeface="Cambria"/>
              </a:rPr>
              <a:t>в </a:t>
            </a:r>
            <a:r>
              <a:rPr sz="2400" spc="-5" dirty="0">
                <a:latin typeface="Cambria"/>
                <a:cs typeface="Cambria"/>
              </a:rPr>
              <a:t>учебнике </a:t>
            </a:r>
            <a:r>
              <a:rPr sz="2400" dirty="0">
                <a:latin typeface="Cambria"/>
                <a:cs typeface="Cambria"/>
              </a:rPr>
              <a:t>литературы 7 класса </a:t>
            </a:r>
            <a:r>
              <a:rPr sz="2400" spc="-5" dirty="0">
                <a:latin typeface="Cambria"/>
                <a:cs typeface="Cambria"/>
              </a:rPr>
              <a:t>какого-либо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УМК </a:t>
            </a:r>
            <a:r>
              <a:rPr sz="2400" spc="-10" dirty="0">
                <a:latin typeface="Cambria"/>
                <a:cs typeface="Cambria"/>
              </a:rPr>
              <a:t>отсутствует </a:t>
            </a:r>
            <a:r>
              <a:rPr sz="2400" spc="-5" dirty="0">
                <a:latin typeface="Cambria"/>
                <a:cs typeface="Cambria"/>
              </a:rPr>
              <a:t>«Поучение» Владимира </a:t>
            </a:r>
            <a:r>
              <a:rPr sz="2400" spc="-10" dirty="0">
                <a:latin typeface="Cambria"/>
                <a:cs typeface="Cambria"/>
              </a:rPr>
              <a:t>Мономаха,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а</a:t>
            </a:r>
            <a:r>
              <a:rPr sz="2400" spc="-5" dirty="0">
                <a:latin typeface="Cambria"/>
                <a:cs typeface="Cambria"/>
              </a:rPr>
              <a:t> курс	литературы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начинается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литературы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ХVIII</a:t>
            </a:r>
            <a:endParaRPr sz="2400">
              <a:latin typeface="Cambria"/>
              <a:cs typeface="Cambria"/>
            </a:endParaRPr>
          </a:p>
          <a:p>
            <a:pPr marL="286385" marR="132715">
              <a:lnSpc>
                <a:spcPct val="80000"/>
              </a:lnSpc>
              <a:spcBef>
                <a:spcPts val="30"/>
              </a:spcBef>
            </a:pPr>
            <a:r>
              <a:rPr sz="2400" dirty="0">
                <a:latin typeface="Cambria"/>
                <a:cs typeface="Cambria"/>
              </a:rPr>
              <a:t>— первой половины </a:t>
            </a:r>
            <a:r>
              <a:rPr sz="2400" spc="-5" dirty="0">
                <a:latin typeface="Cambria"/>
                <a:cs typeface="Cambria"/>
              </a:rPr>
              <a:t>ХIХ века, то </a:t>
            </a:r>
            <a:r>
              <a:rPr sz="2400" spc="-10" dirty="0">
                <a:latin typeface="Cambria"/>
                <a:cs typeface="Cambria"/>
              </a:rPr>
              <a:t>можно </a:t>
            </a:r>
            <a:r>
              <a:rPr sz="2400" spc="-5" dirty="0">
                <a:latin typeface="Cambria"/>
                <a:cs typeface="Cambria"/>
              </a:rPr>
              <a:t>добавить </a:t>
            </a:r>
            <a:r>
              <a:rPr sz="2400" dirty="0">
                <a:latin typeface="Cambria"/>
                <a:cs typeface="Cambria"/>
              </a:rPr>
              <a:t>1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час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</a:t>
            </a:r>
            <a:r>
              <a:rPr sz="2400" spc="-5" dirty="0">
                <a:latin typeface="Cambria"/>
                <a:cs typeface="Cambria"/>
              </a:rPr>
              <a:t> резерва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на</a:t>
            </a:r>
            <a:r>
              <a:rPr sz="2400" spc="-5" dirty="0">
                <a:latin typeface="Cambria"/>
                <a:cs typeface="Cambria"/>
              </a:rPr>
              <a:t> знакомство школьников </a:t>
            </a:r>
            <a:r>
              <a:rPr sz="2400" dirty="0">
                <a:latin typeface="Cambria"/>
                <a:cs typeface="Cambria"/>
              </a:rPr>
              <a:t>с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этим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305"/>
              </a:lnSpc>
            </a:pPr>
            <a:r>
              <a:rPr sz="2400" dirty="0">
                <a:latin typeface="Cambria"/>
                <a:cs typeface="Cambria"/>
              </a:rPr>
              <a:t>произведением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древнерусской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литературы.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499870"/>
            <a:ext cx="4423410" cy="112014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45720" marR="5080" indent="-33655">
              <a:lnSpc>
                <a:spcPts val="4300"/>
              </a:lnSpc>
              <a:spcBef>
                <a:spcPts val="215"/>
              </a:spcBef>
            </a:pPr>
            <a:r>
              <a:rPr i="1" spc="-5" dirty="0">
                <a:solidFill>
                  <a:srgbClr val="00AF50"/>
                </a:solidFill>
                <a:latin typeface="Calibri"/>
                <a:cs typeface="Calibri"/>
              </a:rPr>
              <a:t>Обновление</a:t>
            </a:r>
            <a:r>
              <a:rPr i="1" spc="-8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AF50"/>
                </a:solidFill>
                <a:latin typeface="Calibri"/>
                <a:cs typeface="Calibri"/>
              </a:rPr>
              <a:t>системы </a:t>
            </a:r>
            <a:r>
              <a:rPr i="1" spc="-8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AF50"/>
                </a:solidFill>
                <a:latin typeface="Calibri"/>
                <a:cs typeface="Calibri"/>
              </a:rPr>
              <a:t>внеклассного</a:t>
            </a:r>
            <a:r>
              <a:rPr i="1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AF50"/>
                </a:solidFill>
                <a:latin typeface="Calibri"/>
                <a:cs typeface="Calibri"/>
              </a:rPr>
              <a:t>чтения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94970" indent="-27432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395605" algn="l"/>
              </a:tabLst>
            </a:pPr>
            <a:r>
              <a:rPr spc="-5" dirty="0"/>
              <a:t>Виды</a:t>
            </a:r>
            <a:r>
              <a:rPr spc="-20" dirty="0"/>
              <a:t> </a:t>
            </a:r>
            <a:r>
              <a:rPr spc="-5" dirty="0"/>
              <a:t>уроков внеклассного/самостоятельного</a:t>
            </a:r>
            <a:r>
              <a:rPr spc="20" dirty="0"/>
              <a:t> </a:t>
            </a:r>
            <a:r>
              <a:rPr dirty="0"/>
              <a:t>чтения:</a:t>
            </a:r>
          </a:p>
          <a:p>
            <a:pPr marL="394970" marR="69469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462280" algn="l"/>
                <a:tab pos="462915" algn="l"/>
              </a:tabLst>
            </a:pPr>
            <a:r>
              <a:rPr dirty="0"/>
              <a:t>	урок-обсуждение </a:t>
            </a:r>
            <a:r>
              <a:rPr spc="-45" dirty="0"/>
              <a:t>книг, </a:t>
            </a:r>
            <a:r>
              <a:rPr dirty="0"/>
              <a:t>например, «Книги – наши </a:t>
            </a:r>
            <a:r>
              <a:rPr spc="-515" dirty="0"/>
              <a:t> </a:t>
            </a:r>
            <a:r>
              <a:rPr spc="-5" dirty="0"/>
              <a:t>друзья»;</a:t>
            </a:r>
          </a:p>
          <a:p>
            <a:pPr marL="461645" indent="-34163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462280" algn="l"/>
                <a:tab pos="462915" algn="l"/>
              </a:tabLst>
            </a:pPr>
            <a:r>
              <a:rPr spc="-5" dirty="0"/>
              <a:t>урок-обзор</a:t>
            </a:r>
            <a:r>
              <a:rPr dirty="0"/>
              <a:t> «Книжные</a:t>
            </a:r>
            <a:r>
              <a:rPr spc="-25" dirty="0"/>
              <a:t> </a:t>
            </a:r>
            <a:r>
              <a:rPr dirty="0"/>
              <a:t>новинки»;</a:t>
            </a:r>
          </a:p>
          <a:p>
            <a:pPr marL="461645" indent="-34163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462280" algn="l"/>
                <a:tab pos="462915" algn="l"/>
              </a:tabLst>
            </a:pPr>
            <a:r>
              <a:rPr dirty="0"/>
              <a:t>урок-реклама </a:t>
            </a:r>
            <a:r>
              <a:rPr spc="-5" dirty="0"/>
              <a:t>прочитанной</a:t>
            </a:r>
            <a:r>
              <a:rPr spc="-10" dirty="0"/>
              <a:t> </a:t>
            </a:r>
            <a:r>
              <a:rPr spc="-5" dirty="0"/>
              <a:t>книги,</a:t>
            </a:r>
            <a:r>
              <a:rPr spc="-10" dirty="0"/>
              <a:t> </a:t>
            </a:r>
            <a:r>
              <a:rPr dirty="0"/>
              <a:t>например,</a:t>
            </a:r>
          </a:p>
          <a:p>
            <a:pPr marL="394970">
              <a:lnSpc>
                <a:spcPct val="100000"/>
              </a:lnSpc>
              <a:spcBef>
                <a:spcPts val="5"/>
              </a:spcBef>
            </a:pPr>
            <a:r>
              <a:rPr dirty="0"/>
              <a:t>«Предлагаю</a:t>
            </a:r>
            <a:r>
              <a:rPr spc="-25" dirty="0"/>
              <a:t> </a:t>
            </a:r>
            <a:r>
              <a:rPr spc="-5" dirty="0"/>
              <a:t>прочитать!»;</a:t>
            </a:r>
          </a:p>
          <a:p>
            <a:pPr marL="394970" marR="24765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462280" algn="l"/>
                <a:tab pos="462915" algn="l"/>
              </a:tabLst>
            </a:pPr>
            <a:r>
              <a:rPr dirty="0"/>
              <a:t>	</a:t>
            </a:r>
            <a:r>
              <a:rPr spc="-10" dirty="0"/>
              <a:t>урок-портрет</a:t>
            </a:r>
            <a:r>
              <a:rPr spc="30" dirty="0"/>
              <a:t> </a:t>
            </a:r>
            <a:r>
              <a:rPr spc="-5" dirty="0"/>
              <a:t>литературного</a:t>
            </a:r>
            <a:r>
              <a:rPr spc="10" dirty="0"/>
              <a:t> </a:t>
            </a:r>
            <a:r>
              <a:rPr spc="-5" dirty="0"/>
              <a:t>героя,</a:t>
            </a:r>
            <a:r>
              <a:rPr spc="10" dirty="0"/>
              <a:t> </a:t>
            </a:r>
            <a:r>
              <a:rPr dirty="0"/>
              <a:t>например,</a:t>
            </a:r>
            <a:r>
              <a:rPr spc="-15" dirty="0"/>
              <a:t> </a:t>
            </a:r>
            <a:r>
              <a:rPr dirty="0"/>
              <a:t>«Мой </a:t>
            </a:r>
            <a:r>
              <a:rPr spc="-509" dirty="0"/>
              <a:t> </a:t>
            </a:r>
            <a:r>
              <a:rPr dirty="0"/>
              <a:t>герой»;</a:t>
            </a:r>
          </a:p>
          <a:p>
            <a:pPr marL="461645" indent="-34163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"/>
              <a:tabLst>
                <a:tab pos="462280" algn="l"/>
                <a:tab pos="462915" algn="l"/>
              </a:tabLst>
            </a:pPr>
            <a:r>
              <a:rPr spc="-5" dirty="0"/>
              <a:t>урок-конкурс,</a:t>
            </a:r>
            <a:r>
              <a:rPr spc="25" dirty="0"/>
              <a:t> </a:t>
            </a:r>
            <a:r>
              <a:rPr dirty="0"/>
              <a:t>например,</a:t>
            </a:r>
            <a:r>
              <a:rPr spc="-20" dirty="0"/>
              <a:t> </a:t>
            </a:r>
            <a:r>
              <a:rPr spc="5" dirty="0"/>
              <a:t>«Лучшая</a:t>
            </a:r>
            <a:r>
              <a:rPr spc="-5" dirty="0"/>
              <a:t> книга»</a:t>
            </a:r>
            <a:r>
              <a:rPr spc="10" dirty="0"/>
              <a:t> </a:t>
            </a:r>
            <a:r>
              <a:rPr dirty="0"/>
              <a:t>и</a:t>
            </a:r>
            <a:r>
              <a:rPr spc="-20" dirty="0"/>
              <a:t> </a:t>
            </a:r>
            <a:r>
              <a:rPr spc="-10" dirty="0"/>
              <a:t>другие.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2269" y="131063"/>
            <a:ext cx="2223262" cy="18577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52400"/>
            <a:ext cx="8535213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DF6C5D"/>
                </a:solidFill>
              </a:rPr>
              <a:t>Изменения</a:t>
            </a:r>
            <a:r>
              <a:rPr spc="-60" dirty="0">
                <a:solidFill>
                  <a:srgbClr val="DF6C5D"/>
                </a:solidFill>
              </a:rPr>
              <a:t> </a:t>
            </a:r>
            <a:r>
              <a:rPr dirty="0">
                <a:solidFill>
                  <a:srgbClr val="DF6C5D"/>
                </a:solidFill>
              </a:rPr>
              <a:t>в</a:t>
            </a:r>
            <a:r>
              <a:rPr spc="-30" dirty="0">
                <a:solidFill>
                  <a:srgbClr val="DF6C5D"/>
                </a:solidFill>
              </a:rPr>
              <a:t> </a:t>
            </a:r>
            <a:r>
              <a:rPr spc="-5" dirty="0">
                <a:solidFill>
                  <a:srgbClr val="DF6C5D"/>
                </a:solidFill>
              </a:rPr>
              <a:t>примерных </a:t>
            </a:r>
            <a:r>
              <a:rPr spc="-800" dirty="0">
                <a:solidFill>
                  <a:srgbClr val="DF6C5D"/>
                </a:solidFill>
              </a:rPr>
              <a:t> </a:t>
            </a:r>
            <a:r>
              <a:rPr dirty="0">
                <a:solidFill>
                  <a:srgbClr val="DF6C5D"/>
                </a:solidFill>
              </a:rPr>
              <a:t>рабочих</a:t>
            </a:r>
            <a:r>
              <a:rPr spc="-15" dirty="0">
                <a:solidFill>
                  <a:srgbClr val="DF6C5D"/>
                </a:solidFill>
              </a:rPr>
              <a:t> </a:t>
            </a:r>
            <a:r>
              <a:rPr spc="-5" dirty="0">
                <a:solidFill>
                  <a:srgbClr val="DF6C5D"/>
                </a:solidFill>
              </a:rPr>
              <a:t>программах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420114"/>
            <a:ext cx="8463280" cy="464121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87020" marR="71755" indent="-274955">
              <a:lnSpc>
                <a:spcPct val="80000"/>
              </a:lnSpc>
              <a:spcBef>
                <a:spcPts val="530"/>
              </a:spcBef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spc="-5" dirty="0">
                <a:latin typeface="Cambria"/>
                <a:cs typeface="Cambria"/>
              </a:rPr>
              <a:t>1.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Планируемые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результаты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освоения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Примерной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рабочей</a:t>
            </a:r>
            <a:r>
              <a:rPr sz="1800" dirty="0">
                <a:latin typeface="Cambria"/>
                <a:cs typeface="Cambria"/>
              </a:rPr>
              <a:t> программы</a:t>
            </a:r>
            <a:r>
              <a:rPr sz="1800" spc="-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—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личностные и </a:t>
            </a:r>
            <a:r>
              <a:rPr sz="1800" spc="-5" dirty="0">
                <a:latin typeface="Cambria"/>
                <a:cs typeface="Cambria"/>
              </a:rPr>
              <a:t>метапредметные </a:t>
            </a:r>
            <a:r>
              <a:rPr sz="1800" dirty="0">
                <a:latin typeface="Cambria"/>
                <a:cs typeface="Cambria"/>
              </a:rPr>
              <a:t>— представлены не в общем </a:t>
            </a:r>
            <a:r>
              <a:rPr sz="1800" spc="-5" dirty="0">
                <a:latin typeface="Cambria"/>
                <a:cs typeface="Cambria"/>
              </a:rPr>
              <a:t>виде, как </a:t>
            </a:r>
            <a:r>
              <a:rPr sz="1800" dirty="0">
                <a:latin typeface="Cambria"/>
                <a:cs typeface="Cambria"/>
              </a:rPr>
              <a:t>было в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пред</a:t>
            </a:r>
            <a:r>
              <a:rPr sz="1800" spc="-5" dirty="0">
                <a:latin typeface="Cambria"/>
                <a:cs typeface="Cambria"/>
              </a:rPr>
              <a:t>ы</a:t>
            </a:r>
            <a:r>
              <a:rPr sz="1800" dirty="0">
                <a:latin typeface="Cambria"/>
                <a:cs typeface="Cambria"/>
              </a:rPr>
              <a:t>д</a:t>
            </a:r>
            <a:r>
              <a:rPr sz="1800" spc="5" dirty="0">
                <a:latin typeface="Cambria"/>
                <a:cs typeface="Cambria"/>
              </a:rPr>
              <a:t>у</a:t>
            </a:r>
            <a:r>
              <a:rPr sz="1800" dirty="0">
                <a:latin typeface="Cambria"/>
                <a:cs typeface="Cambria"/>
              </a:rPr>
              <a:t>щих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рабо</a:t>
            </a:r>
            <a:r>
              <a:rPr sz="1800" spc="5" dirty="0">
                <a:latin typeface="Cambria"/>
                <a:cs typeface="Cambria"/>
              </a:rPr>
              <a:t>ч</a:t>
            </a:r>
            <a:r>
              <a:rPr sz="1800" dirty="0">
                <a:latin typeface="Cambria"/>
                <a:cs typeface="Cambria"/>
              </a:rPr>
              <a:t>их программа</a:t>
            </a:r>
            <a:r>
              <a:rPr sz="1800" spc="10" dirty="0">
                <a:latin typeface="Cambria"/>
                <a:cs typeface="Cambria"/>
              </a:rPr>
              <a:t>х</a:t>
            </a:r>
            <a:r>
              <a:rPr sz="1800" dirty="0">
                <a:latin typeface="Cambria"/>
                <a:cs typeface="Cambria"/>
              </a:rPr>
              <a:t>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а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прел</a:t>
            </a:r>
            <a:r>
              <a:rPr sz="1800" spc="5" dirty="0">
                <a:latin typeface="Cambria"/>
                <a:cs typeface="Cambria"/>
              </a:rPr>
              <a:t>о</a:t>
            </a:r>
            <a:r>
              <a:rPr sz="1800" dirty="0">
                <a:latin typeface="Cambria"/>
                <a:cs typeface="Cambria"/>
              </a:rPr>
              <a:t>м</a:t>
            </a:r>
            <a:r>
              <a:rPr sz="1800" spc="5" dirty="0">
                <a:latin typeface="Cambria"/>
                <a:cs typeface="Cambria"/>
              </a:rPr>
              <a:t>л</a:t>
            </a:r>
            <a:r>
              <a:rPr sz="1800" dirty="0">
                <a:latin typeface="Cambria"/>
                <a:cs typeface="Cambria"/>
              </a:rPr>
              <a:t>ен</a:t>
            </a:r>
            <a:r>
              <a:rPr sz="1800" spc="-5" dirty="0">
                <a:latin typeface="Cambria"/>
                <a:cs typeface="Cambria"/>
              </a:rPr>
              <a:t>и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ч</a:t>
            </a:r>
            <a:r>
              <a:rPr sz="1800" dirty="0">
                <a:latin typeface="Cambria"/>
                <a:cs typeface="Cambria"/>
              </a:rPr>
              <a:t>ерез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уч</a:t>
            </a:r>
            <a:r>
              <a:rPr sz="1800" dirty="0">
                <a:latin typeface="Cambria"/>
                <a:cs typeface="Cambria"/>
              </a:rPr>
              <a:t>ебный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предме</a:t>
            </a:r>
            <a:r>
              <a:rPr sz="1800" spc="-140" dirty="0">
                <a:latin typeface="Cambria"/>
                <a:cs typeface="Cambria"/>
              </a:rPr>
              <a:t>т</a:t>
            </a:r>
            <a:r>
              <a:rPr sz="1800" dirty="0">
                <a:latin typeface="Cambria"/>
                <a:cs typeface="Cambria"/>
              </a:rPr>
              <a:t>,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  учетом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специфики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изучения </a:t>
            </a:r>
            <a:r>
              <a:rPr sz="1800" spc="-15" dirty="0">
                <a:latin typeface="Cambria"/>
                <a:cs typeface="Cambria"/>
              </a:rPr>
              <a:t>русского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языка и </a:t>
            </a:r>
            <a:r>
              <a:rPr sz="1800" spc="-10" dirty="0">
                <a:latin typeface="Cambria"/>
                <a:cs typeface="Cambria"/>
              </a:rPr>
              <a:t>литературы.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D24717"/>
              </a:buClr>
              <a:buFont typeface="Segoe UI Symbol"/>
              <a:buChar char="⚫"/>
            </a:pPr>
            <a:endParaRPr sz="2450">
              <a:latin typeface="Cambria"/>
              <a:cs typeface="Cambria"/>
            </a:endParaRPr>
          </a:p>
          <a:p>
            <a:pPr marL="287020" marR="980440" indent="-274955">
              <a:lnSpc>
                <a:spcPct val="80000"/>
              </a:lnSpc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2. </a:t>
            </a:r>
            <a:r>
              <a:rPr sz="1800" spc="-5" dirty="0">
                <a:latin typeface="Cambria"/>
                <a:cs typeface="Cambria"/>
              </a:rPr>
              <a:t>Скорректированы </a:t>
            </a:r>
            <a:r>
              <a:rPr sz="1800" dirty="0">
                <a:latin typeface="Cambria"/>
                <a:cs typeface="Cambria"/>
              </a:rPr>
              <a:t>предметные </a:t>
            </a:r>
            <a:r>
              <a:rPr sz="1800" spc="-10" dirty="0">
                <a:latin typeface="Cambria"/>
                <a:cs typeface="Cambria"/>
              </a:rPr>
              <a:t>планируемые </a:t>
            </a:r>
            <a:r>
              <a:rPr sz="1800" spc="-15" dirty="0">
                <a:latin typeface="Cambria"/>
                <a:cs typeface="Cambria"/>
              </a:rPr>
              <a:t>результаты, </a:t>
            </a:r>
            <a:r>
              <a:rPr sz="1800" spc="-5" dirty="0">
                <a:latin typeface="Cambria"/>
                <a:cs typeface="Cambria"/>
              </a:rPr>
              <a:t>которые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представлены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годам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обучения (по </a:t>
            </a:r>
            <a:r>
              <a:rPr sz="1800" spc="-5" dirty="0">
                <a:latin typeface="Cambria"/>
                <a:cs typeface="Cambria"/>
              </a:rPr>
              <a:t>классам).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Segoe UI Symbol"/>
              <a:buChar char="⚫"/>
            </a:pPr>
            <a:endParaRPr sz="2100">
              <a:latin typeface="Cambria"/>
              <a:cs typeface="Cambria"/>
            </a:endParaRPr>
          </a:p>
          <a:p>
            <a:pPr marL="287020" indent="-274955">
              <a:lnSpc>
                <a:spcPts val="1945"/>
              </a:lnSpc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3.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 </a:t>
            </a:r>
            <a:r>
              <a:rPr sz="1800" spc="-5" dirty="0">
                <a:latin typeface="Cambria"/>
                <a:cs typeface="Cambria"/>
              </a:rPr>
              <a:t>соответствии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ФГОС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ООО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Универсальным </a:t>
            </a:r>
            <a:r>
              <a:rPr sz="1800" spc="-10" dirty="0">
                <a:latin typeface="Cambria"/>
                <a:cs typeface="Cambria"/>
              </a:rPr>
              <a:t>кодификатором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уточнено</a:t>
            </a:r>
            <a:endParaRPr sz="1800">
              <a:latin typeface="Cambria"/>
              <a:cs typeface="Cambria"/>
            </a:endParaRPr>
          </a:p>
          <a:p>
            <a:pPr marL="287020">
              <a:lnSpc>
                <a:spcPts val="1945"/>
              </a:lnSpc>
            </a:pPr>
            <a:r>
              <a:rPr sz="1800" spc="-10" dirty="0">
                <a:latin typeface="Cambria"/>
                <a:cs typeface="Cambria"/>
              </a:rPr>
              <a:t>содержание</a:t>
            </a:r>
            <a:r>
              <a:rPr sz="1800" dirty="0">
                <a:latin typeface="Cambria"/>
                <a:cs typeface="Cambria"/>
              </a:rPr>
              <a:t> учебных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предметов</a:t>
            </a:r>
            <a:r>
              <a:rPr sz="1800" spc="-5" dirty="0">
                <a:latin typeface="Cambria"/>
                <a:cs typeface="Cambria"/>
              </a:rPr>
              <a:t> «Русский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язык»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«Литература».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500">
              <a:latin typeface="Cambria"/>
              <a:cs typeface="Cambria"/>
            </a:endParaRPr>
          </a:p>
          <a:p>
            <a:pPr marL="287020" marR="5080" indent="-274955">
              <a:lnSpc>
                <a:spcPct val="80000"/>
              </a:lnSpc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4. Впервые представлено </a:t>
            </a:r>
            <a:r>
              <a:rPr sz="1800" spc="-5" dirty="0">
                <a:latin typeface="Cambria"/>
                <a:cs typeface="Cambria"/>
              </a:rPr>
              <a:t>примерное </a:t>
            </a:r>
            <a:r>
              <a:rPr sz="1800" dirty="0">
                <a:latin typeface="Cambria"/>
                <a:cs typeface="Cambria"/>
              </a:rPr>
              <a:t>тематическое </a:t>
            </a:r>
            <a:r>
              <a:rPr sz="1800" spc="-5" dirty="0">
                <a:latin typeface="Cambria"/>
                <a:cs typeface="Cambria"/>
              </a:rPr>
              <a:t>планирование </a:t>
            </a:r>
            <a:r>
              <a:rPr sz="1800" dirty="0">
                <a:latin typeface="Cambria"/>
                <a:cs typeface="Cambria"/>
              </a:rPr>
              <a:t>с </a:t>
            </a:r>
            <a:r>
              <a:rPr sz="1800" spc="-5" dirty="0">
                <a:latin typeface="Cambria"/>
                <a:cs typeface="Cambria"/>
              </a:rPr>
              <a:t>указанием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тем,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их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основного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содержания</a:t>
            </a:r>
            <a:r>
              <a:rPr sz="1800" dirty="0">
                <a:latin typeface="Cambria"/>
                <a:cs typeface="Cambria"/>
              </a:rPr>
              <a:t> и основных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видов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деятельности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обучающихся.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Segoe UI Symbol"/>
              <a:buChar char="⚫"/>
            </a:pPr>
            <a:endParaRPr sz="2100">
              <a:latin typeface="Cambria"/>
              <a:cs typeface="Cambria"/>
            </a:endParaRPr>
          </a:p>
          <a:p>
            <a:pPr marL="287020" indent="-274955">
              <a:lnSpc>
                <a:spcPts val="1945"/>
              </a:lnSpc>
              <a:buClr>
                <a:srgbClr val="D24717"/>
              </a:buClr>
              <a:buSzPct val="83333"/>
              <a:buFont typeface="Segoe UI Symbol"/>
              <a:buChar char="⚫"/>
              <a:tabLst>
                <a:tab pos="287020" algn="l"/>
                <a:tab pos="287655" algn="l"/>
              </a:tabLst>
            </a:pPr>
            <a:r>
              <a:rPr sz="1800" dirty="0">
                <a:latin typeface="Cambria"/>
                <a:cs typeface="Cambria"/>
              </a:rPr>
              <a:t>5.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</a:t>
            </a:r>
            <a:r>
              <a:rPr sz="1800" dirty="0">
                <a:latin typeface="Cambria"/>
                <a:cs typeface="Cambria"/>
              </a:rPr>
              <a:t>пер</a:t>
            </a:r>
            <a:r>
              <a:rPr sz="1800" spc="-1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ы</a:t>
            </a:r>
            <a:r>
              <a:rPr sz="1800" dirty="0">
                <a:latin typeface="Cambria"/>
                <a:cs typeface="Cambria"/>
              </a:rPr>
              <a:t>е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к</a:t>
            </a:r>
            <a:r>
              <a:rPr sz="1800" dirty="0">
                <a:latin typeface="Cambria"/>
                <a:cs typeface="Cambria"/>
              </a:rPr>
              <a:t>о</a:t>
            </a:r>
            <a:r>
              <a:rPr sz="1800" spc="5" dirty="0">
                <a:latin typeface="Cambria"/>
                <a:cs typeface="Cambria"/>
              </a:rPr>
              <a:t>л</a:t>
            </a:r>
            <a:r>
              <a:rPr sz="1800" dirty="0">
                <a:latin typeface="Cambria"/>
                <a:cs typeface="Cambria"/>
              </a:rPr>
              <a:t>ичество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учебных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час</a:t>
            </a:r>
            <a:r>
              <a:rPr sz="1800" spc="5" dirty="0">
                <a:latin typeface="Cambria"/>
                <a:cs typeface="Cambria"/>
              </a:rPr>
              <a:t>о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изучение программы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</a:t>
            </a:r>
            <a:endParaRPr sz="1800">
              <a:latin typeface="Cambria"/>
              <a:cs typeface="Cambria"/>
            </a:endParaRPr>
          </a:p>
          <a:p>
            <a:pPr marL="287020" marR="74930">
              <a:lnSpc>
                <a:spcPct val="80000"/>
              </a:lnSpc>
              <a:spcBef>
                <a:spcPts val="215"/>
              </a:spcBef>
            </a:pPr>
            <a:r>
              <a:rPr sz="1800" dirty="0">
                <a:latin typeface="Cambria"/>
                <a:cs typeface="Cambria"/>
              </a:rPr>
              <a:t>литературе </a:t>
            </a:r>
            <a:r>
              <a:rPr sz="1800" spc="-5" dirty="0">
                <a:latin typeface="Cambria"/>
                <a:cs typeface="Cambria"/>
              </a:rPr>
              <a:t>заложены резервные часы, дающие </a:t>
            </a:r>
            <a:r>
              <a:rPr sz="1800" dirty="0">
                <a:latin typeface="Cambria"/>
                <a:cs typeface="Cambria"/>
              </a:rPr>
              <a:t>возможность учителю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распределить </a:t>
            </a:r>
            <a:r>
              <a:rPr sz="1800" dirty="0">
                <a:latin typeface="Cambria"/>
                <a:cs typeface="Cambria"/>
              </a:rPr>
              <a:t>их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по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необходимости,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например,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на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расширение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тематического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материала</a:t>
            </a:r>
            <a:r>
              <a:rPr sz="1800" dirty="0">
                <a:latin typeface="Cambria"/>
                <a:cs typeface="Cambria"/>
              </a:rPr>
              <a:t> и пр.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609600"/>
            <a:ext cx="79006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1" spc="-25" dirty="0">
                <a:solidFill>
                  <a:srgbClr val="FF0000"/>
                </a:solidFill>
                <a:latin typeface="Calibri"/>
                <a:cs typeface="Calibri"/>
              </a:rPr>
              <a:t>Цели</a:t>
            </a:r>
            <a:r>
              <a:rPr sz="40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000" i="1" spc="-5" dirty="0">
                <a:solidFill>
                  <a:srgbClr val="FF0000"/>
                </a:solidFill>
                <a:latin typeface="Calibri"/>
                <a:cs typeface="Calibri"/>
              </a:rPr>
              <a:t>литературного </a:t>
            </a:r>
            <a:r>
              <a:rPr sz="4000" i="1" spc="-10" dirty="0">
                <a:solidFill>
                  <a:srgbClr val="FF0000"/>
                </a:solidFill>
                <a:latin typeface="Calibri"/>
                <a:cs typeface="Calibri"/>
              </a:rPr>
              <a:t>образования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1474978"/>
            <a:ext cx="7794625" cy="4019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 algn="just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3333"/>
              <a:buFont typeface="Wingdings"/>
              <a:buChar char=""/>
              <a:tabLst>
                <a:tab pos="287020" algn="l"/>
              </a:tabLst>
            </a:pPr>
            <a:r>
              <a:rPr sz="1800" i="1" spc="-10" dirty="0">
                <a:latin typeface="Cambria"/>
                <a:cs typeface="Cambria"/>
              </a:rPr>
              <a:t>воспитание</a:t>
            </a:r>
            <a:r>
              <a:rPr sz="1800" i="1" spc="20" dirty="0">
                <a:latin typeface="Cambria"/>
                <a:cs typeface="Cambria"/>
              </a:rPr>
              <a:t> </a:t>
            </a:r>
            <a:r>
              <a:rPr sz="1800" i="1" spc="-10" dirty="0">
                <a:latin typeface="Cambria"/>
                <a:cs typeface="Cambria"/>
              </a:rPr>
              <a:t>духовно</a:t>
            </a:r>
            <a:r>
              <a:rPr sz="1800" i="1" spc="10" dirty="0">
                <a:latin typeface="Cambria"/>
                <a:cs typeface="Cambria"/>
              </a:rPr>
              <a:t> </a:t>
            </a:r>
            <a:r>
              <a:rPr sz="1800" i="1" spc="-5" dirty="0">
                <a:latin typeface="Cambria"/>
                <a:cs typeface="Cambria"/>
              </a:rPr>
              <a:t>развитой</a:t>
            </a:r>
            <a:r>
              <a:rPr sz="1800" i="1" spc="20" dirty="0">
                <a:latin typeface="Cambria"/>
                <a:cs typeface="Cambria"/>
              </a:rPr>
              <a:t> </a:t>
            </a:r>
            <a:r>
              <a:rPr sz="1800" i="1" spc="-5" dirty="0">
                <a:latin typeface="Cambria"/>
                <a:cs typeface="Cambria"/>
              </a:rPr>
              <a:t>личности</a:t>
            </a:r>
            <a:r>
              <a:rPr sz="1800" spc="-5" dirty="0">
                <a:latin typeface="Cambria"/>
                <a:cs typeface="Cambria"/>
              </a:rPr>
              <a:t>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готовой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к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самопознанию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endParaRPr sz="1800">
              <a:latin typeface="Cambria"/>
              <a:cs typeface="Cambria"/>
            </a:endParaRPr>
          </a:p>
          <a:p>
            <a:pPr marL="287020" marR="203200" algn="just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самосовершенствованию, </a:t>
            </a:r>
            <a:r>
              <a:rPr sz="1800" dirty="0">
                <a:latin typeface="Cambria"/>
                <a:cs typeface="Cambria"/>
              </a:rPr>
              <a:t>способной к </a:t>
            </a:r>
            <a:r>
              <a:rPr sz="1800" spc="-5" dirty="0">
                <a:latin typeface="Cambria"/>
                <a:cs typeface="Cambria"/>
              </a:rPr>
              <a:t>созидательной деятельности </a:t>
            </a:r>
            <a:r>
              <a:rPr sz="1800" dirty="0">
                <a:latin typeface="Cambria"/>
                <a:cs typeface="Cambria"/>
              </a:rPr>
              <a:t>в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современном мире; формирование гуманистического мировоззрения,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национального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самосознания,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гражданской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позиции,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чувства</a:t>
            </a:r>
            <a:endParaRPr sz="1800">
              <a:latin typeface="Cambria"/>
              <a:cs typeface="Cambria"/>
            </a:endParaRPr>
          </a:p>
          <a:p>
            <a:pPr marL="287020" marR="1326515" algn="just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патриотизма, любви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уважения </a:t>
            </a:r>
            <a:r>
              <a:rPr sz="1800" dirty="0">
                <a:latin typeface="Cambria"/>
                <a:cs typeface="Cambria"/>
              </a:rPr>
              <a:t>к </a:t>
            </a:r>
            <a:r>
              <a:rPr sz="1800" spc="-5" dirty="0">
                <a:latin typeface="Cambria"/>
                <a:cs typeface="Cambria"/>
              </a:rPr>
              <a:t>литературе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10" dirty="0">
                <a:latin typeface="Cambria"/>
                <a:cs typeface="Cambria"/>
              </a:rPr>
              <a:t>ценностям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отечественной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культуры;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50">
              <a:latin typeface="Cambria"/>
              <a:cs typeface="Cambria"/>
            </a:endParaRPr>
          </a:p>
          <a:p>
            <a:pPr marL="337185" indent="-325120">
              <a:lnSpc>
                <a:spcPct val="100000"/>
              </a:lnSpc>
              <a:buClr>
                <a:srgbClr val="D24717"/>
              </a:buClr>
              <a:buSzPct val="83333"/>
              <a:buFont typeface="Wingdings"/>
              <a:buChar char=""/>
              <a:tabLst>
                <a:tab pos="337185" algn="l"/>
                <a:tab pos="337820" algn="l"/>
              </a:tabLst>
            </a:pPr>
            <a:r>
              <a:rPr sz="1800" spc="-5" dirty="0">
                <a:latin typeface="Cambria"/>
                <a:cs typeface="Cambria"/>
              </a:rPr>
              <a:t>развитие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представлений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о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специфике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литературы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в</a:t>
            </a:r>
            <a:r>
              <a:rPr sz="1800" spc="-5" dirty="0">
                <a:latin typeface="Cambria"/>
                <a:cs typeface="Cambria"/>
              </a:rPr>
              <a:t> ряду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других</a:t>
            </a:r>
            <a:endParaRPr sz="1800">
              <a:latin typeface="Cambria"/>
              <a:cs typeface="Cambria"/>
            </a:endParaRPr>
          </a:p>
          <a:p>
            <a:pPr marL="287020" marR="5080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искусств; </a:t>
            </a:r>
            <a:r>
              <a:rPr sz="1800" spc="-20" dirty="0">
                <a:latin typeface="Cambria"/>
                <a:cs typeface="Cambria"/>
              </a:rPr>
              <a:t>культуры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читательского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восприятия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художественного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текста,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понимания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авторской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позиции,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исторической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эстетической</a:t>
            </a:r>
            <a:endParaRPr sz="1800">
              <a:latin typeface="Cambria"/>
              <a:cs typeface="Cambria"/>
            </a:endParaRPr>
          </a:p>
          <a:p>
            <a:pPr marL="287020" marR="5080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обусловленности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литературного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процесса;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образного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аналитического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мышления,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эстетических</a:t>
            </a:r>
            <a:r>
              <a:rPr sz="1800" dirty="0">
                <a:latin typeface="Cambria"/>
                <a:cs typeface="Cambria"/>
              </a:rPr>
              <a:t> и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творческих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способностей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учащихся,</a:t>
            </a:r>
            <a:endParaRPr sz="1800">
              <a:latin typeface="Cambria"/>
              <a:cs typeface="Cambria"/>
            </a:endParaRPr>
          </a:p>
          <a:p>
            <a:pPr marL="287020" marR="95885">
              <a:lnSpc>
                <a:spcPct val="100000"/>
              </a:lnSpc>
            </a:pPr>
            <a:r>
              <a:rPr sz="1800" spc="-5" dirty="0">
                <a:latin typeface="Cambria"/>
                <a:cs typeface="Cambria"/>
              </a:rPr>
              <a:t>читательских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интересов,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художественного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вкуса;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устной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и </a:t>
            </a:r>
            <a:r>
              <a:rPr sz="1800" spc="-5" dirty="0">
                <a:latin typeface="Cambria"/>
                <a:cs typeface="Cambria"/>
              </a:rPr>
              <a:t>письменной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речи учащихся;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609600"/>
            <a:ext cx="710945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-25" dirty="0">
                <a:solidFill>
                  <a:srgbClr val="FF0000"/>
                </a:solidFill>
                <a:latin typeface="Calibri"/>
                <a:cs typeface="Calibri"/>
              </a:rPr>
              <a:t>Цели</a:t>
            </a:r>
            <a:r>
              <a:rPr i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FF0000"/>
                </a:solidFill>
                <a:latin typeface="Calibri"/>
                <a:cs typeface="Calibri"/>
              </a:rPr>
              <a:t>литературного </a:t>
            </a:r>
            <a:r>
              <a:rPr i="1" spc="-5" dirty="0">
                <a:solidFill>
                  <a:srgbClr val="FF0000"/>
                </a:solidFill>
                <a:latin typeface="Calibri"/>
                <a:cs typeface="Calibri"/>
              </a:rPr>
              <a:t>образования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36878"/>
            <a:ext cx="7546975" cy="4418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ts val="2735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287020" algn="l"/>
              </a:tabLst>
            </a:pPr>
            <a:r>
              <a:rPr sz="2400" i="1" spc="-10" dirty="0">
                <a:latin typeface="Cambria"/>
                <a:cs typeface="Cambria"/>
              </a:rPr>
              <a:t>освоение</a:t>
            </a:r>
            <a:r>
              <a:rPr sz="2400" i="1" spc="5" dirty="0">
                <a:latin typeface="Cambria"/>
                <a:cs typeface="Cambria"/>
              </a:rPr>
              <a:t> </a:t>
            </a:r>
            <a:r>
              <a:rPr sz="2400" i="1" dirty="0">
                <a:latin typeface="Cambria"/>
                <a:cs typeface="Cambria"/>
              </a:rPr>
              <a:t>текстов</a:t>
            </a:r>
            <a:r>
              <a:rPr sz="2400" i="1" spc="5" dirty="0">
                <a:latin typeface="Cambria"/>
                <a:cs typeface="Cambria"/>
              </a:rPr>
              <a:t> </a:t>
            </a:r>
            <a:r>
              <a:rPr sz="2400" i="1" spc="-15" dirty="0">
                <a:latin typeface="Cambria"/>
                <a:cs typeface="Cambria"/>
              </a:rPr>
              <a:t>художественных</a:t>
            </a:r>
            <a:r>
              <a:rPr sz="2400" i="1" spc="5" dirty="0">
                <a:latin typeface="Cambria"/>
                <a:cs typeface="Cambria"/>
              </a:rPr>
              <a:t> </a:t>
            </a:r>
            <a:r>
              <a:rPr sz="2400" i="1" spc="-10" dirty="0">
                <a:latin typeface="Cambria"/>
                <a:cs typeface="Cambria"/>
              </a:rPr>
              <a:t>произведений</a:t>
            </a:r>
            <a:r>
              <a:rPr sz="2400" i="1" spc="4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endParaRPr sz="2400">
              <a:latin typeface="Cambria"/>
              <a:cs typeface="Cambria"/>
            </a:endParaRPr>
          </a:p>
          <a:p>
            <a:pPr marL="286385" marR="5080">
              <a:lnSpc>
                <a:spcPct val="90000"/>
              </a:lnSpc>
              <a:spcBef>
                <a:spcPts val="140"/>
              </a:spcBef>
            </a:pPr>
            <a:r>
              <a:rPr sz="2400" dirty="0">
                <a:latin typeface="Cambria"/>
                <a:cs typeface="Cambria"/>
              </a:rPr>
              <a:t>единстве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содержания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формы,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основных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историко-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литературных сведений и </a:t>
            </a:r>
            <a:r>
              <a:rPr sz="2400" spc="-5" dirty="0">
                <a:latin typeface="Cambria"/>
                <a:cs typeface="Cambria"/>
              </a:rPr>
              <a:t>теоретико-литературных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понятий; формирование общего </a:t>
            </a:r>
            <a:r>
              <a:rPr sz="2400" dirty="0">
                <a:latin typeface="Cambria"/>
                <a:cs typeface="Cambria"/>
              </a:rPr>
              <a:t>представления об 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историко-литературном</a:t>
            </a:r>
            <a:r>
              <a:rPr sz="2400" spc="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процессе;</a:t>
            </a:r>
            <a:endParaRPr sz="2400">
              <a:latin typeface="Cambria"/>
              <a:cs typeface="Cambria"/>
            </a:endParaRPr>
          </a:p>
          <a:p>
            <a:pPr marL="353695" indent="-341630">
              <a:lnSpc>
                <a:spcPts val="2735"/>
              </a:lnSpc>
              <a:spcBef>
                <a:spcPts val="315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354330" algn="l"/>
              </a:tabLst>
            </a:pPr>
            <a:r>
              <a:rPr sz="2400" i="1" spc="-5" dirty="0">
                <a:latin typeface="Cambria"/>
                <a:cs typeface="Cambria"/>
              </a:rPr>
              <a:t>совершенствование</a:t>
            </a:r>
            <a:r>
              <a:rPr sz="2400" i="1" spc="-10" dirty="0">
                <a:latin typeface="Cambria"/>
                <a:cs typeface="Cambria"/>
              </a:rPr>
              <a:t> </a:t>
            </a:r>
            <a:r>
              <a:rPr sz="2400" i="1" spc="-5" dirty="0">
                <a:latin typeface="Cambria"/>
                <a:cs typeface="Cambria"/>
              </a:rPr>
              <a:t>умений</a:t>
            </a:r>
            <a:r>
              <a:rPr sz="2400" i="1" dirty="0">
                <a:latin typeface="Cambria"/>
                <a:cs typeface="Cambria"/>
              </a:rPr>
              <a:t> </a:t>
            </a:r>
            <a:r>
              <a:rPr sz="2400" i="1" spc="-5" dirty="0">
                <a:latin typeface="Cambria"/>
                <a:cs typeface="Cambria"/>
              </a:rPr>
              <a:t>анализа </a:t>
            </a:r>
            <a:r>
              <a:rPr sz="2400" i="1" dirty="0">
                <a:latin typeface="Cambria"/>
                <a:cs typeface="Cambria"/>
              </a:rPr>
              <a:t>и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595"/>
              </a:lnSpc>
            </a:pPr>
            <a:r>
              <a:rPr sz="2400" i="1" spc="-5" dirty="0">
                <a:latin typeface="Cambria"/>
                <a:cs typeface="Cambria"/>
              </a:rPr>
              <a:t>интерпретации</a:t>
            </a:r>
            <a:r>
              <a:rPr sz="2400" i="1" spc="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литературного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произведения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как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590"/>
              </a:lnSpc>
            </a:pPr>
            <a:r>
              <a:rPr sz="2400" spc="-15" dirty="0">
                <a:latin typeface="Cambria"/>
                <a:cs typeface="Cambria"/>
              </a:rPr>
              <a:t>художественного </a:t>
            </a:r>
            <a:r>
              <a:rPr sz="2400" dirty="0">
                <a:latin typeface="Cambria"/>
                <a:cs typeface="Cambria"/>
              </a:rPr>
              <a:t>целого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его</a:t>
            </a:r>
            <a:r>
              <a:rPr sz="2400" spc="-5" dirty="0">
                <a:latin typeface="Cambria"/>
                <a:cs typeface="Cambria"/>
              </a:rPr>
              <a:t> историко-</a:t>
            </a:r>
            <a:endParaRPr sz="2400">
              <a:latin typeface="Cambria"/>
              <a:cs typeface="Cambria"/>
            </a:endParaRPr>
          </a:p>
          <a:p>
            <a:pPr marL="286385" marR="227965">
              <a:lnSpc>
                <a:spcPts val="2590"/>
              </a:lnSpc>
              <a:spcBef>
                <a:spcPts val="185"/>
              </a:spcBef>
            </a:pPr>
            <a:r>
              <a:rPr sz="2400" spc="-5" dirty="0">
                <a:latin typeface="Cambria"/>
                <a:cs typeface="Cambria"/>
              </a:rPr>
              <a:t>литературной обусловленности </a:t>
            </a:r>
            <a:r>
              <a:rPr sz="2400" dirty="0">
                <a:latin typeface="Cambria"/>
                <a:cs typeface="Cambria"/>
              </a:rPr>
              <a:t>с использованием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теоретико-литературных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знаний;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написания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ts val="2415"/>
              </a:lnSpc>
            </a:pPr>
            <a:r>
              <a:rPr sz="2400" spc="-5" dirty="0">
                <a:latin typeface="Cambria"/>
                <a:cs typeface="Cambria"/>
              </a:rPr>
              <a:t>сочинений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различных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типов;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поиска,</a:t>
            </a:r>
            <a:endParaRPr sz="2400">
              <a:latin typeface="Cambria"/>
              <a:cs typeface="Cambria"/>
            </a:endParaRPr>
          </a:p>
          <a:p>
            <a:pPr marL="286385" marR="654685">
              <a:lnSpc>
                <a:spcPts val="2590"/>
              </a:lnSpc>
              <a:spcBef>
                <a:spcPts val="185"/>
              </a:spcBef>
            </a:pPr>
            <a:r>
              <a:rPr sz="2400" spc="-5" dirty="0">
                <a:latin typeface="Cambria"/>
                <a:cs typeface="Cambria"/>
              </a:rPr>
              <a:t>систематизации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использования </a:t>
            </a:r>
            <a:r>
              <a:rPr sz="2400" spc="-15" dirty="0">
                <a:latin typeface="Cambria"/>
                <a:cs typeface="Cambria"/>
              </a:rPr>
              <a:t>необходимой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информации,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том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числе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сети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Интернета.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609600"/>
            <a:ext cx="4572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0" dirty="0">
                <a:solidFill>
                  <a:srgbClr val="FF0000"/>
                </a:solidFill>
              </a:rPr>
              <a:t>Содержание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402437" y="1406398"/>
            <a:ext cx="8145780" cy="46894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86385" marR="5080" indent="-274320">
              <a:lnSpc>
                <a:spcPct val="80100"/>
              </a:lnSpc>
              <a:spcBef>
                <a:spcPts val="62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10" dirty="0">
                <a:latin typeface="Cambria"/>
                <a:cs typeface="Cambria"/>
              </a:rPr>
              <a:t>Перечень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допускает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расширение</a:t>
            </a:r>
            <a:r>
              <a:rPr sz="2200" spc="4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списка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писательских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имен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произведений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авторских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программах,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что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содействует </a:t>
            </a:r>
            <a:r>
              <a:rPr sz="2200" spc="-10" dirty="0">
                <a:latin typeface="Cambria"/>
                <a:cs typeface="Cambria"/>
              </a:rPr>
              <a:t> реализации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принципа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вариативности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изучении</a:t>
            </a:r>
            <a:endParaRPr sz="2200">
              <a:latin typeface="Cambria"/>
              <a:cs typeface="Cambria"/>
            </a:endParaRPr>
          </a:p>
          <a:p>
            <a:pPr marL="286385" marR="1133475">
              <a:lnSpc>
                <a:spcPct val="80000"/>
              </a:lnSpc>
            </a:pPr>
            <a:r>
              <a:rPr sz="2200" spc="-5" dirty="0">
                <a:latin typeface="Cambria"/>
                <a:cs typeface="Cambria"/>
              </a:rPr>
              <a:t>литературы.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Данный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перечень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включает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три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уровня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детализации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учебного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материала:</a:t>
            </a:r>
            <a:endParaRPr sz="2200">
              <a:latin typeface="Cambria"/>
              <a:cs typeface="Cambria"/>
            </a:endParaRPr>
          </a:p>
          <a:p>
            <a:pPr marL="286385" marR="1609090" indent="-274320">
              <a:lnSpc>
                <a:spcPts val="2110"/>
              </a:lnSpc>
              <a:spcBef>
                <a:spcPts val="58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5" dirty="0">
                <a:latin typeface="Cambria"/>
                <a:cs typeface="Cambria"/>
              </a:rPr>
              <a:t>− </a:t>
            </a:r>
            <a:r>
              <a:rPr sz="2200" spc="-10" dirty="0">
                <a:latin typeface="Cambria"/>
                <a:cs typeface="Cambria"/>
              </a:rPr>
              <a:t>названо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имя писателя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указанием</a:t>
            </a:r>
            <a:r>
              <a:rPr sz="2200" spc="3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конкретных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произведений;</a:t>
            </a:r>
            <a:endParaRPr sz="2200">
              <a:latin typeface="Cambria"/>
              <a:cs typeface="Cambria"/>
            </a:endParaRPr>
          </a:p>
          <a:p>
            <a:pPr marL="287020" indent="-274320">
              <a:lnSpc>
                <a:spcPts val="2375"/>
              </a:lnSpc>
              <a:spcBef>
                <a:spcPts val="95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5" dirty="0">
                <a:latin typeface="Cambria"/>
                <a:cs typeface="Cambria"/>
              </a:rPr>
              <a:t>−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названо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имя писателя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без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указания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конкретных</a:t>
            </a:r>
            <a:endParaRPr sz="2200">
              <a:latin typeface="Cambria"/>
              <a:cs typeface="Cambria"/>
            </a:endParaRPr>
          </a:p>
          <a:p>
            <a:pPr marL="286385">
              <a:lnSpc>
                <a:spcPts val="2375"/>
              </a:lnSpc>
            </a:pPr>
            <a:r>
              <a:rPr sz="2200" spc="-5" dirty="0">
                <a:latin typeface="Cambria"/>
                <a:cs typeface="Cambria"/>
              </a:rPr>
              <a:t>произведений</a:t>
            </a:r>
            <a:endParaRPr sz="2200">
              <a:latin typeface="Cambria"/>
              <a:cs typeface="Cambria"/>
            </a:endParaRPr>
          </a:p>
          <a:p>
            <a:pPr marL="286385" marR="205740" indent="-274320">
              <a:lnSpc>
                <a:spcPct val="80000"/>
              </a:lnSpc>
              <a:spcBef>
                <a:spcPts val="60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5" dirty="0">
                <a:latin typeface="Cambria"/>
                <a:cs typeface="Cambria"/>
              </a:rPr>
              <a:t>(определено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только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число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20" dirty="0">
                <a:latin typeface="Cambria"/>
                <a:cs typeface="Cambria"/>
              </a:rPr>
              <a:t>художественных</a:t>
            </a:r>
            <a:r>
              <a:rPr sz="2200" spc="7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текстов,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выбор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которых</a:t>
            </a:r>
            <a:r>
              <a:rPr sz="2200" spc="1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предоставляется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автору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программы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или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учителю);</a:t>
            </a:r>
            <a:endParaRPr sz="2200">
              <a:latin typeface="Cambria"/>
              <a:cs typeface="Cambria"/>
            </a:endParaRPr>
          </a:p>
          <a:p>
            <a:pPr marL="287020" indent="-274320">
              <a:lnSpc>
                <a:spcPts val="2375"/>
              </a:lnSpc>
              <a:spcBef>
                <a:spcPts val="70"/>
              </a:spcBef>
              <a:buClr>
                <a:srgbClr val="D24717"/>
              </a:buClr>
              <a:buSzPct val="8409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200" spc="-5" dirty="0">
                <a:latin typeface="Cambria"/>
                <a:cs typeface="Cambria"/>
              </a:rPr>
              <a:t>−</a:t>
            </a:r>
            <a:r>
              <a:rPr sz="2200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предложен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список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имен</a:t>
            </a:r>
            <a:r>
              <a:rPr sz="2200" spc="1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писателей</a:t>
            </a:r>
            <a:r>
              <a:rPr sz="2200" spc="4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</a:t>
            </a:r>
            <a:r>
              <a:rPr sz="2200" spc="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указано</a:t>
            </a:r>
            <a:r>
              <a:rPr sz="2200" spc="5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минимальное</a:t>
            </a:r>
            <a:endParaRPr sz="2200">
              <a:latin typeface="Cambria"/>
              <a:cs typeface="Cambria"/>
            </a:endParaRPr>
          </a:p>
          <a:p>
            <a:pPr marL="286385" algn="just">
              <a:lnSpc>
                <a:spcPts val="2115"/>
              </a:lnSpc>
            </a:pPr>
            <a:r>
              <a:rPr sz="2200" spc="-5" dirty="0">
                <a:latin typeface="Cambria"/>
                <a:cs typeface="Cambria"/>
              </a:rPr>
              <a:t>число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"/>
                <a:cs typeface="Cambria"/>
              </a:rPr>
              <a:t>авторов,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произведения</a:t>
            </a:r>
            <a:r>
              <a:rPr sz="2200" spc="30" dirty="0">
                <a:latin typeface="Cambria"/>
                <a:cs typeface="Cambria"/>
              </a:rPr>
              <a:t> </a:t>
            </a:r>
            <a:r>
              <a:rPr sz="2200" spc="-15" dirty="0">
                <a:latin typeface="Cambria"/>
                <a:cs typeface="Cambria"/>
              </a:rPr>
              <a:t>которых</a:t>
            </a:r>
            <a:r>
              <a:rPr sz="2200" spc="25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обязательны</a:t>
            </a:r>
            <a:r>
              <a:rPr sz="2200" spc="20" dirty="0">
                <a:latin typeface="Cambria"/>
                <a:cs typeface="Cambria"/>
              </a:rPr>
              <a:t> </a:t>
            </a:r>
            <a:r>
              <a:rPr sz="2200" spc="5" dirty="0">
                <a:latin typeface="Cambria"/>
                <a:cs typeface="Cambria"/>
              </a:rPr>
              <a:t>для</a:t>
            </a:r>
            <a:endParaRPr sz="2200">
              <a:latin typeface="Cambria"/>
              <a:cs typeface="Cambria"/>
            </a:endParaRPr>
          </a:p>
          <a:p>
            <a:pPr marL="286385" marR="206375" algn="just">
              <a:lnSpc>
                <a:spcPct val="80000"/>
              </a:lnSpc>
              <a:spcBef>
                <a:spcPts val="265"/>
              </a:spcBef>
            </a:pPr>
            <a:r>
              <a:rPr sz="2200" spc="-5" dirty="0">
                <a:latin typeface="Cambria"/>
                <a:cs typeface="Cambria"/>
              </a:rPr>
              <a:t>изучения (выбор </a:t>
            </a:r>
            <a:r>
              <a:rPr sz="2200" spc="-10" dirty="0">
                <a:latin typeface="Cambria"/>
                <a:cs typeface="Cambria"/>
              </a:rPr>
              <a:t>писателей </a:t>
            </a:r>
            <a:r>
              <a:rPr sz="2200" spc="-5" dirty="0">
                <a:latin typeface="Cambria"/>
                <a:cs typeface="Cambria"/>
              </a:rPr>
              <a:t>и конкретных произведений из </a:t>
            </a:r>
            <a:r>
              <a:rPr sz="2200" spc="-47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предложенного списка предоставляется </a:t>
            </a:r>
            <a:r>
              <a:rPr sz="2200" spc="-15" dirty="0">
                <a:latin typeface="Cambria"/>
                <a:cs typeface="Cambria"/>
              </a:rPr>
              <a:t>автору </a:t>
            </a:r>
            <a:r>
              <a:rPr sz="2200" spc="-5" dirty="0">
                <a:latin typeface="Cambria"/>
                <a:cs typeface="Cambria"/>
              </a:rPr>
              <a:t>программы </a:t>
            </a:r>
            <a:r>
              <a:rPr sz="220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"/>
                <a:cs typeface="Cambria"/>
              </a:rPr>
              <a:t>или учителю).</a:t>
            </a:r>
            <a:endParaRPr sz="2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381000"/>
            <a:ext cx="794258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i="1" spc="-30" dirty="0">
                <a:solidFill>
                  <a:srgbClr val="FF0000"/>
                </a:solidFill>
                <a:latin typeface="Calibri"/>
                <a:cs typeface="Calibri"/>
              </a:rPr>
              <a:t>МЕСТО</a:t>
            </a:r>
            <a:r>
              <a:rPr sz="32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10" dirty="0">
                <a:solidFill>
                  <a:srgbClr val="FF0000"/>
                </a:solidFill>
                <a:latin typeface="Calibri"/>
                <a:cs typeface="Calibri"/>
              </a:rPr>
              <a:t>УЧЕБНОГО </a:t>
            </a:r>
            <a:r>
              <a:rPr sz="3200" i="1" spc="-25" dirty="0">
                <a:solidFill>
                  <a:srgbClr val="FF0000"/>
                </a:solidFill>
                <a:latin typeface="Calibri"/>
                <a:cs typeface="Calibri"/>
              </a:rPr>
              <a:t>ПРЕДМЕТА</a:t>
            </a:r>
            <a:r>
              <a:rPr sz="3200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spc="-40" dirty="0">
                <a:solidFill>
                  <a:srgbClr val="FF0000"/>
                </a:solidFill>
                <a:latin typeface="Calibri"/>
                <a:cs typeface="Calibri"/>
              </a:rPr>
              <a:t>«ЛИТЕРАТУРА» </a:t>
            </a:r>
            <a:r>
              <a:rPr sz="3200" i="1" spc="-7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ru-RU" sz="3200" i="1" spc="-705" dirty="0" smtClean="0">
                <a:solidFill>
                  <a:srgbClr val="FF0000"/>
                </a:solidFill>
                <a:latin typeface="Calibri"/>
                <a:cs typeface="Calibri"/>
              </a:rPr>
              <a:t/>
            </a:r>
            <a:br>
              <a:rPr lang="ru-RU" sz="3200" i="1" spc="-705" dirty="0" smtClean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sz="3200" i="1" dirty="0" smtClean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3200" i="1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rgbClr val="FF0000"/>
                </a:solidFill>
                <a:latin typeface="Calibri"/>
                <a:cs typeface="Calibri"/>
              </a:rPr>
              <a:t>УЧЕБНОМ</a:t>
            </a:r>
            <a:r>
              <a:rPr sz="3200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rgbClr val="FF0000"/>
                </a:solidFill>
                <a:latin typeface="Calibri"/>
                <a:cs typeface="Calibri"/>
              </a:rPr>
              <a:t>ПЛАНЕ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73453"/>
            <a:ext cx="7454265" cy="420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spc="-5" dirty="0">
                <a:latin typeface="Cambria"/>
                <a:cs typeface="Cambria"/>
              </a:rPr>
              <a:t>Предмет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«Литература» </a:t>
            </a:r>
            <a:r>
              <a:rPr sz="2400" spc="-20" dirty="0">
                <a:latin typeface="Cambria"/>
                <a:cs typeface="Cambria"/>
              </a:rPr>
              <a:t>входит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предметную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2400" dirty="0">
                <a:latin typeface="Cambria"/>
                <a:cs typeface="Cambria"/>
              </a:rPr>
              <a:t>область </a:t>
            </a:r>
            <a:r>
              <a:rPr sz="2400" spc="-10" dirty="0">
                <a:latin typeface="Cambria"/>
                <a:cs typeface="Cambria"/>
              </a:rPr>
              <a:t>«Русский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язык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5" dirty="0">
                <a:latin typeface="Cambria"/>
                <a:cs typeface="Cambria"/>
              </a:rPr>
              <a:t> литература»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является</a:t>
            </a:r>
            <a:endParaRPr sz="2400">
              <a:latin typeface="Cambria"/>
              <a:cs typeface="Cambria"/>
            </a:endParaRPr>
          </a:p>
          <a:p>
            <a:pPr marL="286385" marR="5080">
              <a:lnSpc>
                <a:spcPct val="100000"/>
              </a:lnSpc>
            </a:pPr>
            <a:r>
              <a:rPr sz="2400" spc="-5" dirty="0">
                <a:latin typeface="Cambria"/>
                <a:cs typeface="Cambria"/>
              </a:rPr>
              <a:t>обязательным </a:t>
            </a:r>
            <a:r>
              <a:rPr sz="2400" spc="15" dirty="0">
                <a:latin typeface="Cambria"/>
                <a:cs typeface="Cambria"/>
              </a:rPr>
              <a:t>для </a:t>
            </a:r>
            <a:r>
              <a:rPr sz="2400" dirty="0">
                <a:latin typeface="Cambria"/>
                <a:cs typeface="Cambria"/>
              </a:rPr>
              <a:t>изучения. </a:t>
            </a:r>
            <a:r>
              <a:rPr sz="2400" spc="-5" dirty="0">
                <a:latin typeface="Cambria"/>
                <a:cs typeface="Cambria"/>
              </a:rPr>
              <a:t>Предмет </a:t>
            </a:r>
            <a:r>
              <a:rPr sz="2400" dirty="0">
                <a:latin typeface="Cambria"/>
                <a:cs typeface="Cambria"/>
              </a:rPr>
              <a:t>Литература» </a:t>
            </a:r>
            <a:r>
              <a:rPr sz="2400" spc="-5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преемственен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по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отношению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предмету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2400" spc="5" dirty="0">
                <a:latin typeface="Cambria"/>
                <a:cs typeface="Cambria"/>
              </a:rPr>
              <a:t>«Литературное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чтение».</a:t>
            </a:r>
            <a:endParaRPr sz="2400">
              <a:latin typeface="Cambria"/>
              <a:cs typeface="Cambria"/>
            </a:endParaRPr>
          </a:p>
          <a:p>
            <a:pPr marL="286385" marR="15049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5,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6,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9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классах на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изучение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предмета</a:t>
            </a:r>
            <a:r>
              <a:rPr sz="2400" spc="-15" dirty="0">
                <a:latin typeface="Cambria"/>
                <a:cs typeface="Cambria"/>
              </a:rPr>
              <a:t> отводится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3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часа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неделю,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7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и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8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классах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—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2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часа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в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неделю.</a:t>
            </a:r>
            <a:endParaRPr sz="2400">
              <a:latin typeface="Cambria"/>
              <a:cs typeface="Cambria"/>
            </a:endParaRPr>
          </a:p>
          <a:p>
            <a:pPr marL="286385" marR="9525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400" spc="-5" dirty="0">
                <a:latin typeface="Cambria"/>
                <a:cs typeface="Cambria"/>
              </a:rPr>
              <a:t>Суммарно </a:t>
            </a:r>
            <a:r>
              <a:rPr sz="2400" dirty="0">
                <a:latin typeface="Cambria"/>
                <a:cs typeface="Cambria"/>
              </a:rPr>
              <a:t>изучение </a:t>
            </a:r>
            <a:r>
              <a:rPr sz="2400" spc="-5" dirty="0">
                <a:latin typeface="Cambria"/>
                <a:cs typeface="Cambria"/>
              </a:rPr>
              <a:t>литературы </a:t>
            </a:r>
            <a:r>
              <a:rPr sz="2400" dirty="0">
                <a:latin typeface="Cambria"/>
                <a:cs typeface="Cambria"/>
              </a:rPr>
              <a:t>в основной </a:t>
            </a:r>
            <a:r>
              <a:rPr sz="2400" spc="-10" dirty="0">
                <a:latin typeface="Cambria"/>
                <a:cs typeface="Cambria"/>
              </a:rPr>
              <a:t>школе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по </a:t>
            </a:r>
            <a:r>
              <a:rPr sz="2400" spc="-5" dirty="0">
                <a:latin typeface="Cambria"/>
                <a:cs typeface="Cambria"/>
              </a:rPr>
              <a:t>программам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основного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общего</a:t>
            </a:r>
            <a:r>
              <a:rPr sz="2400" spc="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образования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рассчитано</a:t>
            </a:r>
            <a:r>
              <a:rPr sz="2400" dirty="0">
                <a:latin typeface="Cambria"/>
                <a:cs typeface="Cambria"/>
              </a:rPr>
              <a:t> на 442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часа в</a:t>
            </a:r>
            <a:r>
              <a:rPr sz="2400" spc="-10" dirty="0">
                <a:latin typeface="Cambria"/>
                <a:cs typeface="Cambria"/>
              </a:rPr>
              <a:t> соответствии</a:t>
            </a:r>
            <a:r>
              <a:rPr sz="2400" spc="-5" dirty="0">
                <a:latin typeface="Cambria"/>
                <a:cs typeface="Cambria"/>
              </a:rPr>
              <a:t> со</a:t>
            </a:r>
            <a:r>
              <a:rPr sz="2400" dirty="0">
                <a:latin typeface="Cambria"/>
                <a:cs typeface="Cambria"/>
              </a:rPr>
              <a:t> всеми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2400" spc="-5" dirty="0">
                <a:latin typeface="Cambria"/>
                <a:cs typeface="Cambria"/>
              </a:rPr>
              <a:t>вариантами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учебных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планов.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5933</Words>
  <Application>Microsoft Office PowerPoint</Application>
  <PresentationFormat>Экран (4:3)</PresentationFormat>
  <Paragraphs>489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Легкий дым</vt:lpstr>
      <vt:lpstr>Презентация PowerPoint</vt:lpstr>
      <vt:lpstr>Новое во ФГОС</vt:lpstr>
      <vt:lpstr>Примерная рабочая программа</vt:lpstr>
      <vt:lpstr>Структура примерных рабочих  программ</vt:lpstr>
      <vt:lpstr>Изменения в примерных  рабочих программах</vt:lpstr>
      <vt:lpstr>Цели литературного образования</vt:lpstr>
      <vt:lpstr>Цели литературного образования</vt:lpstr>
      <vt:lpstr>Содержание</vt:lpstr>
      <vt:lpstr>МЕСТО УЧЕБНОГО ПРЕДМЕТА «ЛИТЕРАТУРА»   В УЧЕБНОМ ПЛАНЕ</vt:lpstr>
      <vt:lpstr>Презентация PowerPoint</vt:lpstr>
      <vt:lpstr>Проверяемые предметные требования к результатам обучения</vt:lpstr>
      <vt:lpstr>Проверяемые элементы содержания. 6 класс</vt:lpstr>
      <vt:lpstr>Предметные результаты  по учебному  предмету «Литература»:</vt:lpstr>
      <vt:lpstr>Предметные результаты</vt:lpstr>
      <vt:lpstr>Предметные результаты</vt:lpstr>
      <vt:lpstr>Предметные результаты</vt:lpstr>
      <vt:lpstr>Традиции ФГОС:  золотой стандарт</vt:lpstr>
      <vt:lpstr>Предметные результаты</vt:lpstr>
      <vt:lpstr>Презентация PowerPoint</vt:lpstr>
      <vt:lpstr>Личностные результаты</vt:lpstr>
      <vt:lpstr>Гражданское воспитание</vt:lpstr>
      <vt:lpstr>Патриотическое воспитание</vt:lpstr>
      <vt:lpstr>Духовно-нравственное воспитание</vt:lpstr>
      <vt:lpstr>Эстетическое воспитание</vt:lpstr>
      <vt:lpstr>Физическое воспитание, формирование культуры  здоровья и эмоционального благополучия</vt:lpstr>
      <vt:lpstr>Трудовое воспитание</vt:lpstr>
      <vt:lpstr>Экологическое воспитание</vt:lpstr>
      <vt:lpstr>Метапредметные  результаты</vt:lpstr>
      <vt:lpstr>Овладение универсальными учебными познавательными действиями</vt:lpstr>
      <vt:lpstr>Базовые исследовательские действия</vt:lpstr>
      <vt:lpstr>Работа с информацией</vt:lpstr>
      <vt:lpstr>Презентация PowerPoint</vt:lpstr>
      <vt:lpstr>Овладение универсальными учебными коммуникативными действиями:</vt:lpstr>
      <vt:lpstr>Коммуникативные</vt:lpstr>
      <vt:lpstr>Задания , способствующие овладению  коммуникативными действиями (общение, совместная деятельность и пр.).</vt:lpstr>
      <vt:lpstr>Овладение универсальными учебными регулятивными действиями:</vt:lpstr>
      <vt:lpstr>Регулятивные</vt:lpstr>
      <vt:lpstr>Овладение регулятивными действиями (самоорганизации, самоконтроля, принятию себя и других)</vt:lpstr>
      <vt:lpstr>7 класс</vt:lpstr>
      <vt:lpstr>Содержание: 7 класс</vt:lpstr>
      <vt:lpstr>Содержание: 7 класс</vt:lpstr>
      <vt:lpstr>Предметные результаты: 7 класс</vt:lpstr>
      <vt:lpstr>Предметные результаты: 7 класс</vt:lpstr>
      <vt:lpstr>Предметные результаты: 7 класс</vt:lpstr>
      <vt:lpstr>Предметные результаты: 7 класс</vt:lpstr>
      <vt:lpstr>15 резервных часов</vt:lpstr>
      <vt:lpstr>Обновление системы  внеклассного чтения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ФГОС по литературе</dc:title>
  <dc:creator>Ольга</dc:creator>
  <cp:lastModifiedBy>Школа123</cp:lastModifiedBy>
  <cp:revision>3</cp:revision>
  <dcterms:created xsi:type="dcterms:W3CDTF">2022-08-19T06:07:31Z</dcterms:created>
  <dcterms:modified xsi:type="dcterms:W3CDTF">2022-09-01T12:39:24Z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2022-08-19T00:00:00Z</vt:filetime>
  </property>
</Properties>
</file>