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26A7"/>
    <a:srgbClr val="009900"/>
    <a:srgbClr val="27031A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50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31.01.2025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hyperlink" Target="mailto:sadik_skazka-pojarskoe@crimeaedu.ru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7251915958c946b36f91918d6035e5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0a2cc7a8-1523-5c16-991d-a1b3e820e41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20272" y="0"/>
            <a:ext cx="2123728" cy="2420888"/>
          </a:xfrm>
          <a:prstGeom prst="rect">
            <a:avLst/>
          </a:prstGeom>
        </p:spPr>
      </p:pic>
      <p:pic>
        <p:nvPicPr>
          <p:cNvPr id="4" name="Рисунок 3" descr="phpC5O4lV_YUYE-POZHARYE_html_63a571d9d8525404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" y="3789040"/>
            <a:ext cx="2195735" cy="3068960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123728" y="179068"/>
            <a:ext cx="5184576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МУНИЦИПАЛЬНОЕ БЮДЖЕТНОЕ ДОШКОЛЬНОЕ ОБРАЗОВАТЕЛЬНОЕ УЧРЕЖДЕНИЕ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ДЕТСКИЙ САД </a:t>
            </a: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СКАЗКА</a:t>
            </a: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С. ПОЖАРСКОЕ</a:t>
            </a: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СИМФЕРОПОЛЬСКОГО РАЙОНА  РЕСПУБЛИКИ КРЫМ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297554 ул. Победы 134,  с. Пожарское.   Симферопольский р-н,  Республика Крым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ИНН/КПП 9109010250 / 910901001   ОГРН  1159102029020    ОКПО 00837904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mail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5"/>
              </a:rPr>
              <a:t>sadik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5"/>
              </a:rPr>
              <a:t>_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5"/>
              </a:rPr>
              <a:t>skazka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5"/>
              </a:rPr>
              <a:t>-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5"/>
              </a:rPr>
              <a:t>pojarskoe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5"/>
              </a:rPr>
              <a:t>@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5"/>
              </a:rPr>
              <a:t>crimeaedu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5"/>
              </a:rPr>
              <a:t>.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5"/>
              </a:rPr>
              <a:t>ru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WordArt 5"/>
          <p:cNvSpPr>
            <a:spLocks noChangeArrowheads="1" noChangeShapeType="1" noTextEdit="1"/>
          </p:cNvSpPr>
          <p:nvPr/>
        </p:nvSpPr>
        <p:spPr bwMode="auto">
          <a:xfrm>
            <a:off x="1331640" y="1772816"/>
            <a:ext cx="6408712" cy="72008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797"/>
              </a:avLst>
            </a:prstTxWarp>
          </a:bodyPr>
          <a:lstStyle/>
          <a:p>
            <a:pPr algn="ctr" rtl="0"/>
            <a:r>
              <a:rPr lang="ru-RU" sz="3600" i="1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C00FF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 Black"/>
              </a:rPr>
              <a:t>Формирование основ </a:t>
            </a:r>
            <a:endParaRPr lang="ru-RU" sz="3600" i="1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C00FF"/>
              </a:solidFill>
              <a:effectLst>
                <a:outerShdw dist="35921" dir="2700000" algn="ctr" rotWithShape="0">
                  <a:srgbClr val="808080">
                    <a:alpha val="80000"/>
                  </a:srgbClr>
                </a:outerShdw>
              </a:effectLst>
              <a:latin typeface="Arial Black"/>
            </a:endParaRPr>
          </a:p>
        </p:txBody>
      </p:sp>
      <p:sp>
        <p:nvSpPr>
          <p:cNvPr id="1028" name="WordArt 4"/>
          <p:cNvSpPr>
            <a:spLocks noChangeArrowheads="1" noChangeShapeType="1" noTextEdit="1"/>
          </p:cNvSpPr>
          <p:nvPr/>
        </p:nvSpPr>
        <p:spPr bwMode="auto">
          <a:xfrm>
            <a:off x="899592" y="2492896"/>
            <a:ext cx="7344816" cy="50405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i="1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C00FF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 Black"/>
              </a:rPr>
              <a:t>безопасного поведения</a:t>
            </a:r>
            <a:endParaRPr lang="ru-RU" sz="3600" i="1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C00FF"/>
              </a:solidFill>
              <a:effectLst>
                <a:outerShdw dist="35921" dir="2700000" algn="ctr" rotWithShape="0">
                  <a:srgbClr val="808080">
                    <a:alpha val="80000"/>
                  </a:srgbClr>
                </a:outerShdw>
              </a:effectLst>
              <a:latin typeface="Arial Black"/>
            </a:endParaRPr>
          </a:p>
        </p:txBody>
      </p:sp>
      <p:sp>
        <p:nvSpPr>
          <p:cNvPr id="1027" name="WordArt 3"/>
          <p:cNvSpPr>
            <a:spLocks noChangeArrowheads="1" noChangeShapeType="1" noTextEdit="1"/>
          </p:cNvSpPr>
          <p:nvPr/>
        </p:nvSpPr>
        <p:spPr bwMode="auto">
          <a:xfrm>
            <a:off x="1547664" y="3068961"/>
            <a:ext cx="6264696" cy="50405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i="1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C00FF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 Black"/>
              </a:rPr>
              <a:t>детей дошкольного</a:t>
            </a:r>
            <a:endParaRPr lang="ru-RU" sz="3600" i="1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C00FF"/>
              </a:solidFill>
              <a:effectLst>
                <a:outerShdw dist="35921" dir="2700000" algn="ctr" rotWithShape="0">
                  <a:srgbClr val="808080">
                    <a:alpha val="80000"/>
                  </a:srgbClr>
                </a:outerShdw>
              </a:effectLst>
              <a:latin typeface="Arial Black"/>
            </a:endParaRPr>
          </a:p>
        </p:txBody>
      </p:sp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2699792" y="3789040"/>
            <a:ext cx="3240360" cy="43204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i="1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C00FF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 Black"/>
              </a:rPr>
              <a:t>возраста</a:t>
            </a:r>
            <a:endParaRPr lang="ru-RU" sz="3600" i="1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C00FF"/>
              </a:solidFill>
              <a:effectLst>
                <a:outerShdw dist="35921" dir="2700000" algn="ctr" rotWithShape="0">
                  <a:srgbClr val="808080">
                    <a:alpha val="80000"/>
                  </a:srgbClr>
                </a:outerShdw>
              </a:effectLst>
              <a:latin typeface="Arial Black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11049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2181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32861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499992" y="5589240"/>
            <a:ext cx="4104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Подготовила:  Узун Елена  Евгеньевна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                                   воспитатель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3" y="1196752"/>
            <a:ext cx="5760641" cy="410445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36" y="2708920"/>
            <a:ext cx="2952328" cy="358402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02999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91680" y="332657"/>
            <a:ext cx="691276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Беседы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детьми на тему «Пожарная безопасность»</a:t>
            </a:r>
          </a:p>
          <a:p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«Спички – не игрушка, огонь – не забава»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«Знакомство с огнем»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«Пожарник – друг, огонь – враг»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«Товарищ огнетушитель»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«Осторожно, спички!»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«Огонь наш друг или враг?»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«Осторожно! Электроприборы!»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«Как защитить себя от беды?»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«Кухня – не место для игр»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«Детские шалости с огнем»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748976"/>
            <a:ext cx="2736304" cy="270435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3748976"/>
            <a:ext cx="2736304" cy="270435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3748976"/>
            <a:ext cx="2520280" cy="270435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285963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632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763688" y="332657"/>
            <a:ext cx="6840760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EE26A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</a:t>
            </a:r>
            <a:r>
              <a:rPr lang="ru-RU" sz="2000" b="1" dirty="0">
                <a:solidFill>
                  <a:srgbClr val="EE26A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на тему пожарной безопасности: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Загадки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«Это я, это я, это все мои друзья»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«Топаем, хлопаем»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«Доскажи словечко»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«Ситуации»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«Да, Нет»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2887784"/>
            <a:ext cx="4104456" cy="356555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561519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691680" y="404665"/>
            <a:ext cx="6912768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Чтение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художественной литературы на тему пожарной безопасности: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Голосов П. «Сказка о заячьем теремке и опасном коробке»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Михалков  С. «Дядя Степа»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Успенский Э. «Про Веру и Анфису»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Крылов И.А. «Роща и Огонь»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Цыферов  Г.Н. «Жил на свете слоненок»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Паустовский К. «Заячьи лапы»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Волынский Т. «Кошкин дом»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Холин Е. «Как непослушная хрюшка едва не сгорела»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605541"/>
            <a:ext cx="1800200" cy="27757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5288" y="3605540"/>
            <a:ext cx="3457400" cy="277578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3605540"/>
            <a:ext cx="2016223" cy="277578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776400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35696" y="476672"/>
            <a:ext cx="6624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Викторина по сказке К.И.Чуковского «Путаница»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scale_12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2060848"/>
            <a:ext cx="7992888" cy="43204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3568" y="908720"/>
            <a:ext cx="78488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Вопросы:</a:t>
            </a:r>
          </a:p>
          <a:p>
            <a:pPr marL="342900" indent="-342900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1. Что натворили лисички?</a:t>
            </a:r>
          </a:p>
          <a:p>
            <a:pPr marL="342900" indent="-342900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2. Кто и чем тушил пожар?</a:t>
            </a:r>
          </a:p>
          <a:p>
            <a:pPr marL="342900" indent="-342900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3. Кто потушил пожар?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435114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79912" y="33265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Ответы: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07704" y="908720"/>
            <a:ext cx="3600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1. А лисички взяли спички,</a:t>
            </a:r>
          </a:p>
          <a:p>
            <a:pPr marL="342900" indent="-34290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К морю синему пошли,</a:t>
            </a:r>
          </a:p>
          <a:p>
            <a:pPr marL="342900" indent="-34290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Море синее зажгли.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27984" y="2780928"/>
            <a:ext cx="30963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Долго, долго крокодил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Море синее тушил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Пирогами, и блинами,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 сушеными грибами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187624" y="4725144"/>
            <a:ext cx="29523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3. Тут бабочка прилетала,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Крылышками помахала,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Стало море потухать –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 потухло.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3759a6c3bdcd93a21c28a813960f264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8064" y="548680"/>
            <a:ext cx="3456384" cy="1944216"/>
          </a:xfrm>
          <a:prstGeom prst="rect">
            <a:avLst/>
          </a:prstGeom>
        </p:spPr>
      </p:pic>
      <p:pic>
        <p:nvPicPr>
          <p:cNvPr id="8" name="Рисунок 7" descr="g02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9592" y="2276872"/>
            <a:ext cx="3168352" cy="2088232"/>
          </a:xfrm>
          <a:prstGeom prst="rect">
            <a:avLst/>
          </a:prstGeom>
        </p:spPr>
      </p:pic>
      <p:pic>
        <p:nvPicPr>
          <p:cNvPr id="9" name="Рисунок 8" descr="002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27984" y="4149080"/>
            <a:ext cx="3456384" cy="223224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335171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7251915958c946b36f91918d6035e5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sredstva-detskoj-bezopasnost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63688" y="1628800"/>
            <a:ext cx="5616624" cy="3600400"/>
          </a:xfrm>
          <a:prstGeom prst="rect">
            <a:avLst/>
          </a:prstGeom>
        </p:spPr>
      </p:pic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1835696" y="908720"/>
            <a:ext cx="5976664" cy="504056"/>
          </a:xfrm>
          <a:prstGeom prst="rect">
            <a:avLst/>
          </a:prstGeom>
        </p:spPr>
        <p:txBody>
          <a:bodyPr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pPr algn="ctr" rtl="0"/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/>
              <a:latin typeface="Arial Black"/>
            </a:endParaRPr>
          </a:p>
        </p:txBody>
      </p:sp>
      <p:sp>
        <p:nvSpPr>
          <p:cNvPr id="1027" name="WordArt 3"/>
          <p:cNvSpPr>
            <a:spLocks noChangeArrowheads="1" noChangeShapeType="1" noTextEdit="1"/>
          </p:cNvSpPr>
          <p:nvPr/>
        </p:nvSpPr>
        <p:spPr bwMode="auto">
          <a:xfrm>
            <a:off x="1907704" y="980728"/>
            <a:ext cx="6120680" cy="657572"/>
          </a:xfrm>
          <a:prstGeom prst="rect">
            <a:avLst/>
          </a:prstGeom>
        </p:spPr>
        <p:txBody>
          <a:bodyPr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pPr algn="ctr" rtl="0"/>
            <a:r>
              <a:rPr lang="ru-RU" sz="3600" kern="10" spc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Arial Black"/>
              </a:rPr>
              <a:t>БЕЗОПАСНОСТЬ</a:t>
            </a:r>
            <a:endParaRPr lang="ru-RU" sz="3600" kern="10" spc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/>
              <a:latin typeface="Arial Black"/>
            </a:endParaRPr>
          </a:p>
        </p:txBody>
      </p:sp>
      <p:sp>
        <p:nvSpPr>
          <p:cNvPr id="1028" name="WordArt 4"/>
          <p:cNvSpPr>
            <a:spLocks noChangeArrowheads="1" noChangeShapeType="1" noTextEdit="1"/>
          </p:cNvSpPr>
          <p:nvPr/>
        </p:nvSpPr>
        <p:spPr bwMode="auto">
          <a:xfrm>
            <a:off x="1259632" y="5445225"/>
            <a:ext cx="6480720" cy="7920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i="1" kern="10" spc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 Black"/>
              </a:rPr>
              <a:t>ДЕТЕЙ  ДОМА</a:t>
            </a:r>
            <a:endParaRPr lang="ru-RU" sz="3600" i="1" kern="10" spc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808080">
                    <a:alpha val="80000"/>
                  </a:srgbClr>
                </a:outerShdw>
              </a:effectLst>
              <a:latin typeface="Arial Black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7251915958c946b36f91918d6035e5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43408"/>
            <a:ext cx="9144000" cy="710140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55776" y="188640"/>
            <a:ext cx="5616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b="1" dirty="0" smtClean="0">
                <a:solidFill>
                  <a:srgbClr val="EE26A7"/>
                </a:solidFill>
                <a:latin typeface="Times New Roman" pitchFamily="18" charset="0"/>
                <a:cs typeface="Times New Roman" pitchFamily="18" charset="0"/>
              </a:rPr>
              <a:t>Рассматривание иллюстраций и беседы по ним.</a:t>
            </a:r>
            <a:endParaRPr lang="ru-RU" b="1" dirty="0">
              <a:solidFill>
                <a:srgbClr val="EE26A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17381354761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2636912"/>
            <a:ext cx="4032448" cy="3744416"/>
          </a:xfrm>
          <a:prstGeom prst="rect">
            <a:avLst/>
          </a:prstGeom>
        </p:spPr>
      </p:pic>
      <p:pic>
        <p:nvPicPr>
          <p:cNvPr id="5" name="Рисунок 4" descr="173813550426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4008" y="692696"/>
            <a:ext cx="4104456" cy="3528392"/>
          </a:xfrm>
          <a:prstGeom prst="rect">
            <a:avLst/>
          </a:prstGeom>
        </p:spPr>
      </p:pic>
      <p:pic>
        <p:nvPicPr>
          <p:cNvPr id="6" name="Рисунок 5" descr="1676840537_gas-kvas-com-p-risunki-na-temu-rebenok-odin-doma-29 (2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48064" y="4365104"/>
            <a:ext cx="3024336" cy="2016224"/>
          </a:xfrm>
          <a:prstGeom prst="rect">
            <a:avLst/>
          </a:prstGeom>
        </p:spPr>
      </p:pic>
      <p:pic>
        <p:nvPicPr>
          <p:cNvPr id="7" name="Рисунок 6" descr="cf957ebd80fcbac134a64e59e3cc4707.jpe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691680" y="764704"/>
            <a:ext cx="2592288" cy="1728192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7251915958c946b36f91918d6035e5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32351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51720" y="476672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                       Дидактические  игры:</a:t>
            </a:r>
            <a:endParaRPr lang="ru-RU" b="1" dirty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bezopas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2996952"/>
            <a:ext cx="4104456" cy="3312368"/>
          </a:xfrm>
          <a:prstGeom prst="rect">
            <a:avLst/>
          </a:prstGeom>
        </p:spPr>
      </p:pic>
      <p:pic>
        <p:nvPicPr>
          <p:cNvPr id="5" name="Рисунок 4" descr="10901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4008" y="2996952"/>
            <a:ext cx="4104456" cy="3312368"/>
          </a:xfrm>
          <a:prstGeom prst="rect">
            <a:avLst/>
          </a:prstGeom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331640" y="1486209"/>
            <a:ext cx="6984776" cy="135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Цель: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привить детям правила безопасного поведения в быту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Задачи: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закреплять знания об источниках опасности в быту;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обобщать представления детей о правилах безопасного поведения;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расширять словарный запас детей;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внимание, сообразительность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31840" y="1052736"/>
            <a:ext cx="32403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«Опасно – безопасно»</a:t>
            </a:r>
            <a:endParaRPr lang="ru-RU" sz="1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7251915958c946b36f91918d6035e5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11560" y="623824"/>
            <a:ext cx="8064896" cy="5970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«ПОДБЕРИ ИГРУШКУ ТАНЮШКЕ»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</a:t>
            </a: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 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закреплять представления о предметах быта, которыми можно/нельзя играть;        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внимание; воспитывать чувство взаимопомощи.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Ход игры: 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воспитатель предлагает помочь Танюшке выбрать из предметов,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показываемых веселыми человечками, те, которыми можно играть; объяснить, почему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нельзя играть остальными.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«ДОМИК УЛИТКИ»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 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обобщать представления детей о правилах безопасного поведения; развивать охранительное самосознание; воспитывать чувство сотрудничества, закреплять навыки счета.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игры. 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Дети по очереди бросают кубик и передвигают свою фишку на столько делений, сколько точек выпало на кубике. Каждый играющий рассказывает о картинке, на которой стоит его фишка: что изображено, правила обращения с этим предметом.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«СТО БЕД»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 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закреплять представления об опасных ситуациях, которые могут произойти дома, учить правилам безопасного поведения в быту; развивать память, внимание; воспитывать сочувственное отношение к пострадавшему.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игры: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Несколько картинок лежат на столе изображением вниз. Ребенок выбирает любую, рассматривает и рассказывает: что на ней изображено, почему такое случилось с ребенком, что он сделал неправильно, что теперь делать ребенку.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«МЫ - СПАСАТЕЛИ»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 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закреплять представления об опасных ситуациях в быту, о правильных действиях в конкретных ситуациях; развивать внимание; воспитывать сочувственное отношение к пострадавшему.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игры. 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игровую карту воспитатель кладет картинку с изображением опасной ситуации. Ребенок рассматривает ее и из всех карточек с изображением действий выбирает две правильные, последовательно раскладывает их.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7251915958c946b36f91918d6035e5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07704" y="620688"/>
            <a:ext cx="1152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Цели:</a:t>
            </a:r>
            <a:endParaRPr lang="ru-RU" sz="28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bezop-8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40352" y="5589240"/>
            <a:ext cx="864096" cy="792088"/>
          </a:xfrm>
          <a:prstGeom prst="rect">
            <a:avLst/>
          </a:prstGeom>
        </p:spPr>
      </p:pic>
      <p:pic>
        <p:nvPicPr>
          <p:cNvPr id="7" name="Рисунок 6" descr="P 00-2-500x500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5576" y="5589240"/>
            <a:ext cx="792088" cy="792088"/>
          </a:xfrm>
          <a:prstGeom prst="rect">
            <a:avLst/>
          </a:prstGeom>
        </p:spPr>
      </p:pic>
      <p:pic>
        <p:nvPicPr>
          <p:cNvPr id="8" name="Рисунок 7" descr="t5smTss0oZdBv2XMfyd31717394642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668344" y="476672"/>
            <a:ext cx="1008112" cy="936104"/>
          </a:xfrm>
          <a:prstGeom prst="rect">
            <a:avLst/>
          </a:prstGeom>
        </p:spPr>
      </p:pic>
      <p:pic>
        <p:nvPicPr>
          <p:cNvPr id="9" name="Рисунок 8" descr="sign-3228713_1280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39551" y="2996952"/>
            <a:ext cx="792089" cy="864096"/>
          </a:xfrm>
          <a:prstGeom prst="rect">
            <a:avLst/>
          </a:prstGeom>
        </p:spPr>
      </p:pic>
      <p:pic>
        <p:nvPicPr>
          <p:cNvPr id="10" name="Рисунок 9" descr="1_23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419872" y="5229200"/>
            <a:ext cx="2016224" cy="1440160"/>
          </a:xfrm>
          <a:prstGeom prst="rect">
            <a:avLst/>
          </a:prstGeom>
        </p:spPr>
      </p:pic>
      <p:pic>
        <p:nvPicPr>
          <p:cNvPr id="11" name="Рисунок 10" descr="w0Gv3H4aFj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812360" y="3068960"/>
            <a:ext cx="864096" cy="864096"/>
          </a:xfrm>
          <a:prstGeom prst="rect">
            <a:avLst/>
          </a:prstGeom>
        </p:spPr>
      </p:pic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1835696" y="997514"/>
            <a:ext cx="5976664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15151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формирование основ по сохранению и укреплению здоровья;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15151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воспитание безопасного поведения, способности предвидеть опасные ситуации, по возможности избегать их, при необходимости - действовать.</a:t>
            </a: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7251915958c946b36f91918d6035e5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71600" y="969511"/>
            <a:ext cx="7704856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Мультфильмы по формированию основ безопасности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жизнедеятельности.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Правила безопасности «Один  дома»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Обучающий мультфильм. Правила безопасности для детей на природе, в городе, при пожаре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Фиксики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 безопасность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Волшебная книга МЧС. Правила безопасности дома.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Мультсериал от МЧС для малышей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4F5E6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Фиксики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Советы — Осторожно, электричество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4F5E6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!</a:t>
            </a: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Фикси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Советы — Осторожно, микробы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4F5E6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!</a:t>
            </a: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Фиксики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Советы — Осторожно, бытовая химия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4F5E6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!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Фиксики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Советы — Осторожно на дорогах!</a:t>
            </a: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Фиксики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Советы — Осторожно, огонь!</a:t>
            </a: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Фиксики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Советы — Осторожно, мороз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4F5E6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!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Фиксики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Советы — Как переходить дорогу!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Фиксики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Советы — Осторожно, интернет!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Фиксики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Советы — Осторожно,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микроволновка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!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Фиксики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Советы — Осторожно, краска и клей!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a3cef05755568fba63b29818d216546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80112" y="3861048"/>
            <a:ext cx="3240360" cy="2448272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7251915958c946b36f91918d6035e5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03848" y="404664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EE26A7"/>
                </a:solidFill>
                <a:latin typeface="Times New Roman" pitchFamily="18" charset="0"/>
                <a:cs typeface="Times New Roman" pitchFamily="18" charset="0"/>
              </a:rPr>
              <a:t>           Работа  с  родителями:</a:t>
            </a:r>
            <a:endParaRPr lang="ru-RU" b="1" dirty="0">
              <a:solidFill>
                <a:srgbClr val="EE26A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39552" y="793680"/>
            <a:ext cx="7848872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Выступление на родительском собрании «Правила дорожные знай и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соблюдай»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«Осторожно! Дети !» (памятки, буклеты, информационные листы)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Рекомендации для родителей «Если хочешь быть здоров- закаляйся!»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Рекомендации для родителей «Зимняя дорога – это опасно»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Памятка для родителей « Осторожно! Гололед!»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Консультация для родителей «Водоемы зимой»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Памятка для родителей «Антитеррор»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Информационные листы «Осторожно, клещи!»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Памятка для родителей « Правила поведения на водоемах»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Рекомендации для родителей «Компьютер в жизни ребенка»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«Общение с природой – прекрасно или опасно»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173796437205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2040" y="3212976"/>
            <a:ext cx="3672408" cy="3096344"/>
          </a:xfrm>
          <a:prstGeom prst="rect">
            <a:avLst/>
          </a:prstGeom>
        </p:spPr>
      </p:pic>
      <p:pic>
        <p:nvPicPr>
          <p:cNvPr id="7" name="Рисунок 6" descr="png-klev-club-dtf7-p-vospitanie-png-2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5576" y="3717031"/>
            <a:ext cx="3744416" cy="2664297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7251915958c946b36f91918d6035e5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55776" y="980728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4818" name="WordArt 2"/>
          <p:cNvSpPr>
            <a:spLocks noChangeArrowheads="1" noChangeShapeType="1" noTextEdit="1"/>
          </p:cNvSpPr>
          <p:nvPr/>
        </p:nvSpPr>
        <p:spPr bwMode="auto">
          <a:xfrm>
            <a:off x="2123728" y="620688"/>
            <a:ext cx="5976664" cy="72008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СПАСИБО</a:t>
            </a:r>
            <a:endParaRPr lang="ru-RU" sz="3600" kern="10" spc="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 Black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19872" y="2204864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4819" name="WordArt 3"/>
          <p:cNvSpPr>
            <a:spLocks noChangeArrowheads="1" noChangeShapeType="1" noTextEdit="1"/>
          </p:cNvSpPr>
          <p:nvPr/>
        </p:nvSpPr>
        <p:spPr bwMode="auto">
          <a:xfrm>
            <a:off x="3707904" y="1772816"/>
            <a:ext cx="1584176" cy="64807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ЗА</a:t>
            </a:r>
            <a:endParaRPr lang="ru-RU" sz="3600" kern="10" spc="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 Black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11760" y="3789040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4820" name="WordArt 4"/>
          <p:cNvSpPr>
            <a:spLocks noChangeArrowheads="1" noChangeShapeType="1" noTextEdit="1"/>
          </p:cNvSpPr>
          <p:nvPr/>
        </p:nvSpPr>
        <p:spPr bwMode="auto">
          <a:xfrm>
            <a:off x="1475656" y="2847974"/>
            <a:ext cx="6912768" cy="86905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ВНИМАНИЕ !</a:t>
            </a:r>
            <a:endParaRPr lang="ru-RU" sz="3600" kern="10" spc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 Black"/>
            </a:endParaRPr>
          </a:p>
        </p:txBody>
      </p:sp>
      <p:pic>
        <p:nvPicPr>
          <p:cNvPr id="9" name="Рисунок 8" descr="938bfbc07ffbec42986b413989b6bc95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95737" y="3861048"/>
            <a:ext cx="4662268" cy="244827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7251915958c946b36f91918d6035e5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23728" y="548680"/>
            <a:ext cx="31683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sz="28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907704" y="1084453"/>
            <a:ext cx="6696744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15151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формировать представления об опасных для человека и окружающего мира природы ситуациях и способах поведения в них;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15151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формирование основ безопасности у дошкольников посредством игры;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формировать знания детей о здоровом образе жизни, способствовать осознанию понятия «здоровый образ жизни»;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формировать у детей сознательное и ответственное отношение к личной безопасности и безопасности окружающих;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способствовать эмоциональному и благополучному развитию ребёнка-дошкольника;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15151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воспитывать у детей осознанное отношение к правилам и нормам поведения в различных ситуациях: в быту, на природе, на дорогах;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15151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воспитание чувства взаимопомощи и товарищества.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urok-chitannia-tiema-zvuk-kh-kh-bukvi-kh-kh_2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996952"/>
            <a:ext cx="2483767" cy="316835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7251915958c946b36f91918d6035e5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11a7f1fb-b743-5179-bbb5-0c6e7f32239f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548680"/>
            <a:ext cx="8280921" cy="5976664"/>
          </a:xfrm>
          <a:prstGeom prst="rect">
            <a:avLst/>
          </a:prstGeom>
        </p:spPr>
      </p:pic>
      <p:sp>
        <p:nvSpPr>
          <p:cNvPr id="16386" name="WordArt 2"/>
          <p:cNvSpPr>
            <a:spLocks noChangeArrowheads="1" noChangeShapeType="1" noTextEdit="1"/>
          </p:cNvSpPr>
          <p:nvPr/>
        </p:nvSpPr>
        <p:spPr bwMode="auto">
          <a:xfrm>
            <a:off x="683568" y="1916832"/>
            <a:ext cx="7920880" cy="1656184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 rtl="0"/>
            <a:r>
              <a:rPr lang="ru-RU" sz="3600" kern="10" spc="-360" dirty="0" smtClean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ДОРОГА       БЕЗ      ОПАСНОСТИ</a:t>
            </a:r>
            <a:endParaRPr lang="ru-RU" sz="3600" kern="10" spc="-360" dirty="0">
              <a:ln w="12700">
                <a:solidFill>
                  <a:srgbClr val="000099"/>
                </a:solidFill>
                <a:round/>
                <a:headEnd/>
                <a:tailEnd/>
              </a:ln>
              <a:solidFill>
                <a:srgbClr val="33CCFF"/>
              </a:solidFill>
              <a:effectLst>
                <a:outerShdw dist="125724" dir="18900000" algn="ctr" rotWithShape="0">
                  <a:srgbClr val="000099"/>
                </a:outerShdw>
              </a:effectLst>
              <a:latin typeface="Impac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7251915958c946b36f91918d6035e5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547664" y="332657"/>
            <a:ext cx="7200800" cy="27751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ts val="225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</a:t>
            </a:r>
            <a:r>
              <a:rPr lang="ru-RU" b="1" dirty="0" smtClean="0">
                <a:solidFill>
                  <a:srgbClr val="EE26A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Дидактическая     игра   «Безопасность на дорогах»</a:t>
            </a:r>
            <a:endParaRPr lang="ru-RU" dirty="0" smtClean="0">
              <a:solidFill>
                <a:srgbClr val="EE26A7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 </a:t>
            </a:r>
            <a:r>
              <a:rPr lang="ru-RU" sz="1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 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закрепить знания детей, в процессе игровой деятельности по ПДД</a:t>
            </a:r>
            <a:endParaRPr lang="ru-RU" sz="1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Задачи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формировать у обучающихся правильное поведение на улицах и дорогах; развивать коммуникативные навыки, творческие способности, логику, мышление; создавать благоприятную эмоциональную среду для обучающихся; воспитывать внимание, сосредоточенность.</a:t>
            </a:r>
            <a:r>
              <a:rPr lang="en-US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Оборудование: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карточки с загадками, дорожными знаками.</a:t>
            </a:r>
            <a:endParaRPr lang="ru-RU" sz="1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400" dirty="0" smtClean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Предварительно воспитатель выкладывает на столе дорожные знаки. Загадывается загадка команде, дети должны найти нужный знак.</a:t>
            </a:r>
            <a:endParaRPr lang="ru-RU" sz="1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ts val="2250"/>
              </a:lnSpc>
              <a:spcAft>
                <a:spcPts val="0"/>
              </a:spcAft>
            </a:pPr>
            <a:r>
              <a:rPr lang="ru-RU" sz="16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852936"/>
            <a:ext cx="4464496" cy="36004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844800"/>
            <a:ext cx="3672408" cy="360853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7251915958c946b36f91918d6035e5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971600" y="903303"/>
            <a:ext cx="7488832" cy="10187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5151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EE26A7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Игра «Проверь свои знания» (ПДД)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5151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Цель: закрепить знания правил дорожного движения, дорожных знаков, сигналов светофора.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5151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игры: воспитатель на столе раскладывает картинки с разными ситуациями на дороге. Затем предлагает ребенку рассмотреть картинку и найти соответствующий правильный ответ из нескольких предложенных вариантов.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EE26A7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Игра «Кому позвонить?»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5151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Цель: закрепить знания номеров телефонов и специальных служб.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5151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игры: воспитатель на столе раскладывает картинки с разными ситуациями безопасности жизнедеятельности и карточки с номерами телефонов: 01, 02, 03, 04. Затем предлагает детям выбрать любую карточку с ситуацией, рассмотреть ее и определить, по какому номеру нужно позвонить.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EE26A7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Игра «Дорожные знаки»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5151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Цель: закрепить знания о назначении дорожных знаков.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5151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игры: первый вариант: ведущий показывает знак, ребенок называет знак и объясняет его назначение. Второй вариант: ведущий называет знак, ребенок рассказывает, что он обозначает. Третий вариант: ведущий читает текст про знак, отгадавший показывает ответ карточкой с изображением знака.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5151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 smtClean="0">
              <a:solidFill>
                <a:srgbClr val="151515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151515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 smtClean="0">
              <a:solidFill>
                <a:srgbClr val="151515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151515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 smtClean="0">
              <a:solidFill>
                <a:srgbClr val="151515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151515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 smtClean="0">
              <a:solidFill>
                <a:srgbClr val="151515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151515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 smtClean="0">
              <a:solidFill>
                <a:srgbClr val="151515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151515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 smtClean="0">
              <a:solidFill>
                <a:srgbClr val="151515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151515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 smtClean="0">
              <a:solidFill>
                <a:srgbClr val="151515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151515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 smtClean="0">
              <a:solidFill>
                <a:srgbClr val="151515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151515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 smtClean="0">
              <a:solidFill>
                <a:srgbClr val="151515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151515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 smtClean="0">
              <a:solidFill>
                <a:srgbClr val="151515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151515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 smtClean="0">
              <a:solidFill>
                <a:srgbClr val="151515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39752" y="476672"/>
            <a:ext cx="41044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Дидактические игры:</a:t>
            </a:r>
            <a:endParaRPr lang="ru-RU" sz="24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738784_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87816" y="5157192"/>
            <a:ext cx="1404664" cy="1224136"/>
          </a:xfrm>
          <a:prstGeom prst="rect">
            <a:avLst/>
          </a:prstGeom>
        </p:spPr>
      </p:pic>
      <p:pic>
        <p:nvPicPr>
          <p:cNvPr id="9" name="Рисунок 8" descr="pesh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5589240"/>
            <a:ext cx="1008112" cy="1021554"/>
          </a:xfrm>
          <a:prstGeom prst="rect">
            <a:avLst/>
          </a:prstGeom>
        </p:spPr>
      </p:pic>
      <p:pic>
        <p:nvPicPr>
          <p:cNvPr id="10" name="Рисунок 9" descr="bezop-8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884368" y="404664"/>
            <a:ext cx="936104" cy="93610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7251915958c946b36f91918d6035e5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323512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691680" y="476672"/>
            <a:ext cx="691276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EE26A7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Игра «Как избежать неприятностей дома и на улице»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151515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 закрепить у детей представление об опасных для жизни и здоровья предметах, с которыми они встречаются в быту и на улице; предостеречь от несчастных случаев.</a:t>
            </a:r>
            <a:endParaRPr lang="ru-RU" sz="1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1556792"/>
            <a:ext cx="784887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151515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игры: играть могут двое и более детей. Ведущий раздает карточки с ситуациями игрокам поровну и зачитывает стихи. Игроки должны узнать по содержанию стихотворения свою картинку и объяснить, как выйти из опасной ситуации и не попасть в нее. За правильный ответ игрок получает карточку со стихотворением. Выигрывает тот, у кого больше карточек. (оборудование: набор сюжетных картинок с изображением различных опасных ситуаций дома, карточки со стихами к данным картинкам).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3568" y="3356992"/>
            <a:ext cx="806489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EE26A7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Игра «</a:t>
            </a:r>
            <a:r>
              <a:rPr lang="ru-RU" b="1" dirty="0" err="1" smtClean="0">
                <a:solidFill>
                  <a:srgbClr val="EE26A7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Можно-нельзя</a:t>
            </a:r>
            <a:r>
              <a:rPr lang="ru-RU" b="1" dirty="0" smtClean="0">
                <a:solidFill>
                  <a:srgbClr val="EE26A7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151515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 закреплять представления о бытовых предметах, которыми нельзя играть.</a:t>
            </a:r>
            <a:endParaRPr lang="ru-RU" sz="16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151515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игры: воспитатель предлагает вспомнить, что может произойти, если без разрешения брать опасные предметы: нож, ножницы, иголки и др. Дети поочередно берут по картинке и кладут около куклы, если с этим предметом играть можно, или в сундучок, если этот предмет для игры опасен. Воспитатель побуждает детей объяснять свой выбор. (оборудование: предметные картинки с изображением опасных и безопасных предметов для игры, кукла, сундучок).</a:t>
            </a:r>
            <a:endParaRPr lang="ru-RU" sz="1600" dirty="0"/>
          </a:p>
        </p:txBody>
      </p:sp>
      <p:pic>
        <p:nvPicPr>
          <p:cNvPr id="9" name="Рисунок 8" descr="w0Gv3H4aFj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96336" y="5445224"/>
            <a:ext cx="936104" cy="936104"/>
          </a:xfrm>
          <a:prstGeom prst="rect">
            <a:avLst/>
          </a:prstGeom>
        </p:spPr>
      </p:pic>
      <p:pic>
        <p:nvPicPr>
          <p:cNvPr id="10" name="Рисунок 9" descr="clipart_bezopasnost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560" y="5157192"/>
            <a:ext cx="3312368" cy="151216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7251915958c946b36f91918d6035e5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39752" y="476672"/>
            <a:ext cx="54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i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Мульт-викторина</a:t>
            </a:r>
            <a:r>
              <a:rPr lang="ru-RU" sz="2400" b="1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«Мульти ППД»</a:t>
            </a:r>
            <a:endParaRPr lang="ru-RU" sz="2400" b="1" i="1" dirty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59832" y="1844824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1052736"/>
            <a:ext cx="77768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Детям демонстрируются кадры из мультфильмов на которых    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главные герои допускают нарушения в правилах безопасности на дороге. Задача детей найти нарушения и назвать их.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flipH="1">
            <a:off x="1449367" y="3212976"/>
            <a:ext cx="16104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988840"/>
            <a:ext cx="2952328" cy="2304256"/>
          </a:xfrm>
          <a:prstGeom prst="rect">
            <a:avLst/>
          </a:prstGeom>
        </p:spPr>
      </p:pic>
      <p:pic>
        <p:nvPicPr>
          <p:cNvPr id="8" name="Рисунок 7" descr="E0A6eJ2XYt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56176" y="4365104"/>
            <a:ext cx="2520280" cy="2016224"/>
          </a:xfrm>
          <a:prstGeom prst="rect">
            <a:avLst/>
          </a:prstGeom>
        </p:spPr>
      </p:pic>
      <p:pic>
        <p:nvPicPr>
          <p:cNvPr id="9" name="Рисунок 8" descr="08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9553" y="4365104"/>
            <a:ext cx="2952327" cy="2016224"/>
          </a:xfrm>
          <a:prstGeom prst="rect">
            <a:avLst/>
          </a:prstGeom>
        </p:spPr>
      </p:pic>
      <p:pic>
        <p:nvPicPr>
          <p:cNvPr id="10" name="Рисунок 9" descr="scale_120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563888" y="4365104"/>
            <a:ext cx="2520280" cy="2016224"/>
          </a:xfrm>
          <a:prstGeom prst="rect">
            <a:avLst/>
          </a:prstGeom>
        </p:spPr>
      </p:pic>
      <p:pic>
        <p:nvPicPr>
          <p:cNvPr id="11" name="Рисунок 10" descr="eai6RcQ8tyQ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156176" y="1988840"/>
            <a:ext cx="2520280" cy="2304256"/>
          </a:xfrm>
          <a:prstGeom prst="rect">
            <a:avLst/>
          </a:prstGeom>
        </p:spPr>
      </p:pic>
      <p:pic>
        <p:nvPicPr>
          <p:cNvPr id="12" name="Рисунок 11" descr="Bez-imeni-6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563888" y="1988840"/>
            <a:ext cx="2520280" cy="230425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7251915958c946b36f91918d6035e5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35696" y="476672"/>
            <a:ext cx="691276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Организация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просмотра детских мультфильмов о важности соблюдения ПДД.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м/с «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Смешарики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м/ф «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Зай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Чик»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м/ф «Опасная шалость»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м/с «Аркадий Паровозов спешит на помощь»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м/с «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Робокар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Поли и его друзья»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м/с « Уроки тетушки Совы»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149080"/>
            <a:ext cx="3024336" cy="223224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3140967"/>
            <a:ext cx="2339511" cy="230425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8663" y="4149080"/>
            <a:ext cx="2619801" cy="223224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449</TotalTime>
  <Words>1168</Words>
  <Application>Microsoft Office PowerPoint</Application>
  <PresentationFormat>Экран (4:3)</PresentationFormat>
  <Paragraphs>187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MISHA</dc:creator>
  <cp:lastModifiedBy>MISHA</cp:lastModifiedBy>
  <cp:revision>52</cp:revision>
  <dcterms:created xsi:type="dcterms:W3CDTF">2025-01-25T13:55:10Z</dcterms:created>
  <dcterms:modified xsi:type="dcterms:W3CDTF">2025-01-31T13:21:44Z</dcterms:modified>
</cp:coreProperties>
</file>