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9" r:id="rId3"/>
    <p:sldId id="257" r:id="rId4"/>
    <p:sldId id="260" r:id="rId5"/>
    <p:sldId id="261" r:id="rId6"/>
    <p:sldId id="262" r:id="rId7"/>
    <p:sldId id="258" r:id="rId8"/>
    <p:sldId id="263" r:id="rId9"/>
    <p:sldId id="265" r:id="rId10"/>
    <p:sldId id="264" r:id="rId11"/>
    <p:sldId id="266" r:id="rId12"/>
    <p:sldId id="273" r:id="rId13"/>
    <p:sldId id="267" r:id="rId14"/>
    <p:sldId id="268" r:id="rId15"/>
    <p:sldId id="269" r:id="rId16"/>
    <p:sldId id="270" r:id="rId17"/>
    <p:sldId id="271" r:id="rId18"/>
    <p:sldId id="272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0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01176-E51C-4CDB-BF61-598AD5439EF7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E12463-2CF0-48B7-8EFD-27BA76C43EA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12463-2CF0-48B7-8EFD-27BA76C43EAD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12463-2CF0-48B7-8EFD-27BA76C43EAD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E559-B446-4A4F-A9D8-FC620F153E2F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AEBF31-1CED-4507-843D-1E31CB52BBE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E559-B446-4A4F-A9D8-FC620F153E2F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EBF31-1CED-4507-843D-1E31CB52BB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E559-B446-4A4F-A9D8-FC620F153E2F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EBF31-1CED-4507-843D-1E31CB52BB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70EE559-B446-4A4F-A9D8-FC620F153E2F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2AEBF31-1CED-4507-843D-1E31CB52BBED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E559-B446-4A4F-A9D8-FC620F153E2F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EBF31-1CED-4507-843D-1E31CB52BBE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E559-B446-4A4F-A9D8-FC620F153E2F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EBF31-1CED-4507-843D-1E31CB52BBE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EBF31-1CED-4507-843D-1E31CB52BBE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E559-B446-4A4F-A9D8-FC620F153E2F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E559-B446-4A4F-A9D8-FC620F153E2F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EBF31-1CED-4507-843D-1E31CB52BBE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E559-B446-4A4F-A9D8-FC620F153E2F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EBF31-1CED-4507-843D-1E31CB52BBE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70EE559-B446-4A4F-A9D8-FC620F153E2F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2AEBF31-1CED-4507-843D-1E31CB52BBE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EE559-B446-4A4F-A9D8-FC620F153E2F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AEBF31-1CED-4507-843D-1E31CB52BBE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70EE559-B446-4A4F-A9D8-FC620F153E2F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2AEBF31-1CED-4507-843D-1E31CB52BBED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A%D0%BB%D0%B8%D0%BC%D0%B5%D0%BD%D1%82_I" TargetMode="External"/><Relationship Id="rId2" Type="http://schemas.openxmlformats.org/officeDocument/2006/relationships/hyperlink" Target="https://ru.wikipedia.org/wiki/XIX_%D0%B2%D0%B5%D0%BA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demvpohod.com/pohod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1343_%D0%B3%D0%BE%D0%B4" TargetMode="External"/><Relationship Id="rId7" Type="http://schemas.openxmlformats.org/officeDocument/2006/relationships/hyperlink" Target="https://ru.wikipedia.org/wiki/%D0%93%D0%B5%D0%BD%D1%83%D1%8D%D0%B7%D1%81%D0%BA%D0%B0%D1%8F_%D1%80%D0%B5%D1%81%D0%BF%D1%83%D0%B1%D0%BB%D0%B8%D0%BA%D0%B0" TargetMode="External"/><Relationship Id="rId2" Type="http://schemas.openxmlformats.org/officeDocument/2006/relationships/hyperlink" Target="https://ru.wikipedia.org/wiki/%D0%A6%D0%B8%D1%82%D0%B0%D0%B4%D0%B5%D0%BB%D1%8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7%D1%91%D1%80%D0%BD%D0%B0%D1%8F_%D1%81%D0%BC%D0%B5%D1%80%D1%82%D1%8C" TargetMode="External"/><Relationship Id="rId5" Type="http://schemas.openxmlformats.org/officeDocument/2006/relationships/hyperlink" Target="https://ru.wikipedia.org/wiki/%D0%94%D0%B6%D0%B0%D0%BD%D0%B8%D0%B1%D0%B5%D0%BA" TargetMode="External"/><Relationship Id="rId4" Type="http://schemas.openxmlformats.org/officeDocument/2006/relationships/hyperlink" Target="https://ru.wikipedia.org/wiki/1346_%D0%B3%D0%BE%D0%B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0%D1%80%D0%BC%D1%8F%D0%BD%D0%B5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4509120"/>
            <a:ext cx="4608512" cy="1129680"/>
          </a:xfrm>
        </p:spPr>
        <p:txBody>
          <a:bodyPr>
            <a:normAutofit/>
          </a:bodyPr>
          <a:lstStyle/>
          <a:p>
            <a:pPr algn="r"/>
            <a:r>
              <a:rPr lang="ru-RU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Бельчу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Елена Владимировна, учитель МБОУ «</a:t>
            </a:r>
            <a:r>
              <a:rPr lang="ru-RU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Родниковская</a:t>
            </a:r>
            <a:r>
              <a:rPr lang="ru-RU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школа-гимназия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278735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Презентация к 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уроку истории в 6 классе «Золотая Орда: государственный строй, население, экономика и культура. 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Крымский улус Золотой Орды. </a:t>
            </a:r>
            <a:r>
              <a:rPr lang="ru-RU" sz="3200" b="1" i="1" u="sng" dirty="0" smtClean="0">
                <a:solidFill>
                  <a:srgbClr val="92D050"/>
                </a:solidFill>
              </a:rPr>
              <a:t>Генуэзцы в Крыму</a:t>
            </a:r>
            <a:r>
              <a:rPr lang="ru-RU" sz="3200" b="1" dirty="0" smtClean="0">
                <a:solidFill>
                  <a:srgbClr val="92D050"/>
                </a:solidFill>
              </a:rPr>
              <a:t>. 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Княжество Феодоро»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rgbClr val="C00000"/>
                </a:solidFill>
              </a:rPr>
              <a:t>В </a:t>
            </a:r>
            <a:r>
              <a:rPr lang="ru-RU" b="1" dirty="0">
                <a:solidFill>
                  <a:srgbClr val="C00000"/>
                </a:solidFill>
                <a:hlinkClick r:id="rId2" tooltip="XIX век"/>
              </a:rPr>
              <a:t>XIX веке</a:t>
            </a:r>
            <a:r>
              <a:rPr lang="ru-RU" b="1" dirty="0">
                <a:solidFill>
                  <a:srgbClr val="C00000"/>
                </a:solidFill>
              </a:rPr>
              <a:t> большинство сооружений были разобраны</a:t>
            </a:r>
            <a:r>
              <a:rPr lang="ru-RU" b="1" dirty="0" smtClean="0">
                <a:solidFill>
                  <a:srgbClr val="C00000"/>
                </a:solidFill>
              </a:rPr>
              <a:t>.</a:t>
            </a:r>
          </a:p>
          <a:p>
            <a:pPr algn="just"/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До настоящего времени сохранилась южная стена цитадели с двумя башнями (башня </a:t>
            </a:r>
            <a:r>
              <a:rPr lang="ru-RU" b="1" dirty="0">
                <a:solidFill>
                  <a:srgbClr val="C00000"/>
                </a:solidFill>
                <a:hlinkClick r:id="rId3" tooltip="Климент I"/>
              </a:rPr>
              <a:t>Святого </a:t>
            </a:r>
            <a:r>
              <a:rPr lang="ru-RU" b="1" dirty="0" err="1">
                <a:solidFill>
                  <a:srgbClr val="C00000"/>
                </a:solidFill>
                <a:hlinkClick r:id="rId3" tooltip="Климент I"/>
              </a:rPr>
              <a:t>Климента</a:t>
            </a:r>
            <a:r>
              <a:rPr lang="ru-RU" b="1" dirty="0">
                <a:solidFill>
                  <a:srgbClr val="C00000"/>
                </a:solidFill>
              </a:rPr>
              <a:t> и башня </a:t>
            </a:r>
            <a:r>
              <a:rPr lang="ru-RU" b="1" dirty="0" err="1">
                <a:solidFill>
                  <a:srgbClr val="C00000"/>
                </a:solidFill>
              </a:rPr>
              <a:t>Криско</a:t>
            </a:r>
            <a:r>
              <a:rPr lang="ru-RU" b="1" dirty="0">
                <a:solidFill>
                  <a:srgbClr val="C00000"/>
                </a:solidFill>
              </a:rPr>
              <a:t>), часть западной стены, пилоны ворот, несколько башен в разных частях города (Доковая, Константина, Фомы, консула Джованни </a:t>
            </a:r>
            <a:r>
              <a:rPr lang="ru-RU" b="1" dirty="0" err="1">
                <a:solidFill>
                  <a:srgbClr val="C00000"/>
                </a:solidFill>
              </a:rPr>
              <a:t>ди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Скаффа</a:t>
            </a:r>
            <a:r>
              <a:rPr lang="ru-RU" b="1" dirty="0">
                <a:solidFill>
                  <a:srgbClr val="C00000"/>
                </a:solidFill>
              </a:rPr>
              <a:t>). На территории, ближайшей к цитадели, также сохранились мост, турецкие бани и несколько армянских </a:t>
            </a:r>
            <a:r>
              <a:rPr lang="ru-RU" b="1" dirty="0" smtClean="0">
                <a:solidFill>
                  <a:srgbClr val="C00000"/>
                </a:solidFill>
              </a:rPr>
              <a:t>церквей.</a:t>
            </a:r>
            <a:endParaRPr lang="ru-RU" b="1" dirty="0">
              <a:solidFill>
                <a:srgbClr val="C00000"/>
              </a:solidFill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Генуэзская крепость в Феодосии</a:t>
            </a:r>
            <a:endParaRPr lang="ru-RU" sz="2800" b="1" dirty="0">
              <a:solidFill>
                <a:srgbClr val="C00000"/>
              </a:solidFill>
            </a:endParaRPr>
          </a:p>
        </p:txBody>
      </p:sp>
      <p:pic>
        <p:nvPicPr>
          <p:cNvPr id="25604" name="Picture 4" descr="C:\Users\Лена\Desktop\274px-Theodosia_cast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484785"/>
            <a:ext cx="799288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6176" y="274638"/>
            <a:ext cx="2530624" cy="265030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Башня Константина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pic>
        <p:nvPicPr>
          <p:cNvPr id="32770" name="Picture 2" descr="C:\Users\Лена\Desktop\Мои документы\Семинар 16.10.2020\картинки\14009311606729_sma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548680"/>
            <a:ext cx="5472608" cy="60486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C00000"/>
                </a:solidFill>
              </a:rPr>
              <a:t>Башни Святого </a:t>
            </a:r>
            <a:r>
              <a:rPr lang="ru-RU" sz="2700" b="1" dirty="0" err="1">
                <a:solidFill>
                  <a:srgbClr val="C00000"/>
                </a:solidFill>
              </a:rPr>
              <a:t>Климента</a:t>
            </a:r>
            <a:r>
              <a:rPr lang="ru-RU" sz="2700" b="1" dirty="0">
                <a:solidFill>
                  <a:srgbClr val="C00000"/>
                </a:solidFill>
              </a:rPr>
              <a:t> и </a:t>
            </a:r>
            <a:r>
              <a:rPr lang="ru-RU" sz="2700" b="1" dirty="0" err="1">
                <a:solidFill>
                  <a:srgbClr val="C00000"/>
                </a:solidFill>
              </a:rPr>
              <a:t>Криско</a:t>
            </a:r>
            <a:r>
              <a:rPr lang="ru-RU" sz="2700" b="1" dirty="0">
                <a:solidFill>
                  <a:srgbClr val="C00000"/>
                </a:solidFill>
              </a:rPr>
              <a:t>, остатки крепостной стены и церковь Иоанна Предтечи. Башня Святого </a:t>
            </a:r>
            <a:r>
              <a:rPr lang="ru-RU" sz="2700" b="1" dirty="0" err="1">
                <a:solidFill>
                  <a:srgbClr val="C00000"/>
                </a:solidFill>
              </a:rPr>
              <a:t>Климента</a:t>
            </a:r>
            <a:r>
              <a:rPr lang="ru-RU" sz="2700" b="1" dirty="0">
                <a:solidFill>
                  <a:srgbClr val="C00000"/>
                </a:solidFill>
              </a:rPr>
              <a:t> защищала ворота цитадели и калитку. Башня </a:t>
            </a:r>
            <a:r>
              <a:rPr lang="ru-RU" sz="2700" b="1" dirty="0" err="1">
                <a:solidFill>
                  <a:srgbClr val="C00000"/>
                </a:solidFill>
              </a:rPr>
              <a:t>Криско</a:t>
            </a:r>
            <a:r>
              <a:rPr lang="ru-RU" sz="2700" b="1" dirty="0">
                <a:solidFill>
                  <a:srgbClr val="C00000"/>
                </a:solidFill>
              </a:rPr>
              <a:t> укрепляла среднюю часть восточной стены цитадели.</a:t>
            </a:r>
          </a:p>
        </p:txBody>
      </p:sp>
      <p:pic>
        <p:nvPicPr>
          <p:cNvPr id="26626" name="Picture 2" descr="C:\Users\Лена\Desktop\Мои документы\Семинар 16.10.2020\картинки\Панора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204864"/>
            <a:ext cx="8496944" cy="43204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Остатки крепостного рва, служившего также каналом для отвода ливневых стоков.</a:t>
            </a:r>
          </a:p>
        </p:txBody>
      </p:sp>
      <p:pic>
        <p:nvPicPr>
          <p:cNvPr id="27650" name="Picture 2" descr="C:\Users\Лена\Desktop\Мои документы\Семинар 16.10.2020\картинки\304px-Theodosia_rests_of_moa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88841"/>
            <a:ext cx="8064896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64088" y="620688"/>
            <a:ext cx="3384376" cy="554461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36096" y="274638"/>
            <a:ext cx="3250704" cy="4810546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Доковая башня. Защищала восточную часть города и причал, служила морскими воротами города.</a:t>
            </a:r>
          </a:p>
        </p:txBody>
      </p:sp>
      <p:pic>
        <p:nvPicPr>
          <p:cNvPr id="28674" name="Picture 2" descr="C:\Users\Лена\Desktop\Мои документы\Семинар 16.10.2020\картинки\180px-Theodosia_Dokovaya_tow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" y="620688"/>
            <a:ext cx="4724772" cy="56166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Армяно-григорианский храм построен в ХIV веке. В османский период в нем некоторое время отправляли религиозные обряды </a:t>
            </a:r>
            <a:r>
              <a:rPr lang="ru-RU" sz="2400" b="1" dirty="0" err="1">
                <a:solidFill>
                  <a:srgbClr val="C00000"/>
                </a:solidFill>
              </a:rPr>
              <a:t>армяно-католики</a:t>
            </a:r>
            <a:r>
              <a:rPr lang="ru-RU" sz="2400" b="1" dirty="0">
                <a:solidFill>
                  <a:srgbClr val="C00000"/>
                </a:solidFill>
              </a:rPr>
              <a:t>.</a:t>
            </a:r>
          </a:p>
        </p:txBody>
      </p:sp>
      <p:pic>
        <p:nvPicPr>
          <p:cNvPr id="29698" name="Picture 2" descr="C:\Users\Лена\Desktop\Мои документы\Семинар 16.10.2020\картинки\predtech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12776"/>
            <a:ext cx="8064895" cy="50405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Церковь св. Стефана (св. </a:t>
            </a:r>
            <a:r>
              <a:rPr lang="ru-RU" sz="2800" b="1" dirty="0" err="1">
                <a:solidFill>
                  <a:srgbClr val="C00000"/>
                </a:solidFill>
              </a:rPr>
              <a:t>Димитрия</a:t>
            </a:r>
            <a:r>
              <a:rPr lang="ru-RU" sz="2800" b="1" dirty="0">
                <a:solidFill>
                  <a:srgbClr val="C00000"/>
                </a:solidFill>
              </a:rPr>
              <a:t>)</a:t>
            </a:r>
            <a:endParaRPr lang="ru-RU" sz="2800" dirty="0">
              <a:solidFill>
                <a:srgbClr val="C00000"/>
              </a:solidFill>
            </a:endParaRPr>
          </a:p>
        </p:txBody>
      </p:sp>
      <p:pic>
        <p:nvPicPr>
          <p:cNvPr id="30722" name="Picture 2" descr="C:\Users\Лена\Desktop\Мои документы\Семинар 16.10.2020\картинки\ioannabogoslovaaa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12776"/>
            <a:ext cx="7776864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Церковь св. Георгия</a:t>
            </a:r>
            <a:endParaRPr lang="ru-RU" sz="2800" dirty="0">
              <a:solidFill>
                <a:srgbClr val="C00000"/>
              </a:solidFill>
            </a:endParaRPr>
          </a:p>
        </p:txBody>
      </p:sp>
      <p:pic>
        <p:nvPicPr>
          <p:cNvPr id="31746" name="Picture 2" descr="C:\Users\Лена\Desktop\Мои документы\Семинар 16.10.2020\картинки\feod3_17-1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340768"/>
            <a:ext cx="8136904" cy="47525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708648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  <a:t>Спасибо за внимание</a:t>
            </a:r>
            <a:endParaRPr lang="ru-RU" sz="4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 помощью генуэзцев император Михаил Палеолог освободил от крестоносцев  Константинополь и с 1261 года Генуя получает монопольное право на плавание по Черному морю. В 6 – </a:t>
            </a:r>
            <a:r>
              <a:rPr lang="ru-RU" dirty="0" err="1"/>
              <a:t>ти</a:t>
            </a:r>
            <a:r>
              <a:rPr lang="ru-RU" dirty="0"/>
              <a:t> летней войне генуэзцы победили венецианцев, что стало началом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200 – летнего владения генуэзцами 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  <a:hlinkClick r:id="rId2"/>
              </a:rPr>
              <a:t>в Крыму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ru-RU" dirty="0"/>
              <a:t>Во второй половине 13 века они обосновались </a:t>
            </a:r>
            <a:r>
              <a:rPr lang="ru-RU" b="1" dirty="0"/>
              <a:t>в </a:t>
            </a:r>
            <a:r>
              <a:rPr lang="ru-RU" b="1" dirty="0">
                <a:solidFill>
                  <a:srgbClr val="C00000"/>
                </a:solidFill>
              </a:rPr>
              <a:t>Кафе,</a:t>
            </a:r>
            <a:r>
              <a:rPr lang="ru-RU" b="1" dirty="0"/>
              <a:t> и</a:t>
            </a:r>
            <a:r>
              <a:rPr lang="ru-RU" dirty="0"/>
              <a:t> вскоре </a:t>
            </a:r>
            <a:r>
              <a:rPr lang="ru-RU" dirty="0">
                <a:solidFill>
                  <a:srgbClr val="C00000"/>
                </a:solidFill>
              </a:rPr>
              <a:t>Кафа </a:t>
            </a:r>
            <a:r>
              <a:rPr lang="ru-RU" dirty="0"/>
              <a:t>становится самым крупным торговым центром и портом в Причерноморье.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3650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ru-RU" sz="2200" b="1" dirty="0">
                <a:solidFill>
                  <a:schemeClr val="accent2">
                    <a:lumMod val="75000"/>
                  </a:schemeClr>
                </a:solidFill>
              </a:rPr>
              <a:t>Материалы к уроку истории в 6 классе «Золотая Орда: государственный строй, население, экономика и культура. Крымский улус Золотой Орды. </a:t>
            </a:r>
            <a:r>
              <a:rPr lang="ru-RU" sz="2200" b="1" i="1" u="sng" dirty="0">
                <a:solidFill>
                  <a:schemeClr val="accent2">
                    <a:lumMod val="75000"/>
                  </a:schemeClr>
                </a:solidFill>
              </a:rPr>
              <a:t>Генуэзцы в Крыму</a:t>
            </a:r>
            <a:r>
              <a:rPr lang="ru-RU" sz="2200" b="1" dirty="0">
                <a:solidFill>
                  <a:schemeClr val="accent2">
                    <a:lumMod val="75000"/>
                  </a:schemeClr>
                </a:solidFill>
              </a:rPr>
              <a:t>. Княжество </a:t>
            </a:r>
            <a:r>
              <a:rPr lang="ru-RU" sz="2200" b="1" dirty="0" err="1">
                <a:solidFill>
                  <a:schemeClr val="accent2">
                    <a:lumMod val="75000"/>
                  </a:schemeClr>
                </a:solidFill>
              </a:rPr>
              <a:t>Феодоро</a:t>
            </a:r>
            <a:r>
              <a:rPr lang="ru-RU" sz="2200" b="1" dirty="0">
                <a:solidFill>
                  <a:schemeClr val="accent2">
                    <a:lumMod val="75000"/>
                  </a:schemeClr>
                </a:solidFill>
              </a:rPr>
              <a:t>»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 </a:t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1026" name="Picture 2" descr="C:\Users\Лена\Desktop\genuezc2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916832"/>
            <a:ext cx="7848872" cy="41764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>
                <a:solidFill>
                  <a:srgbClr val="C00000"/>
                </a:solidFill>
              </a:rPr>
              <a:t>В 60-е годы XIII века Генуя обосновывается в </a:t>
            </a:r>
            <a:r>
              <a:rPr lang="ru-RU" b="1" dirty="0" err="1">
                <a:solidFill>
                  <a:srgbClr val="C00000"/>
                </a:solidFill>
              </a:rPr>
              <a:t>Каффе</a:t>
            </a:r>
            <a:r>
              <a:rPr lang="ru-RU" b="1" dirty="0">
                <a:solidFill>
                  <a:srgbClr val="C00000"/>
                </a:solidFill>
              </a:rPr>
              <a:t> (современная Феодосия), которая становится крупнейшим портом и торговым центром в Причерноморье. Постепенно генуэзцы расширяют свои владения.</a:t>
            </a:r>
          </a:p>
          <a:p>
            <a:pPr algn="just"/>
            <a:r>
              <a:rPr lang="ru-RU" b="1" dirty="0" smtClean="0">
                <a:solidFill>
                  <a:srgbClr val="C00000"/>
                </a:solidFill>
              </a:rPr>
              <a:t>Строится крепость, которая становится форпостом обороны города.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кафа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556792"/>
            <a:ext cx="7632848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Вид Генуэзской крепости в </a:t>
            </a:r>
            <a:r>
              <a:rPr lang="ru-RU" sz="2800" b="1" dirty="0" err="1" smtClean="0">
                <a:solidFill>
                  <a:srgbClr val="C00000"/>
                </a:solidFill>
              </a:rPr>
              <a:t>Каффе</a:t>
            </a:r>
            <a:r>
              <a:rPr lang="ru-RU" sz="2800" b="1" dirty="0" smtClean="0">
                <a:solidFill>
                  <a:srgbClr val="C00000"/>
                </a:solidFill>
              </a:rPr>
              <a:t> (Феодосии)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10000"/>
          </a:bodyPr>
          <a:lstStyle/>
          <a:p>
            <a:pPr lvl="1" algn="just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Крепость </a:t>
            </a:r>
            <a:r>
              <a:rPr lang="ru-RU" b="1" dirty="0">
                <a:solidFill>
                  <a:srgbClr val="C00000"/>
                </a:solidFill>
              </a:rPr>
              <a:t>имела две линии укреплений: </a:t>
            </a:r>
            <a:endParaRPr lang="ru-RU" b="1" dirty="0" smtClean="0">
              <a:solidFill>
                <a:srgbClr val="C00000"/>
              </a:solidFill>
            </a:endParaRPr>
          </a:p>
          <a:p>
            <a:pPr lvl="1" algn="just">
              <a:buNone/>
            </a:pPr>
            <a:r>
              <a:rPr lang="ru-RU" b="1" dirty="0" smtClean="0">
                <a:solidFill>
                  <a:srgbClr val="C00000"/>
                </a:solidFill>
                <a:hlinkClick r:id="rId2" tooltip="Цитадель"/>
              </a:rPr>
              <a:t>цитадель</a:t>
            </a:r>
            <a:r>
              <a:rPr lang="ru-RU" b="1" dirty="0">
                <a:solidFill>
                  <a:srgbClr val="C00000"/>
                </a:solidFill>
              </a:rPr>
              <a:t> </a:t>
            </a:r>
            <a:r>
              <a:rPr lang="ru-RU" b="1" dirty="0" smtClean="0">
                <a:solidFill>
                  <a:srgbClr val="C00000"/>
                </a:solidFill>
              </a:rPr>
              <a:t>и внешнюю часть. </a:t>
            </a:r>
          </a:p>
          <a:p>
            <a:pPr lvl="1" algn="just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Цитадель была возведена в 1340—1343 годах</a:t>
            </a:r>
          </a:p>
          <a:p>
            <a:pPr lvl="1" algn="just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вокруг Карантинного холма, на крутых в сторону</a:t>
            </a:r>
          </a:p>
          <a:p>
            <a:pPr lvl="1" algn="just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моря склонах, которые могли служить первичной</a:t>
            </a:r>
          </a:p>
          <a:p>
            <a:pPr lvl="1" algn="just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преградой для врагов, достраивалась ещё в течение</a:t>
            </a:r>
          </a:p>
          <a:p>
            <a:pPr lvl="1" algn="just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десяти лет. В </a:t>
            </a:r>
            <a:r>
              <a:rPr lang="ru-RU" b="1" dirty="0" smtClean="0">
                <a:solidFill>
                  <a:srgbClr val="C00000"/>
                </a:solidFill>
                <a:hlinkClick r:id="rId3" tooltip="1343 год"/>
              </a:rPr>
              <a:t>1343</a:t>
            </a:r>
            <a:r>
              <a:rPr lang="ru-RU" b="1" dirty="0" smtClean="0">
                <a:solidFill>
                  <a:srgbClr val="C00000"/>
                </a:solidFill>
              </a:rPr>
              <a:t> — </a:t>
            </a:r>
            <a:r>
              <a:rPr lang="ru-RU" b="1" dirty="0" smtClean="0">
                <a:solidFill>
                  <a:srgbClr val="C00000"/>
                </a:solidFill>
                <a:hlinkClick r:id="rId4" tooltip="1346 год"/>
              </a:rPr>
              <a:t>1346 годах</a:t>
            </a:r>
            <a:r>
              <a:rPr lang="ru-RU" b="1" dirty="0" smtClean="0">
                <a:solidFill>
                  <a:srgbClr val="C00000"/>
                </a:solidFill>
              </a:rPr>
              <a:t> генуэзская крепость</a:t>
            </a:r>
          </a:p>
          <a:p>
            <a:pPr lvl="1" algn="just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была осаждена ханом </a:t>
            </a:r>
            <a:r>
              <a:rPr lang="ru-RU" b="1" dirty="0" err="1" smtClean="0">
                <a:solidFill>
                  <a:srgbClr val="C00000"/>
                </a:solidFill>
                <a:hlinkClick r:id="rId5" tooltip="Джанибек"/>
              </a:rPr>
              <a:t>Джанибеком</a:t>
            </a:r>
            <a:r>
              <a:rPr lang="ru-RU" b="1" dirty="0" smtClean="0">
                <a:solidFill>
                  <a:srgbClr val="C00000"/>
                </a:solidFill>
              </a:rPr>
              <a:t>. 	Среди</a:t>
            </a:r>
          </a:p>
          <a:p>
            <a:pPr lvl="1" algn="just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осаждающего крепость войска Золотой орды</a:t>
            </a:r>
          </a:p>
          <a:p>
            <a:pPr lvl="1" algn="just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распространилась чума, и татары стали класть</a:t>
            </a:r>
          </a:p>
          <a:p>
            <a:pPr lvl="1" algn="just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зараженные трупы на катапульты и забрасывать их</a:t>
            </a:r>
          </a:p>
          <a:p>
            <a:pPr lvl="1" algn="just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через крепостные стены в город Кафу, что в</a:t>
            </a:r>
          </a:p>
          <a:p>
            <a:pPr lvl="1" algn="just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дальнейшем привело к</a:t>
            </a:r>
          </a:p>
          <a:p>
            <a:pPr lvl="1" algn="just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распространению </a:t>
            </a:r>
            <a:r>
              <a:rPr lang="ru-RU" b="1" dirty="0" smtClean="0">
                <a:solidFill>
                  <a:srgbClr val="C00000"/>
                </a:solidFill>
                <a:hlinkClick r:id="rId6" tooltip="Чёрная смерть"/>
              </a:rPr>
              <a:t>чумы</a:t>
            </a:r>
            <a:r>
              <a:rPr lang="ru-RU" b="1" dirty="0" smtClean="0">
                <a:solidFill>
                  <a:srgbClr val="C00000"/>
                </a:solidFill>
              </a:rPr>
              <a:t> в </a:t>
            </a:r>
            <a:r>
              <a:rPr lang="ru-RU" b="1" dirty="0" smtClean="0">
                <a:solidFill>
                  <a:srgbClr val="C00000"/>
                </a:solidFill>
                <a:hlinkClick r:id="rId7" tooltip="Генуэзская республика"/>
              </a:rPr>
              <a:t>Генуе</a:t>
            </a:r>
            <a:r>
              <a:rPr lang="ru-RU" b="1" dirty="0" smtClean="0">
                <a:solidFill>
                  <a:srgbClr val="C00000"/>
                </a:solidFill>
              </a:rPr>
              <a:t> и во всей Европе.</a:t>
            </a:r>
          </a:p>
          <a:p>
            <a:pPr algn="just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:\Users\Лена\Downloads\Крымский_полуостров_в_середине_XV_века.pn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412776"/>
            <a:ext cx="7920880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Государственные образования на Крымском полуострове в середине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</a:rPr>
              <a:t>XV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века</a:t>
            </a: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rgbClr val="C00000"/>
                </a:solidFill>
              </a:rPr>
              <a:t>. В середине XV века из 70 тыс. жителей </a:t>
            </a:r>
            <a:r>
              <a:rPr lang="ru-RU" b="1" dirty="0" err="1">
                <a:solidFill>
                  <a:srgbClr val="C00000"/>
                </a:solidFill>
              </a:rPr>
              <a:t>Каффы</a:t>
            </a:r>
            <a:r>
              <a:rPr lang="ru-RU" b="1" dirty="0">
                <a:solidFill>
                  <a:srgbClr val="C00000"/>
                </a:solidFill>
              </a:rPr>
              <a:t> (Феодосии) 45 тыс. были </a:t>
            </a:r>
            <a:r>
              <a:rPr lang="ru-RU" b="1" dirty="0" smtClean="0">
                <a:solidFill>
                  <a:srgbClr val="C00000"/>
                </a:solidFill>
                <a:hlinkClick r:id="rId2" tooltip="Армяне"/>
              </a:rPr>
              <a:t>армяне</a:t>
            </a:r>
            <a:r>
              <a:rPr lang="ru-RU" b="1" dirty="0" smtClean="0">
                <a:solidFill>
                  <a:srgbClr val="C00000"/>
                </a:solidFill>
              </a:rPr>
              <a:t>.</a:t>
            </a:r>
          </a:p>
          <a:p>
            <a:pPr algn="just"/>
            <a:r>
              <a:rPr lang="ru-RU" b="1" dirty="0">
                <a:solidFill>
                  <a:srgbClr val="C00000"/>
                </a:solidFill>
              </a:rPr>
              <a:t>Всего в Крыму, Приазовье и на Кавказе насчитывалось около 40 итальянских факторий-колоний</a:t>
            </a:r>
            <a:r>
              <a:rPr lang="ru-RU" b="1" dirty="0" smtClean="0">
                <a:solidFill>
                  <a:srgbClr val="C00000"/>
                </a:solidFill>
              </a:rPr>
              <a:t>.</a:t>
            </a:r>
          </a:p>
          <a:p>
            <a:pPr algn="just"/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Основной вид деятельности генуэзцев в Крыму - торговля, в том числе и работорговля. Кафа в XIV - XV вв. была крупнейшим невольничьим рынком на Черном море. Здесь на </a:t>
            </a:r>
            <a:r>
              <a:rPr lang="ru-RU" b="1" dirty="0" err="1">
                <a:solidFill>
                  <a:srgbClr val="C00000"/>
                </a:solidFill>
              </a:rPr>
              <a:t>кафинском</a:t>
            </a:r>
            <a:r>
              <a:rPr lang="ru-RU" b="1" dirty="0">
                <a:solidFill>
                  <a:srgbClr val="C00000"/>
                </a:solidFill>
              </a:rPr>
              <a:t> рынке ежегодно продавалось более тысячи рабов, а постоянное рабское население Кафы достигало пятисот человек.</a:t>
            </a:r>
          </a:p>
          <a:p>
            <a:pPr algn="just"/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Невольничий рынок в </a:t>
            </a:r>
            <a:r>
              <a:rPr lang="ru-RU" sz="3600" b="1" dirty="0" err="1" smtClean="0">
                <a:solidFill>
                  <a:srgbClr val="C00000"/>
                </a:solidFill>
              </a:rPr>
              <a:t>Каффе</a:t>
            </a:r>
            <a:endParaRPr lang="ru-RU" sz="3600" b="1" dirty="0">
              <a:solidFill>
                <a:srgbClr val="C00000"/>
              </a:solidFill>
            </a:endParaRPr>
          </a:p>
        </p:txBody>
      </p:sp>
      <p:pic>
        <p:nvPicPr>
          <p:cNvPr id="24579" name="Picture 3" descr="C:\Users\Лена\Desktop\the-slave-marke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340768"/>
            <a:ext cx="8208912" cy="50378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116</TotalTime>
  <Words>268</Words>
  <Application>Microsoft Office PowerPoint</Application>
  <PresentationFormat>Экран (4:3)</PresentationFormat>
  <Paragraphs>39</Paragraphs>
  <Slides>19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Бумажная</vt:lpstr>
      <vt:lpstr>Презентация к уроку истории в 6 классе «Золотая Орда: государственный строй, население, экономика и культура. Крымский улус Золотой Орды. Генуэзцы в Крыму. Княжество Феодоро» </vt:lpstr>
      <vt:lpstr>Слайд 2</vt:lpstr>
      <vt:lpstr>Материалы к уроку истории в 6 классе «Золотая Орда: государственный строй, население, экономика и культура. Крымский улус Золотой Орды. Генуэзцы в Крыму. Княжество Феодоро»   </vt:lpstr>
      <vt:lpstr>Слайд 4</vt:lpstr>
      <vt:lpstr>Вид Генуэзской крепости в Каффе (Феодосии)</vt:lpstr>
      <vt:lpstr>Слайд 6</vt:lpstr>
      <vt:lpstr>Государственные образования на Крымском полуострове в середине XVвека</vt:lpstr>
      <vt:lpstr>Слайд 8</vt:lpstr>
      <vt:lpstr>Невольничий рынок в Каффе</vt:lpstr>
      <vt:lpstr>Слайд 10</vt:lpstr>
      <vt:lpstr>Генуэзская крепость в Феодосии</vt:lpstr>
      <vt:lpstr>Башня Константина</vt:lpstr>
      <vt:lpstr>Башни Святого Климента и Криско, остатки крепостной стены и церковь Иоанна Предтечи. Башня Святого Климента защищала ворота цитадели и калитку. Башня Криско укрепляла среднюю часть восточной стены цитадели.</vt:lpstr>
      <vt:lpstr>Остатки крепостного рва, служившего также каналом для отвода ливневых стоков.</vt:lpstr>
      <vt:lpstr>Доковая башня. Защищала восточную часть города и причал, служила морскими воротами города.</vt:lpstr>
      <vt:lpstr>Армяно-григорианский храм построен в ХIV веке. В османский период в нем некоторое время отправляли религиозные обряды армяно-католики.</vt:lpstr>
      <vt:lpstr>Церковь св. Стефана (св. Димитрия)</vt:lpstr>
      <vt:lpstr>Церковь св. Георгия</vt:lpstr>
      <vt:lpstr>Спасибо за внимание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«От средневековья к современности». Роль города в социально-экономической и военно-политической жизни Крыма (Кафа -  Феодосия)» </dc:title>
  <dc:creator>Лена</dc:creator>
  <cp:lastModifiedBy>Лена</cp:lastModifiedBy>
  <cp:revision>22</cp:revision>
  <dcterms:created xsi:type="dcterms:W3CDTF">2020-10-14T19:30:18Z</dcterms:created>
  <dcterms:modified xsi:type="dcterms:W3CDTF">2020-10-14T21:26:43Z</dcterms:modified>
</cp:coreProperties>
</file>