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66" r:id="rId1"/>
  </p:sldMasterIdLst>
  <p:notesMasterIdLst>
    <p:notesMasterId r:id="rId25"/>
  </p:notesMasterIdLst>
  <p:sldIdLst>
    <p:sldId id="256" r:id="rId2"/>
    <p:sldId id="275" r:id="rId3"/>
    <p:sldId id="276" r:id="rId4"/>
    <p:sldId id="257" r:id="rId5"/>
    <p:sldId id="282" r:id="rId6"/>
    <p:sldId id="272" r:id="rId7"/>
    <p:sldId id="274" r:id="rId8"/>
    <p:sldId id="259" r:id="rId9"/>
    <p:sldId id="260" r:id="rId10"/>
    <p:sldId id="261" r:id="rId11"/>
    <p:sldId id="262" r:id="rId12"/>
    <p:sldId id="270" r:id="rId13"/>
    <p:sldId id="263" r:id="rId14"/>
    <p:sldId id="277" r:id="rId15"/>
    <p:sldId id="278" r:id="rId16"/>
    <p:sldId id="264" r:id="rId17"/>
    <p:sldId id="279" r:id="rId18"/>
    <p:sldId id="267" r:id="rId19"/>
    <p:sldId id="269" r:id="rId20"/>
    <p:sldId id="280" r:id="rId21"/>
    <p:sldId id="268" r:id="rId22"/>
    <p:sldId id="281" r:id="rId23"/>
    <p:sldId id="265" r:id="rId2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735" autoAdjust="0"/>
    <p:restoredTop sz="94721" autoAdjust="0"/>
  </p:normalViewPr>
  <p:slideViewPr>
    <p:cSldViewPr>
      <p:cViewPr>
        <p:scale>
          <a:sx n="77" d="100"/>
          <a:sy n="77" d="100"/>
        </p:scale>
        <p:origin x="-996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4986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8.svg"/><Relationship Id="rId1" Type="http://schemas.openxmlformats.org/officeDocument/2006/relationships/image" Target="../media/image13.png"/><Relationship Id="rId6" Type="http://schemas.openxmlformats.org/officeDocument/2006/relationships/image" Target="../media/image22.svg"/><Relationship Id="rId5" Type="http://schemas.openxmlformats.org/officeDocument/2006/relationships/image" Target="../media/image15.png"/><Relationship Id="rId4" Type="http://schemas.openxmlformats.org/officeDocument/2006/relationships/image" Target="../media/image20.svg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7.svg"/><Relationship Id="rId1" Type="http://schemas.openxmlformats.org/officeDocument/2006/relationships/image" Target="../media/image22.png"/><Relationship Id="rId6" Type="http://schemas.openxmlformats.org/officeDocument/2006/relationships/image" Target="../media/image31.svg"/><Relationship Id="rId5" Type="http://schemas.openxmlformats.org/officeDocument/2006/relationships/image" Target="../media/image24.png"/><Relationship Id="rId4" Type="http://schemas.openxmlformats.org/officeDocument/2006/relationships/image" Target="../media/image29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8.svg"/><Relationship Id="rId1" Type="http://schemas.openxmlformats.org/officeDocument/2006/relationships/image" Target="../media/image13.png"/><Relationship Id="rId6" Type="http://schemas.openxmlformats.org/officeDocument/2006/relationships/image" Target="../media/image22.svg"/><Relationship Id="rId5" Type="http://schemas.openxmlformats.org/officeDocument/2006/relationships/image" Target="../media/image15.png"/><Relationship Id="rId4" Type="http://schemas.openxmlformats.org/officeDocument/2006/relationships/image" Target="../media/image20.sv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7.svg"/><Relationship Id="rId1" Type="http://schemas.openxmlformats.org/officeDocument/2006/relationships/image" Target="../media/image22.png"/><Relationship Id="rId6" Type="http://schemas.openxmlformats.org/officeDocument/2006/relationships/image" Target="../media/image31.svg"/><Relationship Id="rId5" Type="http://schemas.openxmlformats.org/officeDocument/2006/relationships/image" Target="../media/image24.png"/><Relationship Id="rId4" Type="http://schemas.openxmlformats.org/officeDocument/2006/relationships/image" Target="../media/image29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8E120B4-C05D-EF48-A32F-FE86E0520B8C}" type="doc">
      <dgm:prSet loTypeId="urn:microsoft.com/office/officeart/2018/5/layout/IconCircleLabel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A393E86-5BAD-EC46-AB58-DA3DCE3574D2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ru-RU" dirty="0"/>
            <a:t>Первая – это восприятие текста, раскрытие его содержания и смысла. Из отдельных слов, фраз, предложений складывается общее содержание. В это случае чтение включает: просмотр, установление значения слов, нахождение соответствий, узнавание фактов, анализ сюжета, воспроизведение и пересказ.</a:t>
          </a:r>
        </a:p>
      </dgm:t>
    </dgm:pt>
    <dgm:pt modelId="{EAB9DDEF-BD6A-124A-9802-B384EE267C03}" type="parTrans" cxnId="{9D657565-1BA2-884E-9E75-9C708DBAF069}">
      <dgm:prSet/>
      <dgm:spPr/>
      <dgm:t>
        <a:bodyPr/>
        <a:lstStyle/>
        <a:p>
          <a:endParaRPr lang="ru-RU"/>
        </a:p>
      </dgm:t>
    </dgm:pt>
    <dgm:pt modelId="{D4C2CD62-713E-194F-B0A5-222F4F2DADDB}" type="sibTrans" cxnId="{9D657565-1BA2-884E-9E75-9C708DBAF069}">
      <dgm:prSet/>
      <dgm:spPr/>
      <dgm:t>
        <a:bodyPr/>
        <a:lstStyle/>
        <a:p>
          <a:endParaRPr lang="ru-RU"/>
        </a:p>
      </dgm:t>
    </dgm:pt>
    <dgm:pt modelId="{515CC674-1657-4547-9C00-17F64BD1B6B6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ru-RU"/>
            <a:t>Вторая – это извлечение смысла, объяснение найденных фактов с помощью привлечения имеющихся знаний, интерпретация текста.</a:t>
          </a:r>
        </a:p>
      </dgm:t>
    </dgm:pt>
    <dgm:pt modelId="{DCF77D11-B13E-934C-A536-CE650D1BC2AD}" type="parTrans" cxnId="{2B6FBBFE-EE92-D740-846F-D81D8210FBFE}">
      <dgm:prSet/>
      <dgm:spPr/>
      <dgm:t>
        <a:bodyPr/>
        <a:lstStyle/>
        <a:p>
          <a:endParaRPr lang="ru-RU"/>
        </a:p>
      </dgm:t>
    </dgm:pt>
    <dgm:pt modelId="{6313F116-04C0-2D4C-81AF-FFEB1C4E88DC}" type="sibTrans" cxnId="{2B6FBBFE-EE92-D740-846F-D81D8210FBFE}">
      <dgm:prSet/>
      <dgm:spPr/>
      <dgm:t>
        <a:bodyPr/>
        <a:lstStyle/>
        <a:p>
          <a:endParaRPr lang="ru-RU"/>
        </a:p>
      </dgm:t>
    </dgm:pt>
    <dgm:pt modelId="{06CCD1C5-271C-544E-B215-D5EE739C9E9C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ru-RU"/>
            <a:t>Третья – это создание собственного нового смысла, т.е., «присвоение» добытых новых знаний как собственных в результате размышления.</a:t>
          </a:r>
        </a:p>
      </dgm:t>
    </dgm:pt>
    <dgm:pt modelId="{F1EF535B-C793-9D4D-BC0D-E33E34DA4BD4}" type="parTrans" cxnId="{CA6D09C8-4D61-FC4C-B614-4CB69BE14E11}">
      <dgm:prSet/>
      <dgm:spPr/>
      <dgm:t>
        <a:bodyPr/>
        <a:lstStyle/>
        <a:p>
          <a:endParaRPr lang="ru-RU"/>
        </a:p>
      </dgm:t>
    </dgm:pt>
    <dgm:pt modelId="{94C19A32-6CFA-EF40-8EBD-69972FDE668B}" type="sibTrans" cxnId="{CA6D09C8-4D61-FC4C-B614-4CB69BE14E11}">
      <dgm:prSet/>
      <dgm:spPr/>
      <dgm:t>
        <a:bodyPr/>
        <a:lstStyle/>
        <a:p>
          <a:endParaRPr lang="ru-RU"/>
        </a:p>
      </dgm:t>
    </dgm:pt>
    <dgm:pt modelId="{B9C936EA-43E2-4BE0-A370-2A7C63B3AFF3}" type="pres">
      <dgm:prSet presAssocID="{28E120B4-C05D-EF48-A32F-FE86E0520B8C}" presName="root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65E4E6F-63D9-4BBF-A967-4CC76A07C471}" type="pres">
      <dgm:prSet presAssocID="{AA393E86-5BAD-EC46-AB58-DA3DCE3574D2}" presName="compNode" presStyleCnt="0"/>
      <dgm:spPr/>
    </dgm:pt>
    <dgm:pt modelId="{1B73E3AC-F103-40F8-AEA2-7FF8B12269F6}" type="pres">
      <dgm:prSet presAssocID="{AA393E86-5BAD-EC46-AB58-DA3DCE3574D2}" presName="iconBgRect" presStyleLbl="bgShp" presStyleIdx="0" presStyleCnt="3"/>
      <dgm:spPr/>
    </dgm:pt>
    <dgm:pt modelId="{B8C32605-FBBC-49C2-A9F1-CB3FA65AAB97}" type="pres">
      <dgm:prSet presAssocID="{AA393E86-5BAD-EC46-AB58-DA3DCE3574D2}" presName="iconRect" presStyleLbl="node1" presStyleIdx="0" presStyleCnt="3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"/>
              </a:ext>
            </a:extLst>
          </a:blip>
          <a:stretch>
            <a:fillRect/>
          </a:stretch>
        </a:blipFill>
      </dgm:spPr>
      <dgm:t>
        <a:bodyPr/>
        <a:lstStyle/>
        <a:p>
          <a:endParaRPr lang="ru-RU"/>
        </a:p>
      </dgm:t>
      <dgm:extLst>
        <a:ext uri="{E40237B7-FDA0-4F09-8148-C483321AD2D9}">
          <dgm14:cNvPr xmlns:dgm14="http://schemas.microsoft.com/office/drawing/2010/diagram" id="0" name="" descr="Флажок"/>
        </a:ext>
      </dgm:extLst>
    </dgm:pt>
    <dgm:pt modelId="{B6007BD5-87AC-49D6-832A-0E9C8620D345}" type="pres">
      <dgm:prSet presAssocID="{AA393E86-5BAD-EC46-AB58-DA3DCE3574D2}" presName="spaceRect" presStyleCnt="0"/>
      <dgm:spPr/>
    </dgm:pt>
    <dgm:pt modelId="{48BE8D64-FF0F-495A-9EFB-B96E0FB61243}" type="pres">
      <dgm:prSet presAssocID="{AA393E86-5BAD-EC46-AB58-DA3DCE3574D2}" presName="textRect" presStyleLbl="revTx" presStyleIdx="0" presStyleCnt="3" custScaleY="122136">
        <dgm:presLayoutVars>
          <dgm:chMax val="1"/>
          <dgm:chPref val="1"/>
        </dgm:presLayoutVars>
      </dgm:prSet>
      <dgm:spPr/>
      <dgm:t>
        <a:bodyPr/>
        <a:lstStyle/>
        <a:p>
          <a:endParaRPr lang="ru-RU"/>
        </a:p>
      </dgm:t>
    </dgm:pt>
    <dgm:pt modelId="{B7A3C61F-24A7-49EC-9BBB-B8FF48ABFB53}" type="pres">
      <dgm:prSet presAssocID="{D4C2CD62-713E-194F-B0A5-222F4F2DADDB}" presName="sibTrans" presStyleCnt="0"/>
      <dgm:spPr/>
    </dgm:pt>
    <dgm:pt modelId="{69023DB3-E29D-4A6E-BE8F-23A04222E14F}" type="pres">
      <dgm:prSet presAssocID="{515CC674-1657-4547-9C00-17F64BD1B6B6}" presName="compNode" presStyleCnt="0"/>
      <dgm:spPr/>
    </dgm:pt>
    <dgm:pt modelId="{34D7DA12-FE45-49D0-938D-8F16A17B256E}" type="pres">
      <dgm:prSet presAssocID="{515CC674-1657-4547-9C00-17F64BD1B6B6}" presName="iconBgRect" presStyleLbl="bgShp" presStyleIdx="1" presStyleCnt="3"/>
      <dgm:spPr/>
    </dgm:pt>
    <dgm:pt modelId="{7E994494-8AF4-42BE-981C-5B3D7305621E}" type="pres">
      <dgm:prSet presAssocID="{515CC674-1657-4547-9C00-17F64BD1B6B6}" presName="iconRect" presStyleLbl="node1" presStyleIdx="1" presStyleCnt="3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a:blipFill>
      </dgm:spPr>
      <dgm:t>
        <a:bodyPr/>
        <a:lstStyle/>
        <a:p>
          <a:endParaRPr lang="ru-RU"/>
        </a:p>
      </dgm:t>
      <dgm:extLst>
        <a:ext uri="{E40237B7-FDA0-4F09-8148-C483321AD2D9}">
          <dgm14:cNvPr xmlns:dgm14="http://schemas.microsoft.com/office/drawing/2010/diagram" id="0" name="" descr="Исследование"/>
        </a:ext>
      </dgm:extLst>
    </dgm:pt>
    <dgm:pt modelId="{8A71D24A-AF97-44CF-A946-AB61D1CB759E}" type="pres">
      <dgm:prSet presAssocID="{515CC674-1657-4547-9C00-17F64BD1B6B6}" presName="spaceRect" presStyleCnt="0"/>
      <dgm:spPr/>
    </dgm:pt>
    <dgm:pt modelId="{49A87C79-A0B1-4D54-AB66-DDF6B892A585}" type="pres">
      <dgm:prSet presAssocID="{515CC674-1657-4547-9C00-17F64BD1B6B6}" presName="textRect" presStyleLbl="revTx" presStyleIdx="1" presStyleCnt="3">
        <dgm:presLayoutVars>
          <dgm:chMax val="1"/>
          <dgm:chPref val="1"/>
        </dgm:presLayoutVars>
      </dgm:prSet>
      <dgm:spPr/>
      <dgm:t>
        <a:bodyPr/>
        <a:lstStyle/>
        <a:p>
          <a:endParaRPr lang="ru-RU"/>
        </a:p>
      </dgm:t>
    </dgm:pt>
    <dgm:pt modelId="{50ECCF3F-4267-45C3-8A2B-D1F9E100B1C9}" type="pres">
      <dgm:prSet presAssocID="{6313F116-04C0-2D4C-81AF-FFEB1C4E88DC}" presName="sibTrans" presStyleCnt="0"/>
      <dgm:spPr/>
    </dgm:pt>
    <dgm:pt modelId="{55AEF52D-9530-4A14-BB6B-C472A6967B71}" type="pres">
      <dgm:prSet presAssocID="{06CCD1C5-271C-544E-B215-D5EE739C9E9C}" presName="compNode" presStyleCnt="0"/>
      <dgm:spPr/>
    </dgm:pt>
    <dgm:pt modelId="{835BCA66-A7CD-4BC3-8EA1-54AAB85260F0}" type="pres">
      <dgm:prSet presAssocID="{06CCD1C5-271C-544E-B215-D5EE739C9E9C}" presName="iconBgRect" presStyleLbl="bgShp" presStyleIdx="2" presStyleCnt="3"/>
      <dgm:spPr/>
    </dgm:pt>
    <dgm:pt modelId="{F7BF631B-EF8E-483D-9889-BBDA22ABFC67}" type="pres">
      <dgm:prSet presAssocID="{06CCD1C5-271C-544E-B215-D5EE739C9E9C}" presName="iconRect" presStyleLbl="node1" presStyleIdx="2" presStyleCnt="3"/>
      <dgm:spPr>
        <a:blipFill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a:blipFill>
      </dgm:spPr>
      <dgm:t>
        <a:bodyPr/>
        <a:lstStyle/>
        <a:p>
          <a:endParaRPr lang="ru-RU"/>
        </a:p>
      </dgm:t>
      <dgm:extLst>
        <a:ext uri="{E40237B7-FDA0-4F09-8148-C483321AD2D9}">
          <dgm14:cNvPr xmlns:dgm14="http://schemas.microsoft.com/office/drawing/2010/diagram" id="0" name="" descr="Кавычки"/>
        </a:ext>
      </dgm:extLst>
    </dgm:pt>
    <dgm:pt modelId="{E3B6DDB5-8BBC-42BD-B477-99A62E9BC6D9}" type="pres">
      <dgm:prSet presAssocID="{06CCD1C5-271C-544E-B215-D5EE739C9E9C}" presName="spaceRect" presStyleCnt="0"/>
      <dgm:spPr/>
    </dgm:pt>
    <dgm:pt modelId="{DC99EADB-1305-4797-BD34-411B95ACD5D1}" type="pres">
      <dgm:prSet presAssocID="{06CCD1C5-271C-544E-B215-D5EE739C9E9C}" presName="textRect" presStyleLbl="revTx" presStyleIdx="2" presStyleCnt="3">
        <dgm:presLayoutVars>
          <dgm:chMax val="1"/>
          <dgm:chPref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D657565-1BA2-884E-9E75-9C708DBAF069}" srcId="{28E120B4-C05D-EF48-A32F-FE86E0520B8C}" destId="{AA393E86-5BAD-EC46-AB58-DA3DCE3574D2}" srcOrd="0" destOrd="0" parTransId="{EAB9DDEF-BD6A-124A-9802-B384EE267C03}" sibTransId="{D4C2CD62-713E-194F-B0A5-222F4F2DADDB}"/>
    <dgm:cxn modelId="{19638075-BB4A-B145-AFBA-3504B0DF8B7B}" type="presOf" srcId="{06CCD1C5-271C-544E-B215-D5EE739C9E9C}" destId="{DC99EADB-1305-4797-BD34-411B95ACD5D1}" srcOrd="0" destOrd="0" presId="urn:microsoft.com/office/officeart/2018/5/layout/IconCircleLabelList"/>
    <dgm:cxn modelId="{C057DDE6-B791-B141-BC94-A8C7BB6851EE}" type="presOf" srcId="{515CC674-1657-4547-9C00-17F64BD1B6B6}" destId="{49A87C79-A0B1-4D54-AB66-DDF6B892A585}" srcOrd="0" destOrd="0" presId="urn:microsoft.com/office/officeart/2018/5/layout/IconCircleLabelList"/>
    <dgm:cxn modelId="{2B6FBBFE-EE92-D740-846F-D81D8210FBFE}" srcId="{28E120B4-C05D-EF48-A32F-FE86E0520B8C}" destId="{515CC674-1657-4547-9C00-17F64BD1B6B6}" srcOrd="1" destOrd="0" parTransId="{DCF77D11-B13E-934C-A536-CE650D1BC2AD}" sibTransId="{6313F116-04C0-2D4C-81AF-FFEB1C4E88DC}"/>
    <dgm:cxn modelId="{016CFBED-9792-B640-957C-2AE974192C7F}" type="presOf" srcId="{28E120B4-C05D-EF48-A32F-FE86E0520B8C}" destId="{B9C936EA-43E2-4BE0-A370-2A7C63B3AFF3}" srcOrd="0" destOrd="0" presId="urn:microsoft.com/office/officeart/2018/5/layout/IconCircleLabelList"/>
    <dgm:cxn modelId="{672E1C7D-65A6-4343-9A11-68204A7FBB43}" type="presOf" srcId="{AA393E86-5BAD-EC46-AB58-DA3DCE3574D2}" destId="{48BE8D64-FF0F-495A-9EFB-B96E0FB61243}" srcOrd="0" destOrd="0" presId="urn:microsoft.com/office/officeart/2018/5/layout/IconCircleLabelList"/>
    <dgm:cxn modelId="{CA6D09C8-4D61-FC4C-B614-4CB69BE14E11}" srcId="{28E120B4-C05D-EF48-A32F-FE86E0520B8C}" destId="{06CCD1C5-271C-544E-B215-D5EE739C9E9C}" srcOrd="2" destOrd="0" parTransId="{F1EF535B-C793-9D4D-BC0D-E33E34DA4BD4}" sibTransId="{94C19A32-6CFA-EF40-8EBD-69972FDE668B}"/>
    <dgm:cxn modelId="{8A75B500-C91C-5041-8765-84FC70BB9A8E}" type="presParOf" srcId="{B9C936EA-43E2-4BE0-A370-2A7C63B3AFF3}" destId="{365E4E6F-63D9-4BBF-A967-4CC76A07C471}" srcOrd="0" destOrd="0" presId="urn:microsoft.com/office/officeart/2018/5/layout/IconCircleLabelList"/>
    <dgm:cxn modelId="{59A4D8E4-E10F-894C-AC9E-E34CBBAE9679}" type="presParOf" srcId="{365E4E6F-63D9-4BBF-A967-4CC76A07C471}" destId="{1B73E3AC-F103-40F8-AEA2-7FF8B12269F6}" srcOrd="0" destOrd="0" presId="urn:microsoft.com/office/officeart/2018/5/layout/IconCircleLabelList"/>
    <dgm:cxn modelId="{56F6DF8A-D723-2742-BAEB-B800E7535736}" type="presParOf" srcId="{365E4E6F-63D9-4BBF-A967-4CC76A07C471}" destId="{B8C32605-FBBC-49C2-A9F1-CB3FA65AAB97}" srcOrd="1" destOrd="0" presId="urn:microsoft.com/office/officeart/2018/5/layout/IconCircleLabelList"/>
    <dgm:cxn modelId="{E350A2FC-90A6-4742-BBB9-151348EC062B}" type="presParOf" srcId="{365E4E6F-63D9-4BBF-A967-4CC76A07C471}" destId="{B6007BD5-87AC-49D6-832A-0E9C8620D345}" srcOrd="2" destOrd="0" presId="urn:microsoft.com/office/officeart/2018/5/layout/IconCircleLabelList"/>
    <dgm:cxn modelId="{D3E7B91A-62BE-D143-BA2D-992959340181}" type="presParOf" srcId="{365E4E6F-63D9-4BBF-A967-4CC76A07C471}" destId="{48BE8D64-FF0F-495A-9EFB-B96E0FB61243}" srcOrd="3" destOrd="0" presId="urn:microsoft.com/office/officeart/2018/5/layout/IconCircleLabelList"/>
    <dgm:cxn modelId="{E742166D-8FA5-BF47-9E2B-829656CB4139}" type="presParOf" srcId="{B9C936EA-43E2-4BE0-A370-2A7C63B3AFF3}" destId="{B7A3C61F-24A7-49EC-9BBB-B8FF48ABFB53}" srcOrd="1" destOrd="0" presId="urn:microsoft.com/office/officeart/2018/5/layout/IconCircleLabelList"/>
    <dgm:cxn modelId="{1540DFCF-1454-B44B-9F96-E5B16DE54677}" type="presParOf" srcId="{B9C936EA-43E2-4BE0-A370-2A7C63B3AFF3}" destId="{69023DB3-E29D-4A6E-BE8F-23A04222E14F}" srcOrd="2" destOrd="0" presId="urn:microsoft.com/office/officeart/2018/5/layout/IconCircleLabelList"/>
    <dgm:cxn modelId="{A9E23C6A-842F-0946-A103-9B4AD9AFFA76}" type="presParOf" srcId="{69023DB3-E29D-4A6E-BE8F-23A04222E14F}" destId="{34D7DA12-FE45-49D0-938D-8F16A17B256E}" srcOrd="0" destOrd="0" presId="urn:microsoft.com/office/officeart/2018/5/layout/IconCircleLabelList"/>
    <dgm:cxn modelId="{3415A7D0-AFE8-E948-B967-7E149941853B}" type="presParOf" srcId="{69023DB3-E29D-4A6E-BE8F-23A04222E14F}" destId="{7E994494-8AF4-42BE-981C-5B3D7305621E}" srcOrd="1" destOrd="0" presId="urn:microsoft.com/office/officeart/2018/5/layout/IconCircleLabelList"/>
    <dgm:cxn modelId="{EFD11642-BD67-9B43-939B-2B0E95776DB3}" type="presParOf" srcId="{69023DB3-E29D-4A6E-BE8F-23A04222E14F}" destId="{8A71D24A-AF97-44CF-A946-AB61D1CB759E}" srcOrd="2" destOrd="0" presId="urn:microsoft.com/office/officeart/2018/5/layout/IconCircleLabelList"/>
    <dgm:cxn modelId="{D3F103B5-5B2E-E84C-9C20-DD4FAEA5241D}" type="presParOf" srcId="{69023DB3-E29D-4A6E-BE8F-23A04222E14F}" destId="{49A87C79-A0B1-4D54-AB66-DDF6B892A585}" srcOrd="3" destOrd="0" presId="urn:microsoft.com/office/officeart/2018/5/layout/IconCircleLabelList"/>
    <dgm:cxn modelId="{DC189C92-BF4B-3040-82B5-3EB7B08FB6BD}" type="presParOf" srcId="{B9C936EA-43E2-4BE0-A370-2A7C63B3AFF3}" destId="{50ECCF3F-4267-45C3-8A2B-D1F9E100B1C9}" srcOrd="3" destOrd="0" presId="urn:microsoft.com/office/officeart/2018/5/layout/IconCircleLabelList"/>
    <dgm:cxn modelId="{CC5CB70F-0492-C54E-AD64-DDD80E21F9FC}" type="presParOf" srcId="{B9C936EA-43E2-4BE0-A370-2A7C63B3AFF3}" destId="{55AEF52D-9530-4A14-BB6B-C472A6967B71}" srcOrd="4" destOrd="0" presId="urn:microsoft.com/office/officeart/2018/5/layout/IconCircleLabelList"/>
    <dgm:cxn modelId="{A45C76D3-8348-3349-9B3F-6F258F1FAD77}" type="presParOf" srcId="{55AEF52D-9530-4A14-BB6B-C472A6967B71}" destId="{835BCA66-A7CD-4BC3-8EA1-54AAB85260F0}" srcOrd="0" destOrd="0" presId="urn:microsoft.com/office/officeart/2018/5/layout/IconCircleLabelList"/>
    <dgm:cxn modelId="{67D9F233-77BA-884B-9F7C-D4DA9CF931C6}" type="presParOf" srcId="{55AEF52D-9530-4A14-BB6B-C472A6967B71}" destId="{F7BF631B-EF8E-483D-9889-BBDA22ABFC67}" srcOrd="1" destOrd="0" presId="urn:microsoft.com/office/officeart/2018/5/layout/IconCircleLabelList"/>
    <dgm:cxn modelId="{21B95D20-E23C-3143-99F1-DDF22DE78122}" type="presParOf" srcId="{55AEF52D-9530-4A14-BB6B-C472A6967B71}" destId="{E3B6DDB5-8BBC-42BD-B477-99A62E9BC6D9}" srcOrd="2" destOrd="0" presId="urn:microsoft.com/office/officeart/2018/5/layout/IconCircleLabelList"/>
    <dgm:cxn modelId="{E36B6C7D-FD69-9A4D-A3CA-769E1FEA74C8}" type="presParOf" srcId="{55AEF52D-9530-4A14-BB6B-C472A6967B71}" destId="{DC99EADB-1305-4797-BD34-411B95ACD5D1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13A10C9-AEBA-4DB1-BF65-780087BD8F88}" type="doc">
      <dgm:prSet loTypeId="urn:microsoft.com/office/officeart/2008/layout/LinedList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E7E3EC5-FD39-4AA2-B47D-694B0EBC20F5}">
      <dgm:prSet/>
      <dgm:spPr/>
      <dgm:t>
        <a:bodyPr/>
        <a:lstStyle/>
        <a:p>
          <a:r>
            <a:rPr lang="ru-RU" b="1" dirty="0"/>
            <a:t>Песня военачальника:</a:t>
          </a:r>
          <a:endParaRPr lang="en-US" dirty="0"/>
        </a:p>
      </dgm:t>
    </dgm:pt>
    <dgm:pt modelId="{35613C9D-97DB-40A1-A891-85A22B590830}" type="parTrans" cxnId="{12FD4517-A250-4DA9-854F-031ACA60AA71}">
      <dgm:prSet/>
      <dgm:spPr/>
      <dgm:t>
        <a:bodyPr/>
        <a:lstStyle/>
        <a:p>
          <a:endParaRPr lang="en-US"/>
        </a:p>
      </dgm:t>
    </dgm:pt>
    <dgm:pt modelId="{278C8478-FDB6-4DA6-9B35-B574A4DB7469}" type="sibTrans" cxnId="{12FD4517-A250-4DA9-854F-031ACA60AA71}">
      <dgm:prSet/>
      <dgm:spPr/>
      <dgm:t>
        <a:bodyPr/>
        <a:lstStyle/>
        <a:p>
          <a:endParaRPr lang="en-US"/>
        </a:p>
      </dgm:t>
    </dgm:pt>
    <dgm:pt modelId="{EC6A2794-1AAD-41DB-B2C9-3DA8DE29E1FF}">
      <dgm:prSet/>
      <dgm:spPr/>
      <dgm:t>
        <a:bodyPr/>
        <a:lstStyle/>
        <a:p>
          <a:r>
            <a:rPr lang="ru-RU" b="1" dirty="0"/>
            <a:t>войско вернулось благополучно,</a:t>
          </a:r>
          <a:endParaRPr lang="en-US" dirty="0"/>
        </a:p>
      </dgm:t>
    </dgm:pt>
    <dgm:pt modelId="{AB02C853-504F-4807-8406-C315C3F0E0A1}" type="parTrans" cxnId="{E73B05F7-72BA-4DB0-AF95-04C6E2674F21}">
      <dgm:prSet/>
      <dgm:spPr/>
      <dgm:t>
        <a:bodyPr/>
        <a:lstStyle/>
        <a:p>
          <a:endParaRPr lang="en-US"/>
        </a:p>
      </dgm:t>
    </dgm:pt>
    <dgm:pt modelId="{3A63309A-958B-4F9E-94AF-F85623B43CAA}" type="sibTrans" cxnId="{E73B05F7-72BA-4DB0-AF95-04C6E2674F21}">
      <dgm:prSet/>
      <dgm:spPr/>
      <dgm:t>
        <a:bodyPr/>
        <a:lstStyle/>
        <a:p>
          <a:endParaRPr lang="en-US"/>
        </a:p>
      </dgm:t>
    </dgm:pt>
    <dgm:pt modelId="{7CEB61D8-F35C-4623-AF7D-5BA5BD8138B2}">
      <dgm:prSet/>
      <dgm:spPr/>
      <dgm:t>
        <a:bodyPr/>
        <a:lstStyle/>
        <a:p>
          <a:r>
            <a:rPr lang="ru-RU" b="1"/>
            <a:t>разорив страну бедуинов,</a:t>
          </a:r>
          <a:endParaRPr lang="en-US"/>
        </a:p>
      </dgm:t>
    </dgm:pt>
    <dgm:pt modelId="{0A021A75-B5F8-431A-A102-79B2F721EAF3}" type="parTrans" cxnId="{9415F8DA-0C2A-4CD2-A1F1-EC5A249A91BB}">
      <dgm:prSet/>
      <dgm:spPr/>
      <dgm:t>
        <a:bodyPr/>
        <a:lstStyle/>
        <a:p>
          <a:endParaRPr lang="en-US"/>
        </a:p>
      </dgm:t>
    </dgm:pt>
    <dgm:pt modelId="{733F307A-B230-43AA-9459-A6481DF97E4C}" type="sibTrans" cxnId="{9415F8DA-0C2A-4CD2-A1F1-EC5A249A91BB}">
      <dgm:prSet/>
      <dgm:spPr/>
      <dgm:t>
        <a:bodyPr/>
        <a:lstStyle/>
        <a:p>
          <a:endParaRPr lang="en-US"/>
        </a:p>
      </dgm:t>
    </dgm:pt>
    <dgm:pt modelId="{F0D6EC4D-4E74-48EC-AAE6-082A6ED65AC3}">
      <dgm:prSet/>
      <dgm:spPr/>
      <dgm:t>
        <a:bodyPr/>
        <a:lstStyle/>
        <a:p>
          <a:r>
            <a:rPr lang="ru-RU" b="1" dirty="0"/>
            <a:t>снеся ее крепости,</a:t>
          </a:r>
          <a:endParaRPr lang="en-US" dirty="0"/>
        </a:p>
      </dgm:t>
    </dgm:pt>
    <dgm:pt modelId="{EFA7D068-EFFF-4451-AE40-1B285AB9EBCF}" type="parTrans" cxnId="{DA027384-1764-49D3-B3CE-5928E881F82F}">
      <dgm:prSet/>
      <dgm:spPr/>
      <dgm:t>
        <a:bodyPr/>
        <a:lstStyle/>
        <a:p>
          <a:endParaRPr lang="en-US"/>
        </a:p>
      </dgm:t>
    </dgm:pt>
    <dgm:pt modelId="{B7E57367-2D2C-4DA3-A0B1-3575391D6FFC}" type="sibTrans" cxnId="{DA027384-1764-49D3-B3CE-5928E881F82F}">
      <dgm:prSet/>
      <dgm:spPr/>
      <dgm:t>
        <a:bodyPr/>
        <a:lstStyle/>
        <a:p>
          <a:endParaRPr lang="en-US"/>
        </a:p>
      </dgm:t>
    </dgm:pt>
    <dgm:pt modelId="{1516AE40-97B8-4027-AFFC-71D089EEB352}">
      <dgm:prSet/>
      <dgm:spPr/>
      <dgm:t>
        <a:bodyPr/>
        <a:lstStyle/>
        <a:p>
          <a:r>
            <a:rPr lang="ru-RU" b="1" dirty="0"/>
            <a:t>срубив ее смоковницы и виноградники,</a:t>
          </a:r>
          <a:endParaRPr lang="en-US" dirty="0"/>
        </a:p>
      </dgm:t>
    </dgm:pt>
    <dgm:pt modelId="{E8487007-0E10-4A2E-8948-8BF5904B9785}" type="parTrans" cxnId="{6E8A047A-A56A-4227-8C4C-E095F3FF60A9}">
      <dgm:prSet/>
      <dgm:spPr/>
      <dgm:t>
        <a:bodyPr/>
        <a:lstStyle/>
        <a:p>
          <a:endParaRPr lang="en-US"/>
        </a:p>
      </dgm:t>
    </dgm:pt>
    <dgm:pt modelId="{10EEF2C4-FF30-418D-A3D0-EB645CC1705F}" type="sibTrans" cxnId="{6E8A047A-A56A-4227-8C4C-E095F3FF60A9}">
      <dgm:prSet/>
      <dgm:spPr/>
      <dgm:t>
        <a:bodyPr/>
        <a:lstStyle/>
        <a:p>
          <a:endParaRPr lang="en-US"/>
        </a:p>
      </dgm:t>
    </dgm:pt>
    <dgm:pt modelId="{D1F1EB86-48A8-4352-9663-A80E5A7E0C3C}">
      <dgm:prSet/>
      <dgm:spPr/>
      <dgm:t>
        <a:bodyPr/>
        <a:lstStyle/>
        <a:p>
          <a:r>
            <a:rPr lang="ru-RU" b="1"/>
            <a:t>сжигая ее поселки,</a:t>
          </a:r>
          <a:endParaRPr lang="en-US"/>
        </a:p>
      </dgm:t>
    </dgm:pt>
    <dgm:pt modelId="{B04308C1-9C2F-40F4-A951-D998540C33E5}" type="parTrans" cxnId="{480674F5-ADB0-4C77-837A-DF37D070EE3F}">
      <dgm:prSet/>
      <dgm:spPr/>
      <dgm:t>
        <a:bodyPr/>
        <a:lstStyle/>
        <a:p>
          <a:endParaRPr lang="en-US"/>
        </a:p>
      </dgm:t>
    </dgm:pt>
    <dgm:pt modelId="{98DA7358-60EF-440E-BA24-8BDAD45966D0}" type="sibTrans" cxnId="{480674F5-ADB0-4C77-837A-DF37D070EE3F}">
      <dgm:prSet/>
      <dgm:spPr/>
      <dgm:t>
        <a:bodyPr/>
        <a:lstStyle/>
        <a:p>
          <a:endParaRPr lang="en-US"/>
        </a:p>
      </dgm:t>
    </dgm:pt>
    <dgm:pt modelId="{E145EE42-5BC4-458D-A7F8-3A8C93572634}">
      <dgm:prSet/>
      <dgm:spPr/>
      <dgm:t>
        <a:bodyPr/>
        <a:lstStyle/>
        <a:p>
          <a:r>
            <a:rPr lang="ru-RU" b="1"/>
            <a:t>перебив в ней десятки тысяч людей,</a:t>
          </a:r>
          <a:endParaRPr lang="en-US"/>
        </a:p>
      </dgm:t>
    </dgm:pt>
    <dgm:pt modelId="{8C5A3EF5-A983-4606-8F5B-23DA1DF7B4D6}" type="parTrans" cxnId="{277A0D2A-C7E2-4236-8CD0-04CA05D15B84}">
      <dgm:prSet/>
      <dgm:spPr/>
      <dgm:t>
        <a:bodyPr/>
        <a:lstStyle/>
        <a:p>
          <a:endParaRPr lang="en-US"/>
        </a:p>
      </dgm:t>
    </dgm:pt>
    <dgm:pt modelId="{6BB77233-D00D-4376-A627-D95F48E645F9}" type="sibTrans" cxnId="{277A0D2A-C7E2-4236-8CD0-04CA05D15B84}">
      <dgm:prSet/>
      <dgm:spPr/>
      <dgm:t>
        <a:bodyPr/>
        <a:lstStyle/>
        <a:p>
          <a:endParaRPr lang="en-US"/>
        </a:p>
      </dgm:t>
    </dgm:pt>
    <dgm:pt modelId="{39F3BB85-8404-4ADD-AA67-0E512CC18829}">
      <dgm:prSet/>
      <dgm:spPr/>
      <dgm:t>
        <a:bodyPr/>
        <a:lstStyle/>
        <a:p>
          <a:r>
            <a:rPr lang="ru-RU" b="1" dirty="0"/>
            <a:t>захватив в ней множество пленных.</a:t>
          </a:r>
          <a:endParaRPr lang="en-US" dirty="0"/>
        </a:p>
      </dgm:t>
    </dgm:pt>
    <dgm:pt modelId="{D9F864B9-A613-4323-9EAD-5482B51018D5}" type="parTrans" cxnId="{BFEA3BD6-5EE7-4B78-8723-8CFA36F86EF3}">
      <dgm:prSet/>
      <dgm:spPr/>
      <dgm:t>
        <a:bodyPr/>
        <a:lstStyle/>
        <a:p>
          <a:endParaRPr lang="en-US"/>
        </a:p>
      </dgm:t>
    </dgm:pt>
    <dgm:pt modelId="{C96BC974-02C6-4922-98F8-B34BFD5A81FE}" type="sibTrans" cxnId="{BFEA3BD6-5EE7-4B78-8723-8CFA36F86EF3}">
      <dgm:prSet/>
      <dgm:spPr/>
      <dgm:t>
        <a:bodyPr/>
        <a:lstStyle/>
        <a:p>
          <a:endParaRPr lang="en-US"/>
        </a:p>
      </dgm:t>
    </dgm:pt>
    <dgm:pt modelId="{B55B0ABB-8D47-4CF1-96C0-A48728B0714D}">
      <dgm:prSet/>
      <dgm:spPr/>
      <dgm:t>
        <a:bodyPr/>
        <a:lstStyle/>
        <a:p>
          <a:r>
            <a:rPr lang="ru-RU" b="1" dirty="0"/>
            <a:t>царь хвалил меня за это чрезвычайно</a:t>
          </a:r>
          <a:endParaRPr lang="en-US" dirty="0"/>
        </a:p>
      </dgm:t>
    </dgm:pt>
    <dgm:pt modelId="{238623B5-EA9D-4F6E-87B7-E723A985D118}" type="parTrans" cxnId="{B910CAEF-C746-456F-ADAA-72EC8F1B7764}">
      <dgm:prSet/>
      <dgm:spPr/>
      <dgm:t>
        <a:bodyPr/>
        <a:lstStyle/>
        <a:p>
          <a:endParaRPr lang="en-US"/>
        </a:p>
      </dgm:t>
    </dgm:pt>
    <dgm:pt modelId="{2A288282-FE0A-4A2F-AEEE-9ED025ECE40B}" type="sibTrans" cxnId="{B910CAEF-C746-456F-ADAA-72EC8F1B7764}">
      <dgm:prSet/>
      <dgm:spPr/>
      <dgm:t>
        <a:bodyPr/>
        <a:lstStyle/>
        <a:p>
          <a:endParaRPr lang="en-US"/>
        </a:p>
      </dgm:t>
    </dgm:pt>
    <dgm:pt modelId="{D2429C94-6C34-4A5C-AB9E-F3C273FEEBA5}">
      <dgm:prSet/>
      <dgm:spPr/>
      <dgm:t>
        <a:bodyPr/>
        <a:lstStyle/>
        <a:p>
          <a:r>
            <a:rPr lang="ru-RU" dirty="0"/>
            <a:t>. Надпись на гробнице. ХХVI век до н.э. </a:t>
          </a:r>
          <a:endParaRPr lang="en-US" dirty="0"/>
        </a:p>
      </dgm:t>
    </dgm:pt>
    <dgm:pt modelId="{499DD1B6-F009-4BC3-B132-BCAF3509DB39}" type="parTrans" cxnId="{663FF639-9D09-415B-906B-623FBDCF149E}">
      <dgm:prSet/>
      <dgm:spPr/>
      <dgm:t>
        <a:bodyPr/>
        <a:lstStyle/>
        <a:p>
          <a:endParaRPr lang="en-US"/>
        </a:p>
      </dgm:t>
    </dgm:pt>
    <dgm:pt modelId="{67FFE49D-62F2-4543-8EDC-4DEE220E6D39}" type="sibTrans" cxnId="{663FF639-9D09-415B-906B-623FBDCF149E}">
      <dgm:prSet/>
      <dgm:spPr/>
      <dgm:t>
        <a:bodyPr/>
        <a:lstStyle/>
        <a:p>
          <a:endParaRPr lang="en-US"/>
        </a:p>
      </dgm:t>
    </dgm:pt>
    <dgm:pt modelId="{80E85909-DAF9-CA40-970C-32F0CAD1BE96}" type="pres">
      <dgm:prSet presAssocID="{713A10C9-AEBA-4DB1-BF65-780087BD8F88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9A103AF9-0FEA-F54E-AAF7-825BD57E1368}" type="pres">
      <dgm:prSet presAssocID="{FE7E3EC5-FD39-4AA2-B47D-694B0EBC20F5}" presName="thickLine" presStyleLbl="alignNode1" presStyleIdx="0" presStyleCnt="10"/>
      <dgm:spPr/>
    </dgm:pt>
    <dgm:pt modelId="{F656FC69-1097-B249-82A2-8C00FA66292D}" type="pres">
      <dgm:prSet presAssocID="{FE7E3EC5-FD39-4AA2-B47D-694B0EBC20F5}" presName="horz1" presStyleCnt="0"/>
      <dgm:spPr/>
    </dgm:pt>
    <dgm:pt modelId="{179E234D-340E-004E-A6B4-DD07A3AA3639}" type="pres">
      <dgm:prSet presAssocID="{FE7E3EC5-FD39-4AA2-B47D-694B0EBC20F5}" presName="tx1" presStyleLbl="revTx" presStyleIdx="0" presStyleCnt="10"/>
      <dgm:spPr/>
      <dgm:t>
        <a:bodyPr/>
        <a:lstStyle/>
        <a:p>
          <a:endParaRPr lang="ru-RU"/>
        </a:p>
      </dgm:t>
    </dgm:pt>
    <dgm:pt modelId="{241B212A-E700-D640-B813-D5320932035B}" type="pres">
      <dgm:prSet presAssocID="{FE7E3EC5-FD39-4AA2-B47D-694B0EBC20F5}" presName="vert1" presStyleCnt="0"/>
      <dgm:spPr/>
    </dgm:pt>
    <dgm:pt modelId="{5EA318C3-B8C9-4741-8E9E-755A78EA0BE8}" type="pres">
      <dgm:prSet presAssocID="{EC6A2794-1AAD-41DB-B2C9-3DA8DE29E1FF}" presName="thickLine" presStyleLbl="alignNode1" presStyleIdx="1" presStyleCnt="10"/>
      <dgm:spPr/>
    </dgm:pt>
    <dgm:pt modelId="{2D31CC41-0DC2-9D43-BD3F-661B61B9D64F}" type="pres">
      <dgm:prSet presAssocID="{EC6A2794-1AAD-41DB-B2C9-3DA8DE29E1FF}" presName="horz1" presStyleCnt="0"/>
      <dgm:spPr/>
    </dgm:pt>
    <dgm:pt modelId="{3A79C3B8-257E-3145-B6E8-DFC1E7AC2D21}" type="pres">
      <dgm:prSet presAssocID="{EC6A2794-1AAD-41DB-B2C9-3DA8DE29E1FF}" presName="tx1" presStyleLbl="revTx" presStyleIdx="1" presStyleCnt="10"/>
      <dgm:spPr/>
      <dgm:t>
        <a:bodyPr/>
        <a:lstStyle/>
        <a:p>
          <a:endParaRPr lang="ru-RU"/>
        </a:p>
      </dgm:t>
    </dgm:pt>
    <dgm:pt modelId="{1BCAA240-24CD-FC45-9FFA-A4079653D960}" type="pres">
      <dgm:prSet presAssocID="{EC6A2794-1AAD-41DB-B2C9-3DA8DE29E1FF}" presName="vert1" presStyleCnt="0"/>
      <dgm:spPr/>
    </dgm:pt>
    <dgm:pt modelId="{051D60E5-25C6-8E4B-8361-1A66BD458E99}" type="pres">
      <dgm:prSet presAssocID="{7CEB61D8-F35C-4623-AF7D-5BA5BD8138B2}" presName="thickLine" presStyleLbl="alignNode1" presStyleIdx="2" presStyleCnt="10"/>
      <dgm:spPr/>
    </dgm:pt>
    <dgm:pt modelId="{02BE5C65-358A-964E-9A0B-7D46C0258E0B}" type="pres">
      <dgm:prSet presAssocID="{7CEB61D8-F35C-4623-AF7D-5BA5BD8138B2}" presName="horz1" presStyleCnt="0"/>
      <dgm:spPr/>
    </dgm:pt>
    <dgm:pt modelId="{BA293839-444F-CB4D-AABC-4F3832576464}" type="pres">
      <dgm:prSet presAssocID="{7CEB61D8-F35C-4623-AF7D-5BA5BD8138B2}" presName="tx1" presStyleLbl="revTx" presStyleIdx="2" presStyleCnt="10"/>
      <dgm:spPr/>
      <dgm:t>
        <a:bodyPr/>
        <a:lstStyle/>
        <a:p>
          <a:endParaRPr lang="ru-RU"/>
        </a:p>
      </dgm:t>
    </dgm:pt>
    <dgm:pt modelId="{A50C6365-27D0-2D4C-9FF9-0221D7E2ED2C}" type="pres">
      <dgm:prSet presAssocID="{7CEB61D8-F35C-4623-AF7D-5BA5BD8138B2}" presName="vert1" presStyleCnt="0"/>
      <dgm:spPr/>
    </dgm:pt>
    <dgm:pt modelId="{03518FAC-063B-FC40-8768-355BD2FCE60F}" type="pres">
      <dgm:prSet presAssocID="{F0D6EC4D-4E74-48EC-AAE6-082A6ED65AC3}" presName="thickLine" presStyleLbl="alignNode1" presStyleIdx="3" presStyleCnt="10"/>
      <dgm:spPr/>
    </dgm:pt>
    <dgm:pt modelId="{3BA7AD1E-3486-344E-AD21-9AA8BCF14721}" type="pres">
      <dgm:prSet presAssocID="{F0D6EC4D-4E74-48EC-AAE6-082A6ED65AC3}" presName="horz1" presStyleCnt="0"/>
      <dgm:spPr/>
    </dgm:pt>
    <dgm:pt modelId="{7A529A73-B153-0B4A-BC87-EFA8DED0F361}" type="pres">
      <dgm:prSet presAssocID="{F0D6EC4D-4E74-48EC-AAE6-082A6ED65AC3}" presName="tx1" presStyleLbl="revTx" presStyleIdx="3" presStyleCnt="10"/>
      <dgm:spPr/>
      <dgm:t>
        <a:bodyPr/>
        <a:lstStyle/>
        <a:p>
          <a:endParaRPr lang="ru-RU"/>
        </a:p>
      </dgm:t>
    </dgm:pt>
    <dgm:pt modelId="{CC512D4C-67EB-7147-931C-E5E9A61A0F72}" type="pres">
      <dgm:prSet presAssocID="{F0D6EC4D-4E74-48EC-AAE6-082A6ED65AC3}" presName="vert1" presStyleCnt="0"/>
      <dgm:spPr/>
    </dgm:pt>
    <dgm:pt modelId="{6A78AB4B-E9C7-6E41-A242-3F73A488E94B}" type="pres">
      <dgm:prSet presAssocID="{1516AE40-97B8-4027-AFFC-71D089EEB352}" presName="thickLine" presStyleLbl="alignNode1" presStyleIdx="4" presStyleCnt="10"/>
      <dgm:spPr/>
    </dgm:pt>
    <dgm:pt modelId="{1175B178-6523-0849-8449-2F4F75F55CEA}" type="pres">
      <dgm:prSet presAssocID="{1516AE40-97B8-4027-AFFC-71D089EEB352}" presName="horz1" presStyleCnt="0"/>
      <dgm:spPr/>
    </dgm:pt>
    <dgm:pt modelId="{BE007633-062E-7E4C-878E-083927BC2E14}" type="pres">
      <dgm:prSet presAssocID="{1516AE40-97B8-4027-AFFC-71D089EEB352}" presName="tx1" presStyleLbl="revTx" presStyleIdx="4" presStyleCnt="10"/>
      <dgm:spPr/>
      <dgm:t>
        <a:bodyPr/>
        <a:lstStyle/>
        <a:p>
          <a:endParaRPr lang="ru-RU"/>
        </a:p>
      </dgm:t>
    </dgm:pt>
    <dgm:pt modelId="{0B023759-CD20-5043-BA1C-0DC82B8CE844}" type="pres">
      <dgm:prSet presAssocID="{1516AE40-97B8-4027-AFFC-71D089EEB352}" presName="vert1" presStyleCnt="0"/>
      <dgm:spPr/>
    </dgm:pt>
    <dgm:pt modelId="{2CC22CE1-6660-7542-8BD4-3FFA42B0B1E6}" type="pres">
      <dgm:prSet presAssocID="{D1F1EB86-48A8-4352-9663-A80E5A7E0C3C}" presName="thickLine" presStyleLbl="alignNode1" presStyleIdx="5" presStyleCnt="10"/>
      <dgm:spPr/>
    </dgm:pt>
    <dgm:pt modelId="{FFA7734E-C026-6F4B-86FB-9D6856FC8857}" type="pres">
      <dgm:prSet presAssocID="{D1F1EB86-48A8-4352-9663-A80E5A7E0C3C}" presName="horz1" presStyleCnt="0"/>
      <dgm:spPr/>
    </dgm:pt>
    <dgm:pt modelId="{6E5CDD5F-0DDB-5741-9BBD-FE6E289D03A1}" type="pres">
      <dgm:prSet presAssocID="{D1F1EB86-48A8-4352-9663-A80E5A7E0C3C}" presName="tx1" presStyleLbl="revTx" presStyleIdx="5" presStyleCnt="10"/>
      <dgm:spPr/>
      <dgm:t>
        <a:bodyPr/>
        <a:lstStyle/>
        <a:p>
          <a:endParaRPr lang="ru-RU"/>
        </a:p>
      </dgm:t>
    </dgm:pt>
    <dgm:pt modelId="{E3A499D2-F3DE-BB49-9802-CA2EC468B702}" type="pres">
      <dgm:prSet presAssocID="{D1F1EB86-48A8-4352-9663-A80E5A7E0C3C}" presName="vert1" presStyleCnt="0"/>
      <dgm:spPr/>
    </dgm:pt>
    <dgm:pt modelId="{17252F24-8265-E045-8A9E-63F780B6FFE5}" type="pres">
      <dgm:prSet presAssocID="{E145EE42-5BC4-458D-A7F8-3A8C93572634}" presName="thickLine" presStyleLbl="alignNode1" presStyleIdx="6" presStyleCnt="10"/>
      <dgm:spPr/>
    </dgm:pt>
    <dgm:pt modelId="{587F8E6C-DF3A-F749-BD69-AAF3C14F920A}" type="pres">
      <dgm:prSet presAssocID="{E145EE42-5BC4-458D-A7F8-3A8C93572634}" presName="horz1" presStyleCnt="0"/>
      <dgm:spPr/>
    </dgm:pt>
    <dgm:pt modelId="{2AC9C6E9-0408-8149-90C9-0FDB398BFFBD}" type="pres">
      <dgm:prSet presAssocID="{E145EE42-5BC4-458D-A7F8-3A8C93572634}" presName="tx1" presStyleLbl="revTx" presStyleIdx="6" presStyleCnt="10"/>
      <dgm:spPr/>
      <dgm:t>
        <a:bodyPr/>
        <a:lstStyle/>
        <a:p>
          <a:endParaRPr lang="ru-RU"/>
        </a:p>
      </dgm:t>
    </dgm:pt>
    <dgm:pt modelId="{F8C9E6EE-2F4F-7A47-9102-73264DDBF786}" type="pres">
      <dgm:prSet presAssocID="{E145EE42-5BC4-458D-A7F8-3A8C93572634}" presName="vert1" presStyleCnt="0"/>
      <dgm:spPr/>
    </dgm:pt>
    <dgm:pt modelId="{900E5BB5-ABF5-4340-96AB-033928DF23B5}" type="pres">
      <dgm:prSet presAssocID="{39F3BB85-8404-4ADD-AA67-0E512CC18829}" presName="thickLine" presStyleLbl="alignNode1" presStyleIdx="7" presStyleCnt="10"/>
      <dgm:spPr/>
    </dgm:pt>
    <dgm:pt modelId="{60E369AC-3E67-5443-A6D2-BD3D6E8993FF}" type="pres">
      <dgm:prSet presAssocID="{39F3BB85-8404-4ADD-AA67-0E512CC18829}" presName="horz1" presStyleCnt="0"/>
      <dgm:spPr/>
    </dgm:pt>
    <dgm:pt modelId="{32585051-C997-7A4C-8149-00C0C971A784}" type="pres">
      <dgm:prSet presAssocID="{39F3BB85-8404-4ADD-AA67-0E512CC18829}" presName="tx1" presStyleLbl="revTx" presStyleIdx="7" presStyleCnt="10"/>
      <dgm:spPr/>
      <dgm:t>
        <a:bodyPr/>
        <a:lstStyle/>
        <a:p>
          <a:endParaRPr lang="ru-RU"/>
        </a:p>
      </dgm:t>
    </dgm:pt>
    <dgm:pt modelId="{A15DB314-40CE-AC4E-89F8-0D767C51415F}" type="pres">
      <dgm:prSet presAssocID="{39F3BB85-8404-4ADD-AA67-0E512CC18829}" presName="vert1" presStyleCnt="0"/>
      <dgm:spPr/>
    </dgm:pt>
    <dgm:pt modelId="{F936A7E0-1ACD-C14D-8DB5-BE42BA2498CA}" type="pres">
      <dgm:prSet presAssocID="{B55B0ABB-8D47-4CF1-96C0-A48728B0714D}" presName="thickLine" presStyleLbl="alignNode1" presStyleIdx="8" presStyleCnt="10"/>
      <dgm:spPr/>
    </dgm:pt>
    <dgm:pt modelId="{3C3B7B0A-8289-0146-9F37-492DE2019D2E}" type="pres">
      <dgm:prSet presAssocID="{B55B0ABB-8D47-4CF1-96C0-A48728B0714D}" presName="horz1" presStyleCnt="0"/>
      <dgm:spPr/>
    </dgm:pt>
    <dgm:pt modelId="{CC07B2AF-EBD4-514B-B2BE-E23F3FF212C5}" type="pres">
      <dgm:prSet presAssocID="{B55B0ABB-8D47-4CF1-96C0-A48728B0714D}" presName="tx1" presStyleLbl="revTx" presStyleIdx="8" presStyleCnt="10"/>
      <dgm:spPr/>
      <dgm:t>
        <a:bodyPr/>
        <a:lstStyle/>
        <a:p>
          <a:endParaRPr lang="ru-RU"/>
        </a:p>
      </dgm:t>
    </dgm:pt>
    <dgm:pt modelId="{44314F2D-C6C6-A64B-A885-0FE3568DC8C7}" type="pres">
      <dgm:prSet presAssocID="{B55B0ABB-8D47-4CF1-96C0-A48728B0714D}" presName="vert1" presStyleCnt="0"/>
      <dgm:spPr/>
    </dgm:pt>
    <dgm:pt modelId="{84273F41-A136-184F-B7B6-BF9A63799773}" type="pres">
      <dgm:prSet presAssocID="{D2429C94-6C34-4A5C-AB9E-F3C273FEEBA5}" presName="thickLine" presStyleLbl="alignNode1" presStyleIdx="9" presStyleCnt="10"/>
      <dgm:spPr/>
    </dgm:pt>
    <dgm:pt modelId="{0D2D471D-77FE-8D42-A7F6-205EEA1C077C}" type="pres">
      <dgm:prSet presAssocID="{D2429C94-6C34-4A5C-AB9E-F3C273FEEBA5}" presName="horz1" presStyleCnt="0"/>
      <dgm:spPr/>
    </dgm:pt>
    <dgm:pt modelId="{E2DDE47C-D4E6-B24D-9B38-CB0AA52F02DF}" type="pres">
      <dgm:prSet presAssocID="{D2429C94-6C34-4A5C-AB9E-F3C273FEEBA5}" presName="tx1" presStyleLbl="revTx" presStyleIdx="9" presStyleCnt="10"/>
      <dgm:spPr/>
      <dgm:t>
        <a:bodyPr/>
        <a:lstStyle/>
        <a:p>
          <a:endParaRPr lang="ru-RU"/>
        </a:p>
      </dgm:t>
    </dgm:pt>
    <dgm:pt modelId="{76BCDF02-9FE2-6F49-90B5-3F6F0F028C31}" type="pres">
      <dgm:prSet presAssocID="{D2429C94-6C34-4A5C-AB9E-F3C273FEEBA5}" presName="vert1" presStyleCnt="0"/>
      <dgm:spPr/>
    </dgm:pt>
  </dgm:ptLst>
  <dgm:cxnLst>
    <dgm:cxn modelId="{6C6FE2CF-3A6A-FB4A-8B8D-AB2D59773D42}" type="presOf" srcId="{39F3BB85-8404-4ADD-AA67-0E512CC18829}" destId="{32585051-C997-7A4C-8149-00C0C971A784}" srcOrd="0" destOrd="0" presId="urn:microsoft.com/office/officeart/2008/layout/LinedList"/>
    <dgm:cxn modelId="{6E8A047A-A56A-4227-8C4C-E095F3FF60A9}" srcId="{713A10C9-AEBA-4DB1-BF65-780087BD8F88}" destId="{1516AE40-97B8-4027-AFFC-71D089EEB352}" srcOrd="4" destOrd="0" parTransId="{E8487007-0E10-4A2E-8948-8BF5904B9785}" sibTransId="{10EEF2C4-FF30-418D-A3D0-EB645CC1705F}"/>
    <dgm:cxn modelId="{C9D5CF40-E7E5-7748-A1AA-C1CEAB656320}" type="presOf" srcId="{FE7E3EC5-FD39-4AA2-B47D-694B0EBC20F5}" destId="{179E234D-340E-004E-A6B4-DD07A3AA3639}" srcOrd="0" destOrd="0" presId="urn:microsoft.com/office/officeart/2008/layout/LinedList"/>
    <dgm:cxn modelId="{5585D3B3-9A26-6146-B794-B0B41C8702D2}" type="presOf" srcId="{1516AE40-97B8-4027-AFFC-71D089EEB352}" destId="{BE007633-062E-7E4C-878E-083927BC2E14}" srcOrd="0" destOrd="0" presId="urn:microsoft.com/office/officeart/2008/layout/LinedList"/>
    <dgm:cxn modelId="{622A683C-07E2-4B43-92BE-08BBEF42FECE}" type="presOf" srcId="{D2429C94-6C34-4A5C-AB9E-F3C273FEEBA5}" destId="{E2DDE47C-D4E6-B24D-9B38-CB0AA52F02DF}" srcOrd="0" destOrd="0" presId="urn:microsoft.com/office/officeart/2008/layout/LinedList"/>
    <dgm:cxn modelId="{986D195B-5955-9A44-BBF1-2828E745C0B6}" type="presOf" srcId="{7CEB61D8-F35C-4623-AF7D-5BA5BD8138B2}" destId="{BA293839-444F-CB4D-AABC-4F3832576464}" srcOrd="0" destOrd="0" presId="urn:microsoft.com/office/officeart/2008/layout/LinedList"/>
    <dgm:cxn modelId="{FEB49337-0052-994D-8683-CC043CA80A1A}" type="presOf" srcId="{E145EE42-5BC4-458D-A7F8-3A8C93572634}" destId="{2AC9C6E9-0408-8149-90C9-0FDB398BFFBD}" srcOrd="0" destOrd="0" presId="urn:microsoft.com/office/officeart/2008/layout/LinedList"/>
    <dgm:cxn modelId="{05FFAFA7-547E-E248-B6BF-F1112258009B}" type="presOf" srcId="{EC6A2794-1AAD-41DB-B2C9-3DA8DE29E1FF}" destId="{3A79C3B8-257E-3145-B6E8-DFC1E7AC2D21}" srcOrd="0" destOrd="0" presId="urn:microsoft.com/office/officeart/2008/layout/LinedList"/>
    <dgm:cxn modelId="{480674F5-ADB0-4C77-837A-DF37D070EE3F}" srcId="{713A10C9-AEBA-4DB1-BF65-780087BD8F88}" destId="{D1F1EB86-48A8-4352-9663-A80E5A7E0C3C}" srcOrd="5" destOrd="0" parTransId="{B04308C1-9C2F-40F4-A951-D998540C33E5}" sibTransId="{98DA7358-60EF-440E-BA24-8BDAD45966D0}"/>
    <dgm:cxn modelId="{B910CAEF-C746-456F-ADAA-72EC8F1B7764}" srcId="{713A10C9-AEBA-4DB1-BF65-780087BD8F88}" destId="{B55B0ABB-8D47-4CF1-96C0-A48728B0714D}" srcOrd="8" destOrd="0" parTransId="{238623B5-EA9D-4F6E-87B7-E723A985D118}" sibTransId="{2A288282-FE0A-4A2F-AEEE-9ED025ECE40B}"/>
    <dgm:cxn modelId="{BFEA3BD6-5EE7-4B78-8723-8CFA36F86EF3}" srcId="{713A10C9-AEBA-4DB1-BF65-780087BD8F88}" destId="{39F3BB85-8404-4ADD-AA67-0E512CC18829}" srcOrd="7" destOrd="0" parTransId="{D9F864B9-A613-4323-9EAD-5482B51018D5}" sibTransId="{C96BC974-02C6-4922-98F8-B34BFD5A81FE}"/>
    <dgm:cxn modelId="{9415F8DA-0C2A-4CD2-A1F1-EC5A249A91BB}" srcId="{713A10C9-AEBA-4DB1-BF65-780087BD8F88}" destId="{7CEB61D8-F35C-4623-AF7D-5BA5BD8138B2}" srcOrd="2" destOrd="0" parTransId="{0A021A75-B5F8-431A-A102-79B2F721EAF3}" sibTransId="{733F307A-B230-43AA-9459-A6481DF97E4C}"/>
    <dgm:cxn modelId="{663FF639-9D09-415B-906B-623FBDCF149E}" srcId="{713A10C9-AEBA-4DB1-BF65-780087BD8F88}" destId="{D2429C94-6C34-4A5C-AB9E-F3C273FEEBA5}" srcOrd="9" destOrd="0" parTransId="{499DD1B6-F009-4BC3-B132-BCAF3509DB39}" sibTransId="{67FFE49D-62F2-4543-8EDC-4DEE220E6D39}"/>
    <dgm:cxn modelId="{12FD4517-A250-4DA9-854F-031ACA60AA71}" srcId="{713A10C9-AEBA-4DB1-BF65-780087BD8F88}" destId="{FE7E3EC5-FD39-4AA2-B47D-694B0EBC20F5}" srcOrd="0" destOrd="0" parTransId="{35613C9D-97DB-40A1-A891-85A22B590830}" sibTransId="{278C8478-FDB6-4DA6-9B35-B574A4DB7469}"/>
    <dgm:cxn modelId="{5D6FDEFC-55F4-7D44-A624-C824CC23827D}" type="presOf" srcId="{D1F1EB86-48A8-4352-9663-A80E5A7E0C3C}" destId="{6E5CDD5F-0DDB-5741-9BBD-FE6E289D03A1}" srcOrd="0" destOrd="0" presId="urn:microsoft.com/office/officeart/2008/layout/LinedList"/>
    <dgm:cxn modelId="{223679DB-35F2-1647-B934-D8FC80EF9A34}" type="presOf" srcId="{713A10C9-AEBA-4DB1-BF65-780087BD8F88}" destId="{80E85909-DAF9-CA40-970C-32F0CAD1BE96}" srcOrd="0" destOrd="0" presId="urn:microsoft.com/office/officeart/2008/layout/LinedList"/>
    <dgm:cxn modelId="{277A0D2A-C7E2-4236-8CD0-04CA05D15B84}" srcId="{713A10C9-AEBA-4DB1-BF65-780087BD8F88}" destId="{E145EE42-5BC4-458D-A7F8-3A8C93572634}" srcOrd="6" destOrd="0" parTransId="{8C5A3EF5-A983-4606-8F5B-23DA1DF7B4D6}" sibTransId="{6BB77233-D00D-4376-A627-D95F48E645F9}"/>
    <dgm:cxn modelId="{3591DC19-C05B-824A-9DBD-5EA76BDB4E9F}" type="presOf" srcId="{B55B0ABB-8D47-4CF1-96C0-A48728B0714D}" destId="{CC07B2AF-EBD4-514B-B2BE-E23F3FF212C5}" srcOrd="0" destOrd="0" presId="urn:microsoft.com/office/officeart/2008/layout/LinedList"/>
    <dgm:cxn modelId="{593156B8-90E4-374E-9B87-97018C1E2439}" type="presOf" srcId="{F0D6EC4D-4E74-48EC-AAE6-082A6ED65AC3}" destId="{7A529A73-B153-0B4A-BC87-EFA8DED0F361}" srcOrd="0" destOrd="0" presId="urn:microsoft.com/office/officeart/2008/layout/LinedList"/>
    <dgm:cxn modelId="{E73B05F7-72BA-4DB0-AF95-04C6E2674F21}" srcId="{713A10C9-AEBA-4DB1-BF65-780087BD8F88}" destId="{EC6A2794-1AAD-41DB-B2C9-3DA8DE29E1FF}" srcOrd="1" destOrd="0" parTransId="{AB02C853-504F-4807-8406-C315C3F0E0A1}" sibTransId="{3A63309A-958B-4F9E-94AF-F85623B43CAA}"/>
    <dgm:cxn modelId="{DA027384-1764-49D3-B3CE-5928E881F82F}" srcId="{713A10C9-AEBA-4DB1-BF65-780087BD8F88}" destId="{F0D6EC4D-4E74-48EC-AAE6-082A6ED65AC3}" srcOrd="3" destOrd="0" parTransId="{EFA7D068-EFFF-4451-AE40-1B285AB9EBCF}" sibTransId="{B7E57367-2D2C-4DA3-A0B1-3575391D6FFC}"/>
    <dgm:cxn modelId="{22709649-8B72-124D-BBFB-BFF4073FC847}" type="presParOf" srcId="{80E85909-DAF9-CA40-970C-32F0CAD1BE96}" destId="{9A103AF9-0FEA-F54E-AAF7-825BD57E1368}" srcOrd="0" destOrd="0" presId="urn:microsoft.com/office/officeart/2008/layout/LinedList"/>
    <dgm:cxn modelId="{0ED30D0D-6425-FA47-9563-BF27216DA9DB}" type="presParOf" srcId="{80E85909-DAF9-CA40-970C-32F0CAD1BE96}" destId="{F656FC69-1097-B249-82A2-8C00FA66292D}" srcOrd="1" destOrd="0" presId="urn:microsoft.com/office/officeart/2008/layout/LinedList"/>
    <dgm:cxn modelId="{DA45277D-C04C-0446-A3CF-ADA767D0B1FD}" type="presParOf" srcId="{F656FC69-1097-B249-82A2-8C00FA66292D}" destId="{179E234D-340E-004E-A6B4-DD07A3AA3639}" srcOrd="0" destOrd="0" presId="urn:microsoft.com/office/officeart/2008/layout/LinedList"/>
    <dgm:cxn modelId="{E39BE34C-F194-DC47-A298-987492C67420}" type="presParOf" srcId="{F656FC69-1097-B249-82A2-8C00FA66292D}" destId="{241B212A-E700-D640-B813-D5320932035B}" srcOrd="1" destOrd="0" presId="urn:microsoft.com/office/officeart/2008/layout/LinedList"/>
    <dgm:cxn modelId="{8601B849-E66B-5349-A07A-AC94F3847695}" type="presParOf" srcId="{80E85909-DAF9-CA40-970C-32F0CAD1BE96}" destId="{5EA318C3-B8C9-4741-8E9E-755A78EA0BE8}" srcOrd="2" destOrd="0" presId="urn:microsoft.com/office/officeart/2008/layout/LinedList"/>
    <dgm:cxn modelId="{73B772F6-C53A-DA40-8E72-6335A14384FE}" type="presParOf" srcId="{80E85909-DAF9-CA40-970C-32F0CAD1BE96}" destId="{2D31CC41-0DC2-9D43-BD3F-661B61B9D64F}" srcOrd="3" destOrd="0" presId="urn:microsoft.com/office/officeart/2008/layout/LinedList"/>
    <dgm:cxn modelId="{CA7EC4EA-1BB9-B347-AD1E-C010D19CD81E}" type="presParOf" srcId="{2D31CC41-0DC2-9D43-BD3F-661B61B9D64F}" destId="{3A79C3B8-257E-3145-B6E8-DFC1E7AC2D21}" srcOrd="0" destOrd="0" presId="urn:microsoft.com/office/officeart/2008/layout/LinedList"/>
    <dgm:cxn modelId="{8F758CF0-C341-B24F-96BE-FDE0557A0142}" type="presParOf" srcId="{2D31CC41-0DC2-9D43-BD3F-661B61B9D64F}" destId="{1BCAA240-24CD-FC45-9FFA-A4079653D960}" srcOrd="1" destOrd="0" presId="urn:microsoft.com/office/officeart/2008/layout/LinedList"/>
    <dgm:cxn modelId="{39FDB377-A80B-634C-97C6-0B780640F1C4}" type="presParOf" srcId="{80E85909-DAF9-CA40-970C-32F0CAD1BE96}" destId="{051D60E5-25C6-8E4B-8361-1A66BD458E99}" srcOrd="4" destOrd="0" presId="urn:microsoft.com/office/officeart/2008/layout/LinedList"/>
    <dgm:cxn modelId="{152013D2-A327-FB45-8A32-22F54D4919DB}" type="presParOf" srcId="{80E85909-DAF9-CA40-970C-32F0CAD1BE96}" destId="{02BE5C65-358A-964E-9A0B-7D46C0258E0B}" srcOrd="5" destOrd="0" presId="urn:microsoft.com/office/officeart/2008/layout/LinedList"/>
    <dgm:cxn modelId="{F8EA8DF2-8670-FD44-BAF7-3A21569AEC5D}" type="presParOf" srcId="{02BE5C65-358A-964E-9A0B-7D46C0258E0B}" destId="{BA293839-444F-CB4D-AABC-4F3832576464}" srcOrd="0" destOrd="0" presId="urn:microsoft.com/office/officeart/2008/layout/LinedList"/>
    <dgm:cxn modelId="{63BF705C-F1E6-0141-A1DA-E11BE271717D}" type="presParOf" srcId="{02BE5C65-358A-964E-9A0B-7D46C0258E0B}" destId="{A50C6365-27D0-2D4C-9FF9-0221D7E2ED2C}" srcOrd="1" destOrd="0" presId="urn:microsoft.com/office/officeart/2008/layout/LinedList"/>
    <dgm:cxn modelId="{733F4A6A-620D-5447-AF7C-F7E5BAE6B0CA}" type="presParOf" srcId="{80E85909-DAF9-CA40-970C-32F0CAD1BE96}" destId="{03518FAC-063B-FC40-8768-355BD2FCE60F}" srcOrd="6" destOrd="0" presId="urn:microsoft.com/office/officeart/2008/layout/LinedList"/>
    <dgm:cxn modelId="{5C564142-BE88-BA46-9633-E7B9B250C9F1}" type="presParOf" srcId="{80E85909-DAF9-CA40-970C-32F0CAD1BE96}" destId="{3BA7AD1E-3486-344E-AD21-9AA8BCF14721}" srcOrd="7" destOrd="0" presId="urn:microsoft.com/office/officeart/2008/layout/LinedList"/>
    <dgm:cxn modelId="{79FF63F6-7F20-5944-90C7-505B3CF876F7}" type="presParOf" srcId="{3BA7AD1E-3486-344E-AD21-9AA8BCF14721}" destId="{7A529A73-B153-0B4A-BC87-EFA8DED0F361}" srcOrd="0" destOrd="0" presId="urn:microsoft.com/office/officeart/2008/layout/LinedList"/>
    <dgm:cxn modelId="{E5F9EC87-B311-6949-921F-26B17F285677}" type="presParOf" srcId="{3BA7AD1E-3486-344E-AD21-9AA8BCF14721}" destId="{CC512D4C-67EB-7147-931C-E5E9A61A0F72}" srcOrd="1" destOrd="0" presId="urn:microsoft.com/office/officeart/2008/layout/LinedList"/>
    <dgm:cxn modelId="{9DAE1FE7-25CE-9F4A-ADBB-874A71A280D9}" type="presParOf" srcId="{80E85909-DAF9-CA40-970C-32F0CAD1BE96}" destId="{6A78AB4B-E9C7-6E41-A242-3F73A488E94B}" srcOrd="8" destOrd="0" presId="urn:microsoft.com/office/officeart/2008/layout/LinedList"/>
    <dgm:cxn modelId="{7FFFC476-D9B9-224A-A5E2-1F161C9E1F9F}" type="presParOf" srcId="{80E85909-DAF9-CA40-970C-32F0CAD1BE96}" destId="{1175B178-6523-0849-8449-2F4F75F55CEA}" srcOrd="9" destOrd="0" presId="urn:microsoft.com/office/officeart/2008/layout/LinedList"/>
    <dgm:cxn modelId="{891D781B-3DF1-F149-9EF2-D8AC3586294D}" type="presParOf" srcId="{1175B178-6523-0849-8449-2F4F75F55CEA}" destId="{BE007633-062E-7E4C-878E-083927BC2E14}" srcOrd="0" destOrd="0" presId="urn:microsoft.com/office/officeart/2008/layout/LinedList"/>
    <dgm:cxn modelId="{CF15E855-3FFC-DB49-94D4-556712B8A7F6}" type="presParOf" srcId="{1175B178-6523-0849-8449-2F4F75F55CEA}" destId="{0B023759-CD20-5043-BA1C-0DC82B8CE844}" srcOrd="1" destOrd="0" presId="urn:microsoft.com/office/officeart/2008/layout/LinedList"/>
    <dgm:cxn modelId="{8B4FC878-B825-A440-96BB-C8B299DAAC3C}" type="presParOf" srcId="{80E85909-DAF9-CA40-970C-32F0CAD1BE96}" destId="{2CC22CE1-6660-7542-8BD4-3FFA42B0B1E6}" srcOrd="10" destOrd="0" presId="urn:microsoft.com/office/officeart/2008/layout/LinedList"/>
    <dgm:cxn modelId="{C756F72B-E34C-2344-8D11-DF8DB86C86C9}" type="presParOf" srcId="{80E85909-DAF9-CA40-970C-32F0CAD1BE96}" destId="{FFA7734E-C026-6F4B-86FB-9D6856FC8857}" srcOrd="11" destOrd="0" presId="urn:microsoft.com/office/officeart/2008/layout/LinedList"/>
    <dgm:cxn modelId="{0C282495-ED2F-1843-825A-F5A7BBE85F7C}" type="presParOf" srcId="{FFA7734E-C026-6F4B-86FB-9D6856FC8857}" destId="{6E5CDD5F-0DDB-5741-9BBD-FE6E289D03A1}" srcOrd="0" destOrd="0" presId="urn:microsoft.com/office/officeart/2008/layout/LinedList"/>
    <dgm:cxn modelId="{1FDC140E-0313-5041-821D-28476433F2D2}" type="presParOf" srcId="{FFA7734E-C026-6F4B-86FB-9D6856FC8857}" destId="{E3A499D2-F3DE-BB49-9802-CA2EC468B702}" srcOrd="1" destOrd="0" presId="urn:microsoft.com/office/officeart/2008/layout/LinedList"/>
    <dgm:cxn modelId="{5DBAE8F4-746F-E54C-BE2B-D5B75BDF97A0}" type="presParOf" srcId="{80E85909-DAF9-CA40-970C-32F0CAD1BE96}" destId="{17252F24-8265-E045-8A9E-63F780B6FFE5}" srcOrd="12" destOrd="0" presId="urn:microsoft.com/office/officeart/2008/layout/LinedList"/>
    <dgm:cxn modelId="{61494EAB-939F-F541-8C41-A2FF016B7F4B}" type="presParOf" srcId="{80E85909-DAF9-CA40-970C-32F0CAD1BE96}" destId="{587F8E6C-DF3A-F749-BD69-AAF3C14F920A}" srcOrd="13" destOrd="0" presId="urn:microsoft.com/office/officeart/2008/layout/LinedList"/>
    <dgm:cxn modelId="{09B42568-B678-E646-A7FE-789A9B01B3D3}" type="presParOf" srcId="{587F8E6C-DF3A-F749-BD69-AAF3C14F920A}" destId="{2AC9C6E9-0408-8149-90C9-0FDB398BFFBD}" srcOrd="0" destOrd="0" presId="urn:microsoft.com/office/officeart/2008/layout/LinedList"/>
    <dgm:cxn modelId="{F759647C-E124-8C44-80F4-514E1CC3899B}" type="presParOf" srcId="{587F8E6C-DF3A-F749-BD69-AAF3C14F920A}" destId="{F8C9E6EE-2F4F-7A47-9102-73264DDBF786}" srcOrd="1" destOrd="0" presId="urn:microsoft.com/office/officeart/2008/layout/LinedList"/>
    <dgm:cxn modelId="{4642685B-6296-8341-B814-DEF76AAFD7A2}" type="presParOf" srcId="{80E85909-DAF9-CA40-970C-32F0CAD1BE96}" destId="{900E5BB5-ABF5-4340-96AB-033928DF23B5}" srcOrd="14" destOrd="0" presId="urn:microsoft.com/office/officeart/2008/layout/LinedList"/>
    <dgm:cxn modelId="{0EFD90B8-0CDC-9D41-ACA1-E626043FC2E2}" type="presParOf" srcId="{80E85909-DAF9-CA40-970C-32F0CAD1BE96}" destId="{60E369AC-3E67-5443-A6D2-BD3D6E8993FF}" srcOrd="15" destOrd="0" presId="urn:microsoft.com/office/officeart/2008/layout/LinedList"/>
    <dgm:cxn modelId="{9D2EBF16-C699-6944-BBE0-4759E9DD3394}" type="presParOf" srcId="{60E369AC-3E67-5443-A6D2-BD3D6E8993FF}" destId="{32585051-C997-7A4C-8149-00C0C971A784}" srcOrd="0" destOrd="0" presId="urn:microsoft.com/office/officeart/2008/layout/LinedList"/>
    <dgm:cxn modelId="{9E02AD58-E275-1E4C-9F7B-EB61F846A571}" type="presParOf" srcId="{60E369AC-3E67-5443-A6D2-BD3D6E8993FF}" destId="{A15DB314-40CE-AC4E-89F8-0D767C51415F}" srcOrd="1" destOrd="0" presId="urn:microsoft.com/office/officeart/2008/layout/LinedList"/>
    <dgm:cxn modelId="{11C1D65D-C53D-AB45-B104-082B13876C41}" type="presParOf" srcId="{80E85909-DAF9-CA40-970C-32F0CAD1BE96}" destId="{F936A7E0-1ACD-C14D-8DB5-BE42BA2498CA}" srcOrd="16" destOrd="0" presId="urn:microsoft.com/office/officeart/2008/layout/LinedList"/>
    <dgm:cxn modelId="{995CA4D8-159B-3C41-B6A1-52B9D9F94105}" type="presParOf" srcId="{80E85909-DAF9-CA40-970C-32F0CAD1BE96}" destId="{3C3B7B0A-8289-0146-9F37-492DE2019D2E}" srcOrd="17" destOrd="0" presId="urn:microsoft.com/office/officeart/2008/layout/LinedList"/>
    <dgm:cxn modelId="{B5F3D34E-9749-9A44-B5BD-8FE005F28EE5}" type="presParOf" srcId="{3C3B7B0A-8289-0146-9F37-492DE2019D2E}" destId="{CC07B2AF-EBD4-514B-B2BE-E23F3FF212C5}" srcOrd="0" destOrd="0" presId="urn:microsoft.com/office/officeart/2008/layout/LinedList"/>
    <dgm:cxn modelId="{84C602A7-64E2-9840-B162-918983460C05}" type="presParOf" srcId="{3C3B7B0A-8289-0146-9F37-492DE2019D2E}" destId="{44314F2D-C6C6-A64B-A885-0FE3568DC8C7}" srcOrd="1" destOrd="0" presId="urn:microsoft.com/office/officeart/2008/layout/LinedList"/>
    <dgm:cxn modelId="{A492112B-BBE7-2D47-912C-9C8B9278565B}" type="presParOf" srcId="{80E85909-DAF9-CA40-970C-32F0CAD1BE96}" destId="{84273F41-A136-184F-B7B6-BF9A63799773}" srcOrd="18" destOrd="0" presId="urn:microsoft.com/office/officeart/2008/layout/LinedList"/>
    <dgm:cxn modelId="{9A2F7716-7E3E-7544-81F8-F68F6114113B}" type="presParOf" srcId="{80E85909-DAF9-CA40-970C-32F0CAD1BE96}" destId="{0D2D471D-77FE-8D42-A7F6-205EEA1C077C}" srcOrd="19" destOrd="0" presId="urn:microsoft.com/office/officeart/2008/layout/LinedList"/>
    <dgm:cxn modelId="{A048D6EB-8B98-FF41-B2D5-B1CFBAE812D5}" type="presParOf" srcId="{0D2D471D-77FE-8D42-A7F6-205EEA1C077C}" destId="{E2DDE47C-D4E6-B24D-9B38-CB0AA52F02DF}" srcOrd="0" destOrd="0" presId="urn:microsoft.com/office/officeart/2008/layout/LinedList"/>
    <dgm:cxn modelId="{6D0F755B-F3C8-B44C-AC8F-3306EB4D12BF}" type="presParOf" srcId="{0D2D471D-77FE-8D42-A7F6-205EEA1C077C}" destId="{76BCDF02-9FE2-6F49-90B5-3F6F0F028C31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80FE1D6-5A68-4388-BFA0-EE8E38DB3719}" type="doc">
      <dgm:prSet loTypeId="urn:microsoft.com/office/officeart/2018/5/layout/IconCircleLabel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19649FA-9D6D-4593-A2AF-072DC0A3CBEE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ru-RU" dirty="0"/>
            <a:t>1. </a:t>
          </a:r>
          <a:r>
            <a:rPr lang="ru-RU" dirty="0">
              <a:solidFill>
                <a:schemeClr val="accent2">
                  <a:lumMod val="60000"/>
                  <a:lumOff val="40000"/>
                </a:schemeClr>
              </a:solidFill>
            </a:rPr>
            <a:t>Работа с историческим документом. Учебник «Древнего мира». Тема: «Строительство пирамид». Можно использовать </a:t>
          </a:r>
          <a:r>
            <a:rPr lang="ru-RU" dirty="0"/>
            <a:t>приём «маркировки текста».</a:t>
          </a:r>
          <a:endParaRPr lang="en-US" dirty="0"/>
        </a:p>
      </dgm:t>
    </dgm:pt>
    <dgm:pt modelId="{3E325B67-7B1F-4F0E-8930-F32F21F0E0D7}" type="parTrans" cxnId="{AC225DE2-45DA-4586-B8CC-B487B3908962}">
      <dgm:prSet/>
      <dgm:spPr/>
      <dgm:t>
        <a:bodyPr/>
        <a:lstStyle/>
        <a:p>
          <a:endParaRPr lang="en-US"/>
        </a:p>
      </dgm:t>
    </dgm:pt>
    <dgm:pt modelId="{5A98F1E8-0F18-4271-86A7-F234023EEA2A}" type="sibTrans" cxnId="{AC225DE2-45DA-4586-B8CC-B487B3908962}">
      <dgm:prSet/>
      <dgm:spPr/>
      <dgm:t>
        <a:bodyPr/>
        <a:lstStyle/>
        <a:p>
          <a:endParaRPr lang="en-US"/>
        </a:p>
      </dgm:t>
    </dgm:pt>
    <dgm:pt modelId="{630E4D7B-9153-4850-8AC6-063C9407F1A8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ru-RU" dirty="0"/>
            <a:t>2</a:t>
          </a:r>
          <a:r>
            <a:rPr lang="ru-RU" dirty="0">
              <a:solidFill>
                <a:schemeClr val="accent2">
                  <a:lumMod val="60000"/>
                  <a:lumOff val="40000"/>
                </a:schemeClr>
              </a:solidFill>
            </a:rPr>
            <a:t>. Назвать самые известные пирамиды Египта. Найдите их на карте и отметьте условным значком район расположения пирамид. Ответить на вопросы. </a:t>
          </a:r>
          <a:endParaRPr lang="en-US" dirty="0">
            <a:solidFill>
              <a:schemeClr val="accent2">
                <a:lumMod val="60000"/>
                <a:lumOff val="40000"/>
              </a:schemeClr>
            </a:solidFill>
          </a:endParaRPr>
        </a:p>
      </dgm:t>
    </dgm:pt>
    <dgm:pt modelId="{9FA621AC-5D70-4B1B-B8BF-90F11A4820D0}" type="parTrans" cxnId="{4E0587A0-8F51-49DB-B472-F0EE4A3E5E19}">
      <dgm:prSet/>
      <dgm:spPr/>
      <dgm:t>
        <a:bodyPr/>
        <a:lstStyle/>
        <a:p>
          <a:endParaRPr lang="en-US"/>
        </a:p>
      </dgm:t>
    </dgm:pt>
    <dgm:pt modelId="{EBF45843-A4CF-413A-9782-8BBE9F380689}" type="sibTrans" cxnId="{4E0587A0-8F51-49DB-B472-F0EE4A3E5E19}">
      <dgm:prSet/>
      <dgm:spPr/>
      <dgm:t>
        <a:bodyPr/>
        <a:lstStyle/>
        <a:p>
          <a:endParaRPr lang="en-US"/>
        </a:p>
      </dgm:t>
    </dgm:pt>
    <dgm:pt modelId="{B401460C-E068-4FEC-977A-5511665D8C87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ru-RU" dirty="0">
              <a:solidFill>
                <a:schemeClr val="accent2">
                  <a:lumMod val="60000"/>
                  <a:lumOff val="40000"/>
                </a:schemeClr>
              </a:solidFill>
            </a:rPr>
            <a:t>3. Составить рассказ от имени египтянина о строительстве пирамид.</a:t>
          </a:r>
          <a:endParaRPr lang="en-US" dirty="0">
            <a:solidFill>
              <a:schemeClr val="accent2">
                <a:lumMod val="60000"/>
                <a:lumOff val="40000"/>
              </a:schemeClr>
            </a:solidFill>
          </a:endParaRPr>
        </a:p>
      </dgm:t>
    </dgm:pt>
    <dgm:pt modelId="{6FE89252-FC5C-4B8E-BD4B-C3517E85814F}" type="parTrans" cxnId="{F320C89E-80A1-46E6-9855-656FA45AF83F}">
      <dgm:prSet/>
      <dgm:spPr/>
      <dgm:t>
        <a:bodyPr/>
        <a:lstStyle/>
        <a:p>
          <a:endParaRPr lang="en-US"/>
        </a:p>
      </dgm:t>
    </dgm:pt>
    <dgm:pt modelId="{89B7FA43-9569-4CE3-8264-EC77EDB67B48}" type="sibTrans" cxnId="{F320C89E-80A1-46E6-9855-656FA45AF83F}">
      <dgm:prSet/>
      <dgm:spPr/>
      <dgm:t>
        <a:bodyPr/>
        <a:lstStyle/>
        <a:p>
          <a:endParaRPr lang="en-US"/>
        </a:p>
      </dgm:t>
    </dgm:pt>
    <dgm:pt modelId="{AC26430A-9B61-42B0-B898-7838F0D6CDD1}" type="pres">
      <dgm:prSet presAssocID="{B80FE1D6-5A68-4388-BFA0-EE8E38DB3719}" presName="root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DA4431A-E0FF-49FD-8100-E275D2E8F505}" type="pres">
      <dgm:prSet presAssocID="{719649FA-9D6D-4593-A2AF-072DC0A3CBEE}" presName="compNode" presStyleCnt="0"/>
      <dgm:spPr/>
    </dgm:pt>
    <dgm:pt modelId="{860C1F1C-7020-4938-869E-215B18414F87}" type="pres">
      <dgm:prSet presAssocID="{719649FA-9D6D-4593-A2AF-072DC0A3CBEE}" presName="iconBgRect" presStyleLbl="bgShp" presStyleIdx="0" presStyleCnt="3"/>
      <dgm:spPr/>
    </dgm:pt>
    <dgm:pt modelId="{6C871785-75DF-4E79-8B72-0AAF626310F7}" type="pres">
      <dgm:prSet presAssocID="{719649FA-9D6D-4593-A2AF-072DC0A3CBEE}" presName="iconRect" presStyleLbl="node1" presStyleIdx="0" presStyleCnt="3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"/>
              </a:ext>
            </a:extLst>
          </a:blip>
          <a:stretch>
            <a:fillRect/>
          </a:stretch>
        </a:blipFill>
      </dgm:spPr>
      <dgm:t>
        <a:bodyPr/>
        <a:lstStyle/>
        <a:p>
          <a:endParaRPr lang="ru-RU"/>
        </a:p>
      </dgm:t>
      <dgm:extLst>
        <a:ext uri="{E40237B7-FDA0-4F09-8148-C483321AD2D9}">
          <dgm14:cNvPr xmlns:dgm14="http://schemas.microsoft.com/office/drawing/2010/diagram" id="0" name="" descr="Funny Face Outline"/>
        </a:ext>
      </dgm:extLst>
    </dgm:pt>
    <dgm:pt modelId="{FA5459B4-381C-4A39-844B-DD38B88CF529}" type="pres">
      <dgm:prSet presAssocID="{719649FA-9D6D-4593-A2AF-072DC0A3CBEE}" presName="spaceRect" presStyleCnt="0"/>
      <dgm:spPr/>
    </dgm:pt>
    <dgm:pt modelId="{1DBB6EA6-6C95-4CEB-B1C4-42CC24D26CA4}" type="pres">
      <dgm:prSet presAssocID="{719649FA-9D6D-4593-A2AF-072DC0A3CBEE}" presName="textRect" presStyleLbl="revTx" presStyleIdx="0" presStyleCnt="3">
        <dgm:presLayoutVars>
          <dgm:chMax val="1"/>
          <dgm:chPref val="1"/>
        </dgm:presLayoutVars>
      </dgm:prSet>
      <dgm:spPr/>
      <dgm:t>
        <a:bodyPr/>
        <a:lstStyle/>
        <a:p>
          <a:endParaRPr lang="ru-RU"/>
        </a:p>
      </dgm:t>
    </dgm:pt>
    <dgm:pt modelId="{8EEFAD28-C38D-4558-9622-E4B110EF107A}" type="pres">
      <dgm:prSet presAssocID="{5A98F1E8-0F18-4271-86A7-F234023EEA2A}" presName="sibTrans" presStyleCnt="0"/>
      <dgm:spPr/>
    </dgm:pt>
    <dgm:pt modelId="{6608CAA8-3B20-41AA-AC9A-20825D9B2FDF}" type="pres">
      <dgm:prSet presAssocID="{630E4D7B-9153-4850-8AC6-063C9407F1A8}" presName="compNode" presStyleCnt="0"/>
      <dgm:spPr/>
    </dgm:pt>
    <dgm:pt modelId="{2E68A456-2A8E-4860-A208-07DFD9E9FE2A}" type="pres">
      <dgm:prSet presAssocID="{630E4D7B-9153-4850-8AC6-063C9407F1A8}" presName="iconBgRect" presStyleLbl="bgShp" presStyleIdx="1" presStyleCnt="3"/>
      <dgm:spPr/>
    </dgm:pt>
    <dgm:pt modelId="{C44B00E1-B944-4157-BADE-A64F06A6A2F9}" type="pres">
      <dgm:prSet presAssocID="{630E4D7B-9153-4850-8AC6-063C9407F1A8}" presName="iconRect" presStyleLbl="node1" presStyleIdx="1" presStyleCnt="3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a:blipFill>
      </dgm:spPr>
      <dgm:t>
        <a:bodyPr/>
        <a:lstStyle/>
        <a:p>
          <a:endParaRPr lang="ru-RU"/>
        </a:p>
      </dgm:t>
      <dgm:extLst>
        <a:ext uri="{E40237B7-FDA0-4F09-8148-C483321AD2D9}">
          <dgm14:cNvPr xmlns:dgm14="http://schemas.microsoft.com/office/drawing/2010/diagram" id="0" name="" descr="Вопросы"/>
        </a:ext>
      </dgm:extLst>
    </dgm:pt>
    <dgm:pt modelId="{F498906C-C95B-442A-9B7B-12AC2360E4EB}" type="pres">
      <dgm:prSet presAssocID="{630E4D7B-9153-4850-8AC6-063C9407F1A8}" presName="spaceRect" presStyleCnt="0"/>
      <dgm:spPr/>
    </dgm:pt>
    <dgm:pt modelId="{E9B0AD63-96E7-4332-BB7B-5304490A14C8}" type="pres">
      <dgm:prSet presAssocID="{630E4D7B-9153-4850-8AC6-063C9407F1A8}" presName="textRect" presStyleLbl="revTx" presStyleIdx="1" presStyleCnt="3">
        <dgm:presLayoutVars>
          <dgm:chMax val="1"/>
          <dgm:chPref val="1"/>
        </dgm:presLayoutVars>
      </dgm:prSet>
      <dgm:spPr/>
      <dgm:t>
        <a:bodyPr/>
        <a:lstStyle/>
        <a:p>
          <a:endParaRPr lang="ru-RU"/>
        </a:p>
      </dgm:t>
    </dgm:pt>
    <dgm:pt modelId="{8E133972-C231-4CC0-954A-77B8B4B6A127}" type="pres">
      <dgm:prSet presAssocID="{EBF45843-A4CF-413A-9782-8BBE9F380689}" presName="sibTrans" presStyleCnt="0"/>
      <dgm:spPr/>
    </dgm:pt>
    <dgm:pt modelId="{432C7211-64B1-475F-81CB-EC3E9B4AEDF4}" type="pres">
      <dgm:prSet presAssocID="{B401460C-E068-4FEC-977A-5511665D8C87}" presName="compNode" presStyleCnt="0"/>
      <dgm:spPr/>
    </dgm:pt>
    <dgm:pt modelId="{79154D6E-DBDB-467F-A86C-D593EF42D5F5}" type="pres">
      <dgm:prSet presAssocID="{B401460C-E068-4FEC-977A-5511665D8C87}" presName="iconBgRect" presStyleLbl="bgShp" presStyleIdx="2" presStyleCnt="3"/>
      <dgm:spPr/>
    </dgm:pt>
    <dgm:pt modelId="{407F90A3-1239-48BE-B0E5-60CC785DF000}" type="pres">
      <dgm:prSet presAssocID="{B401460C-E068-4FEC-977A-5511665D8C87}" presName="iconRect" presStyleLbl="node1" presStyleIdx="2" presStyleCnt="3"/>
      <dgm:spPr>
        <a:blipFill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a:blipFill>
      </dgm:spPr>
      <dgm:t>
        <a:bodyPr/>
        <a:lstStyle/>
        <a:p>
          <a:endParaRPr lang="ru-RU"/>
        </a:p>
      </dgm:t>
      <dgm:extLst>
        <a:ext uri="{E40237B7-FDA0-4F09-8148-C483321AD2D9}">
          <dgm14:cNvPr xmlns:dgm14="http://schemas.microsoft.com/office/drawing/2010/diagram" id="0" name="" descr="Субтитры"/>
        </a:ext>
      </dgm:extLst>
    </dgm:pt>
    <dgm:pt modelId="{9469EEAE-1938-4A92-AF5F-78BF4ADFF261}" type="pres">
      <dgm:prSet presAssocID="{B401460C-E068-4FEC-977A-5511665D8C87}" presName="spaceRect" presStyleCnt="0"/>
      <dgm:spPr/>
    </dgm:pt>
    <dgm:pt modelId="{9B8C512F-D4C3-4C28-A4CA-89FEE7F7E83D}" type="pres">
      <dgm:prSet presAssocID="{B401460C-E068-4FEC-977A-5511665D8C87}" presName="textRect" presStyleLbl="revTx" presStyleIdx="2" presStyleCnt="3">
        <dgm:presLayoutVars>
          <dgm:chMax val="1"/>
          <dgm:chPref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E14BBB1-CFFC-498A-9CDC-313E8AE99585}" type="presOf" srcId="{719649FA-9D6D-4593-A2AF-072DC0A3CBEE}" destId="{1DBB6EA6-6C95-4CEB-B1C4-42CC24D26CA4}" srcOrd="0" destOrd="0" presId="urn:microsoft.com/office/officeart/2018/5/layout/IconCircleLabelList"/>
    <dgm:cxn modelId="{AC225DE2-45DA-4586-B8CC-B487B3908962}" srcId="{B80FE1D6-5A68-4388-BFA0-EE8E38DB3719}" destId="{719649FA-9D6D-4593-A2AF-072DC0A3CBEE}" srcOrd="0" destOrd="0" parTransId="{3E325B67-7B1F-4F0E-8930-F32F21F0E0D7}" sibTransId="{5A98F1E8-0F18-4271-86A7-F234023EEA2A}"/>
    <dgm:cxn modelId="{F320C89E-80A1-46E6-9855-656FA45AF83F}" srcId="{B80FE1D6-5A68-4388-BFA0-EE8E38DB3719}" destId="{B401460C-E068-4FEC-977A-5511665D8C87}" srcOrd="2" destOrd="0" parTransId="{6FE89252-FC5C-4B8E-BD4B-C3517E85814F}" sibTransId="{89B7FA43-9569-4CE3-8264-EC77EDB67B48}"/>
    <dgm:cxn modelId="{4E0587A0-8F51-49DB-B472-F0EE4A3E5E19}" srcId="{B80FE1D6-5A68-4388-BFA0-EE8E38DB3719}" destId="{630E4D7B-9153-4850-8AC6-063C9407F1A8}" srcOrd="1" destOrd="0" parTransId="{9FA621AC-5D70-4B1B-B8BF-90F11A4820D0}" sibTransId="{EBF45843-A4CF-413A-9782-8BBE9F380689}"/>
    <dgm:cxn modelId="{596B8E87-5859-4E0B-945D-7FB08650A382}" type="presOf" srcId="{B401460C-E068-4FEC-977A-5511665D8C87}" destId="{9B8C512F-D4C3-4C28-A4CA-89FEE7F7E83D}" srcOrd="0" destOrd="0" presId="urn:microsoft.com/office/officeart/2018/5/layout/IconCircleLabelList"/>
    <dgm:cxn modelId="{89F4847D-84C9-4F1A-B6BD-756B8837EF71}" type="presOf" srcId="{B80FE1D6-5A68-4388-BFA0-EE8E38DB3719}" destId="{AC26430A-9B61-42B0-B898-7838F0D6CDD1}" srcOrd="0" destOrd="0" presId="urn:microsoft.com/office/officeart/2018/5/layout/IconCircleLabelList"/>
    <dgm:cxn modelId="{77B7FB21-755D-4D64-A5AB-481E5E7F2B57}" type="presOf" srcId="{630E4D7B-9153-4850-8AC6-063C9407F1A8}" destId="{E9B0AD63-96E7-4332-BB7B-5304490A14C8}" srcOrd="0" destOrd="0" presId="urn:microsoft.com/office/officeart/2018/5/layout/IconCircleLabelList"/>
    <dgm:cxn modelId="{8057A15C-E9A7-4C05-843C-239477170068}" type="presParOf" srcId="{AC26430A-9B61-42B0-B898-7838F0D6CDD1}" destId="{7DA4431A-E0FF-49FD-8100-E275D2E8F505}" srcOrd="0" destOrd="0" presId="urn:microsoft.com/office/officeart/2018/5/layout/IconCircleLabelList"/>
    <dgm:cxn modelId="{97F216A2-CDCD-4931-BFD3-D6D779EE91A8}" type="presParOf" srcId="{7DA4431A-E0FF-49FD-8100-E275D2E8F505}" destId="{860C1F1C-7020-4938-869E-215B18414F87}" srcOrd="0" destOrd="0" presId="urn:microsoft.com/office/officeart/2018/5/layout/IconCircleLabelList"/>
    <dgm:cxn modelId="{57171534-CE01-4620-AF63-38F00628CF14}" type="presParOf" srcId="{7DA4431A-E0FF-49FD-8100-E275D2E8F505}" destId="{6C871785-75DF-4E79-8B72-0AAF626310F7}" srcOrd="1" destOrd="0" presId="urn:microsoft.com/office/officeart/2018/5/layout/IconCircleLabelList"/>
    <dgm:cxn modelId="{3F1F7C35-DD54-4C36-B9EA-3C45C7AB8C2E}" type="presParOf" srcId="{7DA4431A-E0FF-49FD-8100-E275D2E8F505}" destId="{FA5459B4-381C-4A39-844B-DD38B88CF529}" srcOrd="2" destOrd="0" presId="urn:microsoft.com/office/officeart/2018/5/layout/IconCircleLabelList"/>
    <dgm:cxn modelId="{65185B19-37E5-4E61-BBDD-205C81A9B5F0}" type="presParOf" srcId="{7DA4431A-E0FF-49FD-8100-E275D2E8F505}" destId="{1DBB6EA6-6C95-4CEB-B1C4-42CC24D26CA4}" srcOrd="3" destOrd="0" presId="urn:microsoft.com/office/officeart/2018/5/layout/IconCircleLabelList"/>
    <dgm:cxn modelId="{E47798E1-48CF-44D1-BAEE-ACCF60488C19}" type="presParOf" srcId="{AC26430A-9B61-42B0-B898-7838F0D6CDD1}" destId="{8EEFAD28-C38D-4558-9622-E4B110EF107A}" srcOrd="1" destOrd="0" presId="urn:microsoft.com/office/officeart/2018/5/layout/IconCircleLabelList"/>
    <dgm:cxn modelId="{B5A098FA-FCEE-4E01-867D-B000BF4D35AF}" type="presParOf" srcId="{AC26430A-9B61-42B0-B898-7838F0D6CDD1}" destId="{6608CAA8-3B20-41AA-AC9A-20825D9B2FDF}" srcOrd="2" destOrd="0" presId="urn:microsoft.com/office/officeart/2018/5/layout/IconCircleLabelList"/>
    <dgm:cxn modelId="{88FECC0E-7E0B-4166-8AFC-B44CCAA09F67}" type="presParOf" srcId="{6608CAA8-3B20-41AA-AC9A-20825D9B2FDF}" destId="{2E68A456-2A8E-4860-A208-07DFD9E9FE2A}" srcOrd="0" destOrd="0" presId="urn:microsoft.com/office/officeart/2018/5/layout/IconCircleLabelList"/>
    <dgm:cxn modelId="{5C696D36-84B7-4873-9348-2EB843EA2847}" type="presParOf" srcId="{6608CAA8-3B20-41AA-AC9A-20825D9B2FDF}" destId="{C44B00E1-B944-4157-BADE-A64F06A6A2F9}" srcOrd="1" destOrd="0" presId="urn:microsoft.com/office/officeart/2018/5/layout/IconCircleLabelList"/>
    <dgm:cxn modelId="{FF7454F5-103C-445E-AEE8-EF1CAD20E8AE}" type="presParOf" srcId="{6608CAA8-3B20-41AA-AC9A-20825D9B2FDF}" destId="{F498906C-C95B-442A-9B7B-12AC2360E4EB}" srcOrd="2" destOrd="0" presId="urn:microsoft.com/office/officeart/2018/5/layout/IconCircleLabelList"/>
    <dgm:cxn modelId="{1E75CD34-5DA2-4CB9-8E5C-345165419B15}" type="presParOf" srcId="{6608CAA8-3B20-41AA-AC9A-20825D9B2FDF}" destId="{E9B0AD63-96E7-4332-BB7B-5304490A14C8}" srcOrd="3" destOrd="0" presId="urn:microsoft.com/office/officeart/2018/5/layout/IconCircleLabelList"/>
    <dgm:cxn modelId="{2BD231FA-D21A-47E9-80D3-CEC2A858EA13}" type="presParOf" srcId="{AC26430A-9B61-42B0-B898-7838F0D6CDD1}" destId="{8E133972-C231-4CC0-954A-77B8B4B6A127}" srcOrd="3" destOrd="0" presId="urn:microsoft.com/office/officeart/2018/5/layout/IconCircleLabelList"/>
    <dgm:cxn modelId="{F65F8934-F39B-4E60-A00D-DEF96068C60E}" type="presParOf" srcId="{AC26430A-9B61-42B0-B898-7838F0D6CDD1}" destId="{432C7211-64B1-475F-81CB-EC3E9B4AEDF4}" srcOrd="4" destOrd="0" presId="urn:microsoft.com/office/officeart/2018/5/layout/IconCircleLabelList"/>
    <dgm:cxn modelId="{D731116E-52F7-45E3-BDAD-46D3E1A7121E}" type="presParOf" srcId="{432C7211-64B1-475F-81CB-EC3E9B4AEDF4}" destId="{79154D6E-DBDB-467F-A86C-D593EF42D5F5}" srcOrd="0" destOrd="0" presId="urn:microsoft.com/office/officeart/2018/5/layout/IconCircleLabelList"/>
    <dgm:cxn modelId="{0DDC46B5-83CB-49EB-A3BB-C0F82402CE9F}" type="presParOf" srcId="{432C7211-64B1-475F-81CB-EC3E9B4AEDF4}" destId="{407F90A3-1239-48BE-B0E5-60CC785DF000}" srcOrd="1" destOrd="0" presId="urn:microsoft.com/office/officeart/2018/5/layout/IconCircleLabelList"/>
    <dgm:cxn modelId="{E0CD3A58-F97A-49AB-97C4-CFA16C834BE3}" type="presParOf" srcId="{432C7211-64B1-475F-81CB-EC3E9B4AEDF4}" destId="{9469EEAE-1938-4A92-AF5F-78BF4ADFF261}" srcOrd="2" destOrd="0" presId="urn:microsoft.com/office/officeart/2018/5/layout/IconCircleLabelList"/>
    <dgm:cxn modelId="{102402F2-6387-4A24-8A88-36FBEF6FA4D3}" type="presParOf" srcId="{432C7211-64B1-475F-81CB-EC3E9B4AEDF4}" destId="{9B8C512F-D4C3-4C28-A4CA-89FEE7F7E83D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0CAFDBB-9938-5B44-B7FD-098415A4A9F0}" type="doc">
      <dgm:prSet loTypeId="urn:microsoft.com/office/officeart/2005/8/layout/vList2" loCatId="list" qsTypeId="urn:microsoft.com/office/officeart/2005/8/quickstyle/3d1" qsCatId="3D" csTypeId="urn:microsoft.com/office/officeart/2005/8/colors/accent0_3" csCatId="mainScheme" phldr="1"/>
      <dgm:spPr/>
      <dgm:t>
        <a:bodyPr/>
        <a:lstStyle/>
        <a:p>
          <a:endParaRPr lang="ru-RU"/>
        </a:p>
      </dgm:t>
    </dgm:pt>
    <dgm:pt modelId="{DC277850-76DB-4BFC-85FB-8C66223CB959}">
      <dgm:prSet/>
      <dgm:spPr/>
      <dgm:t>
        <a:bodyPr/>
        <a:lstStyle/>
        <a:p>
          <a:pPr algn="ctr"/>
          <a:r>
            <a:rPr lang="ru-RU" dirty="0">
              <a:solidFill>
                <a:schemeClr val="accent2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rPr>
            <a:t>Средства и методы креативного </a:t>
          </a:r>
          <a:r>
            <a:rPr lang="ru-RU" dirty="0" smtClean="0">
              <a:solidFill>
                <a:schemeClr val="accent2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rPr>
            <a:t>мышления и глобальные компетенции.</a:t>
          </a:r>
          <a:endParaRPr lang="ru-RU" dirty="0">
            <a:solidFill>
              <a:schemeClr val="accent2">
                <a:lumMod val="60000"/>
                <a:lumOff val="40000"/>
              </a:schemeClr>
            </a:solidFill>
            <a:latin typeface="Times New Roman" pitchFamily="18" charset="0"/>
            <a:cs typeface="Times New Roman" pitchFamily="18" charset="0"/>
          </a:endParaRPr>
        </a:p>
      </dgm:t>
    </dgm:pt>
    <dgm:pt modelId="{C09F7A24-6792-40C0-9D2B-7BC0A1B7CD88}" type="parTrans" cxnId="{7BEFDB52-1942-4C6D-BEF3-D3BA0DA6DCCF}">
      <dgm:prSet/>
      <dgm:spPr/>
      <dgm:t>
        <a:bodyPr/>
        <a:lstStyle/>
        <a:p>
          <a:endParaRPr lang="ru-RU"/>
        </a:p>
      </dgm:t>
    </dgm:pt>
    <dgm:pt modelId="{5011C337-CDB5-43E8-8CE9-04A037B5B122}" type="sibTrans" cxnId="{7BEFDB52-1942-4C6D-BEF3-D3BA0DA6DCCF}">
      <dgm:prSet/>
      <dgm:spPr/>
      <dgm:t>
        <a:bodyPr/>
        <a:lstStyle/>
        <a:p>
          <a:endParaRPr lang="ru-RU"/>
        </a:p>
      </dgm:t>
    </dgm:pt>
    <dgm:pt modelId="{3CE18ACC-D73C-4248-92AB-1C24B2777D6E}" type="pres">
      <dgm:prSet presAssocID="{20CAFDBB-9938-5B44-B7FD-098415A4A9F0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67DF8BE-FCD3-4270-83F9-3FF88126E071}" type="pres">
      <dgm:prSet presAssocID="{DC277850-76DB-4BFC-85FB-8C66223CB959}" presName="parentText" presStyleLbl="node1" presStyleIdx="0" presStyleCnt="1" custLinFactNeighborY="-1450">
        <dgm:presLayoutVars>
          <dgm:chMax val="0"/>
          <dgm:bulletEnabled val="1"/>
        </dgm:presLayoutVars>
      </dgm:prSet>
      <dgm:spPr/>
    </dgm:pt>
  </dgm:ptLst>
  <dgm:cxnLst>
    <dgm:cxn modelId="{B8764F8D-C537-9F44-B9E3-D20E2E4018C2}" type="presOf" srcId="{20CAFDBB-9938-5B44-B7FD-098415A4A9F0}" destId="{3CE18ACC-D73C-4248-92AB-1C24B2777D6E}" srcOrd="0" destOrd="0" presId="urn:microsoft.com/office/officeart/2005/8/layout/vList2"/>
    <dgm:cxn modelId="{DCC3EEA4-7E01-4E99-B2B2-A055A527D56C}" type="presOf" srcId="{DC277850-76DB-4BFC-85FB-8C66223CB959}" destId="{667DF8BE-FCD3-4270-83F9-3FF88126E071}" srcOrd="0" destOrd="0" presId="urn:microsoft.com/office/officeart/2005/8/layout/vList2"/>
    <dgm:cxn modelId="{7BEFDB52-1942-4C6D-BEF3-D3BA0DA6DCCF}" srcId="{20CAFDBB-9938-5B44-B7FD-098415A4A9F0}" destId="{DC277850-76DB-4BFC-85FB-8C66223CB959}" srcOrd="0" destOrd="0" parTransId="{C09F7A24-6792-40C0-9D2B-7BC0A1B7CD88}" sibTransId="{5011C337-CDB5-43E8-8CE9-04A037B5B122}"/>
    <dgm:cxn modelId="{DBC152A2-AA2F-4B74-83C5-97239F16DA83}" type="presParOf" srcId="{3CE18ACC-D73C-4248-92AB-1C24B2777D6E}" destId="{667DF8BE-FCD3-4270-83F9-3FF88126E071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B73E3AC-F103-40F8-AEA2-7FF8B12269F6}">
      <dsp:nvSpPr>
        <dsp:cNvPr id="0" name=""/>
        <dsp:cNvSpPr/>
      </dsp:nvSpPr>
      <dsp:spPr>
        <a:xfrm>
          <a:off x="319551" y="264648"/>
          <a:ext cx="995062" cy="995062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8C32605-FBBC-49C2-A9F1-CB3FA65AAB97}">
      <dsp:nvSpPr>
        <dsp:cNvPr id="0" name=""/>
        <dsp:cNvSpPr/>
      </dsp:nvSpPr>
      <dsp:spPr>
        <a:xfrm>
          <a:off x="531614" y="476711"/>
          <a:ext cx="570937" cy="570937"/>
        </a:xfrm>
        <a:prstGeom prst="rect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"/>
              </a:ext>
            </a:extLst>
          </a:blip>
          <a:stretch>
            <a:fillRect/>
          </a:stretch>
        </a:blip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8BE8D64-FF0F-495A-9EFB-B96E0FB61243}">
      <dsp:nvSpPr>
        <dsp:cNvPr id="0" name=""/>
        <dsp:cNvSpPr/>
      </dsp:nvSpPr>
      <dsp:spPr>
        <a:xfrm>
          <a:off x="1458" y="1310676"/>
          <a:ext cx="1631250" cy="28577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lvl="0" algn="ctr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defRPr cap="all"/>
          </a:pPr>
          <a:r>
            <a:rPr lang="ru-RU" sz="1100" kern="1200" dirty="0"/>
            <a:t>Первая – это восприятие текста, раскрытие его содержания и смысла. Из отдельных слов, фраз, предложений складывается общее содержание. В это случае чтение включает: просмотр, установление значения слов, нахождение соответствий, узнавание фактов, анализ сюжета, воспроизведение и пересказ.</a:t>
          </a:r>
        </a:p>
      </dsp:txBody>
      <dsp:txXfrm>
        <a:off x="1458" y="1310676"/>
        <a:ext cx="1631250" cy="2857767"/>
      </dsp:txXfrm>
    </dsp:sp>
    <dsp:sp modelId="{34D7DA12-FE45-49D0-938D-8F16A17B256E}">
      <dsp:nvSpPr>
        <dsp:cNvPr id="0" name=""/>
        <dsp:cNvSpPr/>
      </dsp:nvSpPr>
      <dsp:spPr>
        <a:xfrm>
          <a:off x="2236270" y="394134"/>
          <a:ext cx="995062" cy="995062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E994494-8AF4-42BE-981C-5B3D7305621E}">
      <dsp:nvSpPr>
        <dsp:cNvPr id="0" name=""/>
        <dsp:cNvSpPr/>
      </dsp:nvSpPr>
      <dsp:spPr>
        <a:xfrm>
          <a:off x="2448333" y="606196"/>
          <a:ext cx="570937" cy="570937"/>
        </a:xfrm>
        <a:prstGeom prst="rect">
          <a:avLst/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a:blip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9A87C79-A0B1-4D54-AB66-DDF6B892A585}">
      <dsp:nvSpPr>
        <dsp:cNvPr id="0" name=""/>
        <dsp:cNvSpPr/>
      </dsp:nvSpPr>
      <dsp:spPr>
        <a:xfrm>
          <a:off x="1918177" y="1699134"/>
          <a:ext cx="1631250" cy="23398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lvl="0" algn="ctr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defRPr cap="all"/>
          </a:pPr>
          <a:r>
            <a:rPr lang="ru-RU" sz="1100" kern="1200"/>
            <a:t>Вторая – это извлечение смысла, объяснение найденных фактов с помощью привлечения имеющихся знаний, интерпретация текста.</a:t>
          </a:r>
        </a:p>
      </dsp:txBody>
      <dsp:txXfrm>
        <a:off x="1918177" y="1699134"/>
        <a:ext cx="1631250" cy="2339824"/>
      </dsp:txXfrm>
    </dsp:sp>
    <dsp:sp modelId="{835BCA66-A7CD-4BC3-8EA1-54AAB85260F0}">
      <dsp:nvSpPr>
        <dsp:cNvPr id="0" name=""/>
        <dsp:cNvSpPr/>
      </dsp:nvSpPr>
      <dsp:spPr>
        <a:xfrm>
          <a:off x="4152989" y="394134"/>
          <a:ext cx="995062" cy="995062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7BF631B-EF8E-483D-9889-BBDA22ABFC67}">
      <dsp:nvSpPr>
        <dsp:cNvPr id="0" name=""/>
        <dsp:cNvSpPr/>
      </dsp:nvSpPr>
      <dsp:spPr>
        <a:xfrm>
          <a:off x="4365052" y="606196"/>
          <a:ext cx="570937" cy="570937"/>
        </a:xfrm>
        <a:prstGeom prst="rect">
          <a:avLst/>
        </a:prstGeom>
        <a:blipFill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a:blip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C99EADB-1305-4797-BD34-411B95ACD5D1}">
      <dsp:nvSpPr>
        <dsp:cNvPr id="0" name=""/>
        <dsp:cNvSpPr/>
      </dsp:nvSpPr>
      <dsp:spPr>
        <a:xfrm>
          <a:off x="3834895" y="1699134"/>
          <a:ext cx="1631250" cy="23398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lvl="0" algn="ctr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defRPr cap="all"/>
          </a:pPr>
          <a:r>
            <a:rPr lang="ru-RU" sz="1100" kern="1200"/>
            <a:t>Третья – это создание собственного нового смысла, т.е., «присвоение» добытых новых знаний как собственных в результате размышления.</a:t>
          </a:r>
        </a:p>
      </dsp:txBody>
      <dsp:txXfrm>
        <a:off x="3834895" y="1699134"/>
        <a:ext cx="1631250" cy="233982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A103AF9-0FEA-F54E-AAF7-825BD57E1368}">
      <dsp:nvSpPr>
        <dsp:cNvPr id="0" name=""/>
        <dsp:cNvSpPr/>
      </dsp:nvSpPr>
      <dsp:spPr>
        <a:xfrm>
          <a:off x="0" y="627"/>
          <a:ext cx="4861048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88000"/>
              </a:schemeClr>
            </a:gs>
          </a:gsLst>
          <a:lin ang="5400000" scaled="1"/>
        </a:gradFill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79E234D-340E-004E-A6B4-DD07A3AA3639}">
      <dsp:nvSpPr>
        <dsp:cNvPr id="0" name=""/>
        <dsp:cNvSpPr/>
      </dsp:nvSpPr>
      <dsp:spPr>
        <a:xfrm>
          <a:off x="0" y="627"/>
          <a:ext cx="4861048" cy="51399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1" kern="1200" dirty="0"/>
            <a:t>Песня военачальника:</a:t>
          </a:r>
          <a:endParaRPr lang="en-US" sz="2100" kern="1200" dirty="0"/>
        </a:p>
      </dsp:txBody>
      <dsp:txXfrm>
        <a:off x="0" y="627"/>
        <a:ext cx="4861048" cy="513991"/>
      </dsp:txXfrm>
    </dsp:sp>
    <dsp:sp modelId="{5EA318C3-B8C9-4741-8E9E-755A78EA0BE8}">
      <dsp:nvSpPr>
        <dsp:cNvPr id="0" name=""/>
        <dsp:cNvSpPr/>
      </dsp:nvSpPr>
      <dsp:spPr>
        <a:xfrm>
          <a:off x="0" y="514618"/>
          <a:ext cx="4861048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88000"/>
              </a:schemeClr>
            </a:gs>
          </a:gsLst>
          <a:lin ang="5400000" scaled="1"/>
        </a:gradFill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A79C3B8-257E-3145-B6E8-DFC1E7AC2D21}">
      <dsp:nvSpPr>
        <dsp:cNvPr id="0" name=""/>
        <dsp:cNvSpPr/>
      </dsp:nvSpPr>
      <dsp:spPr>
        <a:xfrm>
          <a:off x="0" y="514618"/>
          <a:ext cx="4861048" cy="51399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1" kern="1200" dirty="0"/>
            <a:t>войско вернулось благополучно,</a:t>
          </a:r>
          <a:endParaRPr lang="en-US" sz="2100" kern="1200" dirty="0"/>
        </a:p>
      </dsp:txBody>
      <dsp:txXfrm>
        <a:off x="0" y="514618"/>
        <a:ext cx="4861048" cy="513991"/>
      </dsp:txXfrm>
    </dsp:sp>
    <dsp:sp modelId="{051D60E5-25C6-8E4B-8361-1A66BD458E99}">
      <dsp:nvSpPr>
        <dsp:cNvPr id="0" name=""/>
        <dsp:cNvSpPr/>
      </dsp:nvSpPr>
      <dsp:spPr>
        <a:xfrm>
          <a:off x="0" y="1028610"/>
          <a:ext cx="4861048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88000"/>
              </a:schemeClr>
            </a:gs>
          </a:gsLst>
          <a:lin ang="5400000" scaled="1"/>
        </a:gradFill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A293839-444F-CB4D-AABC-4F3832576464}">
      <dsp:nvSpPr>
        <dsp:cNvPr id="0" name=""/>
        <dsp:cNvSpPr/>
      </dsp:nvSpPr>
      <dsp:spPr>
        <a:xfrm>
          <a:off x="0" y="1028610"/>
          <a:ext cx="4861048" cy="51399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1" kern="1200"/>
            <a:t>разорив страну бедуинов,</a:t>
          </a:r>
          <a:endParaRPr lang="en-US" sz="2100" kern="1200"/>
        </a:p>
      </dsp:txBody>
      <dsp:txXfrm>
        <a:off x="0" y="1028610"/>
        <a:ext cx="4861048" cy="513991"/>
      </dsp:txXfrm>
    </dsp:sp>
    <dsp:sp modelId="{03518FAC-063B-FC40-8768-355BD2FCE60F}">
      <dsp:nvSpPr>
        <dsp:cNvPr id="0" name=""/>
        <dsp:cNvSpPr/>
      </dsp:nvSpPr>
      <dsp:spPr>
        <a:xfrm>
          <a:off x="0" y="1542601"/>
          <a:ext cx="4861048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88000"/>
              </a:schemeClr>
            </a:gs>
          </a:gsLst>
          <a:lin ang="5400000" scaled="1"/>
        </a:gradFill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A529A73-B153-0B4A-BC87-EFA8DED0F361}">
      <dsp:nvSpPr>
        <dsp:cNvPr id="0" name=""/>
        <dsp:cNvSpPr/>
      </dsp:nvSpPr>
      <dsp:spPr>
        <a:xfrm>
          <a:off x="0" y="1542601"/>
          <a:ext cx="4861048" cy="51399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1" kern="1200" dirty="0"/>
            <a:t>снеся ее крепости,</a:t>
          </a:r>
          <a:endParaRPr lang="en-US" sz="2100" kern="1200" dirty="0"/>
        </a:p>
      </dsp:txBody>
      <dsp:txXfrm>
        <a:off x="0" y="1542601"/>
        <a:ext cx="4861048" cy="513991"/>
      </dsp:txXfrm>
    </dsp:sp>
    <dsp:sp modelId="{6A78AB4B-E9C7-6E41-A242-3F73A488E94B}">
      <dsp:nvSpPr>
        <dsp:cNvPr id="0" name=""/>
        <dsp:cNvSpPr/>
      </dsp:nvSpPr>
      <dsp:spPr>
        <a:xfrm>
          <a:off x="0" y="2056592"/>
          <a:ext cx="4861048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88000"/>
              </a:schemeClr>
            </a:gs>
          </a:gsLst>
          <a:lin ang="5400000" scaled="1"/>
        </a:gradFill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E007633-062E-7E4C-878E-083927BC2E14}">
      <dsp:nvSpPr>
        <dsp:cNvPr id="0" name=""/>
        <dsp:cNvSpPr/>
      </dsp:nvSpPr>
      <dsp:spPr>
        <a:xfrm>
          <a:off x="0" y="2056592"/>
          <a:ext cx="4861048" cy="51399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1" kern="1200" dirty="0"/>
            <a:t>срубив ее смоковницы и виноградники,</a:t>
          </a:r>
          <a:endParaRPr lang="en-US" sz="2100" kern="1200" dirty="0"/>
        </a:p>
      </dsp:txBody>
      <dsp:txXfrm>
        <a:off x="0" y="2056592"/>
        <a:ext cx="4861048" cy="513991"/>
      </dsp:txXfrm>
    </dsp:sp>
    <dsp:sp modelId="{2CC22CE1-6660-7542-8BD4-3FFA42B0B1E6}">
      <dsp:nvSpPr>
        <dsp:cNvPr id="0" name=""/>
        <dsp:cNvSpPr/>
      </dsp:nvSpPr>
      <dsp:spPr>
        <a:xfrm>
          <a:off x="0" y="2570583"/>
          <a:ext cx="4861048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88000"/>
              </a:schemeClr>
            </a:gs>
          </a:gsLst>
          <a:lin ang="5400000" scaled="1"/>
        </a:gradFill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E5CDD5F-0DDB-5741-9BBD-FE6E289D03A1}">
      <dsp:nvSpPr>
        <dsp:cNvPr id="0" name=""/>
        <dsp:cNvSpPr/>
      </dsp:nvSpPr>
      <dsp:spPr>
        <a:xfrm>
          <a:off x="0" y="2570584"/>
          <a:ext cx="4861048" cy="51399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1" kern="1200"/>
            <a:t>сжигая ее поселки,</a:t>
          </a:r>
          <a:endParaRPr lang="en-US" sz="2100" kern="1200"/>
        </a:p>
      </dsp:txBody>
      <dsp:txXfrm>
        <a:off x="0" y="2570584"/>
        <a:ext cx="4861048" cy="513991"/>
      </dsp:txXfrm>
    </dsp:sp>
    <dsp:sp modelId="{17252F24-8265-E045-8A9E-63F780B6FFE5}">
      <dsp:nvSpPr>
        <dsp:cNvPr id="0" name=""/>
        <dsp:cNvSpPr/>
      </dsp:nvSpPr>
      <dsp:spPr>
        <a:xfrm>
          <a:off x="0" y="3084575"/>
          <a:ext cx="4861048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88000"/>
              </a:schemeClr>
            </a:gs>
          </a:gsLst>
          <a:lin ang="5400000" scaled="1"/>
        </a:gradFill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AC9C6E9-0408-8149-90C9-0FDB398BFFBD}">
      <dsp:nvSpPr>
        <dsp:cNvPr id="0" name=""/>
        <dsp:cNvSpPr/>
      </dsp:nvSpPr>
      <dsp:spPr>
        <a:xfrm>
          <a:off x="0" y="3084575"/>
          <a:ext cx="4861048" cy="51399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1" kern="1200"/>
            <a:t>перебив в ней десятки тысяч людей,</a:t>
          </a:r>
          <a:endParaRPr lang="en-US" sz="2100" kern="1200"/>
        </a:p>
      </dsp:txBody>
      <dsp:txXfrm>
        <a:off x="0" y="3084575"/>
        <a:ext cx="4861048" cy="513991"/>
      </dsp:txXfrm>
    </dsp:sp>
    <dsp:sp modelId="{900E5BB5-ABF5-4340-96AB-033928DF23B5}">
      <dsp:nvSpPr>
        <dsp:cNvPr id="0" name=""/>
        <dsp:cNvSpPr/>
      </dsp:nvSpPr>
      <dsp:spPr>
        <a:xfrm>
          <a:off x="0" y="3598566"/>
          <a:ext cx="4861048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88000"/>
              </a:schemeClr>
            </a:gs>
          </a:gsLst>
          <a:lin ang="5400000" scaled="1"/>
        </a:gradFill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2585051-C997-7A4C-8149-00C0C971A784}">
      <dsp:nvSpPr>
        <dsp:cNvPr id="0" name=""/>
        <dsp:cNvSpPr/>
      </dsp:nvSpPr>
      <dsp:spPr>
        <a:xfrm>
          <a:off x="0" y="3598566"/>
          <a:ext cx="4861048" cy="51399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1" kern="1200" dirty="0"/>
            <a:t>захватив в ней множество пленных.</a:t>
          </a:r>
          <a:endParaRPr lang="en-US" sz="2100" kern="1200" dirty="0"/>
        </a:p>
      </dsp:txBody>
      <dsp:txXfrm>
        <a:off x="0" y="3598566"/>
        <a:ext cx="4861048" cy="513991"/>
      </dsp:txXfrm>
    </dsp:sp>
    <dsp:sp modelId="{F936A7E0-1ACD-C14D-8DB5-BE42BA2498CA}">
      <dsp:nvSpPr>
        <dsp:cNvPr id="0" name=""/>
        <dsp:cNvSpPr/>
      </dsp:nvSpPr>
      <dsp:spPr>
        <a:xfrm>
          <a:off x="0" y="4112557"/>
          <a:ext cx="4861048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88000"/>
              </a:schemeClr>
            </a:gs>
          </a:gsLst>
          <a:lin ang="5400000" scaled="1"/>
        </a:gradFill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C07B2AF-EBD4-514B-B2BE-E23F3FF212C5}">
      <dsp:nvSpPr>
        <dsp:cNvPr id="0" name=""/>
        <dsp:cNvSpPr/>
      </dsp:nvSpPr>
      <dsp:spPr>
        <a:xfrm>
          <a:off x="0" y="4112557"/>
          <a:ext cx="4861048" cy="51399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1" kern="1200" dirty="0"/>
            <a:t>царь хвалил меня за это чрезвычайно</a:t>
          </a:r>
          <a:endParaRPr lang="en-US" sz="2100" kern="1200" dirty="0"/>
        </a:p>
      </dsp:txBody>
      <dsp:txXfrm>
        <a:off x="0" y="4112557"/>
        <a:ext cx="4861048" cy="513991"/>
      </dsp:txXfrm>
    </dsp:sp>
    <dsp:sp modelId="{84273F41-A136-184F-B7B6-BF9A63799773}">
      <dsp:nvSpPr>
        <dsp:cNvPr id="0" name=""/>
        <dsp:cNvSpPr/>
      </dsp:nvSpPr>
      <dsp:spPr>
        <a:xfrm>
          <a:off x="0" y="4626549"/>
          <a:ext cx="4861048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88000"/>
              </a:schemeClr>
            </a:gs>
          </a:gsLst>
          <a:lin ang="5400000" scaled="1"/>
        </a:gradFill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2DDE47C-D4E6-B24D-9B38-CB0AA52F02DF}">
      <dsp:nvSpPr>
        <dsp:cNvPr id="0" name=""/>
        <dsp:cNvSpPr/>
      </dsp:nvSpPr>
      <dsp:spPr>
        <a:xfrm>
          <a:off x="0" y="4626549"/>
          <a:ext cx="4861048" cy="51399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/>
            <a:t>. Надпись на гробнице. ХХVI век до н.э. </a:t>
          </a:r>
          <a:endParaRPr lang="en-US" sz="2100" kern="1200" dirty="0"/>
        </a:p>
      </dsp:txBody>
      <dsp:txXfrm>
        <a:off x="0" y="4626549"/>
        <a:ext cx="4861048" cy="51399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60C1F1C-7020-4938-869E-215B18414F87}">
      <dsp:nvSpPr>
        <dsp:cNvPr id="0" name=""/>
        <dsp:cNvSpPr/>
      </dsp:nvSpPr>
      <dsp:spPr>
        <a:xfrm>
          <a:off x="235422" y="694854"/>
          <a:ext cx="735574" cy="735574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C871785-75DF-4E79-8B72-0AAF626310F7}">
      <dsp:nvSpPr>
        <dsp:cNvPr id="0" name=""/>
        <dsp:cNvSpPr/>
      </dsp:nvSpPr>
      <dsp:spPr>
        <a:xfrm>
          <a:off x="392183" y="851616"/>
          <a:ext cx="422050" cy="422050"/>
        </a:xfrm>
        <a:prstGeom prst="rect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"/>
              </a:ext>
            </a:extLst>
          </a:blip>
          <a:stretch>
            <a:fillRect/>
          </a:stretch>
        </a:blip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DBB6EA6-6C95-4CEB-B1C4-42CC24D26CA4}">
      <dsp:nvSpPr>
        <dsp:cNvPr id="0" name=""/>
        <dsp:cNvSpPr/>
      </dsp:nvSpPr>
      <dsp:spPr>
        <a:xfrm>
          <a:off x="279" y="1659542"/>
          <a:ext cx="1205859" cy="8139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lvl="0" algn="ctr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defRPr cap="all"/>
          </a:pPr>
          <a:r>
            <a:rPr lang="ru-RU" sz="1100" kern="1200" dirty="0"/>
            <a:t>1. </a:t>
          </a:r>
          <a:r>
            <a:rPr lang="ru-RU" sz="1100" kern="1200" dirty="0">
              <a:solidFill>
                <a:schemeClr val="accent2">
                  <a:lumMod val="60000"/>
                  <a:lumOff val="40000"/>
                </a:schemeClr>
              </a:solidFill>
            </a:rPr>
            <a:t>Работа с историческим документом. Учебник «Древнего мира». Тема: «Строительство пирамид». Можно использовать </a:t>
          </a:r>
          <a:r>
            <a:rPr lang="ru-RU" sz="1100" kern="1200" dirty="0"/>
            <a:t>приём «маркировки текста».</a:t>
          </a:r>
          <a:endParaRPr lang="en-US" sz="1100" kern="1200" dirty="0"/>
        </a:p>
      </dsp:txBody>
      <dsp:txXfrm>
        <a:off x="279" y="1659542"/>
        <a:ext cx="1205859" cy="813955"/>
      </dsp:txXfrm>
    </dsp:sp>
    <dsp:sp modelId="{2E68A456-2A8E-4860-A208-07DFD9E9FE2A}">
      <dsp:nvSpPr>
        <dsp:cNvPr id="0" name=""/>
        <dsp:cNvSpPr/>
      </dsp:nvSpPr>
      <dsp:spPr>
        <a:xfrm>
          <a:off x="1652306" y="694854"/>
          <a:ext cx="735574" cy="735574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44B00E1-B944-4157-BADE-A64F06A6A2F9}">
      <dsp:nvSpPr>
        <dsp:cNvPr id="0" name=""/>
        <dsp:cNvSpPr/>
      </dsp:nvSpPr>
      <dsp:spPr>
        <a:xfrm>
          <a:off x="1809068" y="851616"/>
          <a:ext cx="422050" cy="422050"/>
        </a:xfrm>
        <a:prstGeom prst="rect">
          <a:avLst/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a:blip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9B0AD63-96E7-4332-BB7B-5304490A14C8}">
      <dsp:nvSpPr>
        <dsp:cNvPr id="0" name=""/>
        <dsp:cNvSpPr/>
      </dsp:nvSpPr>
      <dsp:spPr>
        <a:xfrm>
          <a:off x="1417164" y="1659542"/>
          <a:ext cx="1205859" cy="8139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lvl="0" algn="ctr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defRPr cap="all"/>
          </a:pPr>
          <a:r>
            <a:rPr lang="ru-RU" sz="1100" kern="1200" dirty="0"/>
            <a:t>2</a:t>
          </a:r>
          <a:r>
            <a:rPr lang="ru-RU" sz="1100" kern="1200" dirty="0">
              <a:solidFill>
                <a:schemeClr val="accent2">
                  <a:lumMod val="60000"/>
                  <a:lumOff val="40000"/>
                </a:schemeClr>
              </a:solidFill>
            </a:rPr>
            <a:t>. Назвать самые известные пирамиды Египта. Найдите их на карте и отметьте условным значком район расположения пирамид. Ответить на вопросы. </a:t>
          </a:r>
          <a:endParaRPr lang="en-US" sz="1100" kern="1200" dirty="0">
            <a:solidFill>
              <a:schemeClr val="accent2">
                <a:lumMod val="60000"/>
                <a:lumOff val="40000"/>
              </a:schemeClr>
            </a:solidFill>
          </a:endParaRPr>
        </a:p>
      </dsp:txBody>
      <dsp:txXfrm>
        <a:off x="1417164" y="1659542"/>
        <a:ext cx="1205859" cy="813955"/>
      </dsp:txXfrm>
    </dsp:sp>
    <dsp:sp modelId="{79154D6E-DBDB-467F-A86C-D593EF42D5F5}">
      <dsp:nvSpPr>
        <dsp:cNvPr id="0" name=""/>
        <dsp:cNvSpPr/>
      </dsp:nvSpPr>
      <dsp:spPr>
        <a:xfrm>
          <a:off x="3069191" y="694854"/>
          <a:ext cx="735574" cy="735574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07F90A3-1239-48BE-B0E5-60CC785DF000}">
      <dsp:nvSpPr>
        <dsp:cNvPr id="0" name=""/>
        <dsp:cNvSpPr/>
      </dsp:nvSpPr>
      <dsp:spPr>
        <a:xfrm>
          <a:off x="3225953" y="851616"/>
          <a:ext cx="422050" cy="422050"/>
        </a:xfrm>
        <a:prstGeom prst="rect">
          <a:avLst/>
        </a:prstGeom>
        <a:blipFill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a:blip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B8C512F-D4C3-4C28-A4CA-89FEE7F7E83D}">
      <dsp:nvSpPr>
        <dsp:cNvPr id="0" name=""/>
        <dsp:cNvSpPr/>
      </dsp:nvSpPr>
      <dsp:spPr>
        <a:xfrm>
          <a:off x="2834049" y="1659542"/>
          <a:ext cx="1205859" cy="8139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lvl="0" algn="ctr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defRPr cap="all"/>
          </a:pPr>
          <a:r>
            <a:rPr lang="ru-RU" sz="1100" kern="1200" dirty="0">
              <a:solidFill>
                <a:schemeClr val="accent2">
                  <a:lumMod val="60000"/>
                  <a:lumOff val="40000"/>
                </a:schemeClr>
              </a:solidFill>
            </a:rPr>
            <a:t>3. Составить рассказ от имени египтянина о строительстве пирамид.</a:t>
          </a:r>
          <a:endParaRPr lang="en-US" sz="1100" kern="1200" dirty="0">
            <a:solidFill>
              <a:schemeClr val="accent2">
                <a:lumMod val="60000"/>
                <a:lumOff val="40000"/>
              </a:schemeClr>
            </a:solidFill>
          </a:endParaRPr>
        </a:p>
      </dsp:txBody>
      <dsp:txXfrm>
        <a:off x="2834049" y="1659542"/>
        <a:ext cx="1205859" cy="81395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67DF8BE-FCD3-4270-83F9-3FF88126E071}">
      <dsp:nvSpPr>
        <dsp:cNvPr id="0" name=""/>
        <dsp:cNvSpPr/>
      </dsp:nvSpPr>
      <dsp:spPr>
        <a:xfrm>
          <a:off x="0" y="0"/>
          <a:ext cx="8278688" cy="1428570"/>
        </a:xfrm>
        <a:prstGeom prst="round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98000"/>
                <a:lumMod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88000"/>
                <a:lumMod val="88000"/>
              </a:schemeClr>
            </a:gs>
          </a:gsLst>
          <a:lin ang="5400000" scaled="1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700" kern="1200" dirty="0">
              <a:solidFill>
                <a:schemeClr val="accent2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rPr>
            <a:t>Средства и методы креативного </a:t>
          </a:r>
          <a:r>
            <a:rPr lang="ru-RU" sz="3700" kern="1200" dirty="0" smtClean="0">
              <a:solidFill>
                <a:schemeClr val="accent2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rPr>
            <a:t>мышления и глобальные компетенции.</a:t>
          </a:r>
          <a:endParaRPr lang="ru-RU" sz="3700" kern="1200" dirty="0">
            <a:solidFill>
              <a:schemeClr val="accent2">
                <a:lumMod val="60000"/>
                <a:lumOff val="40000"/>
              </a:schemeClr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69737" y="69737"/>
        <a:ext cx="8139214" cy="128909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=""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=""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425850-145F-3845-8763-B6BC5853C5DC}" type="datetimeFigureOut">
              <a:rPr lang="ru-RU" smtClean="0"/>
              <a:t>12.10.2023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62DC5B-83E8-0141-B564-D255A7B8E45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71919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62DC5B-83E8-0141-B564-D255A7B8E454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10810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Title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39775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743973" y="1964267"/>
            <a:ext cx="5714228" cy="2421464"/>
          </a:xfrm>
        </p:spPr>
        <p:txBody>
          <a:bodyPr anchor="b">
            <a:normAutofit/>
          </a:bodyPr>
          <a:lstStyle>
            <a:lvl1pPr algn="r">
              <a:defRPr sz="4400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43973" y="4385733"/>
            <a:ext cx="5714228" cy="1405467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52311" y="5870576"/>
            <a:ext cx="1212173" cy="377825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12.10.2023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743973" y="5870576"/>
            <a:ext cx="3932137" cy="3778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40685" y="5870576"/>
            <a:ext cx="417516" cy="3778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25156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6" y="0"/>
            <a:ext cx="91186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4732865"/>
            <a:ext cx="7772400" cy="566738"/>
          </a:xfrm>
        </p:spPr>
        <p:txBody>
          <a:bodyPr anchor="b">
            <a:normAutofit/>
          </a:bodyPr>
          <a:lstStyle>
            <a:lvl1pPr algn="l">
              <a:defRPr sz="2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14401" y="932112"/>
            <a:ext cx="6858000" cy="3164976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1600"/>
            </a:lvl1pPr>
          </a:lstStyle>
          <a:p>
            <a:pPr marL="0" lvl="0" indent="0" algn="ctr">
              <a:buNone/>
            </a:pPr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5299603"/>
            <a:ext cx="7772400" cy="493712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12.10.2023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09309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6" y="0"/>
            <a:ext cx="91186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3" y="609602"/>
            <a:ext cx="7772399" cy="3124199"/>
          </a:xfrm>
        </p:spPr>
        <p:txBody>
          <a:bodyPr anchor="ctr">
            <a:normAutofit/>
          </a:bodyPr>
          <a:lstStyle>
            <a:lvl1pPr algn="l">
              <a:defRPr sz="32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2" y="4343400"/>
            <a:ext cx="7772399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30301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6" y="0"/>
            <a:ext cx="9118600" cy="685800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7735800" y="275167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21796" y="71811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879115" y="609602"/>
            <a:ext cx="7091297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988671" y="3352800"/>
            <a:ext cx="6876133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2266" y="4343400"/>
            <a:ext cx="7772400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81485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6" y="0"/>
            <a:ext cx="91186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3291648"/>
            <a:ext cx="7772401" cy="1468800"/>
          </a:xfrm>
        </p:spPr>
        <p:txBody>
          <a:bodyPr anchor="b">
            <a:normAutofit/>
          </a:bodyPr>
          <a:lstStyle>
            <a:lvl1pPr algn="l">
              <a:defRPr sz="2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4760448"/>
            <a:ext cx="7772402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6600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6" y="0"/>
            <a:ext cx="9118600" cy="685800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7735800" y="275167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21796" y="71811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879115" y="609602"/>
            <a:ext cx="7091297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457200" y="3886200"/>
            <a:ext cx="7772401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4775200"/>
            <a:ext cx="7772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20600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6" y="0"/>
            <a:ext cx="91186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4440" y="609602"/>
            <a:ext cx="7772401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2800" b="0" dirty="0"/>
            </a:lvl1pPr>
          </a:lstStyle>
          <a:p>
            <a:pPr marL="0" lv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464440" y="3505200"/>
            <a:ext cx="7772401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4439" y="4343400"/>
            <a:ext cx="7772401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253307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6" y="0"/>
            <a:ext cx="9118600" cy="6858000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57200" y="609601"/>
            <a:ext cx="7772400" cy="1456267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882964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6" y="0"/>
            <a:ext cx="91186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2978" y="609600"/>
            <a:ext cx="1676621" cy="5181601"/>
          </a:xfrm>
        </p:spPr>
        <p:txBody>
          <a:bodyPr vert="eaVert">
            <a:normAutofit/>
          </a:bodyPr>
          <a:lstStyle>
            <a:lvl1pPr>
              <a:defRPr sz="2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990184" cy="5181600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65787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6" y="0"/>
            <a:ext cx="91186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60234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6" y="0"/>
            <a:ext cx="91186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3308581"/>
            <a:ext cx="7772400" cy="14688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4777381"/>
            <a:ext cx="777240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89065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6" y="0"/>
            <a:ext cx="91186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1" y="2142068"/>
            <a:ext cx="3813048" cy="3649134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6553" y="2142068"/>
            <a:ext cx="3813048" cy="3649133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12.10.2023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06471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6" y="0"/>
            <a:ext cx="91186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3480" y="2218267"/>
            <a:ext cx="354060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870201"/>
            <a:ext cx="3813048" cy="2920998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11120" y="2218267"/>
            <a:ext cx="351848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6552" y="2870201"/>
            <a:ext cx="3813048" cy="2920998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12.10.2023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92590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6" y="0"/>
            <a:ext cx="91186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609601"/>
            <a:ext cx="7772400" cy="1456267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12.10.2023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34317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6" y="0"/>
            <a:ext cx="91186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12.10.2023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04667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6" y="0"/>
            <a:ext cx="91186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1718" y="1557868"/>
            <a:ext cx="2862910" cy="1439332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06144" y="609601"/>
            <a:ext cx="4627975" cy="5181600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1718" y="2997200"/>
            <a:ext cx="2862910" cy="184573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12.10.2023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16652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6" y="0"/>
            <a:ext cx="91186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2128" y="1735672"/>
            <a:ext cx="4097204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029200" y="914400"/>
            <a:ext cx="3200400" cy="4572000"/>
          </a:xfrm>
          <a:prstGeom prst="roundRect">
            <a:avLst>
              <a:gd name="adj" fmla="val 42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1600" dirty="0"/>
            </a:lvl1pPr>
          </a:lstStyle>
          <a:p>
            <a:pPr marL="0" lvl="0" indent="0" algn="ctr">
              <a:buNone/>
            </a:pPr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2128" y="3107272"/>
            <a:ext cx="4097204" cy="1828800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12.10.2023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67642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609601"/>
            <a:ext cx="7772400" cy="14562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142068"/>
            <a:ext cx="7772400" cy="3649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23712" y="5870576"/>
            <a:ext cx="1212173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4C71EC6-210F-42DE-9C53-41977AD35B3D}" type="datetimeFigureOut">
              <a:rPr lang="ru-RU" smtClean="0"/>
              <a:t>12.10.2023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5870576"/>
            <a:ext cx="5990311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12085" y="5870576"/>
            <a:ext cx="417516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812570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967" r:id="rId1"/>
    <p:sldLayoutId id="2147483968" r:id="rId2"/>
    <p:sldLayoutId id="2147483969" r:id="rId3"/>
    <p:sldLayoutId id="2147483970" r:id="rId4"/>
    <p:sldLayoutId id="2147483971" r:id="rId5"/>
    <p:sldLayoutId id="2147483972" r:id="rId6"/>
    <p:sldLayoutId id="2147483973" r:id="rId7"/>
    <p:sldLayoutId id="2147483974" r:id="rId8"/>
    <p:sldLayoutId id="2147483975" r:id="rId9"/>
    <p:sldLayoutId id="2147483976" r:id="rId10"/>
    <p:sldLayoutId id="2147483977" r:id="rId11"/>
    <p:sldLayoutId id="2147483978" r:id="rId12"/>
    <p:sldLayoutId id="2147483979" r:id="rId13"/>
    <p:sldLayoutId id="2147483980" r:id="rId14"/>
    <p:sldLayoutId id="2147483981" r:id="rId15"/>
    <p:sldLayoutId id="2147483982" r:id="rId16"/>
    <p:sldLayoutId id="2147483983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18.jpe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25.jpe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image" Target="../media/image30.pn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4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8.svg"/><Relationship Id="rId4" Type="http://schemas.openxmlformats.org/officeDocument/2006/relationships/image" Target="../media/image37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12.jpeg"/><Relationship Id="rId7" Type="http://schemas.openxmlformats.org/officeDocument/2006/relationships/diagramColors" Target="../diagrams/colors1.xml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5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Группа людей, держащих строки">
            <a:extLst>
              <a:ext uri="{FF2B5EF4-FFF2-40B4-BE49-F238E27FC236}">
                <a16:creationId xmlns="" xmlns:a16="http://schemas.microsoft.com/office/drawing/2014/main" id="{23434AF8-BF5D-4F01-B9FE-178CB0E92AA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0191" r="13939" b="-1"/>
          <a:stretch/>
        </p:blipFill>
        <p:spPr>
          <a:xfrm>
            <a:off x="20" y="975"/>
            <a:ext cx="3476986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653936" y="692696"/>
            <a:ext cx="5382560" cy="2421464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Средства </a:t>
            </a:r>
            <a:b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ФУНКЦИОНАЛЬНОЙ  ГРАМОТНОСТИ  НА  УРОКАХ 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истории</a:t>
            </a:r>
            <a:r>
              <a:rPr lang="ru-RU" sz="2800" dirty="0" smtClean="0"/>
              <a:t>.</a:t>
            </a:r>
            <a:endParaRPr lang="ru-RU" sz="2800" dirty="0"/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err="1" smtClean="0"/>
              <a:t>Мишелёва</a:t>
            </a:r>
            <a:r>
              <a:rPr lang="ru-RU" dirty="0" smtClean="0"/>
              <a:t> </a:t>
            </a:r>
            <a:r>
              <a:rPr lang="ru-RU" dirty="0" err="1" smtClean="0"/>
              <a:t>ТАтьяна</a:t>
            </a:r>
            <a:r>
              <a:rPr lang="ru-RU" dirty="0" smtClean="0"/>
              <a:t> Ивановна</a:t>
            </a:r>
          </a:p>
          <a:p>
            <a:r>
              <a:rPr lang="ru-RU" dirty="0" smtClean="0"/>
              <a:t>МБОУ «</a:t>
            </a:r>
            <a:r>
              <a:rPr lang="ru-RU" dirty="0" err="1" smtClean="0"/>
              <a:t>Денисовская</a:t>
            </a:r>
            <a:r>
              <a:rPr lang="ru-RU" dirty="0" smtClean="0"/>
              <a:t> школа»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4409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52128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читательской грамотности на уроках истории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pPr marL="0" indent="0">
              <a:lnSpc>
                <a:spcPct val="115000"/>
              </a:lnSpc>
              <a:spcAft>
                <a:spcPts val="630"/>
              </a:spcAft>
              <a:buNone/>
            </a:pPr>
            <a:r>
              <a:rPr lang="ru-RU" sz="1400" b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1. Что означает словосочетание «глухой лес»?</a:t>
            </a:r>
            <a:endParaRPr lang="ru-RU" sz="1400" b="1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14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1)     В лесу не слышно зверей и птиц.</a:t>
            </a:r>
            <a:endParaRPr lang="ru-RU" sz="14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14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2)     Лес является труднопроходимым.</a:t>
            </a:r>
            <a:endParaRPr lang="ru-RU" sz="14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14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3)     Так говорят о сосновом бору.</a:t>
            </a:r>
            <a:endParaRPr lang="ru-RU" sz="14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14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4)     Лес простирается на тысячи километров.</a:t>
            </a:r>
            <a:endParaRPr lang="ru-RU" sz="14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0" indent="0">
              <a:lnSpc>
                <a:spcPts val="1125"/>
              </a:lnSpc>
              <a:spcAft>
                <a:spcPts val="555"/>
              </a:spcAft>
              <a:buNone/>
            </a:pPr>
            <a:r>
              <a:rPr lang="ru-RU" sz="1400" b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 </a:t>
            </a:r>
            <a:endParaRPr lang="ru-RU" sz="14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spcAft>
                <a:spcPts val="630"/>
              </a:spcAft>
              <a:buNone/>
            </a:pPr>
            <a:r>
              <a:rPr lang="ru-RU" sz="1400" b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2. Какие природные условия способствовали развитию торговли вятичей? Выберите два условия</a:t>
            </a:r>
            <a:r>
              <a:rPr lang="ru-RU" sz="14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.</a:t>
            </a:r>
            <a:endParaRPr lang="ru-RU" sz="14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14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1)     Реки являлись удобными путями сообщения.</a:t>
            </a:r>
            <a:endParaRPr lang="ru-RU" sz="14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14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2)     Развитие различных ремёсел.   </a:t>
            </a:r>
            <a:endParaRPr lang="ru-RU" sz="14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14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3)     Наличие лесов, богатых флорой и фауной.</a:t>
            </a:r>
            <a:endParaRPr lang="ru-RU" sz="14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14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4)     Трудный быт вятичей.</a:t>
            </a:r>
            <a:endParaRPr lang="ru-RU" sz="14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14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5)     Разведение крупного рогатого скота.</a:t>
            </a:r>
            <a:endParaRPr lang="ru-RU" sz="14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0" indent="0">
              <a:lnSpc>
                <a:spcPts val="1125"/>
              </a:lnSpc>
              <a:spcAft>
                <a:spcPts val="560"/>
              </a:spcAft>
              <a:buNone/>
            </a:pPr>
            <a:r>
              <a:rPr lang="ru-RU" sz="1400" b="1" dirty="0">
                <a:solidFill>
                  <a:srgbClr val="181818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 </a:t>
            </a:r>
            <a:endParaRPr lang="ru-RU" sz="14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0" indent="0">
              <a:lnSpc>
                <a:spcPts val="1125"/>
              </a:lnSpc>
              <a:spcAft>
                <a:spcPts val="540"/>
              </a:spcAft>
              <a:buNone/>
            </a:pPr>
            <a:r>
              <a:rPr lang="ru-RU" sz="1200" b="1" dirty="0">
                <a:solidFill>
                  <a:srgbClr val="181818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 </a:t>
            </a:r>
            <a:endParaRPr lang="ru-RU" sz="12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355976" y="1268760"/>
            <a:ext cx="4536504" cy="5256584"/>
          </a:xfrm>
        </p:spPr>
        <p:txBody>
          <a:bodyPr>
            <a:normAutofit fontScale="70000" lnSpcReduction="20000"/>
          </a:bodyPr>
          <a:lstStyle/>
          <a:p>
            <a:pPr marL="0" indent="0">
              <a:lnSpc>
                <a:spcPct val="115000"/>
              </a:lnSpc>
              <a:spcAft>
                <a:spcPts val="635"/>
              </a:spcAft>
              <a:buNone/>
            </a:pPr>
            <a:r>
              <a:rPr lang="ru-RU" sz="2000" b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3. Что являлось для вятичей предметом экспорта</a:t>
            </a:r>
            <a:r>
              <a:rPr lang="ru-RU" sz="2000" b="1" baseline="300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*</a:t>
            </a:r>
            <a:r>
              <a:rPr lang="ru-RU" sz="2000" b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? </a:t>
            </a:r>
            <a:endParaRPr lang="ru-RU" sz="2000" b="1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0" indent="0">
              <a:lnSpc>
                <a:spcPts val="1155"/>
              </a:lnSpc>
              <a:spcAft>
                <a:spcPts val="560"/>
              </a:spcAft>
              <a:buNone/>
            </a:pPr>
            <a:r>
              <a:rPr lang="ru-RU" sz="2000" i="1" baseline="300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*</a:t>
            </a:r>
            <a:r>
              <a:rPr lang="ru-RU" sz="2000" i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Экспорт — понятие в международной торговле, означающее продажу товаров или услуг в другие страны</a:t>
            </a:r>
            <a:r>
              <a:rPr lang="ru-RU" sz="2000" b="1" i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.</a:t>
            </a:r>
            <a:r>
              <a:rPr lang="ru-RU" sz="2000" i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 </a:t>
            </a:r>
            <a:endParaRPr lang="ru-RU" sz="20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20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1)     бобровый мех</a:t>
            </a:r>
            <a:endParaRPr lang="ru-RU" sz="20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buNone/>
            </a:pPr>
            <a:r>
              <a:rPr lang="ru-RU" sz="20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2)     стеклянные изделия</a:t>
            </a:r>
            <a:endParaRPr lang="ru-RU" sz="20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20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3)     шёлковые ткани</a:t>
            </a:r>
            <a:endParaRPr lang="ru-RU" sz="20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20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4)     картины живописцев</a:t>
            </a:r>
            <a:endParaRPr lang="ru-RU" sz="20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spcAft>
                <a:spcPts val="615"/>
              </a:spcAft>
              <a:buNone/>
            </a:pPr>
            <a:r>
              <a:rPr lang="ru-RU" sz="2000" b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4.                   Какие средства защиты от врагов использовали вятичи? Назовите одно природное и одно искусственно созданное человеком средство защиты.</a:t>
            </a:r>
            <a:endParaRPr lang="ru-RU" sz="2000" b="1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0" marR="100965" indent="0">
              <a:lnSpc>
                <a:spcPts val="1155"/>
              </a:lnSpc>
              <a:spcAft>
                <a:spcPts val="0"/>
              </a:spcAft>
              <a:buNone/>
            </a:pPr>
            <a:r>
              <a:rPr lang="ru-RU" sz="20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1.   ___________________________________________</a:t>
            </a:r>
            <a:endParaRPr lang="ru-RU" sz="20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0" marR="100965" indent="0">
              <a:lnSpc>
                <a:spcPts val="1155"/>
              </a:lnSpc>
              <a:spcAft>
                <a:spcPts val="0"/>
              </a:spcAft>
              <a:buNone/>
            </a:pPr>
            <a:r>
              <a:rPr lang="ru-RU" sz="20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2.   ___________________________________________</a:t>
            </a:r>
            <a:endParaRPr lang="ru-RU" sz="20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spcAft>
                <a:spcPts val="610"/>
              </a:spcAft>
              <a:buNone/>
            </a:pPr>
            <a:r>
              <a:rPr lang="ru-RU" sz="2000" b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5.                   На рисунках в тексте даны изображения женщины и мужчины племени вятичей, живших в X в. О развитии каких ремёсел у вятичей можно говорить на основании рисунков? </a:t>
            </a:r>
            <a:r>
              <a:rPr lang="ru-RU" sz="20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Назовите </a:t>
            </a:r>
            <a:r>
              <a:rPr lang="ru-RU" sz="2000" b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два </a:t>
            </a:r>
            <a:r>
              <a:rPr lang="ru-RU" sz="20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ремесла.</a:t>
            </a:r>
            <a:endParaRPr lang="ru-RU" sz="20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0" marR="100965" indent="0">
              <a:lnSpc>
                <a:spcPts val="1155"/>
              </a:lnSpc>
              <a:spcAft>
                <a:spcPts val="0"/>
              </a:spcAft>
              <a:buNone/>
            </a:pPr>
            <a:r>
              <a:rPr lang="ru-RU" sz="20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1.   ___________________________________________</a:t>
            </a:r>
            <a:endParaRPr lang="ru-RU" sz="20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0" marR="100965" indent="0">
              <a:lnSpc>
                <a:spcPts val="1155"/>
              </a:lnSpc>
              <a:spcAft>
                <a:spcPts val="535"/>
              </a:spcAft>
              <a:buNone/>
            </a:pPr>
            <a:r>
              <a:rPr lang="ru-RU" sz="1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2.   ___________________________________________</a:t>
            </a:r>
            <a:endParaRPr lang="ru-RU" sz="12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6466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8627" y="42348"/>
            <a:ext cx="7772400" cy="1307008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читательской грамотности на уроках истории</a:t>
            </a:r>
          </a:p>
        </p:txBody>
      </p:sp>
      <p:graphicFrame>
        <p:nvGraphicFramePr>
          <p:cNvPr id="16" name="Объект 2">
            <a:extLst>
              <a:ext uri="{FF2B5EF4-FFF2-40B4-BE49-F238E27FC236}">
                <a16:creationId xmlns="" xmlns:a16="http://schemas.microsoft.com/office/drawing/2014/main" id="{5FF57D44-83FA-448D-8CF7-8AEC00A5A8A7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404471306"/>
              </p:ext>
            </p:extLst>
          </p:nvPr>
        </p:nvGraphicFramePr>
        <p:xfrm>
          <a:off x="107504" y="1266696"/>
          <a:ext cx="4861048" cy="51411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Объект 4"/>
          <p:cNvSpPr>
            <a:spLocks noGrp="1"/>
          </p:cNvSpPr>
          <p:nvPr>
            <p:ph sz="half" idx="2"/>
          </p:nvPr>
        </p:nvSpPr>
        <p:spPr>
          <a:xfrm>
            <a:off x="5004048" y="1430159"/>
            <a:ext cx="4019018" cy="45259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Вопросы: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Определи название источника, его вид, автора, место и время создания.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Прочти текст по абзацам, выдели незнакомые слова и выясни их значение.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Сформулируй основную идею всего текста (о чём  идёт речь в тексте).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Выдели главные мысли текста, определи его план. 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Извлеки последовательно из текста  информацию.</a:t>
            </a:r>
          </a:p>
          <a:p>
            <a:pPr marL="0" indent="0">
              <a:buNone/>
            </a:pP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2" descr="C:\Users\Наталья\Desktop\i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1270" y="5545282"/>
            <a:ext cx="3781796" cy="987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4211960" y="6488668"/>
            <a:ext cx="48111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Возвращение фараона из военного похода</a:t>
            </a:r>
          </a:p>
        </p:txBody>
      </p:sp>
    </p:spTree>
    <p:extLst>
      <p:ext uri="{BB962C8B-B14F-4D97-AF65-F5344CB8AC3E}">
        <p14:creationId xmlns:p14="http://schemas.microsoft.com/office/powerpoint/2010/main" val="3224926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79512" y="188640"/>
            <a:ext cx="8784976" cy="1224136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Средства читательской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грамотности  обучающихся  на  уроках истории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Объект 8"/>
          <p:cNvSpPr>
            <a:spLocks noGrp="1"/>
          </p:cNvSpPr>
          <p:nvPr>
            <p:ph sz="half" idx="2"/>
          </p:nvPr>
        </p:nvSpPr>
        <p:spPr>
          <a:xfrm>
            <a:off x="4416552" y="1340768"/>
            <a:ext cx="4547935" cy="525658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b="1" dirty="0" smtClean="0"/>
              <a:t>Задание</a:t>
            </a:r>
            <a:r>
              <a:rPr lang="ru-RU" dirty="0" smtClean="0"/>
              <a:t>: Определи русские полки на схеме. Составьте устный рассказ о битве, используя карту как подсказку.</a:t>
            </a:r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Установите соответствие: К каждому отрывку подберите направления на карте.</a:t>
            </a:r>
          </a:p>
          <a:p>
            <a:pPr marL="0" indent="0">
              <a:buNone/>
            </a:pPr>
            <a:r>
              <a:rPr lang="ru-RU" b="1" dirty="0" smtClean="0"/>
              <a:t>А</a:t>
            </a:r>
            <a:r>
              <a:rPr lang="ru-RU" sz="1500" dirty="0" smtClean="0"/>
              <a:t>: </a:t>
            </a:r>
            <a:r>
              <a:rPr lang="ru-RU" sz="1500" i="1" dirty="0">
                <a:latin typeface="Georgia"/>
              </a:rPr>
              <a:t>И вот двинулась великая рать Мамаева, все силы татарские. А с нашей стороны – князь великий Дмитрий Иванович со всеми князьями русскими, изготовив полки, </a:t>
            </a:r>
            <a:r>
              <a:rPr lang="ru-RU" sz="1500" i="1" dirty="0" smtClean="0">
                <a:latin typeface="Georgia"/>
              </a:rPr>
              <a:t>пошел.. </a:t>
            </a:r>
            <a:r>
              <a:rPr lang="ru-RU" sz="1500" i="1" dirty="0">
                <a:latin typeface="Georgia"/>
              </a:rPr>
              <a:t>И </a:t>
            </a:r>
            <a:r>
              <a:rPr lang="ru-RU" sz="1500" i="1" dirty="0" smtClean="0">
                <a:latin typeface="Georgia"/>
              </a:rPr>
              <a:t>сошлись силы великие и </a:t>
            </a:r>
            <a:r>
              <a:rPr lang="ru-RU" sz="1500" i="1" dirty="0">
                <a:latin typeface="Georgia"/>
              </a:rPr>
              <a:t>была сеча лютая и </a:t>
            </a:r>
            <a:r>
              <a:rPr lang="ru-RU" sz="1500" i="1" dirty="0" smtClean="0">
                <a:latin typeface="Georgia"/>
              </a:rPr>
              <a:t>великая.</a:t>
            </a:r>
          </a:p>
          <a:p>
            <a:pPr marL="0" indent="0">
              <a:buNone/>
            </a:pPr>
            <a:r>
              <a:rPr lang="ru-RU" sz="1500" b="1" i="1" dirty="0" smtClean="0">
                <a:latin typeface="Georgia"/>
              </a:rPr>
              <a:t>Б</a:t>
            </a:r>
            <a:r>
              <a:rPr lang="ru-RU" sz="1500" i="1" dirty="0" smtClean="0">
                <a:latin typeface="Georgia"/>
              </a:rPr>
              <a:t>:</a:t>
            </a:r>
            <a:r>
              <a:rPr lang="ru-RU" sz="1500" i="1" dirty="0">
                <a:latin typeface="PT Serif"/>
              </a:rPr>
              <a:t>И повернули поганые, и показали спины, и побежали. Сыны же </a:t>
            </a:r>
            <a:r>
              <a:rPr lang="ru-RU" sz="1500" i="1" dirty="0" smtClean="0">
                <a:latin typeface="PT Serif"/>
              </a:rPr>
              <a:t>русские  </a:t>
            </a:r>
            <a:r>
              <a:rPr lang="ru-RU" sz="1500" i="1" dirty="0">
                <a:latin typeface="PT Serif"/>
              </a:rPr>
              <a:t>рубили их, точно лес вырубали — будто трава под косой ложится за русскими сынами под конские </a:t>
            </a:r>
            <a:r>
              <a:rPr lang="ru-RU" sz="1500" i="1" dirty="0" smtClean="0">
                <a:latin typeface="PT Serif"/>
              </a:rPr>
              <a:t>копыта.</a:t>
            </a:r>
            <a:endParaRPr lang="ru-RU" sz="1500" i="1" dirty="0"/>
          </a:p>
        </p:txBody>
      </p:sp>
      <p:sp>
        <p:nvSpPr>
          <p:cNvPr id="10" name="Объект 9"/>
          <p:cNvSpPr>
            <a:spLocks noGrp="1"/>
          </p:cNvSpPr>
          <p:nvPr>
            <p:ph sz="half" idx="1"/>
          </p:nvPr>
        </p:nvSpPr>
        <p:spPr>
          <a:xfrm>
            <a:off x="193231" y="1268760"/>
            <a:ext cx="4162745" cy="201622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b="1" dirty="0" smtClean="0"/>
              <a:t>Задания</a:t>
            </a:r>
            <a:r>
              <a:rPr lang="ru-RU" dirty="0" smtClean="0"/>
              <a:t>: Составить рассказ к каждой иллюстрации: кто изображён, кем являются эти люди, какое событие отразил художник, что объединяет эти картины, определить значение этих событий в истории нашей страны.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2050" name="Picture 2" descr="C:\Users\Наталья\Desktop\9fd237122b64beb17755cb1e08086c8054e6cf73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81" y="2888940"/>
            <a:ext cx="2384301" cy="17773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Наталья\Desktop\77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4797152"/>
            <a:ext cx="3096344" cy="19528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Наталья\Desktop\01kartavp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2276872"/>
            <a:ext cx="2016224" cy="1224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8497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457200" y="404664"/>
            <a:ext cx="4040188" cy="1296144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Средства ф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ормирования </a:t>
            </a:r>
            <a:r>
              <a: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читательской грамотности</a:t>
            </a:r>
          </a:p>
        </p:txBody>
      </p:sp>
      <p:graphicFrame>
        <p:nvGraphicFramePr>
          <p:cNvPr id="4101" name="Объект 6">
            <a:extLst>
              <a:ext uri="{FF2B5EF4-FFF2-40B4-BE49-F238E27FC236}">
                <a16:creationId xmlns="" xmlns:a16="http://schemas.microsoft.com/office/drawing/2014/main" id="{FA303883-8F1F-4963-9986-C70FCAB3A957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971799868"/>
              </p:ext>
            </p:extLst>
          </p:nvPr>
        </p:nvGraphicFramePr>
        <p:xfrm>
          <a:off x="457200" y="1124745"/>
          <a:ext cx="4040188" cy="31683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Текст 7"/>
          <p:cNvSpPr>
            <a:spLocks noGrp="1"/>
          </p:cNvSpPr>
          <p:nvPr>
            <p:ph type="body" sz="quarter" idx="3"/>
          </p:nvPr>
        </p:nvSpPr>
        <p:spPr>
          <a:xfrm>
            <a:off x="4716016" y="332656"/>
            <a:ext cx="4320480" cy="2232248"/>
          </a:xfrm>
        </p:spPr>
        <p:txBody>
          <a:bodyPr>
            <a:noAutofit/>
          </a:bodyPr>
          <a:lstStyle/>
          <a:p>
            <a:pPr algn="just">
              <a:lnSpc>
                <a:spcPct val="115000"/>
              </a:lnSpc>
            </a:pPr>
            <a:endParaRPr lang="ru-RU" sz="2000" dirty="0" smtClean="0">
              <a:latin typeface="Times New Roman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</a:pPr>
            <a:endParaRPr lang="ru-RU" sz="2000" dirty="0" smtClean="0">
              <a:latin typeface="Times New Roman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</a:pPr>
            <a:endParaRPr lang="ru-RU" sz="2000" dirty="0">
              <a:latin typeface="Times New Roman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</a:pPr>
            <a:endParaRPr lang="ru-RU" sz="2000" dirty="0" smtClean="0">
              <a:solidFill>
                <a:schemeClr val="accent2">
                  <a:lumMod val="60000"/>
                  <a:lumOff val="40000"/>
                </a:schemeClr>
              </a:solidFill>
              <a:latin typeface="Times New Roman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</a:pPr>
            <a:r>
              <a:rPr lang="ru-RU" sz="20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/>
                <a:ea typeface="Calibri"/>
                <a:cs typeface="Times New Roman"/>
              </a:rPr>
              <a:t>«</a:t>
            </a:r>
            <a:r>
              <a:rPr lang="ru-RU" sz="2000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/>
                <a:ea typeface="Calibri"/>
                <a:cs typeface="Times New Roman"/>
              </a:rPr>
              <a:t>Дырявый текст»  </a:t>
            </a:r>
            <a:r>
              <a:rPr lang="ru-RU" sz="20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ru-RU" sz="20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/>
                <a:ea typeface="Calibri"/>
              </a:rPr>
              <a:t>«</a:t>
            </a:r>
            <a:r>
              <a:rPr lang="ru-RU" sz="2000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/>
                <a:ea typeface="Calibri"/>
              </a:rPr>
              <a:t>Найти ошибку» </a:t>
            </a:r>
            <a:endParaRPr lang="ru-RU" sz="2000" dirty="0">
              <a:solidFill>
                <a:schemeClr val="accent2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buClr>
                <a:prstClr val="white"/>
              </a:buClr>
            </a:pPr>
            <a:r>
              <a:rPr lang="ru-RU" sz="2000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/>
                <a:ea typeface="Calibri"/>
              </a:rPr>
              <a:t>«Переводчик»  </a:t>
            </a:r>
            <a:r>
              <a:rPr lang="ru-RU" sz="20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/>
                <a:ea typeface="Calibri"/>
              </a:rPr>
              <a:t>         </a:t>
            </a:r>
            <a:r>
              <a:rPr lang="ru-RU" sz="20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000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Кто больше» </a:t>
            </a:r>
            <a:endParaRPr lang="ru-RU" sz="2000" dirty="0" smtClean="0">
              <a:solidFill>
                <a:schemeClr val="accent2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buClr>
                <a:prstClr val="white"/>
              </a:buClr>
            </a:pPr>
            <a:r>
              <a:rPr lang="ru-RU" sz="20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000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Плюс и минус</a:t>
            </a:r>
            <a:r>
              <a:rPr lang="ru-RU" sz="20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       «</a:t>
            </a:r>
            <a:r>
              <a:rPr lang="ru-RU" sz="2000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Угадай </a:t>
            </a:r>
            <a:r>
              <a:rPr lang="ru-RU" sz="20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кто?» </a:t>
            </a:r>
            <a:endParaRPr lang="ru-RU" sz="2000" dirty="0">
              <a:solidFill>
                <a:schemeClr val="accent2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/>
          </a:p>
        </p:txBody>
      </p:sp>
      <p:pic>
        <p:nvPicPr>
          <p:cNvPr id="4098" name="Picture 2" descr="C:\Users\Наталья\Desktop\i (2)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509120"/>
            <a:ext cx="3312368" cy="1872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Объект 1"/>
          <p:cNvSpPr>
            <a:spLocks noGrp="1"/>
          </p:cNvSpPr>
          <p:nvPr>
            <p:ph sz="quarter" idx="4"/>
          </p:nvPr>
        </p:nvSpPr>
        <p:spPr>
          <a:xfrm>
            <a:off x="4644008" y="2492896"/>
            <a:ext cx="4104456" cy="3744416"/>
          </a:xfrm>
        </p:spPr>
        <p:txBody>
          <a:bodyPr>
            <a:normAutofit fontScale="92500" lnSpcReduction="20000"/>
          </a:bodyPr>
          <a:lstStyle/>
          <a:p>
            <a:r>
              <a:rPr lang="ru-RU" dirty="0"/>
              <a:t>Я, фараон _________________ , которому построили самую первую пирамиду. Моя страна называется ______________ . Она находится вдоль полноводной реки ____________ , которая одаривает землю _______________ ___________________ . Люди моей страны занимаются _________________ . Они выращивают _____________ , _____________ , ________________ . В _____________ году Верхнее и Нижнее царства объединились и образовалось _________________ со столицей </a:t>
            </a:r>
            <a:r>
              <a:rPr lang="ru-RU" dirty="0" smtClean="0"/>
              <a:t>____________.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21391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23528" y="1772816"/>
            <a:ext cx="3540603" cy="576262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870200"/>
            <a:ext cx="4042792" cy="3187719"/>
          </a:xfrm>
        </p:spPr>
        <p:txBody>
          <a:bodyPr>
            <a:normAutofit lnSpcReduction="10000"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«Екатерина I правила Российским государством с 1725 по 1727 года. Анна Иоанновна правила в 5 раз дольше, чем Екатерина Алексеевна. А Петр II правивший сразу после Екатерины I на 7 лет меньше, чем Анна Иоанновна. Между началом правления Анны Иоанновны и воцарением Екатерины II прошло 32 года. В каком году к власти пришла Екатерина II?»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076056" y="836712"/>
            <a:ext cx="3513584" cy="1093721"/>
          </a:xfrm>
        </p:spPr>
        <p:txBody>
          <a:bodyPr/>
          <a:lstStyle/>
          <a:p>
            <a:pPr lvl="0">
              <a:buClr>
                <a:prstClr val="white"/>
              </a:buClr>
            </a:pPr>
            <a:endParaRPr lang="ru-RU" sz="2200" dirty="0" smtClean="0">
              <a:solidFill>
                <a:prstClr val="white"/>
              </a:solidFill>
            </a:endParaRPr>
          </a:p>
          <a:p>
            <a:pPr lvl="0">
              <a:buClr>
                <a:prstClr val="white"/>
              </a:buClr>
            </a:pPr>
            <a:endParaRPr lang="ru-RU" sz="2200" dirty="0">
              <a:solidFill>
                <a:prstClr val="white"/>
              </a:solidFill>
            </a:endParaRPr>
          </a:p>
          <a:p>
            <a:pPr lvl="0">
              <a:buClr>
                <a:prstClr val="white"/>
              </a:buClr>
            </a:pPr>
            <a:endParaRPr lang="ru-RU" sz="2200" dirty="0" smtClean="0">
              <a:solidFill>
                <a:prstClr val="white"/>
              </a:solidFill>
            </a:endParaRPr>
          </a:p>
          <a:p>
            <a:pPr lvl="0">
              <a:buClr>
                <a:prstClr val="white"/>
              </a:buClr>
            </a:pPr>
            <a:endParaRPr lang="ru-RU" sz="2200" dirty="0">
              <a:solidFill>
                <a:prstClr val="white"/>
              </a:solidFill>
            </a:endParaRPr>
          </a:p>
          <a:p>
            <a:pPr lvl="0">
              <a:buClr>
                <a:prstClr val="white"/>
              </a:buClr>
            </a:pPr>
            <a:endParaRPr lang="ru-RU" sz="2200" dirty="0" smtClean="0">
              <a:solidFill>
                <a:prstClr val="white"/>
              </a:solidFill>
            </a:endParaRPr>
          </a:p>
          <a:p>
            <a:pPr lvl="0" algn="ctr">
              <a:buClr>
                <a:prstClr val="white"/>
              </a:buClr>
            </a:pPr>
            <a:endParaRPr lang="ru-RU" sz="2200" dirty="0" smtClean="0">
              <a:solidFill>
                <a:prstClr val="white"/>
              </a:solidFill>
            </a:endParaRPr>
          </a:p>
          <a:p>
            <a:pPr lvl="0" algn="ctr">
              <a:buClr>
                <a:prstClr val="white"/>
              </a:buClr>
            </a:pPr>
            <a:endParaRPr lang="ru-RU" sz="2200" dirty="0">
              <a:solidFill>
                <a:prstClr val="white"/>
              </a:solidFill>
            </a:endParaRPr>
          </a:p>
          <a:p>
            <a:pPr lvl="0" algn="ctr">
              <a:buClr>
                <a:prstClr val="white"/>
              </a:buClr>
            </a:pPr>
            <a:endParaRPr lang="ru-RU" sz="2200" dirty="0" smtClean="0">
              <a:solidFill>
                <a:prstClr val="white"/>
              </a:solidFill>
            </a:endParaRPr>
          </a:p>
          <a:p>
            <a:pPr lvl="0" algn="ctr">
              <a:buClr>
                <a:prstClr val="white"/>
              </a:buClr>
            </a:pPr>
            <a:endParaRPr lang="ru-RU" sz="2200" dirty="0">
              <a:solidFill>
                <a:prstClr val="white"/>
              </a:solidFill>
            </a:endParaRPr>
          </a:p>
          <a:p>
            <a:pPr lvl="0" algn="ctr">
              <a:buClr>
                <a:prstClr val="white"/>
              </a:buClr>
            </a:pPr>
            <a:r>
              <a:rPr lang="ru-RU" sz="2800" dirty="0" smtClean="0">
                <a:solidFill>
                  <a:srgbClr val="FF0000"/>
                </a:solidFill>
              </a:rPr>
              <a:t>Формирование </a:t>
            </a:r>
            <a:r>
              <a:rPr lang="ru-RU" sz="2800" dirty="0">
                <a:solidFill>
                  <a:srgbClr val="FF0000"/>
                </a:solidFill>
              </a:rPr>
              <a:t>математической грамотности</a:t>
            </a:r>
          </a:p>
          <a:p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860032" y="1556792"/>
            <a:ext cx="3813048" cy="2920998"/>
          </a:xfrm>
        </p:spPr>
        <p:txBody>
          <a:bodyPr>
            <a:normAutofit fontScale="77500" lnSpcReduction="20000"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1. Пирамида фараона Хеопса была построена около 2600 лет до н.э. Сколько лет назад это случилось?.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2. Найдите площадь основания пирамиды Хеопса. Определите, сколько надо пройти шагов (метров), чтобы обойти её кругом? Сколько это метров (км)?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3. Сколько лет длилось строительство пирамиды? </a:t>
            </a:r>
          </a:p>
          <a:p>
            <a:endParaRPr lang="ru-RU" dirty="0"/>
          </a:p>
          <a:p>
            <a:r>
              <a:rPr lang="ru-RU" dirty="0"/>
              <a:t>Основной единицей измерения был «локоть» 52 см 3 мм</a:t>
            </a:r>
          </a:p>
          <a:p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4186257"/>
            <a:ext cx="3889375" cy="1871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60648"/>
            <a:ext cx="5040560" cy="18722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600562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900" b="1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Математическая грамотность </a:t>
            </a:r>
            <a:r>
              <a:rPr lang="ru-RU" sz="29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9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9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уроках </a:t>
            </a:r>
            <a:r>
              <a:rPr lang="ru-RU" sz="2900" b="1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истории</a:t>
            </a:r>
            <a:br>
              <a:rPr lang="ru-RU" sz="2900" b="1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900" b="1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9552" y="2204864"/>
            <a:ext cx="3396587" cy="576064"/>
          </a:xfrm>
        </p:spPr>
        <p:txBody>
          <a:bodyPr/>
          <a:lstStyle/>
          <a:p>
            <a:pPr marL="285750" lvl="0" indent="-285750">
              <a:buClr>
                <a:prstClr val="white"/>
              </a:buClr>
              <a:buFont typeface="Arial"/>
              <a:buChar char="•"/>
            </a:pPr>
            <a:endParaRPr lang="ru-RU" sz="1500" dirty="0" smtClean="0">
              <a:solidFill>
                <a:prstClr val="white"/>
              </a:solidFill>
            </a:endParaRPr>
          </a:p>
          <a:p>
            <a:pPr marL="285750" lvl="0" indent="-285750">
              <a:buClr>
                <a:prstClr val="white"/>
              </a:buClr>
              <a:buFont typeface="Arial"/>
              <a:buChar char="•"/>
            </a:pPr>
            <a:endParaRPr lang="ru-RU" sz="1500" dirty="0">
              <a:solidFill>
                <a:prstClr val="white"/>
              </a:solidFill>
            </a:endParaRPr>
          </a:p>
          <a:p>
            <a:pPr marL="285750" lvl="0" indent="-285750">
              <a:buClr>
                <a:prstClr val="white"/>
              </a:buClr>
              <a:buFont typeface="Arial"/>
              <a:buChar char="•"/>
            </a:pPr>
            <a:endParaRPr lang="ru-RU" sz="1500" dirty="0" smtClean="0">
              <a:solidFill>
                <a:prstClr val="white"/>
              </a:solidFill>
            </a:endParaRPr>
          </a:p>
          <a:p>
            <a:pPr marL="285750" lvl="0" indent="-285750">
              <a:buClr>
                <a:prstClr val="white"/>
              </a:buClr>
              <a:buFont typeface="Arial"/>
              <a:buChar char="•"/>
            </a:pPr>
            <a:endParaRPr lang="ru-RU" sz="1500" dirty="0" smtClean="0">
              <a:solidFill>
                <a:prstClr val="white"/>
              </a:solidFill>
            </a:endParaRPr>
          </a:p>
          <a:p>
            <a:pPr marL="285750" lvl="0" indent="-285750">
              <a:buClr>
                <a:prstClr val="white"/>
              </a:buClr>
              <a:buFont typeface="Arial"/>
              <a:buChar char="•"/>
            </a:pPr>
            <a:endParaRPr lang="ru-RU" sz="1500" dirty="0">
              <a:solidFill>
                <a:prstClr val="white"/>
              </a:solidFill>
            </a:endParaRPr>
          </a:p>
          <a:p>
            <a:pPr marL="285750" lvl="0" indent="-285750">
              <a:buClr>
                <a:prstClr val="white"/>
              </a:buClr>
              <a:buFont typeface="Arial"/>
              <a:buChar char="•"/>
            </a:pPr>
            <a:endParaRPr lang="ru-RU" sz="1500" dirty="0" smtClean="0">
              <a:solidFill>
                <a:prstClr val="white"/>
              </a:solidFill>
            </a:endParaRPr>
          </a:p>
          <a:p>
            <a:pPr marL="285750" lvl="0" indent="-285750">
              <a:buClr>
                <a:prstClr val="white"/>
              </a:buClr>
              <a:buFont typeface="Arial"/>
              <a:buChar char="•"/>
            </a:pPr>
            <a:endParaRPr lang="ru-RU" sz="1500" dirty="0" smtClean="0">
              <a:solidFill>
                <a:prstClr val="white"/>
              </a:solidFill>
            </a:endParaRPr>
          </a:p>
          <a:p>
            <a:pPr marL="285750" lvl="0" indent="-285750">
              <a:buClr>
                <a:prstClr val="white"/>
              </a:buClr>
              <a:buFont typeface="Arial"/>
              <a:buChar char="•"/>
            </a:pPr>
            <a:endParaRPr lang="ru-RU" dirty="0">
              <a:solidFill>
                <a:prstClr val="white"/>
              </a:solidFill>
            </a:endParaRPr>
          </a:p>
          <a:p>
            <a:pPr marL="285750" lvl="0" indent="-285750">
              <a:buClr>
                <a:prstClr val="white"/>
              </a:buClr>
              <a:buFont typeface="Arial"/>
              <a:buChar char="•"/>
            </a:pPr>
            <a:endParaRPr lang="ru-RU" dirty="0" smtClean="0">
              <a:solidFill>
                <a:prstClr val="white"/>
              </a:solidFill>
            </a:endParaRPr>
          </a:p>
          <a:p>
            <a:pPr marL="285750" lvl="0" indent="-285750" algn="ctr">
              <a:buClr>
                <a:prstClr val="white"/>
              </a:buClr>
              <a:buFont typeface="Arial"/>
              <a:buChar char="•"/>
            </a:pPr>
            <a:r>
              <a:rPr lang="ru-RU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Прием </a:t>
            </a:r>
            <a:r>
              <a:rPr lang="ru-RU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«заблудившаяся </a:t>
            </a:r>
            <a:r>
              <a:rPr lang="ru-RU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дата».</a:t>
            </a:r>
            <a:endParaRPr lang="ru-RU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Autofit/>
          </a:bodyPr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После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изучения темы «Внешняя политика России в XVII веке» распределить числа/даты событий по двум группам – отношения России с Польшей и с Турцией: 1632–1634,1676–1681, 1654–1667, 1686, 1687, 1689. Учащиеся выделяют две группы – отношения России с Турцией и Польшей. В результате в сознании учащихся закрепляются два основных направления внешней политики России в XVII в. и их главные события.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4008" y="2060848"/>
            <a:ext cx="3518480" cy="720080"/>
          </a:xfrm>
        </p:spPr>
        <p:txBody>
          <a:bodyPr/>
          <a:lstStyle/>
          <a:p>
            <a:r>
              <a:rPr lang="ru-RU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Прием «счастливое и несчастливое число». 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ru-RU" dirty="0" smtClean="0"/>
              <a:t>Из </a:t>
            </a:r>
            <a:r>
              <a:rPr lang="ru-RU" dirty="0"/>
              <a:t>предложенного перечня дат выбрать те (или самим составить перечень), которые связаны с успешными сражениями, и те, которые связаны с неудачами на фронте: например, в ходе Северной войны.</a:t>
            </a:r>
          </a:p>
        </p:txBody>
      </p:sp>
    </p:spTree>
    <p:extLst>
      <p:ext uri="{BB962C8B-B14F-4D97-AF65-F5344CB8AC3E}">
        <p14:creationId xmlns:p14="http://schemas.microsoft.com/office/powerpoint/2010/main" val="76075721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79512" y="2996952"/>
            <a:ext cx="3600400" cy="3129211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пирамиде египетскими письменами было обозначено, сколько лука , чеснока, редьки съели рабочие. И на всё это было израсходовано 1600 талантов серебра. 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это верно, то сколько денег пошло на железные орудия, хлеб и одежду для рабочих, т.к. строительство продолжалось 20 лет?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Геродот. 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107504" y="332657"/>
            <a:ext cx="8568952" cy="2376264"/>
          </a:xfrm>
        </p:spPr>
        <p:txBody>
          <a:bodyPr>
            <a:normAutofit fontScale="92500" lnSpcReduction="10000"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ФИНАНСОВАЯ ГРАМОТНОСТЬ - 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это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совокупность знаний, навыков, умений и установок в финансовой сфере, а также личностных социально-педагогических характеристик,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сформированность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которых определяет способность и готовность человека продуктивно выполнять различные социально-экономические роли: домохозяина, инвестора, заемщика, налогоплательщика и т.д.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139952" y="2780928"/>
            <a:ext cx="4572000" cy="360098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Прием «Создание проблемной ситуации». </a:t>
            </a:r>
          </a:p>
          <a:p>
            <a:endParaRPr lang="ru-RU" dirty="0" smtClean="0"/>
          </a:p>
          <a:p>
            <a:r>
              <a:rPr lang="ru-RU" sz="2400" dirty="0" smtClean="0"/>
              <a:t>Например</a:t>
            </a:r>
            <a:r>
              <a:rPr lang="ru-RU" sz="2400" dirty="0"/>
              <a:t>, могли ли развиваться рыночные отношения в России в условиях крепостнической </a:t>
            </a:r>
            <a:r>
              <a:rPr lang="ru-RU" sz="2400" dirty="0" smtClean="0"/>
              <a:t>системы?</a:t>
            </a:r>
            <a:endParaRPr lang="ru-RU" sz="2400" dirty="0"/>
          </a:p>
          <a:p>
            <a:r>
              <a:rPr lang="ru-RU" sz="2400" dirty="0"/>
              <a:t>Были ли экономические реформы Петра I подготовлены еще в годы царствования Алексея Михайловича?</a:t>
            </a:r>
          </a:p>
        </p:txBody>
      </p:sp>
    </p:spTree>
    <p:extLst>
      <p:ext uri="{BB962C8B-B14F-4D97-AF65-F5344CB8AC3E}">
        <p14:creationId xmlns:p14="http://schemas.microsoft.com/office/powerpoint/2010/main" val="4024698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 algn="ctr">
              <a:spcBef>
                <a:spcPts val="0"/>
              </a:spcBef>
              <a:spcAft>
                <a:spcPts val="1000"/>
              </a:spcAft>
            </a:pPr>
            <a:r>
              <a:rPr lang="ru-RU" sz="2200" cap="none" dirty="0">
                <a:ln>
                  <a:noFill/>
                </a:ln>
                <a:solidFill>
                  <a:prstClr val="white"/>
                </a:solidFill>
                <a:latin typeface="Calibri"/>
                <a:ea typeface="+mn-ea"/>
                <a:cs typeface="+mn-cs"/>
              </a:rPr>
              <a:t/>
            </a:r>
            <a:br>
              <a:rPr lang="ru-RU" sz="2200" cap="none" dirty="0">
                <a:ln>
                  <a:noFill/>
                </a:ln>
                <a:solidFill>
                  <a:prstClr val="white"/>
                </a:solidFill>
                <a:latin typeface="Calibri"/>
                <a:ea typeface="+mn-ea"/>
                <a:cs typeface="+mn-cs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1" y="2142068"/>
            <a:ext cx="3250703" cy="4311268"/>
          </a:xfrm>
        </p:spPr>
        <p:txBody>
          <a:bodyPr>
            <a:normAutofit fontScale="92500" lnSpcReduction="10000"/>
          </a:bodyPr>
          <a:lstStyle/>
          <a:p>
            <a:pPr marL="0" lvl="0" indent="0" algn="ctr">
              <a:buClr>
                <a:prstClr val="white"/>
              </a:buClr>
              <a:buNone/>
            </a:pPr>
            <a:r>
              <a:rPr lang="ru-RU" sz="16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rgbClr val="F77754">
                    <a:lumMod val="60000"/>
                    <a:lumOff val="4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Сделать эскиз рекламного проспекта для туристов, посещающих Египет</a:t>
            </a:r>
            <a:r>
              <a:rPr lang="ru-RU" sz="24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lvl="0" indent="0" algn="ctr">
              <a:buClr>
                <a:prstClr val="white"/>
              </a:buClr>
              <a:buNone/>
            </a:pPr>
            <a:r>
              <a:rPr lang="ru-RU" sz="24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- Египет был страной с уникальной культурой, высоким уровнем развития науки, чьи достижения используются различными народами до настоящего времени.</a:t>
            </a:r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584417" y="1772816"/>
            <a:ext cx="430806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Прием </a:t>
            </a:r>
            <a:r>
              <a:rPr lang="ru-RU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«Кластер» («гроздь») </a:t>
            </a:r>
            <a:r>
              <a:rPr lang="ru-RU" dirty="0"/>
              <a:t>– выделение смысловых единиц текста и графическое их оформление в определенном </a:t>
            </a:r>
            <a:r>
              <a:rPr lang="ru-RU" dirty="0" smtClean="0"/>
              <a:t>порядке, например, </a:t>
            </a:r>
            <a:r>
              <a:rPr lang="ru-RU" dirty="0"/>
              <a:t>в виде грозди винограда.</a:t>
            </a:r>
          </a:p>
        </p:txBody>
      </p:sp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1740" y="3140968"/>
            <a:ext cx="5020525" cy="3569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13916"/>
            <a:ext cx="8285163" cy="1358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0682500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>
            <a:extLst>
              <a:ext uri="{FF2B5EF4-FFF2-40B4-BE49-F238E27FC236}">
                <a16:creationId xmlns="" xmlns:a16="http://schemas.microsoft.com/office/drawing/2014/main" id="{AA21C295-308B-4A4C-B0A6-68A4245B8E0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69103751"/>
              </p:ext>
            </p:extLst>
          </p:nvPr>
        </p:nvGraphicFramePr>
        <p:xfrm>
          <a:off x="179512" y="195502"/>
          <a:ext cx="8278688" cy="14562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Объект 8"/>
          <p:cNvSpPr>
            <a:spLocks noGrp="1"/>
          </p:cNvSpPr>
          <p:nvPr>
            <p:ph sz="half" idx="1"/>
          </p:nvPr>
        </p:nvSpPr>
        <p:spPr>
          <a:xfrm>
            <a:off x="996881" y="2348880"/>
            <a:ext cx="3672408" cy="194421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Учащиеся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-х классов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подготовили и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провели </a:t>
            </a:r>
          </a:p>
          <a:p>
            <a:pPr marL="0" indent="0">
              <a:buNone/>
            </a:pPr>
            <a:r>
              <a:rPr lang="ru-RU" sz="24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Урок </a:t>
            </a:r>
            <a:r>
              <a:rPr lang="ru-RU" sz="2400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судебное заседание «Нюрнбергский процесс</a:t>
            </a:r>
            <a:r>
              <a:rPr lang="ru-RU" sz="24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1916832"/>
            <a:ext cx="3888433" cy="3168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47085" y="4725144"/>
            <a:ext cx="4572000" cy="123110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dirty="0">
                <a:solidFill>
                  <a:srgbClr val="FFFF00"/>
                </a:solidFill>
              </a:rPr>
              <a:t>Тема урока «Библейские сказания»</a:t>
            </a:r>
          </a:p>
          <a:p>
            <a:pPr algn="ctr"/>
            <a:r>
              <a:rPr lang="ru-RU" dirty="0">
                <a:solidFill>
                  <a:srgbClr val="C00000"/>
                </a:solidFill>
              </a:rPr>
              <a:t>Задание: </a:t>
            </a:r>
            <a:r>
              <a:rPr lang="ru-RU" dirty="0">
                <a:solidFill>
                  <a:schemeClr val="tx1">
                    <a:lumMod val="75000"/>
                  </a:schemeClr>
                </a:solidFill>
              </a:rPr>
              <a:t>Опишите рисунок «В Древней Палестине». Почему на рисунке не видно кирпичных и деревянных домов»</a:t>
            </a:r>
          </a:p>
        </p:txBody>
      </p:sp>
    </p:spTree>
    <p:extLst>
      <p:ext uri="{BB962C8B-B14F-4D97-AF65-F5344CB8AC3E}">
        <p14:creationId xmlns:p14="http://schemas.microsoft.com/office/powerpoint/2010/main" val="3327228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sz="half" idx="1"/>
          </p:nvPr>
        </p:nvSpPr>
        <p:spPr>
          <a:xfrm>
            <a:off x="228200" y="1573904"/>
            <a:ext cx="6192688" cy="5284096"/>
          </a:xfrm>
        </p:spPr>
        <p:txBody>
          <a:bodyPr>
            <a:normAutofit fontScale="85000" lnSpcReduction="20000"/>
          </a:bodyPr>
          <a:lstStyle/>
          <a:p>
            <a:pPr lvl="0">
              <a:buClr>
                <a:prstClr val="white"/>
              </a:buClr>
            </a:pPr>
            <a:r>
              <a:rPr lang="ru-RU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«Повесть временных лет»</a:t>
            </a:r>
          </a:p>
          <a:p>
            <a:pPr marL="0" lvl="0" indent="0" algn="just">
              <a:buClr>
                <a:prstClr val="white"/>
              </a:buClr>
              <a:buNone/>
            </a:pPr>
            <a:r>
              <a:rPr lang="ru-RU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Спустя много времени сели славяне по Дунаю, где ныне земли Венгерская и Болгарская. И от тех славян разошлись славяне по земле и прозвались именами своими от мест, на которых сели. Так, одни, придя, сели на реке именем Морава и прозвались </a:t>
            </a:r>
            <a:r>
              <a:rPr lang="ru-RU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морава</a:t>
            </a:r>
            <a:r>
              <a:rPr lang="ru-RU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 другие назвались чехи. А вот еще те же славяне: белые хорваты, и сербы. Когда волохи напали на "славян на дунайских, и поселились среди них, и притесняли их, то славяне эти пришли и сели на Висле и прозвались ляхами, а от тех ляхов пошли поляки,  </a:t>
            </a:r>
            <a:r>
              <a:rPr lang="ru-RU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мазовшане</a:t>
            </a:r>
            <a:r>
              <a:rPr lang="ru-RU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поморяне.</a:t>
            </a:r>
            <a:br>
              <a:rPr lang="ru-RU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Также и эти славяне пришли и сели по Днепру и назвались полянами, а другие - древлянами, потому что сели в лесах, а еще другие сели между Припятью и </a:t>
            </a:r>
            <a:r>
              <a:rPr lang="ru-RU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Двиною</a:t>
            </a:r>
            <a:r>
              <a:rPr lang="ru-RU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назвались дреговичами, иные сели по Двине и назвались </a:t>
            </a:r>
            <a:r>
              <a:rPr lang="ru-RU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полочанами</a:t>
            </a:r>
            <a:r>
              <a:rPr lang="ru-RU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по речке, которая впадает в Двину и именуется Полота. Те же славяне, которые сели около озера Ильменя, прозвались своим именем - славянами, и построили город, и назвали его Новгородом. А другие сели по Десне, и по Сейму, и по </a:t>
            </a:r>
            <a:r>
              <a:rPr lang="ru-RU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Суле</a:t>
            </a:r>
            <a:r>
              <a:rPr lang="ru-RU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и назвались северянами. И так разошелся славянский народ, а по его имени и грамота назвалась «славянская».</a:t>
            </a:r>
          </a:p>
          <a:p>
            <a:pPr marL="0" lvl="0" indent="0">
              <a:buClr>
                <a:prstClr val="white"/>
              </a:buClr>
              <a:buNone/>
            </a:pPr>
            <a:r>
              <a:rPr lang="ru-RU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Задания: </a:t>
            </a:r>
            <a:r>
              <a:rPr lang="ru-RU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Найдите в тексте названия племенных союзов. </a:t>
            </a:r>
          </a:p>
          <a:p>
            <a:pPr marL="0" lvl="0" indent="0">
              <a:buClr>
                <a:prstClr val="white"/>
              </a:buClr>
              <a:buNone/>
            </a:pPr>
            <a:r>
              <a:rPr lang="ru-RU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2</a:t>
            </a:r>
            <a:r>
              <a:rPr lang="ru-RU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Где расселились славяне, почему имели такие названия?</a:t>
            </a:r>
          </a:p>
          <a:p>
            <a:pPr marL="0" lvl="0" indent="0">
              <a:buClr>
                <a:prstClr val="white"/>
              </a:buClr>
              <a:buNone/>
            </a:pPr>
            <a:r>
              <a:rPr lang="ru-RU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3</a:t>
            </a:r>
            <a:r>
              <a:rPr lang="ru-RU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Какова специфика расселения восточных славян на </a:t>
            </a:r>
            <a:r>
              <a:rPr lang="ru-RU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</a:p>
          <a:p>
            <a:pPr marL="0" lvl="0" indent="0">
              <a:buClr>
                <a:prstClr val="white"/>
              </a:buClr>
              <a:buNone/>
            </a:pPr>
            <a:r>
              <a:rPr lang="ru-RU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</a:t>
            </a:r>
            <a:r>
              <a:rPr lang="ru-RU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восточноевропейской </a:t>
            </a:r>
            <a:r>
              <a:rPr lang="ru-RU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равнине?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2" descr="C:\Users\Наталья\Desktop\rasselenie-vostochnyih-slavyan-karta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1856" y="2204864"/>
            <a:ext cx="2618740" cy="3888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9" name="Группа 8"/>
          <p:cNvGrpSpPr/>
          <p:nvPr/>
        </p:nvGrpSpPr>
        <p:grpSpPr>
          <a:xfrm>
            <a:off x="179512" y="139487"/>
            <a:ext cx="8784976" cy="1434417"/>
            <a:chOff x="0" y="-2512227"/>
            <a:chExt cx="7772400" cy="1434417"/>
          </a:xfrm>
          <a:scene3d>
            <a:camera prst="orthographicFront"/>
            <a:lightRig rig="flat" dir="t"/>
          </a:scene3d>
        </p:grpSpPr>
        <p:sp>
          <p:nvSpPr>
            <p:cNvPr id="10" name="Скругленный прямоугольник 9"/>
            <p:cNvSpPr/>
            <p:nvPr/>
          </p:nvSpPr>
          <p:spPr>
            <a:xfrm>
              <a:off x="0" y="-2512227"/>
              <a:ext cx="7772400" cy="1434417"/>
            </a:xfrm>
            <a:prstGeom prst="roundRect">
              <a:avLst/>
            </a:prstGeom>
            <a:sp3d prstMaterial="plastic">
              <a:bevelT w="120900" h="88900"/>
              <a:bevelB w="88900" h="31750" prst="angle"/>
            </a:sp3d>
          </p:spPr>
          <p:style>
            <a:lnRef idx="0">
              <a:schemeClr val="lt2">
                <a:hueOff val="0"/>
                <a:satOff val="0"/>
                <a:lumOff val="0"/>
                <a:alphaOff val="0"/>
              </a:schemeClr>
            </a:lnRef>
            <a:fillRef idx="3">
              <a:schemeClr val="dk2">
                <a:hueOff val="0"/>
                <a:satOff val="0"/>
                <a:lumOff val="0"/>
                <a:alphaOff val="0"/>
              </a:schemeClr>
            </a:fillRef>
            <a:effectRef idx="2">
              <a:schemeClr val="dk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" name="Скругленный прямоугольник 4"/>
            <p:cNvSpPr/>
            <p:nvPr/>
          </p:nvSpPr>
          <p:spPr>
            <a:xfrm>
              <a:off x="62712" y="-2257651"/>
              <a:ext cx="7646976" cy="1159235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000" b="1" dirty="0">
                  <a:solidFill>
                    <a:schemeClr val="tx1"/>
                  </a:solidFill>
                  <a:latin typeface="Times New Roman"/>
                  <a:ea typeface="Times New Roman"/>
                  <a:cs typeface="Times New Roman"/>
                </a:rPr>
                <a:t>Естественнонаучная грамотность</a:t>
              </a:r>
              <a:r>
                <a:rPr lang="ru-RU" dirty="0">
                  <a:solidFill>
                    <a:schemeClr val="tx1"/>
                  </a:solidFill>
                  <a:latin typeface="Times New Roman"/>
                  <a:ea typeface="Times New Roman"/>
                  <a:cs typeface="Times New Roman"/>
                </a:rPr>
                <a:t> - </a:t>
              </a:r>
              <a:endParaRPr lang="ru-RU" dirty="0" smtClean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endParaRPr>
            </a:p>
            <a:p>
              <a:pPr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dirty="0" smtClean="0">
                  <a:solidFill>
                    <a:schemeClr val="tx1"/>
                  </a:solidFill>
                  <a:latin typeface="Times New Roman"/>
                  <a:ea typeface="Times New Roman"/>
                  <a:cs typeface="Times New Roman"/>
                </a:rPr>
                <a:t>способность </a:t>
              </a:r>
              <a:r>
                <a:rPr lang="ru-RU" dirty="0">
                  <a:solidFill>
                    <a:schemeClr val="tx1"/>
                  </a:solidFill>
                  <a:latin typeface="Times New Roman"/>
                  <a:ea typeface="Times New Roman"/>
                  <a:cs typeface="Times New Roman"/>
                </a:rPr>
                <a:t>использовать естественнонаучные знания для выделения в реальных ситуациях проблем, которые могут быть исследованы и решены с помощью научных методов, для получения выводов, основанных на наблюдениях и экспериментах.</a:t>
              </a:r>
              <a:endParaRPr lang="ru-RU" sz="1600" dirty="0">
                <a:solidFill>
                  <a:schemeClr val="tx1"/>
                </a:solidFill>
                <a:ea typeface="Calibri"/>
                <a:cs typeface="Times New Roman"/>
              </a:endParaRPr>
            </a:p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1800" kern="1200" dirty="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47964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8784976" cy="6552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0217582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60649"/>
            <a:ext cx="7772400" cy="1080120"/>
          </a:xfrm>
        </p:spPr>
        <p:txBody>
          <a:bodyPr/>
          <a:lstStyle/>
          <a:p>
            <a:pPr algn="ctr"/>
            <a:r>
              <a:rPr lang="ru-RU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Формирование </a:t>
            </a:r>
            <a:r>
              <a:rPr lang="ru-RU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естественно-научной </a:t>
            </a:r>
            <a:r>
              <a:rPr lang="ru-RU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грамотности 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95536" y="1484784"/>
            <a:ext cx="4176464" cy="453650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sz="1900" dirty="0" smtClean="0">
                <a:ln w="3175" cmpd="sng">
                  <a:noFill/>
                </a:ln>
                <a:solidFill>
                  <a:prstClr val="white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   1.О </a:t>
            </a:r>
            <a:r>
              <a:rPr lang="ru-RU" sz="1900" dirty="0">
                <a:ln w="3175" cmpd="sng">
                  <a:noFill/>
                </a:ln>
                <a:solidFill>
                  <a:prstClr val="white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природе Египта информацию извлекаем из изображений. </a:t>
            </a:r>
            <a:br>
              <a:rPr lang="ru-RU" sz="1900" dirty="0">
                <a:ln w="3175" cmpd="sng">
                  <a:noFill/>
                </a:ln>
                <a:solidFill>
                  <a:prstClr val="white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endParaRPr lang="ru-RU" sz="1900" dirty="0" smtClean="0">
              <a:ln w="3175" cmpd="sng">
                <a:noFill/>
              </a:ln>
              <a:solidFill>
                <a:prstClr val="white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r>
              <a:rPr lang="ru-RU" sz="1900" dirty="0">
                <a:ln w="3175" cmpd="sng">
                  <a:noFill/>
                </a:ln>
                <a:solidFill>
                  <a:prstClr val="white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2</a:t>
            </a:r>
            <a:r>
              <a:rPr lang="ru-RU" sz="1900" dirty="0" smtClean="0">
                <a:ln w="3175" cmpd="sng">
                  <a:noFill/>
                </a:ln>
                <a:solidFill>
                  <a:prstClr val="white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. </a:t>
            </a:r>
            <a:r>
              <a:rPr lang="ru-RU" sz="1900" dirty="0">
                <a:ln w="3175" cmpd="sng">
                  <a:noFill/>
                </a:ln>
                <a:solidFill>
                  <a:prstClr val="white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Развитие медицины (изготовление мумий).</a:t>
            </a:r>
            <a:br>
              <a:rPr lang="ru-RU" sz="1900" dirty="0">
                <a:ln w="3175" cmpd="sng">
                  <a:noFill/>
                </a:ln>
                <a:solidFill>
                  <a:prstClr val="white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endParaRPr lang="ru-RU" sz="1900" dirty="0" smtClean="0">
              <a:ln w="3175" cmpd="sng">
                <a:noFill/>
              </a:ln>
              <a:solidFill>
                <a:prstClr val="white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r>
              <a:rPr lang="ru-RU" sz="1900" dirty="0">
                <a:ln w="3175" cmpd="sng">
                  <a:noFill/>
                </a:ln>
                <a:solidFill>
                  <a:prstClr val="white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3</a:t>
            </a:r>
            <a:r>
              <a:rPr lang="ru-RU" sz="1900" dirty="0" smtClean="0">
                <a:ln w="3175" cmpd="sng">
                  <a:noFill/>
                </a:ln>
                <a:solidFill>
                  <a:prstClr val="white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. </a:t>
            </a:r>
            <a:r>
              <a:rPr lang="ru-RU" sz="1900" dirty="0">
                <a:ln w="3175" cmpd="sng">
                  <a:noFill/>
                </a:ln>
                <a:solidFill>
                  <a:prstClr val="white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Папирус. Значительная часть памятников письменности египтян сохранились благодаря сухому климату</a:t>
            </a:r>
            <a:r>
              <a:rPr lang="ru-RU" sz="1900" dirty="0" smtClean="0">
                <a:ln w="3175" cmpd="sng">
                  <a:noFill/>
                </a:ln>
                <a:solidFill>
                  <a:prstClr val="white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.</a:t>
            </a:r>
          </a:p>
          <a:p>
            <a:r>
              <a:rPr lang="ru-RU" sz="1900" dirty="0">
                <a:ln w="3175" cmpd="sng">
                  <a:noFill/>
                </a:ln>
                <a:solidFill>
                  <a:prstClr val="white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4. При изучении темы «Культура Российского государства» - развитие архитектуры, научных знаний, живописи - необходимы знания по физике, географии, биологии, химии.</a:t>
            </a:r>
            <a:endParaRPr lang="ru-RU" sz="1900" dirty="0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1268760"/>
            <a:ext cx="1920406" cy="11217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3075" y="1141363"/>
            <a:ext cx="1908175" cy="1133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736" y="5519827"/>
            <a:ext cx="2232025" cy="1195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5004048" y="2564904"/>
            <a:ext cx="374441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Задание.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Поясните особенности строительства  памятников архитектуры, причины применения того или иного способа постройки зданий  в различных частях Российского государства. Почему сохраняются изображения на фресках в храмах, расписанных несколько столетий назад?</a:t>
            </a:r>
          </a:p>
        </p:txBody>
      </p:sp>
    </p:spTree>
    <p:extLst>
      <p:ext uri="{BB962C8B-B14F-4D97-AF65-F5344CB8AC3E}">
        <p14:creationId xmlns:p14="http://schemas.microsoft.com/office/powerpoint/2010/main" val="355793653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>
            <a:extLst>
              <a:ext uri="{FF2B5EF4-FFF2-40B4-BE49-F238E27FC236}">
                <a16:creationId xmlns="" xmlns:a16="http://schemas.microsoft.com/office/drawing/2014/main" id="{EC63F45A-B9F1-6348-B0CF-426C282C9F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60649"/>
            <a:ext cx="7772400" cy="1512168"/>
          </a:xfrm>
        </p:spPr>
        <p:txBody>
          <a:bodyPr>
            <a:normAutofit/>
          </a:bodyPr>
          <a:lstStyle/>
          <a:p>
            <a:pPr algn="ctr">
              <a:lnSpc>
                <a:spcPct val="115000"/>
              </a:lnSpc>
              <a:spcAft>
                <a:spcPts val="675"/>
              </a:spcAft>
            </a:pPr>
            <a:r>
              <a:rPr lang="ru-RU" sz="1600" b="1" dirty="0" smtClean="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  <a:t/>
            </a:r>
            <a:br>
              <a:rPr lang="ru-RU" sz="1600" b="1" dirty="0" smtClean="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</a:br>
            <a:r>
              <a:rPr lang="ru-RU" sz="1800" b="1" dirty="0" smtClean="0">
                <a:latin typeface="Times New Roman"/>
                <a:ea typeface="Times New Roman"/>
                <a:cs typeface="Times New Roman"/>
              </a:rPr>
              <a:t>В ходе работы по всем направлениям  функциональной грамотности обучающиеся научатся:</a:t>
            </a:r>
            <a:endParaRPr lang="ru-RU" sz="18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1. Работать с нетрадиционными заданиями, с информацией, представленной в различных знаковых системах ( текста, таблицы, диаграммы, схемы, рисунка).</a:t>
            </a:r>
          </a:p>
          <a:p>
            <a:pPr marL="0" indent="0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2. Моделировать  ситуации.</a:t>
            </a:r>
          </a:p>
          <a:p>
            <a:pPr marL="0" indent="0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3. Использовать личный опыт, привлекать дополнительную информацию.</a:t>
            </a:r>
          </a:p>
          <a:p>
            <a:pPr marL="0" indent="0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4. Представлять обоснованность решений.</a:t>
            </a:r>
          </a:p>
          <a:p>
            <a:pPr marL="0" indent="0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5. Осуществлять поиск возможных вариантов методом проб и ошибок.</a:t>
            </a:r>
          </a:p>
          <a:p>
            <a:pPr marL="0" indent="0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6. Будут искать и находить решения для любых поставленных задач</a:t>
            </a:r>
            <a:r>
              <a:rPr lang="ru-RU" sz="1900" dirty="0" smtClean="0">
                <a:latin typeface="PT Serif"/>
              </a:rPr>
              <a:t>.</a:t>
            </a:r>
            <a:endParaRPr lang="ru-RU" sz="1900" dirty="0">
              <a:latin typeface="PT Serif"/>
            </a:endParaRPr>
          </a:p>
          <a:p>
            <a:endParaRPr lang="ru-RU" dirty="0"/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4499992" y="1052736"/>
            <a:ext cx="72008" cy="1800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45511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8856984" cy="6552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912" y="269032"/>
            <a:ext cx="8856984" cy="6552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8831191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4432DA31-8308-4F44-87C4-068169AA4DC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1618" cy="6856214"/>
          </a:xfrm>
          <a:prstGeom prst="rect">
            <a:avLst/>
          </a:prstGeom>
        </p:spPr>
      </p:pic>
      <p:sp>
        <p:nvSpPr>
          <p:cNvPr id="4" name="Заголовок 3">
            <a:extLst>
              <a:ext uri="{FF2B5EF4-FFF2-40B4-BE49-F238E27FC236}">
                <a16:creationId xmlns="" xmlns:a16="http://schemas.microsoft.com/office/drawing/2014/main" id="{D11B71FC-474C-7045-861B-9497439572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2598" y="639097"/>
            <a:ext cx="3592258" cy="3746634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4800"/>
              <a:t>Спасибо за внимание!</a:t>
            </a:r>
          </a:p>
        </p:txBody>
      </p:sp>
      <p:pic>
        <p:nvPicPr>
          <p:cNvPr id="8" name="Graphic 7" descr="Smiling Face with No Fill">
            <a:extLst>
              <a:ext uri="{FF2B5EF4-FFF2-40B4-BE49-F238E27FC236}">
                <a16:creationId xmlns="" xmlns:a16="http://schemas.microsoft.com/office/drawing/2014/main" id="{03CD5083-1549-4CB7-9BA5-26F42A74460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57454" y="1374844"/>
            <a:ext cx="4103945" cy="4103945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9805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9" y="404664"/>
            <a:ext cx="8640960" cy="60486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086586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Стрелка вправо 23"/>
          <p:cNvSpPr/>
          <p:nvPr/>
        </p:nvSpPr>
        <p:spPr>
          <a:xfrm rot="1921889">
            <a:off x="2042254" y="3096946"/>
            <a:ext cx="1330760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трелка вправо 24"/>
          <p:cNvSpPr/>
          <p:nvPr/>
        </p:nvSpPr>
        <p:spPr>
          <a:xfrm rot="8353311">
            <a:off x="5432219" y="3042667"/>
            <a:ext cx="1330760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3786" y="-25678"/>
            <a:ext cx="7772400" cy="1456267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Функциональная грамотность</a:t>
            </a:r>
          </a:p>
        </p:txBody>
      </p:sp>
      <p:pic>
        <p:nvPicPr>
          <p:cNvPr id="1026" name="Picture 2" descr="C:\Users\Наталья\Desktop\Kyi1--uwMARDSuOOBELEFtS_fb_mGYwatN_UFKMaKWCvtXYe0nS1Rl_PRiDsE90WG2GJP1lW6N6O9Vm3RENKPGl8-bfwrn8OQkrggw1ZzRHft3K34g2LGOyIz0D_WyM95fVzTO9IwmEppz9GlW2jbFc43m4NTaCdmZ5nujQEMWE2OavX1blvBVVTmo4xVsEY-dRbl_pZv0aH_71T1H5pPN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864" y="4653136"/>
            <a:ext cx="2146920" cy="1728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83568" y="3789040"/>
            <a:ext cx="1584176" cy="7200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Глобальные компетенции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83568" y="2624021"/>
            <a:ext cx="1634480" cy="75505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Читательская грамотность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102024" y="1700808"/>
            <a:ext cx="1944216" cy="75608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Математическая грамотность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4788024" y="1700808"/>
            <a:ext cx="2016224" cy="7424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Финансовая грамотность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6516216" y="2579585"/>
            <a:ext cx="2448272" cy="75505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Естественно-научная грамотность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6630528" y="3789040"/>
            <a:ext cx="1829904" cy="7200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Креативное мышление</a:t>
            </a:r>
          </a:p>
        </p:txBody>
      </p:sp>
      <p:sp>
        <p:nvSpPr>
          <p:cNvPr id="11" name="Овал 10"/>
          <p:cNvSpPr/>
          <p:nvPr/>
        </p:nvSpPr>
        <p:spPr>
          <a:xfrm>
            <a:off x="3074132" y="3284984"/>
            <a:ext cx="2751708" cy="136815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Функциональная грамотность</a:t>
            </a:r>
          </a:p>
        </p:txBody>
      </p:sp>
      <p:sp>
        <p:nvSpPr>
          <p:cNvPr id="12" name="Стрелка вниз 11"/>
          <p:cNvSpPr/>
          <p:nvPr/>
        </p:nvSpPr>
        <p:spPr>
          <a:xfrm>
            <a:off x="3589042" y="2456892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низ 12"/>
          <p:cNvSpPr/>
          <p:nvPr/>
        </p:nvSpPr>
        <p:spPr>
          <a:xfrm>
            <a:off x="4825028" y="2443258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право 13"/>
          <p:cNvSpPr/>
          <p:nvPr/>
        </p:nvSpPr>
        <p:spPr>
          <a:xfrm>
            <a:off x="2297449" y="4128773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лево 14"/>
          <p:cNvSpPr/>
          <p:nvPr/>
        </p:nvSpPr>
        <p:spPr>
          <a:xfrm>
            <a:off x="5652120" y="4118653"/>
            <a:ext cx="978408" cy="4846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7" name="Picture 3" descr="C:\Users\Наталья\Desktop\i (1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4869160"/>
            <a:ext cx="3528392" cy="1368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9201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компоненты составляющие </a:t>
            </a:r>
            <a:r>
              <a:rPr lang="ru-RU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понятие «функциональная грамотность</a:t>
            </a:r>
            <a:r>
              <a:rPr lang="ru-RU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ru-RU" sz="28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800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. Общая грамотность.</a:t>
            </a:r>
          </a:p>
          <a:p>
            <a:r>
              <a:rPr lang="ru-RU" sz="2800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2. Компьютерная грамотность.</a:t>
            </a:r>
          </a:p>
          <a:p>
            <a:r>
              <a:rPr lang="ru-RU" sz="2800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3. Информационная грамотность.</a:t>
            </a:r>
          </a:p>
          <a:p>
            <a:r>
              <a:rPr lang="ru-RU" sz="2800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4. Коммуникативная грамотность.</a:t>
            </a:r>
          </a:p>
          <a:p>
            <a:r>
              <a:rPr lang="ru-RU" sz="2800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5. Социальная (бытовая) грамотность.</a:t>
            </a:r>
          </a:p>
          <a:p>
            <a:r>
              <a:rPr lang="ru-RU" sz="2800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6. Грамотность поведения в чрезвычайных ситуациях.</a:t>
            </a:r>
          </a:p>
          <a:p>
            <a:r>
              <a:rPr lang="ru-RU" sz="2800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7. Общественно-политическая грамотность.</a:t>
            </a:r>
          </a:p>
        </p:txBody>
      </p:sp>
    </p:spTree>
    <p:extLst>
      <p:ext uri="{BB962C8B-B14F-4D97-AF65-F5344CB8AC3E}">
        <p14:creationId xmlns:p14="http://schemas.microsoft.com/office/powerpoint/2010/main" val="38588011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Текст 20"/>
          <p:cNvSpPr>
            <a:spLocks noGrp="1"/>
          </p:cNvSpPr>
          <p:nvPr>
            <p:ph type="body" sz="quarter" idx="4294967295"/>
          </p:nvPr>
        </p:nvSpPr>
        <p:spPr>
          <a:xfrm>
            <a:off x="-17589" y="2348880"/>
            <a:ext cx="9143999" cy="115385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dirty="0" smtClean="0"/>
              <a:t>Функциональная </a:t>
            </a:r>
            <a:r>
              <a:rPr lang="ru-RU" sz="2800" dirty="0"/>
              <a:t>грамотность – ключевые компетентности </a:t>
            </a:r>
          </a:p>
        </p:txBody>
      </p:sp>
      <p:grpSp>
        <p:nvGrpSpPr>
          <p:cNvPr id="4" name="Группа 3">
            <a:extLst>
              <a:ext uri="{FF2B5EF4-FFF2-40B4-BE49-F238E27FC236}">
                <a16:creationId xmlns:a16="http://schemas.microsoft.com/office/drawing/2014/main" xmlns="" id="{B68C6372-5E08-4522-BCD0-893F68BA3A41}"/>
              </a:ext>
            </a:extLst>
          </p:cNvPr>
          <p:cNvGrpSpPr/>
          <p:nvPr/>
        </p:nvGrpSpPr>
        <p:grpSpPr>
          <a:xfrm>
            <a:off x="340678" y="4662197"/>
            <a:ext cx="3663418" cy="387063"/>
            <a:chOff x="222810" y="4425830"/>
            <a:chExt cx="3571657" cy="387063"/>
          </a:xfrm>
          <a:solidFill>
            <a:srgbClr val="44546A">
              <a:lumMod val="20000"/>
              <a:lumOff val="80000"/>
            </a:srgbClr>
          </a:solidFill>
        </p:grpSpPr>
        <p:sp>
          <p:nvSpPr>
            <p:cNvPr id="5" name="Прямоугольник 4">
              <a:extLst>
                <a:ext uri="{FF2B5EF4-FFF2-40B4-BE49-F238E27FC236}">
                  <a16:creationId xmlns:a16="http://schemas.microsoft.com/office/drawing/2014/main" xmlns="" id="{C808E325-C0E3-4B23-AB31-0FD5DFFE6BBE}"/>
                </a:ext>
              </a:extLst>
            </p:cNvPr>
            <p:cNvSpPr/>
            <p:nvPr/>
          </p:nvSpPr>
          <p:spPr>
            <a:xfrm>
              <a:off x="604375" y="4443561"/>
              <a:ext cx="3190092" cy="369332"/>
            </a:xfrm>
            <a:prstGeom prst="rect">
              <a:avLst/>
            </a:prstGeom>
            <a:solidFill>
              <a:srgbClr val="A5A5A5">
                <a:lumMod val="20000"/>
                <a:lumOff val="80000"/>
              </a:srgbClr>
            </a:solidFill>
          </p:spPr>
          <p:txBody>
            <a:bodyPr wrap="none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общекультурные компетенции </a:t>
              </a:r>
            </a:p>
          </p:txBody>
        </p:sp>
        <p:pic>
          <p:nvPicPr>
            <p:cNvPr id="6" name="Рисунок 5">
              <a:extLst>
                <a:ext uri="{FF2B5EF4-FFF2-40B4-BE49-F238E27FC236}">
                  <a16:creationId xmlns:a16="http://schemas.microsoft.com/office/drawing/2014/main" xmlns="" id="{3D38AFD4-1EB2-430C-8939-09EF99335F3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duotone>
                <a:srgbClr val="70AD47">
                  <a:shade val="45000"/>
                  <a:satMod val="135000"/>
                </a:srgb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2810" y="4425830"/>
              <a:ext cx="381565" cy="387057"/>
            </a:xfrm>
            <a:prstGeom prst="rect">
              <a:avLst/>
            </a:prstGeom>
            <a:solidFill>
              <a:srgbClr val="0070C0"/>
            </a:solidFill>
          </p:spPr>
        </p:pic>
      </p:grpSp>
      <p:grpSp>
        <p:nvGrpSpPr>
          <p:cNvPr id="7" name="Группа 6">
            <a:extLst>
              <a:ext uri="{FF2B5EF4-FFF2-40B4-BE49-F238E27FC236}">
                <a16:creationId xmlns:a16="http://schemas.microsoft.com/office/drawing/2014/main" xmlns="" id="{217C03AC-5256-49C9-ADDE-ABD59C4E46B9}"/>
              </a:ext>
            </a:extLst>
          </p:cNvPr>
          <p:cNvGrpSpPr/>
          <p:nvPr/>
        </p:nvGrpSpPr>
        <p:grpSpPr>
          <a:xfrm rot="10800000" flipV="1">
            <a:off x="4891822" y="4855724"/>
            <a:ext cx="3741420" cy="387059"/>
            <a:chOff x="6293711" y="1929705"/>
            <a:chExt cx="4196066" cy="461668"/>
          </a:xfrm>
          <a:solidFill>
            <a:srgbClr val="44546A">
              <a:lumMod val="20000"/>
              <a:lumOff val="80000"/>
            </a:srgbClr>
          </a:solidFill>
        </p:grpSpPr>
        <p:sp>
          <p:nvSpPr>
            <p:cNvPr id="8" name="Прямоугольник 7">
              <a:extLst>
                <a:ext uri="{FF2B5EF4-FFF2-40B4-BE49-F238E27FC236}">
                  <a16:creationId xmlns:a16="http://schemas.microsoft.com/office/drawing/2014/main" xmlns="" id="{9D5BEB52-E501-47A8-9781-4EF247944E14}"/>
                </a:ext>
              </a:extLst>
            </p:cNvPr>
            <p:cNvSpPr/>
            <p:nvPr/>
          </p:nvSpPr>
          <p:spPr>
            <a:xfrm>
              <a:off x="6744611" y="1950848"/>
              <a:ext cx="3745166" cy="440524"/>
            </a:xfrm>
            <a:prstGeom prst="rect">
              <a:avLst/>
            </a:prstGeom>
            <a:solidFill>
              <a:srgbClr val="A5A5A5">
                <a:lumMod val="20000"/>
                <a:lumOff val="80000"/>
              </a:srgbClr>
            </a:solidFill>
          </p:spPr>
          <p:txBody>
            <a:bodyPr wrap="none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информационные компетенции </a:t>
              </a:r>
            </a:p>
          </p:txBody>
        </p:sp>
        <p:pic>
          <p:nvPicPr>
            <p:cNvPr id="9" name="Рисунок 8">
              <a:extLst>
                <a:ext uri="{FF2B5EF4-FFF2-40B4-BE49-F238E27FC236}">
                  <a16:creationId xmlns:a16="http://schemas.microsoft.com/office/drawing/2014/main" xmlns="" id="{D923E690-B2C4-4AD3-B502-6306268CF5D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duotone>
                <a:srgbClr val="70AD47">
                  <a:shade val="45000"/>
                  <a:satMod val="135000"/>
                </a:srgb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93711" y="1929705"/>
              <a:ext cx="461668" cy="461668"/>
            </a:xfrm>
            <a:prstGeom prst="rect">
              <a:avLst/>
            </a:prstGeom>
            <a:solidFill>
              <a:srgbClr val="0070C0"/>
            </a:solidFill>
          </p:spPr>
        </p:pic>
      </p:grpSp>
      <p:grpSp>
        <p:nvGrpSpPr>
          <p:cNvPr id="10" name="Группа 9">
            <a:extLst>
              <a:ext uri="{FF2B5EF4-FFF2-40B4-BE49-F238E27FC236}">
                <a16:creationId xmlns:a16="http://schemas.microsoft.com/office/drawing/2014/main" xmlns="" id="{CAFAD1C8-C42D-4578-862A-9C5937ECEBBF}"/>
              </a:ext>
            </a:extLst>
          </p:cNvPr>
          <p:cNvGrpSpPr/>
          <p:nvPr/>
        </p:nvGrpSpPr>
        <p:grpSpPr>
          <a:xfrm>
            <a:off x="4688882" y="5803203"/>
            <a:ext cx="4032448" cy="369331"/>
            <a:chOff x="6293710" y="2696386"/>
            <a:chExt cx="5129625" cy="903558"/>
          </a:xfrm>
          <a:solidFill>
            <a:srgbClr val="44546A">
              <a:lumMod val="20000"/>
              <a:lumOff val="80000"/>
            </a:srgbClr>
          </a:solidFill>
        </p:grpSpPr>
        <p:sp>
          <p:nvSpPr>
            <p:cNvPr id="11" name="Прямоугольник 10">
              <a:extLst>
                <a:ext uri="{FF2B5EF4-FFF2-40B4-BE49-F238E27FC236}">
                  <a16:creationId xmlns:a16="http://schemas.microsoft.com/office/drawing/2014/main" xmlns="" id="{14BF36D3-E577-417A-A559-3DFA305FECA3}"/>
                </a:ext>
              </a:extLst>
            </p:cNvPr>
            <p:cNvSpPr/>
            <p:nvPr/>
          </p:nvSpPr>
          <p:spPr>
            <a:xfrm>
              <a:off x="6744611" y="2696389"/>
              <a:ext cx="4678724" cy="903555"/>
            </a:xfrm>
            <a:prstGeom prst="rect">
              <a:avLst/>
            </a:prstGeom>
            <a:solidFill>
              <a:srgbClr val="A5A5A5">
                <a:lumMod val="20000"/>
                <a:lumOff val="80000"/>
              </a:srgbClr>
            </a:solidFill>
          </p:spPr>
          <p:txBody>
            <a:bodyPr wrap="square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коммуникативные компетенции </a:t>
              </a:r>
            </a:p>
          </p:txBody>
        </p:sp>
        <p:pic>
          <p:nvPicPr>
            <p:cNvPr id="12" name="Рисунок 11">
              <a:extLst>
                <a:ext uri="{FF2B5EF4-FFF2-40B4-BE49-F238E27FC236}">
                  <a16:creationId xmlns:a16="http://schemas.microsoft.com/office/drawing/2014/main" xmlns="" id="{4876EA1E-48CF-4982-9AF4-FAF7C4E3800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duotone>
                <a:srgbClr val="70AD47">
                  <a:shade val="45000"/>
                  <a:satMod val="135000"/>
                </a:srgb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93710" y="2696386"/>
              <a:ext cx="516316" cy="903558"/>
            </a:xfrm>
            <a:prstGeom prst="rect">
              <a:avLst/>
            </a:prstGeom>
            <a:solidFill>
              <a:srgbClr val="0070C0"/>
            </a:solidFill>
          </p:spPr>
        </p:pic>
      </p:grpSp>
      <p:grpSp>
        <p:nvGrpSpPr>
          <p:cNvPr id="13" name="Группа 12">
            <a:extLst>
              <a:ext uri="{FF2B5EF4-FFF2-40B4-BE49-F238E27FC236}">
                <a16:creationId xmlns:a16="http://schemas.microsoft.com/office/drawing/2014/main" xmlns="" id="{4F8D20C2-CEA7-4C95-AC31-1813C7AE633E}"/>
              </a:ext>
            </a:extLst>
          </p:cNvPr>
          <p:cNvGrpSpPr/>
          <p:nvPr/>
        </p:nvGrpSpPr>
        <p:grpSpPr>
          <a:xfrm>
            <a:off x="340678" y="5877272"/>
            <a:ext cx="3701601" cy="369333"/>
            <a:chOff x="6066522" y="4536299"/>
            <a:chExt cx="6426665" cy="369333"/>
          </a:xfrm>
          <a:solidFill>
            <a:srgbClr val="44546A">
              <a:lumMod val="20000"/>
              <a:lumOff val="80000"/>
            </a:srgbClr>
          </a:solidFill>
        </p:grpSpPr>
        <p:sp>
          <p:nvSpPr>
            <p:cNvPr id="14" name="Прямоугольник 13">
              <a:extLst>
                <a:ext uri="{FF2B5EF4-FFF2-40B4-BE49-F238E27FC236}">
                  <a16:creationId xmlns:a16="http://schemas.microsoft.com/office/drawing/2014/main" xmlns="" id="{43160B53-A07D-41E6-970F-406F5E5C452A}"/>
                </a:ext>
              </a:extLst>
            </p:cNvPr>
            <p:cNvSpPr/>
            <p:nvPr/>
          </p:nvSpPr>
          <p:spPr>
            <a:xfrm>
              <a:off x="6744612" y="4536299"/>
              <a:ext cx="5748575" cy="369332"/>
            </a:xfrm>
            <a:prstGeom prst="rect">
              <a:avLst/>
            </a:prstGeom>
            <a:solidFill>
              <a:srgbClr val="A5A5A5">
                <a:lumMod val="20000"/>
                <a:lumOff val="80000"/>
              </a:srgbClr>
            </a:solidFill>
          </p:spPr>
          <p:txBody>
            <a:bodyPr wrap="square">
              <a:spAutoFit/>
            </a:bodyPr>
            <a:lstStyle/>
            <a:p>
              <a:pPr marL="0" marR="0" lvl="0" indent="0" algn="just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личностные компетенции </a:t>
              </a:r>
            </a:p>
          </p:txBody>
        </p:sp>
        <p:pic>
          <p:nvPicPr>
            <p:cNvPr id="15" name="Рисунок 14">
              <a:extLst>
                <a:ext uri="{FF2B5EF4-FFF2-40B4-BE49-F238E27FC236}">
                  <a16:creationId xmlns:a16="http://schemas.microsoft.com/office/drawing/2014/main" xmlns="" id="{9401D477-1485-476F-93B6-63AF26A0581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duotone>
                <a:srgbClr val="70AD47">
                  <a:shade val="45000"/>
                  <a:satMod val="135000"/>
                </a:srgb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66522" y="4536300"/>
              <a:ext cx="678090" cy="369332"/>
            </a:xfrm>
            <a:prstGeom prst="rect">
              <a:avLst/>
            </a:prstGeom>
            <a:grpFill/>
            <a:ln>
              <a:solidFill>
                <a:srgbClr val="0070C0"/>
              </a:solidFill>
            </a:ln>
          </p:spPr>
        </p:pic>
      </p:grpSp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D6506444-D63B-4157-9D5E-67B0102A875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srgbClr val="70AD47">
                <a:shade val="45000"/>
                <a:satMod val="135000"/>
              </a:srgb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71" y="3347158"/>
            <a:ext cx="368058" cy="369332"/>
          </a:xfrm>
          <a:prstGeom prst="rect">
            <a:avLst/>
          </a:prstGeom>
          <a:solidFill>
            <a:srgbClr val="0070C0"/>
          </a:solidFill>
        </p:spPr>
      </p:pic>
      <p:grpSp>
        <p:nvGrpSpPr>
          <p:cNvPr id="17" name="Группа 16">
            <a:extLst>
              <a:ext uri="{FF2B5EF4-FFF2-40B4-BE49-F238E27FC236}">
                <a16:creationId xmlns:a16="http://schemas.microsoft.com/office/drawing/2014/main" xmlns="" id="{A5AA047E-4468-446E-9C93-EAC849788D68}"/>
              </a:ext>
            </a:extLst>
          </p:cNvPr>
          <p:cNvGrpSpPr/>
          <p:nvPr/>
        </p:nvGrpSpPr>
        <p:grpSpPr>
          <a:xfrm>
            <a:off x="4876143" y="3861048"/>
            <a:ext cx="4012383" cy="386244"/>
            <a:chOff x="6150841" y="3523680"/>
            <a:chExt cx="5214171" cy="626151"/>
          </a:xfrm>
          <a:solidFill>
            <a:srgbClr val="44546A">
              <a:lumMod val="20000"/>
              <a:lumOff val="80000"/>
            </a:srgbClr>
          </a:solidFill>
        </p:grpSpPr>
        <p:sp>
          <p:nvSpPr>
            <p:cNvPr id="18" name="Прямоугольник 17">
              <a:extLst>
                <a:ext uri="{FF2B5EF4-FFF2-40B4-BE49-F238E27FC236}">
                  <a16:creationId xmlns:a16="http://schemas.microsoft.com/office/drawing/2014/main" xmlns="" id="{2E446C12-25D1-4450-90B5-312F2712288E}"/>
                </a:ext>
              </a:extLst>
            </p:cNvPr>
            <p:cNvSpPr/>
            <p:nvPr/>
          </p:nvSpPr>
          <p:spPr>
            <a:xfrm>
              <a:off x="6644212" y="3551097"/>
              <a:ext cx="4720800" cy="598734"/>
            </a:xfrm>
            <a:prstGeom prst="rect">
              <a:avLst/>
            </a:prstGeom>
            <a:solidFill>
              <a:srgbClr val="A5A5A5">
                <a:lumMod val="20000"/>
                <a:lumOff val="80000"/>
              </a:srgbClr>
            </a:solidFill>
          </p:spPr>
          <p:txBody>
            <a:bodyPr wrap="none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социально-трудовые компетенции </a:t>
              </a:r>
            </a:p>
          </p:txBody>
        </p:sp>
        <p:pic>
          <p:nvPicPr>
            <p:cNvPr id="19" name="Рисунок 18">
              <a:extLst>
                <a:ext uri="{FF2B5EF4-FFF2-40B4-BE49-F238E27FC236}">
                  <a16:creationId xmlns:a16="http://schemas.microsoft.com/office/drawing/2014/main" xmlns="" id="{D68A99B5-FBCF-473B-B1C4-AAAC527FF05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duotone>
                <a:srgbClr val="70AD47">
                  <a:shade val="45000"/>
                  <a:satMod val="135000"/>
                </a:srgb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50841" y="3523680"/>
              <a:ext cx="501311" cy="626151"/>
            </a:xfrm>
            <a:prstGeom prst="rect">
              <a:avLst/>
            </a:prstGeom>
            <a:solidFill>
              <a:srgbClr val="0070C0"/>
            </a:solidFill>
          </p:spPr>
        </p:pic>
      </p:grp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xmlns="" id="{C808E325-C0E3-4B23-AB31-0FD5DFFE6BBE}"/>
              </a:ext>
            </a:extLst>
          </p:cNvPr>
          <p:cNvSpPr/>
          <p:nvPr/>
        </p:nvSpPr>
        <p:spPr>
          <a:xfrm>
            <a:off x="450129" y="3356530"/>
            <a:ext cx="3961275" cy="369332"/>
          </a:xfrm>
          <a:prstGeom prst="rect">
            <a:avLst/>
          </a:prstGeom>
          <a:solidFill>
            <a:srgbClr val="A5A5A5">
              <a:lumMod val="20000"/>
              <a:lumOff val="80000"/>
            </a:srgbClr>
          </a:solidFill>
        </p:spPr>
        <p:txBody>
          <a:bodyPr wrap="square">
            <a:spAutoFit/>
          </a:bodyPr>
          <a:lstStyle/>
          <a:p>
            <a:pPr defTabSz="914400">
              <a:defRPr/>
            </a:pP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учебно-познавательные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компетенции</a:t>
            </a:r>
            <a:endParaRPr kumimoji="0" lang="ru-RU" b="0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Текст 20"/>
          <p:cNvSpPr txBox="1">
            <a:spLocks/>
          </p:cNvSpPr>
          <p:nvPr/>
        </p:nvSpPr>
        <p:spPr>
          <a:xfrm>
            <a:off x="0" y="272871"/>
            <a:ext cx="9143999" cy="193199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285750" indent="-2857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ru-RU" sz="3200" b="1" i="1" dirty="0" smtClean="0"/>
              <a:t>Основные виды функциональной грамотности:</a:t>
            </a:r>
            <a:endParaRPr lang="ru-RU" sz="2000" b="1" i="1" dirty="0" smtClean="0"/>
          </a:p>
          <a:p>
            <a:r>
              <a:rPr lang="ru-RU" sz="2000" dirty="0" smtClean="0"/>
              <a:t>коммуникативная</a:t>
            </a:r>
          </a:p>
          <a:p>
            <a:r>
              <a:rPr lang="ru-RU" sz="2000" dirty="0" smtClean="0"/>
              <a:t>информационная</a:t>
            </a:r>
          </a:p>
          <a:p>
            <a:r>
              <a:rPr lang="ru-RU" sz="2000" dirty="0" smtClean="0"/>
              <a:t>деятельная 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13692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9"/>
            <a:ext cx="7772400" cy="1872207"/>
          </a:xfrm>
        </p:spPr>
        <p:txBody>
          <a:bodyPr>
            <a:normAutofit/>
          </a:bodyPr>
          <a:lstStyle/>
          <a:p>
            <a:pPr algn="ctr"/>
            <a:r>
              <a:rPr lang="ru-RU" sz="3600" cap="none" dirty="0">
                <a:ln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функциональной грамотности по </a:t>
            </a:r>
            <a:r>
              <a:rPr lang="ru-RU" sz="3600" cap="none" dirty="0" smtClean="0">
                <a:ln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истории </a:t>
            </a:r>
            <a:r>
              <a:rPr lang="ru-RU" sz="3600" cap="none" dirty="0">
                <a:ln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можно представить в виде плана  работы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204864"/>
            <a:ext cx="8147248" cy="4176464"/>
          </a:xfrm>
        </p:spPr>
        <p:txBody>
          <a:bodyPr>
            <a:noAutofit/>
          </a:bodyPr>
          <a:lstStyle/>
          <a:p>
            <a:pPr marL="0" lvl="0" indent="0" defTabSz="914400">
              <a:spcBef>
                <a:spcPct val="20000"/>
              </a:spcBef>
              <a:spcAft>
                <a:spcPts val="0"/>
              </a:spcAft>
              <a:buClrTx/>
              <a:buSzTx/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Создание атмосферы сотрудничества на уроках.</a:t>
            </a:r>
          </a:p>
          <a:p>
            <a:pPr marL="0" indent="0" defTabSz="914400">
              <a:spcBef>
                <a:spcPct val="20000"/>
              </a:spcBef>
              <a:spcAft>
                <a:spcPts val="0"/>
              </a:spcAft>
              <a:buClrTx/>
              <a:buSzTx/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Использование приемов развития критического мышления в системе.</a:t>
            </a:r>
          </a:p>
          <a:p>
            <a:pPr marL="0" lvl="0" indent="0" defTabSz="914400">
              <a:spcBef>
                <a:spcPct val="20000"/>
              </a:spcBef>
              <a:spcAft>
                <a:spcPts val="0"/>
              </a:spcAft>
              <a:buClrTx/>
              <a:buSzTx/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Применение таких форм организации деятельности учащихся, как работа в парах, групповая работа.</a:t>
            </a:r>
          </a:p>
          <a:p>
            <a:pPr marL="0" lvl="0" indent="0" defTabSz="914400">
              <a:spcBef>
                <a:spcPct val="20000"/>
              </a:spcBef>
              <a:spcAft>
                <a:spcPts val="0"/>
              </a:spcAft>
              <a:buClrTx/>
              <a:buSzTx/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Использование диалогового обучения,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взаимообучения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как одного из эффективных способов обучения учащихся.</a:t>
            </a:r>
          </a:p>
          <a:p>
            <a:pPr marL="0" lvl="0" indent="0" defTabSz="914400">
              <a:spcBef>
                <a:spcPct val="20000"/>
              </a:spcBef>
              <a:spcAft>
                <a:spcPts val="0"/>
              </a:spcAft>
              <a:buClrTx/>
              <a:buSzTx/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Внедрение в процесс обучения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критериального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оценивания. Критерии разрабатывать совместно с учащимися.</a:t>
            </a:r>
          </a:p>
          <a:p>
            <a:pPr marL="0" lvl="0" indent="0" defTabSz="914400">
              <a:spcBef>
                <a:spcPct val="20000"/>
              </a:spcBef>
              <a:spcAft>
                <a:spcPts val="0"/>
              </a:spcAft>
              <a:buClrTx/>
              <a:buSzTx/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Использование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самооценивания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взаимооценивания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lvl="0" indent="0" defTabSz="914400">
              <a:spcBef>
                <a:spcPct val="20000"/>
              </a:spcBef>
              <a:spcAft>
                <a:spcPts val="0"/>
              </a:spcAft>
              <a:buClrTx/>
              <a:buSzTx/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 Создание на уроках условий для развития одаренных и талантливых детей. </a:t>
            </a:r>
          </a:p>
          <a:p>
            <a:pPr marL="0" lvl="0" indent="0" defTabSz="914400">
              <a:spcBef>
                <a:spcPct val="20000"/>
              </a:spcBef>
              <a:spcAft>
                <a:spcPts val="0"/>
              </a:spcAft>
              <a:buClrTx/>
              <a:buSzTx/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 Организация поддержки  учащихся с низкими учебными способностями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90269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Крупный план стопки книг">
            <a:extLst>
              <a:ext uri="{FF2B5EF4-FFF2-40B4-BE49-F238E27FC236}">
                <a16:creationId xmlns="" xmlns:a16="http://schemas.microsoft.com/office/drawing/2014/main" id="{C82E74C7-333B-476C-81A3-0BF5FB3F7C0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20000"/>
          </a:blip>
          <a:srcRect l="25000"/>
          <a:stretch/>
        </p:blipFill>
        <p:spPr>
          <a:xfrm>
            <a:off x="-7540" y="99402"/>
            <a:ext cx="9143980" cy="685799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3963" y="44044"/>
            <a:ext cx="8854637" cy="846823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Читательская грамотность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уроках истории </a:t>
            </a:r>
          </a:p>
        </p:txBody>
      </p:sp>
      <p:sp>
        <p:nvSpPr>
          <p:cNvPr id="12" name="Текст 11">
            <a:extLst>
              <a:ext uri="{FF2B5EF4-FFF2-40B4-BE49-F238E27FC236}">
                <a16:creationId xmlns="" xmlns:a16="http://schemas.microsoft.com/office/drawing/2014/main" id="{4A20AE59-74B5-C448-A9EF-F072C59326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84460" y="1124744"/>
            <a:ext cx="3518480" cy="576262"/>
          </a:xfrm>
        </p:spPr>
        <p:txBody>
          <a:bodyPr/>
          <a:lstStyle/>
          <a:p>
            <a:r>
              <a:rPr lang="ru-RU" sz="1800" dirty="0">
                <a:latin typeface="Times New Roman"/>
                <a:ea typeface="Calibri"/>
                <a:cs typeface="Times New Roman"/>
              </a:rPr>
              <a:t> ПРОЦЕСС  ЧТЕНИЯ   СОСТОИТ  из  3-х  ФАЗ:</a:t>
            </a:r>
            <a:endParaRPr lang="ru-RU" sz="18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40500" y="980728"/>
            <a:ext cx="2805966" cy="2747770"/>
          </a:xfrm>
        </p:spPr>
        <p:txBody>
          <a:bodyPr>
            <a:noAutofit/>
          </a:bodyPr>
          <a:lstStyle/>
          <a:p>
            <a:pPr marL="0" indent="0" algn="ctr">
              <a:lnSpc>
                <a:spcPct val="90000"/>
              </a:lnSpc>
              <a:spcAft>
                <a:spcPts val="675"/>
              </a:spcAft>
              <a:buNone/>
            </a:pPr>
            <a:r>
              <a:rPr lang="ru-RU" b="1" dirty="0">
                <a:latin typeface="Times New Roman"/>
                <a:ea typeface="Times New Roman"/>
                <a:cs typeface="Times New Roman"/>
              </a:rPr>
              <a:t>Читательская грамотность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 - это способность человека понимать и использовать тексты, размышлять о них и заниматься чтением для того, чтобы достигать своих целей. Ученик должен научиться находить, извлекать нужную информацию, интерпретировать и интегрировать ее, осмысливать и оценивать содержание текста, использовать полученную информацию.   </a:t>
            </a:r>
          </a:p>
        </p:txBody>
      </p:sp>
      <p:graphicFrame>
        <p:nvGraphicFramePr>
          <p:cNvPr id="14" name="Объект 13">
            <a:extLst>
              <a:ext uri="{FF2B5EF4-FFF2-40B4-BE49-F238E27FC236}">
                <a16:creationId xmlns="" xmlns:a16="http://schemas.microsoft.com/office/drawing/2014/main" id="{EA2A516B-7393-9443-B96D-297468326A87}"/>
              </a:ext>
            </a:extLst>
          </p:cNvPr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1897393768"/>
              </p:ext>
            </p:extLst>
          </p:nvPr>
        </p:nvGraphicFramePr>
        <p:xfrm>
          <a:off x="3419872" y="1916832"/>
          <a:ext cx="5467604" cy="44330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839875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4350" y="188640"/>
            <a:ext cx="5111062" cy="1035578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>
              <a:lnSpc>
                <a:spcPct val="90000"/>
              </a:lnSpc>
            </a:pPr>
            <a:r>
              <a:rPr lang="en-US" sz="2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</a:t>
            </a:r>
            <a:r>
              <a:rPr lang="en-US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читательской</a:t>
            </a:r>
            <a:r>
              <a:rPr lang="en-US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грамотности</a:t>
            </a:r>
            <a:r>
              <a:rPr lang="en-US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lang="en-US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уроках</a:t>
            </a:r>
            <a:r>
              <a:rPr lang="en-US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истории</a:t>
            </a:r>
            <a:endParaRPr lang="en-US" sz="2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971979"/>
            <a:ext cx="5976664" cy="56794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indent="318770" algn="ctr">
              <a:lnSpc>
                <a:spcPct val="90000"/>
              </a:lnSpc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</a:pPr>
            <a:endParaRPr lang="ru-RU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90000"/>
              </a:lnSpc>
              <a:spcAft>
                <a:spcPts val="1000"/>
              </a:spcAft>
              <a:buClr>
                <a:schemeClr val="tx1"/>
              </a:buClr>
              <a:buSzPct val="100000"/>
            </a:pPr>
            <a:r>
              <a:rPr lang="en-US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Вятичи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Начало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Москвы</a:t>
            </a:r>
            <a:r>
              <a:rPr lang="en-US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18770">
              <a:lnSpc>
                <a:spcPct val="90000"/>
              </a:lnSpc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</a:pP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VIII–IX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вв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–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берегах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рек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Оки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Москвы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Клязьмы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поселилось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славянское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племя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вятичей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многие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километры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раскинулись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лесные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массивы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поляны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перелески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речушки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ручейки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моховые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болота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травянистые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луга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Округа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изобиловала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дичью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лугах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роились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дикие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пчёлы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озёрах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реках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водились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рыба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бобры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вокруг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простирались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плодородные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заливные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луга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Вятичи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занимались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охотой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рыболовством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земледелием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разведением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крупного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рогатого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скота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90000"/>
              </a:lnSpc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</a:pP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Расположение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месте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пересечения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водных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сухопутных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путей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было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очень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выгодным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способствовало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процветанию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города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Правда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сухопутное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передвижение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времена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было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опасным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поскольку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дорога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шла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через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глухой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лес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где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изобиловали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хищники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могли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встретиться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лихие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люди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</a:p>
          <a:p>
            <a:pPr marL="6350">
              <a:lnSpc>
                <a:spcPct val="90000"/>
              </a:lnSpc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</a:pP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Тогда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как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рекам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можно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было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перемещаться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каких-либо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затруднений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   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Вятичи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вели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оживлённую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торговлю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Торговые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   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связи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     с             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арабским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            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миром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осуществлялись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  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         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Оке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              и             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Волге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Каспийскому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морю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Вятичи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активно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торговали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Византией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куда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везли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меха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мёд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воск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изделия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оружейников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кузнецов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взамен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          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получали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            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шёлковые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           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ткани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стеклянные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бусы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сосуды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браслеты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 В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начале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XI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века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налаживается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торговля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Западной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Европой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откуда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поступали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предметы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художественного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ремесла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</a:pPr>
            <a:endParaRPr lang="en-US" sz="1050" dirty="0"/>
          </a:p>
        </p:txBody>
      </p:sp>
      <p:pic>
        <p:nvPicPr>
          <p:cNvPr id="5" name="Рисунок 4" descr="https://documents.infourok.ru/03c27551-487b-4fbe-88fd-453423cfdb69/0/image002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516216" y="1030289"/>
            <a:ext cx="1944216" cy="2314574"/>
          </a:xfrm>
          <a:prstGeom prst="roundRect">
            <a:avLst>
              <a:gd name="adj" fmla="val 7306"/>
            </a:avLst>
          </a:prstGeom>
          <a:noFill/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50" name="Picture 2" descr="C:\Users\Наталья\Desktop\image001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576690" y="3508376"/>
            <a:ext cx="1955749" cy="2314574"/>
          </a:xfrm>
          <a:prstGeom prst="roundRect">
            <a:avLst>
              <a:gd name="adj" fmla="val 7306"/>
            </a:avLst>
          </a:prstGeom>
          <a:noFill/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5546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ебесная">
  <a:themeElements>
    <a:clrScheme name="Небесная">
      <a:dk1>
        <a:sysClr val="windowText" lastClr="000000"/>
      </a:dk1>
      <a:lt1>
        <a:sysClr val="window" lastClr="FFFFFF"/>
      </a:lt1>
      <a:dk2>
        <a:srgbClr val="16476F"/>
      </a:dk2>
      <a:lt2>
        <a:srgbClr val="EBEBEB"/>
      </a:lt2>
      <a:accent1>
        <a:srgbClr val="E5B458"/>
      </a:accent1>
      <a:accent2>
        <a:srgbClr val="F77754"/>
      </a:accent2>
      <a:accent3>
        <a:srgbClr val="D8507E"/>
      </a:accent3>
      <a:accent4>
        <a:srgbClr val="BC70EE"/>
      </a:accent4>
      <a:accent5>
        <a:srgbClr val="3CA2E2"/>
      </a:accent5>
      <a:accent6>
        <a:srgbClr val="91BF77"/>
      </a:accent6>
      <a:hlink>
        <a:srgbClr val="71DDAB"/>
      </a:hlink>
      <a:folHlink>
        <a:srgbClr val="A6E4C7"/>
      </a:folHlink>
    </a:clrScheme>
    <a:fontScheme name="Небес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Небесная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  <a:alpha val="7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phClr">
                <a:shade val="96000"/>
                <a:satMod val="160000"/>
                <a:lumMod val="100000"/>
              </a:schemeClr>
            </a:gs>
          </a:gsLst>
          <a:lin ang="4740000" scaled="1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Celestial" id="{C4BB2A3D-0E93-4C5F-B0D2-9D3FCE089CC5}" vid="{B36E0D05-787B-4C61-8268-2D6C1FBEDA32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{5EAB8A63-D166-ED40-8488-AC907A5AF5B9}tf10001058</Template>
  <TotalTime>2198</TotalTime>
  <Words>1473</Words>
  <Application>Microsoft Office PowerPoint</Application>
  <PresentationFormat>Экран (4:3)</PresentationFormat>
  <Paragraphs>188</Paragraphs>
  <Slides>23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Небесная</vt:lpstr>
      <vt:lpstr>Средства  ФОРМИРОВАНИЕ  ФУНКЦИОНАЛЬНОЙ  ГРАМОТНОСТИ  НА  УРОКАХ  истории.</vt:lpstr>
      <vt:lpstr>Презентация PowerPoint</vt:lpstr>
      <vt:lpstr>Презентация PowerPoint</vt:lpstr>
      <vt:lpstr>Функциональная грамотность</vt:lpstr>
      <vt:lpstr>компоненты составляющие понятие «функциональная грамотность» </vt:lpstr>
      <vt:lpstr>Презентация PowerPoint</vt:lpstr>
      <vt:lpstr>Формирование функциональной грамотности по истории можно представить в виде плана  работы</vt:lpstr>
      <vt:lpstr>Читательская грамотность  на уроках истории </vt:lpstr>
      <vt:lpstr>Формирование читательской грамотности на уроках истории</vt:lpstr>
      <vt:lpstr>Формирование читательской грамотности на уроках истории</vt:lpstr>
      <vt:lpstr>Формирование читательской грамотности на уроках истории</vt:lpstr>
      <vt:lpstr>Средства читательской грамотности  обучающихся  на  уроках истории</vt:lpstr>
      <vt:lpstr>Презентация PowerPoint</vt:lpstr>
      <vt:lpstr>Презентация PowerPoint</vt:lpstr>
      <vt:lpstr>Математическая грамотность  на уроках истории  </vt:lpstr>
      <vt:lpstr>Презентация PowerPoint</vt:lpstr>
      <vt:lpstr> </vt:lpstr>
      <vt:lpstr>Презентация PowerPoint</vt:lpstr>
      <vt:lpstr>Презентация PowerPoint</vt:lpstr>
      <vt:lpstr>Формирование естественно-научной грамотности </vt:lpstr>
      <vt:lpstr> В ходе работы по всем направлениям  функциональной грамотности обучающиеся научатся:</vt:lpstr>
      <vt:lpstr>Презентация PowerPoint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ФОРМИРОВАНИЕ  ФУНКЦИОНАЛЬНОЙ  ГРАМОТНОСТИ  НА  УРОКАХ  СОЦИАЛЬНО-ГУМАНИТАРНОГО   ЦИКЛА.</dc:title>
  <dc:creator>Наталья Михайленко</dc:creator>
  <cp:lastModifiedBy>1</cp:lastModifiedBy>
  <cp:revision>85</cp:revision>
  <dcterms:created xsi:type="dcterms:W3CDTF">2022-03-07T06:34:22Z</dcterms:created>
  <dcterms:modified xsi:type="dcterms:W3CDTF">2023-10-13T03:32:04Z</dcterms:modified>
</cp:coreProperties>
</file>