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65" r:id="rId11"/>
    <p:sldId id="272" r:id="rId12"/>
    <p:sldId id="273" r:id="rId13"/>
    <p:sldId id="274" r:id="rId14"/>
    <p:sldId id="276" r:id="rId15"/>
    <p:sldId id="278" r:id="rId16"/>
    <p:sldId id="277" r:id="rId17"/>
    <p:sldId id="275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9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6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0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32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2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7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5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6C4A-3725-4B0F-B852-E68559035754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1D1B-D609-4C87-B95A-87D06651C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0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961" y="571466"/>
            <a:ext cx="7224074" cy="39820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b="1" dirty="0">
                <a:latin typeface="Monotype Corsiva" panose="03010101010201010101" pitchFamily="66" charset="0"/>
              </a:rPr>
              <a:t>МБДОУ «Детский сад «Флажок» </a:t>
            </a:r>
            <a:r>
              <a:rPr lang="ru-RU" sz="1800" b="1" dirty="0" err="1">
                <a:latin typeface="Monotype Corsiva" panose="03010101010201010101" pitchFamily="66" charset="0"/>
              </a:rPr>
              <a:t>пгт</a:t>
            </a:r>
            <a:r>
              <a:rPr lang="ru-RU" sz="1800" b="1" dirty="0">
                <a:latin typeface="Monotype Corsiva" panose="03010101010201010101" pitchFamily="66" charset="0"/>
              </a:rPr>
              <a:t>. Гвардейское» Симферопольского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2162" y="1564419"/>
            <a:ext cx="10127673" cy="2542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6000" dirty="0">
                <a:latin typeface="Monotype Corsiva" panose="03010101010201010101" pitchFamily="66" charset="0"/>
              </a:rPr>
              <a:t>«</a:t>
            </a:r>
            <a:r>
              <a:rPr lang="ru-RU" sz="6000" b="1" dirty="0">
                <a:latin typeface="Monotype Corsiva" panose="03010101010201010101" pitchFamily="66" charset="0"/>
              </a:rPr>
              <a:t>Проект- как вид продуктивного взаимодействия педагога и родителей»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A3B39A1-8E18-49A9-87EE-179E14502715}"/>
              </a:ext>
            </a:extLst>
          </p:cNvPr>
          <p:cNvSpPr txBox="1">
            <a:spLocks/>
          </p:cNvSpPr>
          <p:nvPr/>
        </p:nvSpPr>
        <p:spPr>
          <a:xfrm>
            <a:off x="5159673" y="4989559"/>
            <a:ext cx="6000162" cy="6820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Monotype Corsiva" panose="03010101010201010101" pitchFamily="66" charset="0"/>
              </a:rPr>
              <a:t>Подготовила: </a:t>
            </a:r>
            <a:r>
              <a:rPr lang="ru-RU" sz="2200" dirty="0" err="1">
                <a:latin typeface="Monotype Corsiva" panose="03010101010201010101" pitchFamily="66" charset="0"/>
              </a:rPr>
              <a:t>Михайлютенко</a:t>
            </a:r>
            <a:r>
              <a:rPr lang="ru-RU" sz="2200" dirty="0">
                <a:latin typeface="Monotype Corsiva" panose="03010101010201010101" pitchFamily="66" charset="0"/>
              </a:rPr>
              <a:t> Елена Владиславовна</a:t>
            </a:r>
          </a:p>
          <a:p>
            <a:r>
              <a:rPr lang="ru-RU" sz="2200" dirty="0">
                <a:latin typeface="Monotype Corsiva" panose="03010101010201010101" pitchFamily="66" charset="0"/>
              </a:rPr>
              <a:t>Воспитатель высшей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255536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56D26-8A8E-4BAD-9DDA-BEAABDA61035}"/>
              </a:ext>
            </a:extLst>
          </p:cNvPr>
          <p:cNvSpPr txBox="1"/>
          <p:nvPr/>
        </p:nvSpPr>
        <p:spPr>
          <a:xfrm>
            <a:off x="685015" y="418331"/>
            <a:ext cx="10821970" cy="5766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и правила создания карт</a:t>
            </a:r>
            <a:endParaRPr lang="ru-RU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только цветные карандаши, маркеры и т. д. 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идея, проблема или слово располагается в центре;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изображения центральной идеи можно использовать рисунки, картинки;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каждая главная ветвь имеет свой цвет;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главные ветви соединяются с центральной идеей, а ветви второго, третьего и т.д. порядка соединяются с главными ветвями;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ветви должны быть изогнутыми, а не прямыми (как ветви дерева);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каждой линией – ветвью пишется только одно ключевое слово;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лучшего запоминания и усвоения желательно использовать рисунки, картинки, ассоциации о каждом слове;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разросшиеся ветви можно заключать в контуры, чтобы они не смешивались с соседними ветвями.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2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1798162" y="456046"/>
            <a:ext cx="8595676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участия родителей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3F824-10DD-404F-9A73-3D4AF5F6C92E}"/>
              </a:ext>
            </a:extLst>
          </p:cNvPr>
          <p:cNvSpPr txBox="1"/>
          <p:nvPr/>
        </p:nvSpPr>
        <p:spPr>
          <a:xfrm>
            <a:off x="1549138" y="1661080"/>
            <a:ext cx="10444898" cy="353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Консультации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Беседы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Просмотры видеороликов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Публикации 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групповых чатах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Акцент на достижения ребенка в данном направлении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Реклама итогового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02161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1798162" y="456046"/>
            <a:ext cx="8595676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развивающей среды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64E5B-719E-4B0A-B3DE-6AD89DDF8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7" y="1343319"/>
            <a:ext cx="4279770" cy="3209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BF02D8-027C-44FD-96D3-E075C1CC7A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3" y="1345718"/>
            <a:ext cx="4421756" cy="3316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89BEB5-161B-432E-BF66-EA54125C95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8178" r="1" b="5003"/>
          <a:stretch/>
        </p:blipFill>
        <p:spPr>
          <a:xfrm>
            <a:off x="4383463" y="2879262"/>
            <a:ext cx="2978869" cy="3479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26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883021-935B-45D5-A51A-7C1160D01DAA}"/>
              </a:ext>
            </a:extLst>
          </p:cNvPr>
          <p:cNvSpPr/>
          <p:nvPr/>
        </p:nvSpPr>
        <p:spPr>
          <a:xfrm>
            <a:off x="2198015" y="518474"/>
            <a:ext cx="7577581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-  исполнительский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DC44E-CDF0-4318-8079-D6EB616AB495}"/>
              </a:ext>
            </a:extLst>
          </p:cNvPr>
          <p:cNvSpPr txBox="1"/>
          <p:nvPr/>
        </p:nvSpPr>
        <p:spPr>
          <a:xfrm>
            <a:off x="787969" y="1574275"/>
            <a:ext cx="10397671" cy="274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задачи: </a:t>
            </a:r>
            <a:endParaRPr lang="ru-RU" sz="2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социальной компетентности ребенка в различных видах познавательной деятельности, интересной и эмоционально-значимой для ребенка; 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привычки у родителей в содержательном проведении семейного досуга.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8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2787976" y="315798"/>
            <a:ext cx="5922391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35071B-0859-4A63-AAE7-ABB39F72A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01" y="1159874"/>
            <a:ext cx="3833567" cy="287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DF2E60-1FE2-4928-A5BE-22A9719C4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25" y="1100960"/>
            <a:ext cx="4166997" cy="3130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BF30B4-54D6-4ADC-8382-010FD9541A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2" y="3133236"/>
            <a:ext cx="4292338" cy="3219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077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2787976" y="315798"/>
            <a:ext cx="5922391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98D19F-8F3A-4CBD-B053-E34ED9D99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69" y="1284172"/>
            <a:ext cx="4329670" cy="43761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964006-D7A5-4AF1-B577-8CF252B8E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97" y="1362173"/>
            <a:ext cx="5511539" cy="4133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73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883021-935B-45D5-A51A-7C1160D01DAA}"/>
              </a:ext>
            </a:extLst>
          </p:cNvPr>
          <p:cNvSpPr/>
          <p:nvPr/>
        </p:nvSpPr>
        <p:spPr>
          <a:xfrm>
            <a:off x="2198013" y="546753"/>
            <a:ext cx="7577581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 презентация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DC44E-CDF0-4318-8079-D6EB616AB495}"/>
              </a:ext>
            </a:extLst>
          </p:cNvPr>
          <p:cNvSpPr txBox="1"/>
          <p:nvPr/>
        </p:nvSpPr>
        <p:spPr>
          <a:xfrm>
            <a:off x="787969" y="1593127"/>
            <a:ext cx="10397671" cy="198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задача: </a:t>
            </a:r>
            <a:endParaRPr lang="ru-RU" sz="2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получение чувства удовлетворения от проделанной совместно работы. 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проведения: досуг, праздник, марафон.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65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2787976" y="315798"/>
            <a:ext cx="5922391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DE4B3-6777-41E3-B62D-6A4AFB79A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1" y="1238446"/>
            <a:ext cx="5005878" cy="3754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9C66CF-80F0-4947-A9DD-02E51506ED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1100" r="14329"/>
          <a:stretch/>
        </p:blipFill>
        <p:spPr>
          <a:xfrm>
            <a:off x="6096000" y="2215027"/>
            <a:ext cx="5402227" cy="3950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82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883021-935B-45D5-A51A-7C1160D01DAA}"/>
              </a:ext>
            </a:extLst>
          </p:cNvPr>
          <p:cNvSpPr/>
          <p:nvPr/>
        </p:nvSpPr>
        <p:spPr>
          <a:xfrm>
            <a:off x="3234962" y="461912"/>
            <a:ext cx="5569673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проектов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FDF80FE-E1DD-41D7-BCD4-061941455162}"/>
              </a:ext>
            </a:extLst>
          </p:cNvPr>
          <p:cNvSpPr/>
          <p:nvPr/>
        </p:nvSpPr>
        <p:spPr>
          <a:xfrm>
            <a:off x="584462" y="1859432"/>
            <a:ext cx="3289955" cy="116892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4090DF-0302-4E8D-8929-241D7DDF761B}"/>
              </a:ext>
            </a:extLst>
          </p:cNvPr>
          <p:cNvSpPr/>
          <p:nvPr/>
        </p:nvSpPr>
        <p:spPr>
          <a:xfrm>
            <a:off x="3470635" y="3888552"/>
            <a:ext cx="5250730" cy="116892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823C5D7-6510-4E11-BD97-D35C626FEE9A}"/>
              </a:ext>
            </a:extLst>
          </p:cNvPr>
          <p:cNvSpPr/>
          <p:nvPr/>
        </p:nvSpPr>
        <p:spPr>
          <a:xfrm>
            <a:off x="7729981" y="1859432"/>
            <a:ext cx="3799002" cy="116892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39CEA9E-9946-4B20-9231-2F4E7DADF9D2}"/>
              </a:ext>
            </a:extLst>
          </p:cNvPr>
          <p:cNvCxnSpPr/>
          <p:nvPr/>
        </p:nvCxnSpPr>
        <p:spPr>
          <a:xfrm flipH="1">
            <a:off x="2229439" y="1131216"/>
            <a:ext cx="1005523" cy="6598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EE99786-CC77-4C7A-BFCF-D483DDEB09E9}"/>
              </a:ext>
            </a:extLst>
          </p:cNvPr>
          <p:cNvCxnSpPr/>
          <p:nvPr/>
        </p:nvCxnSpPr>
        <p:spPr>
          <a:xfrm>
            <a:off x="5759777" y="1099397"/>
            <a:ext cx="0" cy="2730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D9379E27-465B-480C-BCFF-0B0AFB8FE938}"/>
              </a:ext>
            </a:extLst>
          </p:cNvPr>
          <p:cNvCxnSpPr/>
          <p:nvPr/>
        </p:nvCxnSpPr>
        <p:spPr>
          <a:xfrm>
            <a:off x="7814821" y="1099397"/>
            <a:ext cx="772998" cy="6916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1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1798162" y="456046"/>
            <a:ext cx="8595676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родителей в проекте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3F824-10DD-404F-9A73-3D4AF5F6C92E}"/>
              </a:ext>
            </a:extLst>
          </p:cNvPr>
          <p:cNvSpPr txBox="1"/>
          <p:nvPr/>
        </p:nvSpPr>
        <p:spPr>
          <a:xfrm>
            <a:off x="1172066" y="1661080"/>
            <a:ext cx="1044489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Отслеживание плана выполнения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Решение оперативных вопросов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Помощь в предварительной подготовке проекта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Участие в подготовке творческих выставок, презентаций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Спонсоры и экскурсоводы</a:t>
            </a:r>
          </a:p>
        </p:txBody>
      </p:sp>
    </p:spTree>
    <p:extLst>
      <p:ext uri="{BB962C8B-B14F-4D97-AF65-F5344CB8AC3E}">
        <p14:creationId xmlns:p14="http://schemas.microsoft.com/office/powerpoint/2010/main" val="340543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D0628D-D631-423D-A7DD-A816E37D9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20" y="385320"/>
            <a:ext cx="7916944" cy="5937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592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11ECA3-095B-425D-9BF3-1EE0BE180560}"/>
              </a:ext>
            </a:extLst>
          </p:cNvPr>
          <p:cNvSpPr txBox="1"/>
          <p:nvPr/>
        </p:nvSpPr>
        <p:spPr>
          <a:xfrm>
            <a:off x="2413261" y="1725105"/>
            <a:ext cx="75729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за внимание!</a:t>
            </a:r>
          </a:p>
          <a:p>
            <a:pPr algn="ctr"/>
            <a:r>
              <a:rPr lang="ru-RU" sz="7000" b="1" dirty="0">
                <a:solidFill>
                  <a:schemeClr val="accent5">
                    <a:lumMod val="50000"/>
                  </a:schemeClr>
                </a:solidFill>
                <a:latin typeface="Monotype Corsiva" panose="03010101010201010101" pitchFamily="66" charset="0"/>
              </a:rPr>
              <a:t>Творческих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362882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1E1BB2-3312-47D7-9FCF-F675E47CB872}"/>
              </a:ext>
            </a:extLst>
          </p:cNvPr>
          <p:cNvSpPr txBox="1"/>
          <p:nvPr/>
        </p:nvSpPr>
        <p:spPr>
          <a:xfrm>
            <a:off x="802851" y="1046375"/>
            <a:ext cx="1037891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sz="2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 проектов 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 суть метода в образовании состоит в такой организации образовательного процесса, при которой обучающиеся приобретают знания и умения, опыт творческой деятельности, эмоционально-ценностного отношения к действительности в процессе планирования и выполнения постепенно усложняющихся практических заданий, имеющих не только познавательную, но и прагматичную ценность. 	</a:t>
            </a:r>
          </a:p>
          <a:p>
            <a:pPr algn="just"/>
            <a:r>
              <a:rPr lang="ru-RU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основу метода проектов заложена идея о направленности познавательной деятельности дошкольников на результат, который достигается в процессе совместной работы педагога, детей и родителей над определённой практической проблемой (темой).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11261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250EDBB-80FB-4FC9-BA86-2666F2FC6AB4}"/>
              </a:ext>
            </a:extLst>
          </p:cNvPr>
          <p:cNvSpPr/>
          <p:nvPr/>
        </p:nvSpPr>
        <p:spPr>
          <a:xfrm>
            <a:off x="4458878" y="301658"/>
            <a:ext cx="2611225" cy="6504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2A007E2-DFE5-47DA-B9DE-DB7BA304FB5A}"/>
              </a:ext>
            </a:extLst>
          </p:cNvPr>
          <p:cNvSpPr/>
          <p:nvPr/>
        </p:nvSpPr>
        <p:spPr>
          <a:xfrm>
            <a:off x="659876" y="1443184"/>
            <a:ext cx="3026004" cy="10946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1CAD88B-70FF-42A9-8CCB-CCF158A5B8DB}"/>
              </a:ext>
            </a:extLst>
          </p:cNvPr>
          <p:cNvSpPr/>
          <p:nvPr/>
        </p:nvSpPr>
        <p:spPr>
          <a:xfrm>
            <a:off x="1338606" y="3033661"/>
            <a:ext cx="3026004" cy="10946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A818AAB-027C-46A5-A09C-0989F60F3666}"/>
              </a:ext>
            </a:extLst>
          </p:cNvPr>
          <p:cNvSpPr/>
          <p:nvPr/>
        </p:nvSpPr>
        <p:spPr>
          <a:xfrm>
            <a:off x="4364610" y="4604105"/>
            <a:ext cx="3026004" cy="1094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D64BC14-B63F-4ED1-9B09-342E123AF7C3}"/>
              </a:ext>
            </a:extLst>
          </p:cNvPr>
          <p:cNvSpPr/>
          <p:nvPr/>
        </p:nvSpPr>
        <p:spPr>
          <a:xfrm>
            <a:off x="8323866" y="1376314"/>
            <a:ext cx="3026004" cy="113209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5C76F50-3F0D-480C-A8AC-49DCA4E17C07}"/>
              </a:ext>
            </a:extLst>
          </p:cNvPr>
          <p:cNvSpPr/>
          <p:nvPr/>
        </p:nvSpPr>
        <p:spPr>
          <a:xfrm>
            <a:off x="7390614" y="3030715"/>
            <a:ext cx="3026004" cy="1094687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46D7D04-CF4E-4AE2-812E-F96F73CB3B63}"/>
              </a:ext>
            </a:extLst>
          </p:cNvPr>
          <p:cNvCxnSpPr/>
          <p:nvPr/>
        </p:nvCxnSpPr>
        <p:spPr>
          <a:xfrm flipH="1">
            <a:off x="2903456" y="820132"/>
            <a:ext cx="1461154" cy="5935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7805FBF-6760-45C8-AB11-B63EA1252309}"/>
              </a:ext>
            </a:extLst>
          </p:cNvPr>
          <p:cNvCxnSpPr/>
          <p:nvPr/>
        </p:nvCxnSpPr>
        <p:spPr>
          <a:xfrm flipH="1">
            <a:off x="4119513" y="967427"/>
            <a:ext cx="744718" cy="2046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39E983B1-BD42-48F5-93EC-CDD1523379EF}"/>
              </a:ext>
            </a:extLst>
          </p:cNvPr>
          <p:cNvCxnSpPr/>
          <p:nvPr/>
        </p:nvCxnSpPr>
        <p:spPr>
          <a:xfrm>
            <a:off x="5703216" y="952107"/>
            <a:ext cx="0" cy="36519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C3CA0BF-0B83-467B-83C6-E3103DE36743}"/>
              </a:ext>
            </a:extLst>
          </p:cNvPr>
          <p:cNvCxnSpPr/>
          <p:nvPr/>
        </p:nvCxnSpPr>
        <p:spPr>
          <a:xfrm>
            <a:off x="6806153" y="967427"/>
            <a:ext cx="942680" cy="20462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25DDB06-B899-4E88-BD0E-744BD51BD732}"/>
              </a:ext>
            </a:extLst>
          </p:cNvPr>
          <p:cNvCxnSpPr/>
          <p:nvPr/>
        </p:nvCxnSpPr>
        <p:spPr>
          <a:xfrm>
            <a:off x="7145518" y="678730"/>
            <a:ext cx="1480008" cy="697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6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883021-935B-45D5-A51A-7C1160D01DAA}"/>
              </a:ext>
            </a:extLst>
          </p:cNvPr>
          <p:cNvSpPr/>
          <p:nvPr/>
        </p:nvSpPr>
        <p:spPr>
          <a:xfrm>
            <a:off x="2198015" y="518474"/>
            <a:ext cx="7577581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 с родителями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DC44E-CDF0-4318-8079-D6EB616AB495}"/>
              </a:ext>
            </a:extLst>
          </p:cNvPr>
          <p:cNvSpPr txBox="1"/>
          <p:nvPr/>
        </p:nvSpPr>
        <p:spPr>
          <a:xfrm>
            <a:off x="1206630" y="1762814"/>
            <a:ext cx="103034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подготовительный</a:t>
            </a:r>
          </a:p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исполнительский </a:t>
            </a:r>
          </a:p>
          <a:p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презентация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5044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883021-935B-45D5-A51A-7C1160D01DAA}"/>
              </a:ext>
            </a:extLst>
          </p:cNvPr>
          <p:cNvSpPr/>
          <p:nvPr/>
        </p:nvSpPr>
        <p:spPr>
          <a:xfrm>
            <a:off x="2198015" y="518474"/>
            <a:ext cx="7577581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-  подготовительный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6DC44E-CDF0-4318-8079-D6EB616AB495}"/>
              </a:ext>
            </a:extLst>
          </p:cNvPr>
          <p:cNvSpPr txBox="1"/>
          <p:nvPr/>
        </p:nvSpPr>
        <p:spPr>
          <a:xfrm>
            <a:off x="787969" y="1409822"/>
            <a:ext cx="10397671" cy="359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 родителей и их детей на предстоящую деятельность; 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накопление у детей необходимых знаний (с детьми обсуждается тема проекта, создается мотивация к предстоящей деятельности); 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родителей с условиями и задачами проектной деятельности, с ее возможными вариантами; 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методической и материально-технической базы, разработка сценария финала.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6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5C30E1-2A56-4538-83A1-F051FAF23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77" y="1223175"/>
            <a:ext cx="6718168" cy="50386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9E8FBC-55FE-47A3-9C34-B321C889ED69}"/>
              </a:ext>
            </a:extLst>
          </p:cNvPr>
          <p:cNvSpPr/>
          <p:nvPr/>
        </p:nvSpPr>
        <p:spPr>
          <a:xfrm>
            <a:off x="3159943" y="327535"/>
            <a:ext cx="5375636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</a:t>
            </a:r>
          </a:p>
        </p:txBody>
      </p:sp>
    </p:spTree>
    <p:extLst>
      <p:ext uri="{BB962C8B-B14F-4D97-AF65-F5344CB8AC3E}">
        <p14:creationId xmlns:p14="http://schemas.microsoft.com/office/powerpoint/2010/main" val="53828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0A99E-AAFA-4C48-BDB0-64B7E03FA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6049" r="2851" b="4330"/>
          <a:stretch/>
        </p:blipFill>
        <p:spPr>
          <a:xfrm>
            <a:off x="2519313" y="1203120"/>
            <a:ext cx="7153374" cy="517647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1798162" y="456046"/>
            <a:ext cx="8595676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«Мыслительных карт» Тони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Бьюзена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6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CCCDF42-F1A8-436F-A157-58DF42C2398B}"/>
              </a:ext>
            </a:extLst>
          </p:cNvPr>
          <p:cNvSpPr/>
          <p:nvPr/>
        </p:nvSpPr>
        <p:spPr>
          <a:xfrm>
            <a:off x="1798162" y="456046"/>
            <a:ext cx="8595676" cy="5373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«Мыслительных карт»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3F824-10DD-404F-9A73-3D4AF5F6C92E}"/>
              </a:ext>
            </a:extLst>
          </p:cNvPr>
          <p:cNvSpPr txBox="1"/>
          <p:nvPr/>
        </p:nvSpPr>
        <p:spPr>
          <a:xfrm>
            <a:off x="873551" y="1232603"/>
            <a:ext cx="10444898" cy="4934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(Всю проблему с ее многочисленными сторонами можно окинуть одним взглядом.)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Привлекательность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(Хорошая карта имеет свою эстетику, ее рассматривать не только интересно, но и приятно.)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Запоминаемость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(Благодаря работе обоих полушарий мозга, использованию образов и цвета карта легко запоминается.)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(карта помогает выявить недостаток информации и понять, какой информации не хватает.)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(карта стимулирует творчество, помогает найти нестандартные пути решения задачи.)</a:t>
            </a:r>
            <a:endParaRPr lang="ru-RU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пересмотра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(Пересмотр карт через некоторое время помогает усвоить картину в целом, запомнить ее, а также увидеть новые идеи.)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98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577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Symbol</vt:lpstr>
      <vt:lpstr>Times New Roman</vt:lpstr>
      <vt:lpstr>Wingdings</vt:lpstr>
      <vt:lpstr>Тема Office</vt:lpstr>
      <vt:lpstr>МБДОУ «Детский сад «Флажок» пгт. Гвардейское» Симферопольского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2020-11-27T05:20:02Z</dcterms:created>
  <dcterms:modified xsi:type="dcterms:W3CDTF">2022-02-22T11:12:04Z</dcterms:modified>
</cp:coreProperties>
</file>