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4"/>
  </p:notesMasterIdLst>
  <p:sldIdLst>
    <p:sldId id="256" r:id="rId2"/>
    <p:sldId id="297" r:id="rId3"/>
    <p:sldId id="300" r:id="rId4"/>
    <p:sldId id="281" r:id="rId5"/>
    <p:sldId id="301" r:id="rId6"/>
    <p:sldId id="259" r:id="rId7"/>
    <p:sldId id="308" r:id="rId8"/>
    <p:sldId id="307" r:id="rId9"/>
    <p:sldId id="306" r:id="rId10"/>
    <p:sldId id="305" r:id="rId11"/>
    <p:sldId id="304" r:id="rId12"/>
    <p:sldId id="296" r:id="rId13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05226"/>
    <a:srgbClr val="0033CC"/>
    <a:srgbClr val="000000"/>
    <a:srgbClr val="FF006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DB1E236-C598-4F13-BB2C-904856057DE3}" type="datetimeFigureOut">
              <a:rPr lang="ru-RU" smtClean="0"/>
              <a:pPr/>
              <a:t>17.04.2026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195CA97-0AEE-421C-B21C-F485CD77A1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41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626fd8d8225df649d107a3ee0e7a0b58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6" y="1524000"/>
            <a:ext cx="13112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 descr="stage-clipart-stage-curtains-png-clipart-by-S4VXnF-clipa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9" y="95252"/>
            <a:ext cx="9001125" cy="678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 descr="133519628_klounklounessa1 (1)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6" y="4667252"/>
            <a:ext cx="1071563" cy="205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B4584-3DF8-4070-AAF3-B3B0C7153028}" type="datetimeFigureOut">
              <a:rPr lang="ru-RU"/>
              <a:pPr>
                <a:defRPr/>
              </a:pPr>
              <a:t>17.04.2026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8E6A8-7AEE-4BB3-9199-68CED7120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0_95f1e_d3a4c097_XXX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9889" y="4762500"/>
            <a:ext cx="101123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6C5A5-A999-4065-B4FD-CAAEC4C2C774}" type="datetimeFigureOut">
              <a:rPr lang="ru-RU"/>
              <a:pPr>
                <a:defRPr/>
              </a:pPr>
              <a:t>17.04.2026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2423C-F026-4052-A786-0321477E9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9A6AA-D503-4B8C-91CC-693C03696DF4}" type="datetimeFigureOut">
              <a:rPr lang="ru-RU"/>
              <a:pPr>
                <a:defRPr/>
              </a:pPr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BBF19-88A3-4D30-9668-CD55BD3EB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E755C-5472-42D6-9A1B-AE4ED95CFDDF}" type="datetimeFigureOut">
              <a:rPr lang="ru-RU"/>
              <a:pPr>
                <a:defRPr/>
              </a:pPr>
              <a:t>17.04.2026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6103-2685-4B3E-BD0E-87A5D66E0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8CF86-8B08-40AF-8600-0E775C878578}" type="datetimeFigureOut">
              <a:rPr lang="ru-RU"/>
              <a:pPr>
                <a:defRPr/>
              </a:pPr>
              <a:t>17.04.2026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A3462-58F0-42B9-8CB6-4ACB02E3B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5C577-85D5-489D-B7B2-840CFACCBD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F6EA9F-B986-4916-BC1D-AF6714E3E982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881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A355C577-85D5-489D-B7B2-840CFACCBDB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3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857224" y="548680"/>
            <a:ext cx="7000924" cy="36004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7525" y="1262080"/>
            <a:ext cx="8108950" cy="201622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«Использование театрализованной  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деятельности в развитии речи 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дошкольников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билингвальных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групп»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3991704"/>
            <a:ext cx="4104456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ТЕАТР - ЭТО ВОЛШЕБНЫЙ КРАЙ,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В КОТОРОМ РЕБЕНОК РАДУЕТСЯ,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ИГРАЯ, А В ИГРЕ ОН ПОЗНАЕТ МИР</a:t>
            </a:r>
            <a:r>
              <a:rPr lang="ru-RU" sz="2000" b="1" dirty="0" smtClean="0"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! </a:t>
            </a:r>
            <a:endParaRPr lang="ru-RU" sz="2000" b="1" dirty="0">
              <a:solidFill>
                <a:srgbClr val="C0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1880" y="5661248"/>
            <a:ext cx="5129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Воспитатель:Абдулганиева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Э.Ф.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260648"/>
            <a:ext cx="8064896" cy="3744416"/>
          </a:xfrm>
        </p:spPr>
        <p:txBody>
          <a:bodyPr>
            <a:normAutofit fontScale="77500" lnSpcReduction="20000"/>
          </a:bodyPr>
          <a:lstStyle/>
          <a:p>
            <a:pPr algn="just">
              <a:buFontTx/>
              <a:buNone/>
            </a:pP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Шапочки стали хитом группы! </a:t>
            </a:r>
          </a:p>
          <a:p>
            <a:pPr algn="just">
              <a:buFontTx/>
              <a:buNone/>
            </a:pP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использовали:</a:t>
            </a:r>
          </a:p>
          <a:p>
            <a:pPr algn="just">
              <a:buFontTx/>
              <a:buNone/>
            </a:pP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 утренниках;</a:t>
            </a:r>
          </a:p>
          <a:p>
            <a:pPr algn="just">
              <a:buFontTx/>
              <a:buNone/>
            </a:pP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 сюжетно ролевых играх («Магазин», «Повар»);</a:t>
            </a:r>
          </a:p>
          <a:p>
            <a:pPr algn="just">
              <a:buFontTx/>
              <a:buNone/>
            </a:pP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по развитию речи (сочинение новых историй про овощи)</a:t>
            </a:r>
          </a:p>
          <a:p>
            <a:pPr algn="just">
              <a:buFontTx/>
              <a:buNone/>
            </a:pP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главное — дети научились:</a:t>
            </a:r>
          </a:p>
          <a:p>
            <a:pPr algn="just">
              <a:buFontTx/>
              <a:buNone/>
            </a:pP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в команде (как овощи в сказке);</a:t>
            </a:r>
          </a:p>
          <a:p>
            <a:pPr algn="just">
              <a:buFontTx/>
              <a:buNone/>
            </a:pP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выражать эмоции через движение и речь;</a:t>
            </a:r>
          </a:p>
          <a:p>
            <a:pPr algn="just">
              <a:buFontTx/>
              <a:buNone/>
            </a:pP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 относиться к вещам, которые создали взрослые.</a:t>
            </a:r>
          </a:p>
          <a:p>
            <a:pPr algn="just">
              <a:buFontTx/>
              <a:buNone/>
            </a:pP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простая идея превратилась в волшебную традицию, </a:t>
            </a:r>
          </a:p>
          <a:p>
            <a:pPr algn="just">
              <a:buFontTx/>
              <a:buNone/>
            </a:pP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которую воспитатели планируют развивать: в следующем </a:t>
            </a:r>
          </a:p>
          <a:p>
            <a:pPr algn="just">
              <a:buFontTx/>
              <a:buNone/>
            </a:pP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появятся шапочки фруктов и ягод!</a:t>
            </a:r>
          </a:p>
          <a:p>
            <a:pPr algn="just">
              <a:buFontTx/>
              <a:buNone/>
            </a:pPr>
            <a:endParaRPr lang="ru-RU" sz="2400" b="1" dirty="0">
              <a:solidFill>
                <a:srgbClr val="000000"/>
              </a:solidFill>
              <a:latin typeface="Georgia" pitchFamily="18" charset="0"/>
            </a:endParaRPr>
          </a:p>
          <a:p>
            <a:pPr algn="just">
              <a:buFontTx/>
              <a:buNone/>
            </a:pPr>
            <a:endParaRPr lang="ru-RU" sz="24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E8A7EA1-FB3D-FCD9-12BC-C8C682287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3356992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16073"/>
      </p:ext>
    </p:extLst>
  </p:cSld>
  <p:clrMapOvr>
    <a:masterClrMapping/>
  </p:clrMapOvr>
  <p:transition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>
            <a:extLst>
              <a:ext uri="{FF2B5EF4-FFF2-40B4-BE49-F238E27FC236}">
                <a16:creationId xmlns:a16="http://schemas.microsoft.com/office/drawing/2014/main" xmlns="" id="{81179EBE-888A-9C09-9B2F-0965DE2F17F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23850" y="188913"/>
            <a:ext cx="8064500" cy="3672135"/>
          </a:xfrm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овладевают навыками выразительной речи на двух языках, правилами поведения и этикета общения со сверстниками и взрослыми.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Проявляют интерес, желание к театральному искусству.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Умеют передавать различные чувства, используя мимику, жест, интонацию.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исполняют и передают образы сказочных персонажей.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Предметно-пространственная развивающая среда ДОУ дополняется  различными видами театров, масок.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658166"/>
      </p:ext>
    </p:extLst>
  </p:cSld>
  <p:clrMapOvr>
    <a:masterClrMapping/>
  </p:clrMapOvr>
  <p:transition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endParaRPr lang="ru-RU" sz="6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http://0lik.ru/uploads/posts/2008-04/1209111970_0lik.ru_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353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71736" y="2857496"/>
            <a:ext cx="4500594" cy="1077218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Спасибо за внимание</a:t>
            </a:r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395536" y="1405474"/>
            <a:ext cx="874846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b="1" dirty="0"/>
              <a:t>   </a:t>
            </a:r>
            <a:r>
              <a:rPr lang="ru-RU" sz="24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Это хорошая возможность раскрытия творческого потенциала ребенка, воспитания творческой направленности личности. Дети учатся замечать в окружающем мире интересные идеи, воплощать их, создавать свой художественный образ персонажа,</a:t>
            </a:r>
          </a:p>
          <a:p>
            <a:r>
              <a:rPr lang="ru-RU" sz="24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у них развивается творческое воображение, ассоциативное мышление, речь, умение видеть необычные моменты в обыденном. </a:t>
            </a:r>
          </a:p>
          <a:p>
            <a:r>
              <a:rPr lang="ru-RU" sz="24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Театрализованная деятельность помогает ребенку преодолеть робость, неуверенность в себе, застенчивость. </a:t>
            </a:r>
          </a:p>
          <a:p>
            <a:r>
              <a:rPr lang="ru-RU" sz="24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Таким образом, театр помогает ребенку развиваться всесторонне. 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1" hangingPunct="1"/>
            <a:r>
              <a:rPr lang="ru-RU" sz="3800" b="1" dirty="0">
                <a:solidFill>
                  <a:schemeClr val="hlink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Театрализованная деятельность в детском саду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8391306" cy="10081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>
                <a:solidFill>
                  <a:srgbClr val="0000C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Влияние театрализованной игры на развитие речи ребенка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571612"/>
            <a:ext cx="7786742" cy="502574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Театрализованная игра: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Стимулирует активную речь за счет расширения словарного запаса на двух языках;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Ребенок усваивает богатство языков, их выразительные средства(динамику, темп, интонацию и др.);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Совершенствует артикуляционный аппарат;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Формируется диалогическая, эмоционально насыщенная, выразительная речь на двух языках 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6856" y="260648"/>
            <a:ext cx="8229600" cy="16561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2800" dirty="0">
                <a:ln w="10160">
                  <a:solidFill>
                    <a:schemeClr val="tx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Организация работы по театрализованной деятельности в детском саду, в соответствии с ФГОС может быть включена во все режимные моменты: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04864"/>
            <a:ext cx="7344816" cy="35283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включаться в любую организованную образовательную деятельность;</a:t>
            </a:r>
          </a:p>
          <a:p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в совместную деятельность детей и взрослых в свободное время (в содержание праздников, развлечений и досугов);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осуществляться в самостоятельной деятельности детей.</a:t>
            </a:r>
          </a:p>
        </p:txBody>
      </p:sp>
      <p:pic>
        <p:nvPicPr>
          <p:cNvPr id="6" name="Рисунок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230688"/>
            <a:ext cx="2628900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859216" cy="86895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altLang="ru-RU" sz="3600" b="1" dirty="0">
                <a:solidFill>
                  <a:srgbClr val="0000C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Новый подход к организации театрализованной деятельности</a:t>
            </a:r>
            <a:endParaRPr lang="ru-RU" sz="3600" dirty="0">
              <a:solidFill>
                <a:srgbClr val="0000CC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2" cy="3600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-Театрализованная деятельность, в основу которой положен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предоставления всем детям равных возможностей.</a:t>
            </a:r>
          </a:p>
          <a:p>
            <a:pPr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 Предоставление ребёнку возможности для проявления инициативы и самостоятельности при выборе роли и характера для своего героя.</a:t>
            </a:r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496944" cy="5760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Georgia" pitchFamily="18" charset="0"/>
              </a:rPr>
              <a:t>Наш детский сад участвовал в муниципальном конкурсе «Волшебный мир Театра своими руками» в </a:t>
            </a:r>
            <a:r>
              <a:rPr lang="ru-RU" sz="1400" b="1" dirty="0" err="1">
                <a:solidFill>
                  <a:schemeClr val="tx1"/>
                </a:solidFill>
                <a:latin typeface="Georgia" pitchFamily="18" charset="0"/>
              </a:rPr>
              <a:t>номинации:«Маска</a:t>
            </a:r>
            <a:r>
              <a:rPr lang="ru-RU" sz="1400" b="1" dirty="0">
                <a:solidFill>
                  <a:schemeClr val="tx1"/>
                </a:solidFill>
                <a:latin typeface="Georgia" pitchFamily="18" charset="0"/>
              </a:rPr>
              <a:t>, я тебя </a:t>
            </a:r>
            <a:r>
              <a:rPr lang="ru-RU" sz="1400" b="1" dirty="0" err="1">
                <a:solidFill>
                  <a:schemeClr val="tx1"/>
                </a:solidFill>
                <a:latin typeface="Georgia" pitchFamily="18" charset="0"/>
              </a:rPr>
              <a:t>знаю!»и</a:t>
            </a:r>
            <a:r>
              <a:rPr lang="ru-RU" sz="1400" b="1" dirty="0">
                <a:solidFill>
                  <a:schemeClr val="tx1"/>
                </a:solidFill>
                <a:latin typeface="Georgia" pitchFamily="18" charset="0"/>
              </a:rPr>
              <a:t> занял 1 место.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841862"/>
            <a:ext cx="8040581" cy="5174276"/>
          </a:xfrm>
        </p:spPr>
        <p:txBody>
          <a:bodyPr>
            <a:normAutofit/>
          </a:bodyPr>
          <a:lstStyle/>
          <a:p>
            <a:pPr algn="just">
              <a:buFontTx/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создания головных уборов «Сказка спор овощей»</a:t>
            </a:r>
          </a:p>
          <a:p>
            <a:pPr algn="just">
              <a:buFontTx/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«Журавлик» работала дружная команда педагогов и родителей. Они постоянно искали способы сделать занятия ярче и интереснее. </a:t>
            </a:r>
          </a:p>
          <a:p>
            <a:pPr algn="just">
              <a:buFontTx/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Однажды, обсуждая планы на 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конкурс,Эльвиза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Халиловна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воскликнула:</a:t>
            </a:r>
          </a:p>
          <a:p>
            <a:pPr algn="just">
              <a:buFontTx/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А что, если мы создадим настоящие волшебные шапочки овощи? Дети смогут не просто изучать их, но и стать ими — через игру и перевоплощение!</a:t>
            </a:r>
          </a:p>
          <a:p>
            <a:pPr algn="just">
              <a:buFontTx/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педагоги сразу загорелись:</a:t>
            </a:r>
          </a:p>
          <a:p>
            <a:pPr algn="just">
              <a:buFontTx/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такая идея отлично вписывалась</a:t>
            </a:r>
          </a:p>
          <a:p>
            <a:pPr algn="just">
              <a:buFontTx/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принципы игрового обучения.</a:t>
            </a:r>
          </a:p>
          <a:p>
            <a:pPr algn="just">
              <a:buFontTx/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Tx/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Шапочки помогут:</a:t>
            </a:r>
          </a:p>
          <a:p>
            <a:pPr algn="just">
              <a:buFontTx/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-запомнить названия овощей;</a:t>
            </a:r>
          </a:p>
          <a:p>
            <a:pPr algn="just">
              <a:buFontTx/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-развить воображение и речь;</a:t>
            </a:r>
          </a:p>
          <a:p>
            <a:pPr algn="just">
              <a:buFontTx/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-научиться взаимодействовать в</a:t>
            </a:r>
          </a:p>
          <a:p>
            <a:pPr algn="just">
              <a:buFontTx/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сюжетно ролевых играх;</a:t>
            </a:r>
          </a:p>
          <a:p>
            <a:pPr algn="just">
              <a:buFontTx/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-прочувствовать связь с природой</a:t>
            </a:r>
            <a:r>
              <a:rPr lang="ru-RU" sz="1600" b="1" dirty="0">
                <a:solidFill>
                  <a:srgbClr val="000000"/>
                </a:solidFill>
              </a:rPr>
              <a:t>.</a:t>
            </a:r>
          </a:p>
          <a:p>
            <a:pPr algn="just">
              <a:buFontTx/>
              <a:buNone/>
            </a:pPr>
            <a:endParaRPr lang="ru-RU" sz="24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33E37E9-C780-DD56-F8E3-B057B91DC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302" y="2548860"/>
            <a:ext cx="5493999" cy="41205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16632"/>
            <a:ext cx="7957392" cy="2664296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Рождение сказки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     Чтобы «оживить» шапочки, воспитатели сочинили короткую сказку по ролям «Как овощи поссорились и снова подружились». Но на этом не остановилась творческая группа педагогов. Воспитатель </a:t>
            </a:r>
            <a:r>
              <a:rPr lang="ru-RU" sz="2400" b="1" dirty="0" err="1">
                <a:solidFill>
                  <a:srgbClr val="000000"/>
                </a:solidFill>
                <a:latin typeface="Georgia" pitchFamily="18" charset="0"/>
              </a:rPr>
              <a:t>билингвальной</a:t>
            </a: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 группы </a:t>
            </a:r>
            <a:r>
              <a:rPr lang="ru-RU" sz="2400" b="1" dirty="0" err="1">
                <a:solidFill>
                  <a:srgbClr val="000000"/>
                </a:solidFill>
                <a:latin typeface="Georgia" pitchFamily="18" charset="0"/>
              </a:rPr>
              <a:t>Эльмаз</a:t>
            </a: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Georgia" pitchFamily="18" charset="0"/>
              </a:rPr>
              <a:t>Февзиевна</a:t>
            </a: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, перевела сказку на крымскотатарский язык для использования шапочек в </a:t>
            </a:r>
            <a:r>
              <a:rPr lang="ru-RU" sz="2400" b="1" dirty="0" err="1">
                <a:solidFill>
                  <a:srgbClr val="000000"/>
                </a:solidFill>
                <a:latin typeface="Georgia" pitchFamily="18" charset="0"/>
              </a:rPr>
              <a:t>билингвальной</a:t>
            </a: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 группе. Масал «</a:t>
            </a:r>
            <a:r>
              <a:rPr lang="ru-RU" sz="2400" b="1" dirty="0" err="1">
                <a:solidFill>
                  <a:srgbClr val="000000"/>
                </a:solidFill>
                <a:latin typeface="Georgia" pitchFamily="18" charset="0"/>
              </a:rPr>
              <a:t>Насыл</a:t>
            </a: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Georgia" pitchFamily="18" charset="0"/>
              </a:rPr>
              <a:t>давалашкъан</a:t>
            </a: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Georgia" pitchFamily="18" charset="0"/>
              </a:rPr>
              <a:t>себзелер</a:t>
            </a: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Georgia" pitchFamily="18" charset="0"/>
              </a:rPr>
              <a:t>достлаша</a:t>
            </a: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»</a:t>
            </a:r>
          </a:p>
          <a:p>
            <a:pPr>
              <a:buFontTx/>
              <a:buNone/>
            </a:pPr>
            <a:endParaRPr lang="ru-RU" sz="24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58AFB20-A632-D406-D6DE-7E5B582AE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451" y="2866782"/>
            <a:ext cx="3469005" cy="38745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3807726-44DF-D8EB-4F72-7A639650A401}"/>
              </a:ext>
            </a:extLst>
          </p:cNvPr>
          <p:cNvSpPr txBox="1"/>
          <p:nvPr/>
        </p:nvSpPr>
        <p:spPr>
          <a:xfrm>
            <a:off x="467544" y="2924506"/>
            <a:ext cx="4645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Сказка готова. Пришло время воплощать идею в жизнь.</a:t>
            </a:r>
          </a:p>
        </p:txBody>
      </p:sp>
    </p:spTree>
    <p:extLst>
      <p:ext uri="{BB962C8B-B14F-4D97-AF65-F5344CB8AC3E}">
        <p14:creationId xmlns:p14="http://schemas.microsoft.com/office/powerpoint/2010/main" val="125354952"/>
      </p:ext>
    </p:extLst>
  </p:cSld>
  <p:clrMapOvr>
    <a:masterClrMapping/>
  </p:clrMapOvr>
  <p:transition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88640"/>
            <a:ext cx="8568952" cy="430965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шапочек.</a:t>
            </a:r>
          </a:p>
          <a:p>
            <a:pPr>
              <a:buFontTx/>
              <a:buNone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составили план:</a:t>
            </a:r>
          </a:p>
          <a:p>
            <a:pPr>
              <a:buFontTx/>
              <a:buNone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материалов.</a:t>
            </a:r>
          </a:p>
          <a:p>
            <a:pPr>
              <a:buFontTx/>
              <a:buNone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Эскизы.</a:t>
            </a:r>
          </a:p>
          <a:p>
            <a:pPr>
              <a:buFontTx/>
              <a:buNone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Пошив.</a:t>
            </a:r>
          </a:p>
          <a:p>
            <a:pPr algn="just">
              <a:buFontTx/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материала припал на яркие цветные ткани из велюра. Основу будущих шапочек кроили из поролона. Сначала рисовали эскиз, а потом собирали шапочку- овощ. Для того чтобы шапочки держали форму во внутрь сшивали тоненькую гибкую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проволку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Tx/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пошив ушло две недели — воспитатели работали после занятий, привлекая родителей-добровольцев: бабушку воспитанника подготовительной группы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Охмат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Данила.</a:t>
            </a:r>
          </a:p>
          <a:p>
            <a:pPr algn="ctr">
              <a:buFontTx/>
              <a:buNone/>
            </a:pPr>
            <a:endParaRPr lang="ru-RU" sz="2400" b="1" dirty="0">
              <a:solidFill>
                <a:srgbClr val="000000"/>
              </a:solidFill>
              <a:latin typeface="Georgia" pitchFamily="18" charset="0"/>
            </a:endParaRPr>
          </a:p>
          <a:p>
            <a:pPr algn="ctr">
              <a:buFontTx/>
              <a:buNone/>
            </a:pPr>
            <a:endParaRPr lang="ru-RU" sz="24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09E844-CB89-7B14-691E-81526C73A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924944"/>
            <a:ext cx="3609401" cy="37444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441AFE6-8CE3-8563-2521-0CA408BE9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683" y="2924944"/>
            <a:ext cx="3835797" cy="36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8301"/>
      </p:ext>
    </p:extLst>
  </p:cSld>
  <p:clrMapOvr>
    <a:masterClrMapping/>
  </p:clrMapOvr>
  <p:transition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>
            <a:extLst>
              <a:ext uri="{FF2B5EF4-FFF2-40B4-BE49-F238E27FC236}">
                <a16:creationId xmlns:a16="http://schemas.microsoft.com/office/drawing/2014/main" xmlns="" id="{2A9DC3E5-D33B-01A4-6884-7DCD299A2B4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50825" y="260350"/>
            <a:ext cx="8066088" cy="4310063"/>
          </a:xfrm>
        </p:spPr>
        <p:txBody>
          <a:bodyPr/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Волшебное превращение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 кусочки ткани превращались волшебные шапочки овощи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премьеры воспитатели разыграли сказку, надев шапочки сами. Дети смотрели, затаив дыхание: любимые педагоги вдруг стали овощами!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EF9CE1C-DE9D-9070-5F30-7466ABB23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32" y="1817039"/>
            <a:ext cx="4162779" cy="31241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D39AD27-DE0B-6C14-9E1F-D65BEE0B9394}"/>
              </a:ext>
            </a:extLst>
          </p:cNvPr>
          <p:cNvSpPr txBox="1"/>
          <p:nvPr/>
        </p:nvSpPr>
        <p:spPr>
          <a:xfrm>
            <a:off x="4456979" y="2230154"/>
            <a:ext cx="46457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Затем каждому ребёнку предложили выбрать шапочку и «вжиться» в роль.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F523268-0E73-C4CE-5326-C7E242297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906" y="3231414"/>
            <a:ext cx="4552254" cy="341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98494"/>
      </p:ext>
    </p:extLst>
  </p:cSld>
  <p:clrMapOvr>
    <a:masterClrMapping/>
  </p:clrMapOvr>
  <p:transition>
    <p:wheel spokes="1"/>
  </p:transition>
</p:sld>
</file>

<file path=ppt/theme/theme1.xml><?xml version="1.0" encoding="utf-8"?>
<a:theme xmlns:a="http://schemas.openxmlformats.org/drawingml/2006/main" name="5200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52002</Template>
  <TotalTime>3177</TotalTime>
  <Words>732</Words>
  <Application>Microsoft Office PowerPoint</Application>
  <PresentationFormat>Экран (4:3)</PresentationFormat>
  <Paragraphs>70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Georgia</vt:lpstr>
      <vt:lpstr>Monotype Corsiva</vt:lpstr>
      <vt:lpstr>Times New Roman</vt:lpstr>
      <vt:lpstr>Verdana</vt:lpstr>
      <vt:lpstr>52002</vt:lpstr>
      <vt:lpstr>«Использование театрализованной   деятельности в развитии речи  дошкольников билингвальных групп»</vt:lpstr>
      <vt:lpstr>Театрализованная деятельность в детском саду</vt:lpstr>
      <vt:lpstr>Влияние театрализованной игры на развитие речи ребенка</vt:lpstr>
      <vt:lpstr>Организация работы по театрализованной деятельности в детском саду, в соответствии с ФГОС может быть включена во все режимные моменты:</vt:lpstr>
      <vt:lpstr>Новый подход к организации театрализованной деятельности</vt:lpstr>
      <vt:lpstr>Наш детский сад участвовал в муниципальном конкурсе «Волшебный мир Театра своими руками» в номинации:«Маска, я тебя знаю!»и занял 1 место.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Театрализованная деятельность в ДОУ и развитие речи ребенка</dc:title>
  <dc:creator>1</dc:creator>
  <cp:lastModifiedBy>User</cp:lastModifiedBy>
  <cp:revision>127</cp:revision>
  <cp:lastPrinted>2016-11-16T16:23:04Z</cp:lastPrinted>
  <dcterms:created xsi:type="dcterms:W3CDTF">2012-09-13T07:56:08Z</dcterms:created>
  <dcterms:modified xsi:type="dcterms:W3CDTF">2026-04-17T11:44:04Z</dcterms:modified>
</cp:coreProperties>
</file>