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9" r:id="rId10"/>
    <p:sldId id="268" r:id="rId11"/>
    <p:sldId id="266" r:id="rId12"/>
    <p:sldId id="270" r:id="rId13"/>
    <p:sldId id="267" r:id="rId14"/>
    <p:sldId id="271" r:id="rId15"/>
    <p:sldId id="26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1" d="100"/>
          <a:sy n="61" d="100"/>
        </p:scale>
        <p:origin x="142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Высокий</c:v>
                </c:pt>
              </c:strCache>
            </c:strRef>
          </c:tx>
          <c:invertIfNegative val="0"/>
          <c:cat>
            <c:strRef>
              <c:f>Лист1!$A$2:$A$4</c:f>
              <c:strCache>
                <c:ptCount val="3"/>
                <c:pt idx="0">
                  <c:v>2015/2016 учебный год</c:v>
                </c:pt>
                <c:pt idx="1">
                  <c:v>2016/2017 учебный год</c:v>
                </c:pt>
                <c:pt idx="2">
                  <c:v>2017/2018 учебный год</c:v>
                </c:pt>
              </c:strCache>
            </c:strRef>
          </c:cat>
          <c:val>
            <c:numRef>
              <c:f>Лист1!$B$2:$B$4</c:f>
              <c:numCache>
                <c:formatCode>General</c:formatCode>
                <c:ptCount val="3"/>
                <c:pt idx="0">
                  <c:v>3</c:v>
                </c:pt>
                <c:pt idx="1">
                  <c:v>3</c:v>
                </c:pt>
                <c:pt idx="2">
                  <c:v>3</c:v>
                </c:pt>
              </c:numCache>
            </c:numRef>
          </c:val>
          <c:extLst>
            <c:ext xmlns:c16="http://schemas.microsoft.com/office/drawing/2014/chart" uri="{C3380CC4-5D6E-409C-BE32-E72D297353CC}">
              <c16:uniqueId val="{00000000-E189-455B-8764-12D369DEC50A}"/>
            </c:ext>
          </c:extLst>
        </c:ser>
        <c:ser>
          <c:idx val="1"/>
          <c:order val="1"/>
          <c:tx>
            <c:strRef>
              <c:f>Лист1!$C$1</c:f>
              <c:strCache>
                <c:ptCount val="1"/>
                <c:pt idx="0">
                  <c:v>Досаточный</c:v>
                </c:pt>
              </c:strCache>
            </c:strRef>
          </c:tx>
          <c:invertIfNegative val="0"/>
          <c:cat>
            <c:strRef>
              <c:f>Лист1!$A$2:$A$4</c:f>
              <c:strCache>
                <c:ptCount val="3"/>
                <c:pt idx="0">
                  <c:v>2015/2016 учебный год</c:v>
                </c:pt>
                <c:pt idx="1">
                  <c:v>2016/2017 учебный год</c:v>
                </c:pt>
                <c:pt idx="2">
                  <c:v>2017/2018 учебный год</c:v>
                </c:pt>
              </c:strCache>
            </c:strRef>
          </c:cat>
          <c:val>
            <c:numRef>
              <c:f>Лист1!$C$2:$C$4</c:f>
              <c:numCache>
                <c:formatCode>General</c:formatCode>
                <c:ptCount val="3"/>
                <c:pt idx="0">
                  <c:v>9</c:v>
                </c:pt>
                <c:pt idx="1">
                  <c:v>7</c:v>
                </c:pt>
                <c:pt idx="2">
                  <c:v>9</c:v>
                </c:pt>
              </c:numCache>
            </c:numRef>
          </c:val>
          <c:extLst>
            <c:ext xmlns:c16="http://schemas.microsoft.com/office/drawing/2014/chart" uri="{C3380CC4-5D6E-409C-BE32-E72D297353CC}">
              <c16:uniqueId val="{00000001-E189-455B-8764-12D369DEC50A}"/>
            </c:ext>
          </c:extLst>
        </c:ser>
        <c:ser>
          <c:idx val="2"/>
          <c:order val="2"/>
          <c:tx>
            <c:strRef>
              <c:f>Лист1!$D$1</c:f>
              <c:strCache>
                <c:ptCount val="1"/>
                <c:pt idx="0">
                  <c:v>Средний</c:v>
                </c:pt>
              </c:strCache>
            </c:strRef>
          </c:tx>
          <c:invertIfNegative val="0"/>
          <c:cat>
            <c:strRef>
              <c:f>Лист1!$A$2:$A$4</c:f>
              <c:strCache>
                <c:ptCount val="3"/>
                <c:pt idx="0">
                  <c:v>2015/2016 учебный год</c:v>
                </c:pt>
                <c:pt idx="1">
                  <c:v>2016/2017 учебный год</c:v>
                </c:pt>
                <c:pt idx="2">
                  <c:v>2017/2018 учебный год</c:v>
                </c:pt>
              </c:strCache>
            </c:strRef>
          </c:cat>
          <c:val>
            <c:numRef>
              <c:f>Лист1!$D$2:$D$4</c:f>
              <c:numCache>
                <c:formatCode>General</c:formatCode>
                <c:ptCount val="3"/>
                <c:pt idx="0">
                  <c:v>6</c:v>
                </c:pt>
                <c:pt idx="1">
                  <c:v>8</c:v>
                </c:pt>
                <c:pt idx="2">
                  <c:v>6</c:v>
                </c:pt>
              </c:numCache>
            </c:numRef>
          </c:val>
          <c:extLst>
            <c:ext xmlns:c16="http://schemas.microsoft.com/office/drawing/2014/chart" uri="{C3380CC4-5D6E-409C-BE32-E72D297353CC}">
              <c16:uniqueId val="{00000002-E189-455B-8764-12D369DEC50A}"/>
            </c:ext>
          </c:extLst>
        </c:ser>
        <c:dLbls>
          <c:showLegendKey val="0"/>
          <c:showVal val="0"/>
          <c:showCatName val="0"/>
          <c:showSerName val="0"/>
          <c:showPercent val="0"/>
          <c:showBubbleSize val="0"/>
        </c:dLbls>
        <c:gapWidth val="150"/>
        <c:axId val="76929664"/>
        <c:axId val="74654080"/>
      </c:barChart>
      <c:catAx>
        <c:axId val="76929664"/>
        <c:scaling>
          <c:orientation val="minMax"/>
        </c:scaling>
        <c:delete val="0"/>
        <c:axPos val="b"/>
        <c:numFmt formatCode="General" sourceLinked="0"/>
        <c:majorTickMark val="out"/>
        <c:minorTickMark val="none"/>
        <c:tickLblPos val="nextTo"/>
        <c:crossAx val="74654080"/>
        <c:crosses val="autoZero"/>
        <c:auto val="1"/>
        <c:lblAlgn val="ctr"/>
        <c:lblOffset val="100"/>
        <c:noMultiLvlLbl val="0"/>
      </c:catAx>
      <c:valAx>
        <c:axId val="74654080"/>
        <c:scaling>
          <c:orientation val="minMax"/>
        </c:scaling>
        <c:delete val="0"/>
        <c:axPos val="l"/>
        <c:majorGridlines/>
        <c:title>
          <c:tx>
            <c:rich>
              <a:bodyPr rot="-5400000" vert="horz"/>
              <a:lstStyle/>
              <a:p>
                <a:pPr>
                  <a:defRPr/>
                </a:pPr>
                <a:r>
                  <a:rPr lang="ru-RU" b="0" dirty="0" smtClean="0"/>
                  <a:t>Количество</a:t>
                </a:r>
                <a:r>
                  <a:rPr lang="ru-RU" b="0" baseline="0" dirty="0" smtClean="0"/>
                  <a:t> учащихся</a:t>
                </a:r>
                <a:endParaRPr lang="ru-RU" b="0" dirty="0"/>
              </a:p>
            </c:rich>
          </c:tx>
          <c:overlay val="0"/>
        </c:title>
        <c:numFmt formatCode="General" sourceLinked="1"/>
        <c:majorTickMark val="out"/>
        <c:minorTickMark val="none"/>
        <c:tickLblPos val="nextTo"/>
        <c:crossAx val="76929664"/>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6"/>
          <p:cNvSpPr/>
          <p:nvPr/>
        </p:nvSpPr>
        <p:spPr>
          <a:xfrm>
            <a:off x="5591175" y="6488113"/>
            <a:ext cx="3552825" cy="369887"/>
          </a:xfrm>
          <a:prstGeom prst="rect">
            <a:avLst/>
          </a:prstGeom>
        </p:spPr>
        <p:txBody>
          <a:bodyPr wrap="none">
            <a:spAutoFit/>
          </a:bodyPr>
          <a:lstStyle/>
          <a:p>
            <a:pPr fontAlgn="auto">
              <a:spcBef>
                <a:spcPts val="0"/>
              </a:spcBef>
              <a:spcAft>
                <a:spcPts val="0"/>
              </a:spcAft>
              <a:defRPr/>
            </a:pPr>
            <a:r>
              <a:rPr lang="en-US" dirty="0">
                <a:latin typeface="+mn-lt"/>
                <a:ea typeface="+mn-ea"/>
              </a:rPr>
              <a:t>Copyright © </a:t>
            </a:r>
            <a:r>
              <a:rPr lang="en-US" dirty="0" err="1">
                <a:latin typeface="+mn-lt"/>
                <a:ea typeface="+mn-ea"/>
              </a:rPr>
              <a:t>Wondershare</a:t>
            </a:r>
            <a:r>
              <a:rPr lang="en-US" dirty="0">
                <a:latin typeface="+mn-lt"/>
                <a:ea typeface="+mn-ea"/>
              </a:rPr>
              <a:t> Software</a:t>
            </a:r>
            <a:endParaRPr lang="zh-CN" altLang="en-US" dirty="0">
              <a:latin typeface="+mn-lt"/>
              <a:ea typeface="+mn-ea"/>
            </a:endParaRPr>
          </a:p>
        </p:txBody>
      </p:sp>
      <p:sp>
        <p:nvSpPr>
          <p:cNvPr id="2" name="标题 1"/>
          <p:cNvSpPr>
            <a:spLocks noGrp="1"/>
          </p:cNvSpPr>
          <p:nvPr>
            <p:ph type="ctrTitle"/>
          </p:nvPr>
        </p:nvSpPr>
        <p:spPr>
          <a:xfrm>
            <a:off x="357158" y="2130425"/>
            <a:ext cx="7772400" cy="1227137"/>
          </a:xfrm>
          <a:noFill/>
        </p:spPr>
        <p:txBody>
          <a:bodyPr/>
          <a:lstStyle>
            <a:lvl1pPr algn="l">
              <a:defRPr sz="5000" b="1" cap="none" spc="0" baseline="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defRPr>
            </a:lvl1pPr>
          </a:lstStyle>
          <a:p>
            <a:r>
              <a:rPr lang="ru-RU" smtClean="0"/>
              <a:t>Образец заголовка</a:t>
            </a:r>
            <a:endParaRPr lang="zh-CN" altLang="en-US" dirty="0"/>
          </a:p>
        </p:txBody>
      </p:sp>
      <p:sp>
        <p:nvSpPr>
          <p:cNvPr id="3" name="副标题 2"/>
          <p:cNvSpPr>
            <a:spLocks noGrp="1"/>
          </p:cNvSpPr>
          <p:nvPr>
            <p:ph type="subTitle" idx="1"/>
          </p:nvPr>
        </p:nvSpPr>
        <p:spPr>
          <a:xfrm>
            <a:off x="385706" y="3357562"/>
            <a:ext cx="6400800" cy="642942"/>
          </a:xfrm>
        </p:spPr>
        <p:txBody>
          <a:bodyPr rtlCol="0" anchor="ctr">
            <a:normAutofit/>
          </a:bodyPr>
          <a:lstStyle>
            <a:lvl1pPr marL="0" indent="0" algn="l" defTabSz="914400" rtl="0" eaLnBrk="1" latinLnBrk="0" hangingPunct="1">
              <a:spcBef>
                <a:spcPct val="0"/>
              </a:spcBef>
              <a:buNone/>
              <a:defRPr lang="zh-CN" altLang="en-US" sz="2400" b="0" kern="1200" cap="none" spc="0" dirty="0">
                <a:ln>
                  <a:noFill/>
                </a:ln>
                <a:solidFill>
                  <a:srgbClr val="3B3721"/>
                </a:solidFill>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smtClean="0"/>
              <a:t>Образец заголовка</a:t>
            </a:r>
            <a:endParaRPr lang="zh-CN" altLang="en-US" dirty="0"/>
          </a:p>
        </p:txBody>
      </p:sp>
      <p:sp>
        <p:nvSpPr>
          <p:cNvPr id="3" name="内容占位符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796925"/>
          </a:xfrm>
          <a:prstGeom prst="rect">
            <a:avLst/>
          </a:prstGeom>
          <a:noFill/>
        </p:spPr>
        <p:txBody>
          <a:bodyPr vert="horz" wrap="square" lIns="91440" tIns="45720" rIns="91440" bIns="45720" numCol="1" anchor="ctr" anchorCtr="0" compatLnSpc="1">
            <a:prstTxWarp prst="textNoShape">
              <a:avLst/>
            </a:prstTxWarp>
            <a:normAutofit/>
          </a:bodyPr>
          <a:lstStyle/>
          <a:p>
            <a:pPr lvl="0"/>
            <a:r>
              <a:rPr lang="ru-RU" smtClean="0"/>
              <a:t>Образец заголовка</a:t>
            </a:r>
            <a:endParaRPr lang="zh-CN" altLang="en-US" smtClean="0"/>
          </a:p>
        </p:txBody>
      </p:sp>
      <p:sp>
        <p:nvSpPr>
          <p:cNvPr id="1027" name="文本占位符 2"/>
          <p:cNvSpPr>
            <a:spLocks noGrp="1"/>
          </p:cNvSpPr>
          <p:nvPr>
            <p:ph type="body" idx="1"/>
          </p:nvPr>
        </p:nvSpPr>
        <p:spPr bwMode="auto">
          <a:xfrm>
            <a:off x="457200" y="12858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en-US" altLang="zh-CN" smtClean="0"/>
          </a:p>
        </p:txBody>
      </p:sp>
      <p:sp>
        <p:nvSpPr>
          <p:cNvPr id="7" name="矩形 6"/>
          <p:cNvSpPr/>
          <p:nvPr/>
        </p:nvSpPr>
        <p:spPr>
          <a:xfrm>
            <a:off x="5591175" y="6488113"/>
            <a:ext cx="3552825" cy="369887"/>
          </a:xfrm>
          <a:prstGeom prst="rect">
            <a:avLst/>
          </a:prstGeom>
        </p:spPr>
        <p:txBody>
          <a:bodyPr wrap="none">
            <a:spAutoFit/>
          </a:bodyPr>
          <a:lstStyle/>
          <a:p>
            <a:pPr fontAlgn="auto">
              <a:spcBef>
                <a:spcPts val="0"/>
              </a:spcBef>
              <a:spcAft>
                <a:spcPts val="0"/>
              </a:spcAft>
              <a:defRPr/>
            </a:pPr>
            <a:r>
              <a:rPr lang="en-US" dirty="0">
                <a:latin typeface="+mn-lt"/>
                <a:ea typeface="+mn-ea"/>
              </a:rPr>
              <a:t>Copyright © </a:t>
            </a:r>
            <a:r>
              <a:rPr lang="en-US" dirty="0" err="1">
                <a:latin typeface="+mn-lt"/>
                <a:ea typeface="+mn-ea"/>
              </a:rPr>
              <a:t>Wondershare</a:t>
            </a:r>
            <a:r>
              <a:rPr lang="en-US" dirty="0">
                <a:latin typeface="+mn-lt"/>
                <a:ea typeface="+mn-ea"/>
              </a:rPr>
              <a:t> Software</a:t>
            </a:r>
            <a:endParaRPr lang="zh-CN" altLang="en-US" dirty="0">
              <a:latin typeface="+mn-lt"/>
              <a:ea typeface="+mn-ea"/>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spcBef>
          <a:spcPct val="0"/>
        </a:spcBef>
        <a:spcAft>
          <a:spcPct val="0"/>
        </a:spcAft>
        <a:defRPr lang="zh-CN" altLang="en-US" sz="3200" b="1"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latin typeface="+mj-lt"/>
          <a:ea typeface="SimSun" pitchFamily="2" charset="-122"/>
          <a:cs typeface="+mj-cs"/>
        </a:defRPr>
      </a:lvl1pPr>
      <a:lvl2pPr algn="l" rtl="0" eaLnBrk="1" fontAlgn="base" hangingPunct="1">
        <a:spcBef>
          <a:spcPct val="0"/>
        </a:spcBef>
        <a:spcAft>
          <a:spcPct val="0"/>
        </a:spcAft>
        <a:defRPr sz="3200" b="1">
          <a:solidFill>
            <a:schemeClr val="tx1"/>
          </a:solidFill>
          <a:latin typeface="Calibri" pitchFamily="34" charset="0"/>
          <a:ea typeface="SimSun" pitchFamily="2" charset="-122"/>
        </a:defRPr>
      </a:lvl2pPr>
      <a:lvl3pPr algn="l" rtl="0" eaLnBrk="1" fontAlgn="base" hangingPunct="1">
        <a:spcBef>
          <a:spcPct val="0"/>
        </a:spcBef>
        <a:spcAft>
          <a:spcPct val="0"/>
        </a:spcAft>
        <a:defRPr sz="3200" b="1">
          <a:solidFill>
            <a:schemeClr val="tx1"/>
          </a:solidFill>
          <a:latin typeface="Calibri" pitchFamily="34" charset="0"/>
          <a:ea typeface="SimSun" pitchFamily="2" charset="-122"/>
        </a:defRPr>
      </a:lvl3pPr>
      <a:lvl4pPr algn="l" rtl="0" eaLnBrk="1" fontAlgn="base" hangingPunct="1">
        <a:spcBef>
          <a:spcPct val="0"/>
        </a:spcBef>
        <a:spcAft>
          <a:spcPct val="0"/>
        </a:spcAft>
        <a:defRPr sz="3200" b="1">
          <a:solidFill>
            <a:schemeClr val="tx1"/>
          </a:solidFill>
          <a:latin typeface="Calibri" pitchFamily="34" charset="0"/>
          <a:ea typeface="SimSun" pitchFamily="2" charset="-122"/>
        </a:defRPr>
      </a:lvl4pPr>
      <a:lvl5pPr algn="l" rtl="0" eaLnBrk="1" fontAlgn="base" hangingPunct="1">
        <a:spcBef>
          <a:spcPct val="0"/>
        </a:spcBef>
        <a:spcAft>
          <a:spcPct val="0"/>
        </a:spcAft>
        <a:defRPr sz="3200" b="1">
          <a:solidFill>
            <a:schemeClr val="tx1"/>
          </a:solidFill>
          <a:latin typeface="Calibri" pitchFamily="34" charset="0"/>
          <a:ea typeface="SimSun" pitchFamily="2" charset="-122"/>
        </a:defRPr>
      </a:lvl5pPr>
      <a:lvl6pPr marL="457200" algn="l" rtl="0" eaLnBrk="1" fontAlgn="base" hangingPunct="1">
        <a:spcBef>
          <a:spcPct val="0"/>
        </a:spcBef>
        <a:spcAft>
          <a:spcPct val="0"/>
        </a:spcAft>
        <a:defRPr sz="3200" b="1">
          <a:solidFill>
            <a:schemeClr val="tx1"/>
          </a:solidFill>
          <a:latin typeface="Calibri" pitchFamily="34" charset="0"/>
          <a:ea typeface="宋体" charset="-122"/>
        </a:defRPr>
      </a:lvl6pPr>
      <a:lvl7pPr marL="914400" algn="l" rtl="0" eaLnBrk="1" fontAlgn="base" hangingPunct="1">
        <a:spcBef>
          <a:spcPct val="0"/>
        </a:spcBef>
        <a:spcAft>
          <a:spcPct val="0"/>
        </a:spcAft>
        <a:defRPr sz="3200" b="1">
          <a:solidFill>
            <a:schemeClr val="tx1"/>
          </a:solidFill>
          <a:latin typeface="Calibri" pitchFamily="34" charset="0"/>
          <a:ea typeface="宋体" charset="-122"/>
        </a:defRPr>
      </a:lvl7pPr>
      <a:lvl8pPr marL="1371600" algn="l" rtl="0" eaLnBrk="1" fontAlgn="base" hangingPunct="1">
        <a:spcBef>
          <a:spcPct val="0"/>
        </a:spcBef>
        <a:spcAft>
          <a:spcPct val="0"/>
        </a:spcAft>
        <a:defRPr sz="3200" b="1">
          <a:solidFill>
            <a:schemeClr val="tx1"/>
          </a:solidFill>
          <a:latin typeface="Calibri" pitchFamily="34" charset="0"/>
          <a:ea typeface="宋体" charset="-122"/>
        </a:defRPr>
      </a:lvl8pPr>
      <a:lvl9pPr marL="1828800" algn="l" rtl="0" eaLnBrk="1" fontAlgn="base" hangingPunct="1">
        <a:spcBef>
          <a:spcPct val="0"/>
        </a:spcBef>
        <a:spcAft>
          <a:spcPct val="0"/>
        </a:spcAft>
        <a:defRPr sz="3200" b="1">
          <a:solidFill>
            <a:schemeClr val="tx1"/>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mn-lt"/>
          <a:ea typeface="SimSun" pitchFamily="2" charset="-122"/>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SimSun" pitchFamily="2" charset="-122"/>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SimSun" pitchFamily="2" charset="-122"/>
          <a:cs typeface="+mn-cs"/>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mn-lt"/>
          <a:ea typeface="SimSun" pitchFamily="2" charset="-122"/>
          <a:cs typeface="+mn-cs"/>
        </a:defRPr>
      </a:lvl4pPr>
      <a:lvl5pPr marL="2057400" indent="-228600" algn="l" rtl="0" eaLnBrk="1" fontAlgn="base" hangingPunct="1">
        <a:spcBef>
          <a:spcPct val="20000"/>
        </a:spcBef>
        <a:spcAft>
          <a:spcPct val="0"/>
        </a:spcAft>
        <a:buFont typeface="Arial" pitchFamily="34" charset="0"/>
        <a:buChar char="»"/>
        <a:defRPr sz="1400" kern="1200">
          <a:solidFill>
            <a:schemeClr val="tx1"/>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hyperlink" Target="https://infourok.ru/user/mihaylova-valentina-vladimirovna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500042"/>
            <a:ext cx="7772400" cy="3500461"/>
          </a:xfrm>
        </p:spPr>
        <p:txBody>
          <a:bodyPr>
            <a:normAutofit fontScale="90000"/>
          </a:bodyPr>
          <a:lstStyle/>
          <a:p>
            <a:r>
              <a:rPr lang="ru-RU" dirty="0" smtClean="0">
                <a:latin typeface="Times New Roman" pitchFamily="18" charset="0"/>
                <a:cs typeface="Times New Roman" pitchFamily="18" charset="0"/>
              </a:rPr>
              <a:t>Формирование орфографической грамотности на уроках русского языка  в начальной школе</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85706" y="4572008"/>
            <a:ext cx="8186822" cy="1857388"/>
          </a:xfrm>
        </p:spPr>
        <p:txBody>
          <a:bodyPr/>
          <a:lstStyle/>
          <a:p>
            <a:r>
              <a:rPr lang="ru-RU" b="1" dirty="0" smtClean="0">
                <a:solidFill>
                  <a:schemeClr val="tx1"/>
                </a:solidFill>
                <a:latin typeface="Times New Roman" pitchFamily="18" charset="0"/>
                <a:cs typeface="Times New Roman" pitchFamily="18" charset="0"/>
              </a:rPr>
              <a:t>обобщение передового педагогического опыта</a:t>
            </a:r>
          </a:p>
          <a:p>
            <a:r>
              <a:rPr lang="ru-RU" b="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учителя начальных классов МБОУ «</a:t>
            </a:r>
            <a:r>
              <a:rPr lang="ru-RU" dirty="0" err="1" smtClean="0">
                <a:solidFill>
                  <a:schemeClr val="tx1"/>
                </a:solidFill>
                <a:latin typeface="Times New Roman" pitchFamily="18" charset="0"/>
                <a:cs typeface="Times New Roman" pitchFamily="18" charset="0"/>
              </a:rPr>
              <a:t>Урожайновская</a:t>
            </a:r>
            <a:r>
              <a:rPr lang="ru-RU" dirty="0" smtClean="0">
                <a:solidFill>
                  <a:schemeClr val="tx1"/>
                </a:solidFill>
                <a:latin typeface="Times New Roman" pitchFamily="18" charset="0"/>
                <a:cs typeface="Times New Roman" pitchFamily="18" charset="0"/>
              </a:rPr>
              <a:t> школа» Михайлова Валентина Владимировна</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en-US" sz="2800" dirty="0" smtClean="0">
                <a:solidFill>
                  <a:srgbClr val="FF0000"/>
                </a:solidFill>
                <a:latin typeface="Times New Roman" pitchFamily="18" charset="0"/>
                <a:cs typeface="Times New Roman" pitchFamily="18" charset="0"/>
              </a:rPr>
              <a:t>КАЧЕСТВО ЗНАНИЙ </a:t>
            </a:r>
            <a:r>
              <a:rPr lang="ru-RU" altLang="en-US" sz="2800" dirty="0">
                <a:solidFill>
                  <a:srgbClr val="FF0000"/>
                </a:solidFill>
                <a:latin typeface="Times New Roman" pitchFamily="18" charset="0"/>
                <a:cs typeface="Times New Roman" pitchFamily="18" charset="0"/>
              </a:rPr>
              <a:t>И СРЕДНИЙ </a:t>
            </a:r>
            <a:r>
              <a:rPr lang="ru-RU" altLang="en-US" sz="2800" dirty="0" smtClean="0">
                <a:solidFill>
                  <a:srgbClr val="FF0000"/>
                </a:solidFill>
                <a:latin typeface="Times New Roman" pitchFamily="18" charset="0"/>
                <a:cs typeface="Times New Roman" pitchFamily="18" charset="0"/>
              </a:rPr>
              <a:t>БАЛЛ </a:t>
            </a:r>
            <a:r>
              <a:rPr lang="ru-RU" sz="2800" dirty="0">
                <a:solidFill>
                  <a:srgbClr val="FF0000"/>
                </a:solidFill>
                <a:latin typeface="Times New Roman" pitchFamily="18" charset="0"/>
                <a:cs typeface="Times New Roman" pitchFamily="18" charset="0"/>
              </a:rPr>
              <a:t>ПО УЧЕБНОМУ ПРЕДМЕТУ  «РУССКИЙ ЯЗЫК»</a:t>
            </a:r>
            <a:endParaRPr lang="ru-RU" altLang="en-US" sz="2800" dirty="0">
              <a:solidFill>
                <a:srgbClr val="FF0000"/>
              </a:solidFill>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118883445"/>
              </p:ext>
            </p:extLst>
          </p:nvPr>
        </p:nvGraphicFramePr>
        <p:xfrm>
          <a:off x="457200" y="1285873"/>
          <a:ext cx="8363271" cy="4478173"/>
        </p:xfrm>
        <a:graphic>
          <a:graphicData uri="http://schemas.openxmlformats.org/drawingml/2006/table">
            <a:tbl>
              <a:tblPr firstRow="1" bandRow="1">
                <a:tableStyleId>{5C22544A-7EE6-4342-B048-85BDC9FD1C3A}</a:tableStyleId>
              </a:tblPr>
              <a:tblGrid>
                <a:gridCol w="2787757">
                  <a:extLst>
                    <a:ext uri="{9D8B030D-6E8A-4147-A177-3AD203B41FA5}">
                      <a16:colId xmlns:a16="http://schemas.microsoft.com/office/drawing/2014/main" val="20000"/>
                    </a:ext>
                  </a:extLst>
                </a:gridCol>
                <a:gridCol w="2787757">
                  <a:extLst>
                    <a:ext uri="{9D8B030D-6E8A-4147-A177-3AD203B41FA5}">
                      <a16:colId xmlns:a16="http://schemas.microsoft.com/office/drawing/2014/main" val="20001"/>
                    </a:ext>
                  </a:extLst>
                </a:gridCol>
                <a:gridCol w="2787757">
                  <a:extLst>
                    <a:ext uri="{9D8B030D-6E8A-4147-A177-3AD203B41FA5}">
                      <a16:colId xmlns:a16="http://schemas.microsoft.com/office/drawing/2014/main" val="20002"/>
                    </a:ext>
                  </a:extLst>
                </a:gridCol>
              </a:tblGrid>
              <a:tr h="660124">
                <a:tc>
                  <a:txBody>
                    <a:bodyPr/>
                    <a:lstStyle/>
                    <a:p>
                      <a:pPr algn="ctr"/>
                      <a:r>
                        <a:rPr lang="ru-RU" sz="2400" dirty="0" smtClean="0">
                          <a:latin typeface="Times New Roman" pitchFamily="18" charset="0"/>
                          <a:cs typeface="Times New Roman" pitchFamily="18" charset="0"/>
                        </a:rPr>
                        <a:t>Мероприятие </a:t>
                      </a:r>
                      <a:endParaRPr lang="ru-RU" sz="24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latin typeface="Times New Roman" pitchFamily="18" charset="0"/>
                          <a:cs typeface="Times New Roman" pitchFamily="18" charset="0"/>
                        </a:rPr>
                        <a:t>Качество</a:t>
                      </a:r>
                      <a:r>
                        <a:rPr lang="ru-RU" sz="2400" baseline="0" dirty="0" smtClean="0">
                          <a:latin typeface="Times New Roman" pitchFamily="18" charset="0"/>
                          <a:cs typeface="Times New Roman" pitchFamily="18" charset="0"/>
                        </a:rPr>
                        <a:t> знаний</a:t>
                      </a:r>
                      <a:endParaRPr lang="ru-RU" sz="2400" dirty="0" smtClean="0">
                        <a:latin typeface="Times New Roman" pitchFamily="18" charset="0"/>
                        <a:cs typeface="Times New Roman" pitchFamily="18" charset="0"/>
                      </a:endParaRPr>
                    </a:p>
                  </a:txBody>
                  <a:tcPr anchor="ctr"/>
                </a:tc>
                <a:tc>
                  <a:txBody>
                    <a:bodyPr/>
                    <a:lstStyle/>
                    <a:p>
                      <a:pPr algn="ctr"/>
                      <a:r>
                        <a:rPr lang="ru-RU" sz="2400" dirty="0" smtClean="0">
                          <a:latin typeface="Times New Roman" pitchFamily="18" charset="0"/>
                          <a:cs typeface="Times New Roman" pitchFamily="18" charset="0"/>
                        </a:rPr>
                        <a:t>Средний балл</a:t>
                      </a:r>
                      <a:endParaRPr lang="ru-RU" sz="2400" dirty="0">
                        <a:latin typeface="Times New Roman" pitchFamily="18" charset="0"/>
                        <a:cs typeface="Times New Roman" pitchFamily="18" charset="0"/>
                      </a:endParaRPr>
                    </a:p>
                  </a:txBody>
                  <a:tcPr anchor="ctr"/>
                </a:tc>
                <a:extLst>
                  <a:ext uri="{0D108BD9-81ED-4DB2-BD59-A6C34878D82A}">
                    <a16:rowId xmlns:a16="http://schemas.microsoft.com/office/drawing/2014/main" val="10000"/>
                  </a:ext>
                </a:extLst>
              </a:tr>
              <a:tr h="1050955">
                <a:tc>
                  <a:txBody>
                    <a:bodyPr/>
                    <a:lstStyle/>
                    <a:p>
                      <a:pPr algn="l"/>
                      <a:r>
                        <a:rPr lang="ru-RU" sz="2400" dirty="0" smtClean="0">
                          <a:latin typeface="Times New Roman" pitchFamily="18" charset="0"/>
                          <a:cs typeface="Times New Roman" pitchFamily="18" charset="0"/>
                        </a:rPr>
                        <a:t>ВПР</a:t>
                      </a:r>
                      <a:endParaRPr lang="ru-RU" sz="2400" dirty="0">
                        <a:latin typeface="Times New Roman" pitchFamily="18" charset="0"/>
                        <a:cs typeface="Times New Roman" pitchFamily="18" charset="0"/>
                      </a:endParaRPr>
                    </a:p>
                  </a:txBody>
                  <a:tcPr anchor="ctr"/>
                </a:tc>
                <a:tc>
                  <a:txBody>
                    <a:bodyPr/>
                    <a:lstStyle/>
                    <a:p>
                      <a:pPr algn="ctr"/>
                      <a:r>
                        <a:rPr lang="ru-RU" sz="2400" b="1" dirty="0" smtClean="0">
                          <a:latin typeface="Times New Roman" pitchFamily="18" charset="0"/>
                          <a:cs typeface="Times New Roman" pitchFamily="18" charset="0"/>
                        </a:rPr>
                        <a:t>65 %</a:t>
                      </a:r>
                      <a:endParaRPr lang="ru-RU" sz="2400" b="1" dirty="0">
                        <a:latin typeface="Times New Roman" pitchFamily="18" charset="0"/>
                        <a:cs typeface="Times New Roman" pitchFamily="18" charset="0"/>
                      </a:endParaRPr>
                    </a:p>
                  </a:txBody>
                  <a:tcPr anchor="ctr"/>
                </a:tc>
                <a:tc>
                  <a:txBody>
                    <a:bodyPr/>
                    <a:lstStyle/>
                    <a:p>
                      <a:pPr algn="ctr"/>
                      <a:r>
                        <a:rPr lang="ru-RU" sz="2400" b="1" dirty="0" smtClean="0">
                          <a:latin typeface="Times New Roman" pitchFamily="18" charset="0"/>
                          <a:cs typeface="Times New Roman" pitchFamily="18" charset="0"/>
                        </a:rPr>
                        <a:t>3,7</a:t>
                      </a:r>
                      <a:endParaRPr lang="ru-RU" sz="2400" b="1" dirty="0">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1627702">
                <a:tc>
                  <a:txBody>
                    <a:bodyPr/>
                    <a:lstStyle/>
                    <a:p>
                      <a:pPr algn="l"/>
                      <a:r>
                        <a:rPr lang="ru-RU" sz="2400" dirty="0" smtClean="0">
                          <a:latin typeface="Times New Roman" pitchFamily="18" charset="0"/>
                          <a:cs typeface="Times New Roman" pitchFamily="18" charset="0"/>
                        </a:rPr>
                        <a:t>Контрольная работа в рамках аккредитации</a:t>
                      </a:r>
                      <a:endParaRPr lang="ru-RU" sz="2400" dirty="0">
                        <a:latin typeface="Times New Roman" pitchFamily="18" charset="0"/>
                        <a:cs typeface="Times New Roman" pitchFamily="18" charset="0"/>
                      </a:endParaRPr>
                    </a:p>
                  </a:txBody>
                  <a:tcPr anchor="ctr"/>
                </a:tc>
                <a:tc>
                  <a:txBody>
                    <a:bodyPr/>
                    <a:lstStyle/>
                    <a:p>
                      <a:pPr algn="ctr"/>
                      <a:r>
                        <a:rPr lang="ru-RU" sz="2400" b="1" dirty="0" smtClean="0">
                          <a:latin typeface="Times New Roman" pitchFamily="18" charset="0"/>
                          <a:cs typeface="Times New Roman" pitchFamily="18" charset="0"/>
                        </a:rPr>
                        <a:t>61 %</a:t>
                      </a:r>
                      <a:endParaRPr lang="ru-RU" sz="2400" b="1" dirty="0">
                        <a:latin typeface="Times New Roman" pitchFamily="18" charset="0"/>
                        <a:cs typeface="Times New Roman" pitchFamily="18" charset="0"/>
                      </a:endParaRPr>
                    </a:p>
                  </a:txBody>
                  <a:tcPr anchor="ctr"/>
                </a:tc>
                <a:tc>
                  <a:txBody>
                    <a:bodyPr/>
                    <a:lstStyle/>
                    <a:p>
                      <a:pPr algn="ctr"/>
                      <a:r>
                        <a:rPr lang="ru-RU" sz="2400" b="1" dirty="0" smtClean="0">
                          <a:latin typeface="Times New Roman" pitchFamily="18" charset="0"/>
                          <a:cs typeface="Times New Roman" pitchFamily="18" charset="0"/>
                        </a:rPr>
                        <a:t>3,8</a:t>
                      </a:r>
                      <a:endParaRPr lang="ru-RU" sz="2400" b="1" dirty="0">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1139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latin typeface="Times New Roman" pitchFamily="18" charset="0"/>
                          <a:cs typeface="Times New Roman" pitchFamily="18" charset="0"/>
                        </a:rPr>
                        <a:t>Итоги </a:t>
                      </a:r>
                      <a:r>
                        <a:rPr lang="ru-RU" sz="2400" baseline="0" dirty="0" smtClean="0">
                          <a:latin typeface="Times New Roman" pitchFamily="18" charset="0"/>
                          <a:cs typeface="Times New Roman" pitchFamily="18" charset="0"/>
                        </a:rPr>
                        <a:t>2017/2018 учебного года</a:t>
                      </a:r>
                      <a:endParaRPr lang="ru-RU" sz="2400" dirty="0" smtClean="0">
                        <a:latin typeface="Times New Roman" pitchFamily="18" charset="0"/>
                        <a:cs typeface="Times New Roman" pitchFamily="18" charset="0"/>
                      </a:endParaRPr>
                    </a:p>
                  </a:txBody>
                  <a:tcPr anchor="ctr"/>
                </a:tc>
                <a:tc>
                  <a:txBody>
                    <a:bodyPr/>
                    <a:lstStyle/>
                    <a:p>
                      <a:pPr algn="ctr"/>
                      <a:r>
                        <a:rPr lang="ru-RU" sz="2400" b="1" dirty="0" smtClean="0">
                          <a:latin typeface="Times New Roman" pitchFamily="18" charset="0"/>
                          <a:cs typeface="Times New Roman" pitchFamily="18" charset="0"/>
                        </a:rPr>
                        <a:t>67 %</a:t>
                      </a:r>
                      <a:endParaRPr lang="ru-RU" sz="2400" b="1" dirty="0">
                        <a:latin typeface="Times New Roman" pitchFamily="18" charset="0"/>
                        <a:cs typeface="Times New Roman" pitchFamily="18" charset="0"/>
                      </a:endParaRPr>
                    </a:p>
                  </a:txBody>
                  <a:tcPr anchor="ctr"/>
                </a:tc>
                <a:tc>
                  <a:txBody>
                    <a:bodyPr/>
                    <a:lstStyle/>
                    <a:p>
                      <a:pPr algn="ctr"/>
                      <a:r>
                        <a:rPr lang="ru-RU" sz="2400" b="1" dirty="0" smtClean="0">
                          <a:latin typeface="Times New Roman" pitchFamily="18" charset="0"/>
                          <a:cs typeface="Times New Roman" pitchFamily="18" charset="0"/>
                        </a:rPr>
                        <a:t>3,8</a:t>
                      </a:r>
                      <a:endParaRPr lang="ru-RU" sz="2400" b="1" dirty="0">
                        <a:latin typeface="Times New Roman" pitchFamily="18" charset="0"/>
                        <a:cs typeface="Times New Roman" pitchFamily="18"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5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IMG_20200224_121048.jpg"/>
          <p:cNvPicPr>
            <a:picLocks noChangeAspect="1" noChangeArrowheads="1"/>
          </p:cNvPicPr>
          <p:nvPr/>
        </p:nvPicPr>
        <p:blipFill>
          <a:blip r:embed="rId2" cstate="print"/>
          <a:srcRect/>
          <a:stretch>
            <a:fillRect/>
          </a:stretch>
        </p:blipFill>
        <p:spPr bwMode="auto">
          <a:xfrm>
            <a:off x="214282" y="785794"/>
            <a:ext cx="4357685" cy="3268265"/>
          </a:xfrm>
          <a:prstGeom prst="rect">
            <a:avLst/>
          </a:prstGeom>
          <a:noFill/>
        </p:spPr>
      </p:pic>
      <p:pic>
        <p:nvPicPr>
          <p:cNvPr id="1028" name="Picture 4" descr="C:\Users\user\Desktop\IMG_20200224_120933.jpg"/>
          <p:cNvPicPr>
            <a:picLocks noChangeAspect="1" noChangeArrowheads="1"/>
          </p:cNvPicPr>
          <p:nvPr/>
        </p:nvPicPr>
        <p:blipFill>
          <a:blip r:embed="rId3" cstate="print"/>
          <a:srcRect/>
          <a:stretch>
            <a:fillRect/>
          </a:stretch>
        </p:blipFill>
        <p:spPr bwMode="auto">
          <a:xfrm>
            <a:off x="2143108" y="3286124"/>
            <a:ext cx="4143404" cy="3107553"/>
          </a:xfrm>
          <a:prstGeom prst="rect">
            <a:avLst/>
          </a:prstGeom>
          <a:noFill/>
        </p:spPr>
      </p:pic>
      <p:pic>
        <p:nvPicPr>
          <p:cNvPr id="1029" name="Picture 5" descr="C:\Users\user\Desktop\IMG_20200224_121300.jpg"/>
          <p:cNvPicPr>
            <a:picLocks noChangeAspect="1" noChangeArrowheads="1"/>
          </p:cNvPicPr>
          <p:nvPr/>
        </p:nvPicPr>
        <p:blipFill>
          <a:blip r:embed="rId4" cstate="print"/>
          <a:srcRect/>
          <a:stretch>
            <a:fillRect/>
          </a:stretch>
        </p:blipFill>
        <p:spPr bwMode="auto">
          <a:xfrm>
            <a:off x="4857752" y="1214422"/>
            <a:ext cx="4000528" cy="300039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en-US" sz="2800" dirty="0" smtClean="0">
                <a:solidFill>
                  <a:srgbClr val="FF0000"/>
                </a:solidFill>
                <a:latin typeface="Times New Roman" pitchFamily="18" charset="0"/>
                <a:cs typeface="Times New Roman" pitchFamily="18" charset="0"/>
              </a:rPr>
              <a:t>УЧАСТИЕ В КОНКУРСАХ</a:t>
            </a:r>
            <a:endParaRPr lang="ru-RU" altLang="en-US" sz="2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r>
              <a:rPr lang="ru-RU" dirty="0" smtClean="0">
                <a:latin typeface="Times New Roman" pitchFamily="18" charset="0"/>
                <a:cs typeface="Times New Roman" pitchFamily="18" charset="0"/>
              </a:rPr>
              <a:t>Цифровой образовательный ресурс «</a:t>
            </a:r>
            <a:r>
              <a:rPr lang="ru-RU" dirty="0" err="1" smtClean="0">
                <a:latin typeface="Times New Roman" pitchFamily="18" charset="0"/>
                <a:cs typeface="Times New Roman" pitchFamily="18" charset="0"/>
              </a:rPr>
              <a:t>ЯКласс</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Платформа «</a:t>
            </a:r>
            <a:r>
              <a:rPr lang="ru-RU" dirty="0" err="1" smtClean="0">
                <a:latin typeface="Times New Roman" pitchFamily="18" charset="0"/>
                <a:cs typeface="Times New Roman" pitchFamily="18" charset="0"/>
              </a:rPr>
              <a:t>Учи.ру</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Образовательный портал «</a:t>
            </a:r>
            <a:r>
              <a:rPr lang="ru-RU" dirty="0" err="1" smtClean="0">
                <a:latin typeface="Times New Roman" pitchFamily="18" charset="0"/>
                <a:cs typeface="Times New Roman" pitchFamily="18" charset="0"/>
              </a:rPr>
              <a:t>Инфоурок</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Неделя русского языка </a:t>
            </a:r>
          </a:p>
          <a:p>
            <a:r>
              <a:rPr lang="ru-RU" dirty="0" smtClean="0">
                <a:latin typeface="Times New Roman" pitchFamily="18" charset="0"/>
                <a:cs typeface="Times New Roman" pitchFamily="18" charset="0"/>
              </a:rPr>
              <a:t>Неделя внеурочной деятельности  (курс Занимательная грамматика)</a:t>
            </a:r>
          </a:p>
          <a:p>
            <a:r>
              <a:rPr lang="ru-RU" dirty="0" smtClean="0">
                <a:latin typeface="Times New Roman" pitchFamily="18" charset="0"/>
                <a:cs typeface="Times New Roman" pitchFamily="18" charset="0"/>
              </a:rPr>
              <a:t>Неделя «Защита проектов»</a:t>
            </a:r>
          </a:p>
          <a:p>
            <a:r>
              <a:rPr lang="ru-RU" dirty="0" smtClean="0">
                <a:latin typeface="Times New Roman" pitchFamily="18" charset="0"/>
                <a:cs typeface="Times New Roman" pitchFamily="18" charset="0"/>
              </a:rPr>
              <a:t>Конкурс чтецов</a:t>
            </a:r>
          </a:p>
          <a:p>
            <a:r>
              <a:rPr lang="ru-RU" dirty="0" smtClean="0">
                <a:latin typeface="Times New Roman" pitchFamily="18" charset="0"/>
                <a:cs typeface="Times New Roman" pitchFamily="18" charset="0"/>
              </a:rPr>
              <a:t>Конкурс «Проба пера»</a:t>
            </a:r>
          </a:p>
          <a:p>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4058940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user\Desktop\заврики.png"/>
          <p:cNvPicPr>
            <a:picLocks noChangeAspect="1" noChangeArrowheads="1"/>
          </p:cNvPicPr>
          <p:nvPr/>
        </p:nvPicPr>
        <p:blipFill>
          <a:blip r:embed="rId2"/>
          <a:srcRect/>
          <a:stretch>
            <a:fillRect/>
          </a:stretch>
        </p:blipFill>
        <p:spPr bwMode="auto">
          <a:xfrm>
            <a:off x="3071802" y="285728"/>
            <a:ext cx="3302503" cy="4429156"/>
          </a:xfrm>
          <a:prstGeom prst="rect">
            <a:avLst/>
          </a:prstGeom>
          <a:noFill/>
        </p:spPr>
      </p:pic>
      <p:pic>
        <p:nvPicPr>
          <p:cNvPr id="2056" name="Picture 8" descr="C:\Users\user\Desktop\Бп яякласс.png"/>
          <p:cNvPicPr>
            <a:picLocks noChangeAspect="1" noChangeArrowheads="1"/>
          </p:cNvPicPr>
          <p:nvPr/>
        </p:nvPicPr>
        <p:blipFill>
          <a:blip r:embed="rId3"/>
          <a:srcRect/>
          <a:stretch>
            <a:fillRect/>
          </a:stretch>
        </p:blipFill>
        <p:spPr bwMode="auto">
          <a:xfrm>
            <a:off x="214282" y="285728"/>
            <a:ext cx="3143271" cy="4052318"/>
          </a:xfrm>
          <a:prstGeom prst="rect">
            <a:avLst/>
          </a:prstGeom>
          <a:noFill/>
        </p:spPr>
      </p:pic>
      <p:pic>
        <p:nvPicPr>
          <p:cNvPr id="2054" name="Picture 6" descr="C:\Users\user\Desktop\инфоурок.png"/>
          <p:cNvPicPr>
            <a:picLocks noChangeAspect="1" noChangeArrowheads="1"/>
          </p:cNvPicPr>
          <p:nvPr/>
        </p:nvPicPr>
        <p:blipFill>
          <a:blip r:embed="rId4"/>
          <a:srcRect/>
          <a:stretch>
            <a:fillRect/>
          </a:stretch>
        </p:blipFill>
        <p:spPr bwMode="auto">
          <a:xfrm>
            <a:off x="6143636" y="785794"/>
            <a:ext cx="2857520" cy="3843380"/>
          </a:xfrm>
          <a:prstGeom prst="rect">
            <a:avLst/>
          </a:prstGeom>
          <a:noFill/>
        </p:spPr>
      </p:pic>
      <p:pic>
        <p:nvPicPr>
          <p:cNvPr id="2055" name="Picture 7" descr="C:\Users\user\Desktop\якласс.png"/>
          <p:cNvPicPr>
            <a:picLocks noChangeAspect="1" noChangeArrowheads="1"/>
          </p:cNvPicPr>
          <p:nvPr/>
        </p:nvPicPr>
        <p:blipFill>
          <a:blip r:embed="rId5"/>
          <a:srcRect/>
          <a:stretch>
            <a:fillRect/>
          </a:stretch>
        </p:blipFill>
        <p:spPr bwMode="auto">
          <a:xfrm>
            <a:off x="2000232" y="3643314"/>
            <a:ext cx="6357887" cy="29612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en-US" sz="2800" dirty="0" smtClean="0">
                <a:solidFill>
                  <a:srgbClr val="FF0000"/>
                </a:solidFill>
                <a:latin typeface="Times New Roman" pitchFamily="18" charset="0"/>
                <a:cs typeface="Times New Roman" pitchFamily="18" charset="0"/>
              </a:rPr>
              <a:t>АКТИВНОСТЬ ПЕДАГОГА</a:t>
            </a:r>
            <a:endParaRPr lang="ru-RU" altLang="en-US" sz="2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357158" y="1285875"/>
            <a:ext cx="8572560" cy="4525963"/>
          </a:xfrm>
        </p:spPr>
        <p:txBody>
          <a:bodyPr/>
          <a:lstStyle/>
          <a:p>
            <a:pPr algn="just"/>
            <a:r>
              <a:rPr lang="uk-UA" sz="2400" dirty="0" err="1">
                <a:latin typeface="Times New Roman" pitchFamily="18" charset="0"/>
                <a:cs typeface="Times New Roman" pitchFamily="18" charset="0"/>
              </a:rPr>
              <a:t>Э</a:t>
            </a:r>
            <a:r>
              <a:rPr lang="uk-UA" sz="2400" dirty="0" err="1" smtClean="0">
                <a:latin typeface="Times New Roman" pitchFamily="18" charset="0"/>
                <a:cs typeface="Times New Roman" pitchFamily="18" charset="0"/>
              </a:rPr>
              <a:t>ксперт</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привлекаемый</a:t>
            </a:r>
            <a:r>
              <a:rPr lang="uk-UA" sz="2400" dirty="0">
                <a:latin typeface="Times New Roman" pitchFamily="18" charset="0"/>
                <a:cs typeface="Times New Roman" pitchFamily="18" charset="0"/>
              </a:rPr>
              <a:t> к </a:t>
            </a:r>
            <a:r>
              <a:rPr lang="uk-UA" sz="2400" dirty="0" err="1">
                <a:latin typeface="Times New Roman" pitchFamily="18" charset="0"/>
                <a:cs typeface="Times New Roman" pitchFamily="18" charset="0"/>
              </a:rPr>
              <a:t>проведению</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мероприятий</a:t>
            </a:r>
            <a:r>
              <a:rPr lang="uk-UA" sz="2400" dirty="0">
                <a:latin typeface="Times New Roman" pitchFamily="18" charset="0"/>
                <a:cs typeface="Times New Roman" pitchFamily="18" charset="0"/>
              </a:rPr>
              <a:t> по </a:t>
            </a:r>
            <a:r>
              <a:rPr lang="uk-UA" sz="2400" dirty="0" err="1">
                <a:latin typeface="Times New Roman" pitchFamily="18" charset="0"/>
                <a:cs typeface="Times New Roman" pitchFamily="18" charset="0"/>
              </a:rPr>
              <a:t>государственному</a:t>
            </a:r>
            <a:r>
              <a:rPr lang="uk-UA" sz="2400" dirty="0">
                <a:latin typeface="Times New Roman" pitchFamily="18" charset="0"/>
                <a:cs typeface="Times New Roman" pitchFamily="18" charset="0"/>
              </a:rPr>
              <a:t> контролю (надзору) в </a:t>
            </a:r>
            <a:r>
              <a:rPr lang="uk-UA" sz="2400" dirty="0" err="1">
                <a:latin typeface="Times New Roman" pitchFamily="18" charset="0"/>
                <a:cs typeface="Times New Roman" pitchFamily="18" charset="0"/>
              </a:rPr>
              <a:t>сфере</a:t>
            </a:r>
            <a:r>
              <a:rPr lang="uk-UA" sz="2400" dirty="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образования</a:t>
            </a:r>
            <a:r>
              <a:rPr lang="ru-RU" sz="2400" dirty="0" smtClean="0">
                <a:latin typeface="Times New Roman" pitchFamily="18" charset="0"/>
                <a:cs typeface="Times New Roman" pitchFamily="18" charset="0"/>
              </a:rPr>
              <a:t>, </a:t>
            </a:r>
            <a:r>
              <a:rPr lang="uk-UA" sz="2400" dirty="0" err="1">
                <a:latin typeface="Times New Roman" pitchFamily="18" charset="0"/>
                <a:cs typeface="Times New Roman" pitchFamily="18" charset="0"/>
              </a:rPr>
              <a:t>аккредитованный</a:t>
            </a:r>
            <a:r>
              <a:rPr lang="uk-UA" sz="2400" dirty="0">
                <a:latin typeface="Times New Roman" pitchFamily="18" charset="0"/>
                <a:cs typeface="Times New Roman" pitchFamily="18" charset="0"/>
              </a:rPr>
              <a:t> приказом </a:t>
            </a:r>
            <a:r>
              <a:rPr lang="uk-UA" sz="2400" dirty="0" err="1">
                <a:latin typeface="Times New Roman" pitchFamily="18" charset="0"/>
                <a:cs typeface="Times New Roman" pitchFamily="18" charset="0"/>
              </a:rPr>
              <a:t>Министерства</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образования</a:t>
            </a:r>
            <a:r>
              <a:rPr lang="uk-UA" sz="2400" dirty="0">
                <a:latin typeface="Times New Roman" pitchFamily="18" charset="0"/>
                <a:cs typeface="Times New Roman" pitchFamily="18" charset="0"/>
              </a:rPr>
              <a:t>, науки и </a:t>
            </a:r>
            <a:r>
              <a:rPr lang="uk-UA" sz="2400" dirty="0" err="1">
                <a:latin typeface="Times New Roman" pitchFamily="18" charset="0"/>
                <a:cs typeface="Times New Roman" pitchFamily="18" charset="0"/>
              </a:rPr>
              <a:t>молодежи</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Республики</a:t>
            </a:r>
            <a:r>
              <a:rPr lang="uk-UA" sz="2400" dirty="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Крым</a:t>
            </a:r>
            <a:r>
              <a:rPr lang="uk-UA"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Член экспертной комиссии по аттестации педагогов района.</a:t>
            </a:r>
          </a:p>
          <a:p>
            <a:pPr algn="just"/>
            <a:r>
              <a:rPr lang="ru-RU" sz="2400" dirty="0" smtClean="0">
                <a:latin typeface="Times New Roman" pitchFamily="18" charset="0"/>
                <a:cs typeface="Times New Roman" pitchFamily="18" charset="0"/>
              </a:rPr>
              <a:t>Участник, победитель Всероссийских конкурсов профессионального мастерства на платформе «Единый урок».</a:t>
            </a:r>
          </a:p>
          <a:p>
            <a:pPr algn="just"/>
            <a:r>
              <a:rPr lang="ru-RU" sz="2400" dirty="0" smtClean="0">
                <a:latin typeface="Times New Roman" pitchFamily="18" charset="0"/>
                <a:cs typeface="Times New Roman" pitchFamily="18" charset="0"/>
              </a:rPr>
              <a:t>Ведение личной страницы на образовательном портале «</a:t>
            </a:r>
            <a:r>
              <a:rPr lang="ru-RU" sz="2400" dirty="0" err="1" smtClean="0">
                <a:latin typeface="Times New Roman" pitchFamily="18" charset="0"/>
                <a:cs typeface="Times New Roman" pitchFamily="18" charset="0"/>
              </a:rPr>
              <a:t>Инфоурок</a:t>
            </a:r>
            <a:r>
              <a:rPr lang="ru-RU" sz="2400" dirty="0" smtClean="0">
                <a:latin typeface="Times New Roman" pitchFamily="18" charset="0"/>
                <a:cs typeface="Times New Roman" pitchFamily="18" charset="0"/>
              </a:rPr>
              <a:t>» </a:t>
            </a:r>
            <a:r>
              <a:rPr lang="en-US" sz="2400" dirty="0" smtClean="0">
                <a:hlinkClick r:id="rId2"/>
              </a:rPr>
              <a:t>https://infourok.ru/user/mihaylova-valentina-vladimirovna2</a:t>
            </a:r>
            <a:endParaRPr lang="ru-RU" sz="2400" dirty="0" smtClean="0">
              <a:latin typeface="Times New Roman" pitchFamily="18" charset="0"/>
              <a:cs typeface="Times New Roman" pitchFamily="18" charset="0"/>
            </a:endParaRPr>
          </a:p>
          <a:p>
            <a:endParaRPr lang="ru-RU" dirty="0" smtClean="0"/>
          </a:p>
          <a:p>
            <a:endParaRPr lang="ru-RU" dirty="0"/>
          </a:p>
        </p:txBody>
      </p:sp>
    </p:spTree>
    <p:extLst>
      <p:ext uri="{BB962C8B-B14F-4D97-AF65-F5344CB8AC3E}">
        <p14:creationId xmlns:p14="http://schemas.microsoft.com/office/powerpoint/2010/main" val="2245579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solidFill>
                  <a:srgbClr val="FF0000"/>
                </a:solidFill>
                <a:latin typeface="Times New Roman" pitchFamily="18" charset="0"/>
                <a:cs typeface="Times New Roman" pitchFamily="18" charset="0"/>
              </a:rPr>
              <a:t>ЛИТЕРАТУРА</a:t>
            </a:r>
            <a:endParaRPr lang="ru-RU" sz="2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00109"/>
            <a:ext cx="8229600" cy="4811730"/>
          </a:xfrm>
        </p:spPr>
        <p:txBody>
          <a:bodyPr/>
          <a:lstStyle/>
          <a:p>
            <a:pPr lvl="0">
              <a:buFont typeface="+mj-lt"/>
              <a:buAutoNum type="arabicPeriod"/>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Амазина</a:t>
            </a:r>
            <a:r>
              <a:rPr lang="ru-RU" sz="1400" dirty="0" smtClean="0">
                <a:latin typeface="Times New Roman" pitchFamily="18" charset="0"/>
                <a:cs typeface="Times New Roman" pitchFamily="18" charset="0"/>
              </a:rPr>
              <a:t> Н.Н. Обучение орфографических навыков. М., «Просвещение», 1987.</a:t>
            </a:r>
          </a:p>
          <a:p>
            <a:pPr lvl="0">
              <a:buFont typeface="+mj-lt"/>
              <a:buAutoNum type="arabicPeriod"/>
            </a:pPr>
            <a:r>
              <a:rPr lang="ru-RU" sz="1400" dirty="0" err="1" smtClean="0">
                <a:latin typeface="Times New Roman" pitchFamily="18" charset="0"/>
                <a:cs typeface="Times New Roman" pitchFamily="18" charset="0"/>
              </a:rPr>
              <a:t>Асмолов</a:t>
            </a:r>
            <a:r>
              <a:rPr lang="ru-RU" sz="1400" dirty="0" smtClean="0">
                <a:latin typeface="Times New Roman" pitchFamily="18" charset="0"/>
                <a:cs typeface="Times New Roman" pitchFamily="18" charset="0"/>
              </a:rPr>
              <a:t>, А.Г. Как проектировать универсальные учебные действия в</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начальной школе: от действия к мысли: пос. для учителя / А.Г. </a:t>
            </a:r>
            <a:r>
              <a:rPr lang="ru-RU" sz="1400" dirty="0" err="1" smtClean="0">
                <a:latin typeface="Times New Roman" pitchFamily="18" charset="0"/>
                <a:cs typeface="Times New Roman" pitchFamily="18" charset="0"/>
              </a:rPr>
              <a:t>Асмолов</a:t>
            </a:r>
            <a:r>
              <a:rPr lang="ru-RU" sz="1400" dirty="0" smtClean="0">
                <a:latin typeface="Times New Roman" pitchFamily="18" charset="0"/>
                <a:cs typeface="Times New Roman" pitchFamily="18" charset="0"/>
              </a:rPr>
              <a:t>, Г.В. </a:t>
            </a:r>
            <a:r>
              <a:rPr lang="ru-RU" sz="1400" dirty="0" err="1" smtClean="0">
                <a:latin typeface="Times New Roman" pitchFamily="18" charset="0"/>
                <a:cs typeface="Times New Roman" pitchFamily="18" charset="0"/>
              </a:rPr>
              <a:t>Бурменская</a:t>
            </a:r>
            <a:r>
              <a:rPr lang="ru-RU" sz="1400" dirty="0" smtClean="0">
                <a:latin typeface="Times New Roman" pitchFamily="18" charset="0"/>
                <a:cs typeface="Times New Roman" pitchFamily="18" charset="0"/>
              </a:rPr>
              <a:t>, И.А. Володарская [и др.]; под ред. А.Г. </a:t>
            </a:r>
            <a:r>
              <a:rPr lang="ru-RU" sz="1400" dirty="0" err="1" smtClean="0">
                <a:latin typeface="Times New Roman" pitchFamily="18" charset="0"/>
                <a:cs typeface="Times New Roman" pitchFamily="18" charset="0"/>
              </a:rPr>
              <a:t>Асмолова</a:t>
            </a:r>
            <a:r>
              <a:rPr lang="ru-RU" sz="1400" dirty="0" smtClean="0">
                <a:latin typeface="Times New Roman" pitchFamily="18" charset="0"/>
                <a:cs typeface="Times New Roman" pitchFamily="18" charset="0"/>
              </a:rPr>
              <a:t>. – М.: Просвещение, 2008.</a:t>
            </a:r>
          </a:p>
          <a:p>
            <a:pPr lvl="0">
              <a:buFont typeface="+mj-lt"/>
              <a:buAutoNum type="arabicPeriod"/>
            </a:pPr>
            <a:r>
              <a:rPr lang="ru-RU" sz="1400" dirty="0" err="1" smtClean="0">
                <a:latin typeface="Times New Roman" pitchFamily="18" charset="0"/>
                <a:cs typeface="Times New Roman" pitchFamily="18" charset="0"/>
              </a:rPr>
              <a:t>Бельдина</a:t>
            </a:r>
            <a:r>
              <a:rPr lang="ru-RU" sz="1400" dirty="0" smtClean="0">
                <a:latin typeface="Times New Roman" pitchFamily="18" charset="0"/>
                <a:cs typeface="Times New Roman" pitchFamily="18" charset="0"/>
              </a:rPr>
              <a:t> Е.В. Развитие орфографической зоркости / Начальная школа, №3, 2004. с. 35.</a:t>
            </a:r>
          </a:p>
          <a:p>
            <a:pPr lvl="0">
              <a:buFont typeface="+mj-lt"/>
              <a:buAutoNum type="arabicPeriod"/>
            </a:pPr>
            <a:r>
              <a:rPr lang="ru-RU" sz="1400" dirty="0" err="1" smtClean="0">
                <a:latin typeface="Times New Roman" pitchFamily="18" charset="0"/>
                <a:cs typeface="Times New Roman" pitchFamily="18" charset="0"/>
              </a:rPr>
              <a:t>Граник</a:t>
            </a:r>
            <a:r>
              <a:rPr lang="ru-RU" sz="1400" dirty="0" smtClean="0">
                <a:latin typeface="Times New Roman" pitchFamily="18" charset="0"/>
                <a:cs typeface="Times New Roman" pitchFamily="18" charset="0"/>
              </a:rPr>
              <a:t> Г.Г., Бондаренко С.М., Концевая А.А. Секреты орфографии. М., 1991.</a:t>
            </a:r>
          </a:p>
          <a:p>
            <a:pPr lvl="0">
              <a:buFont typeface="+mj-lt"/>
              <a:buAutoNum type="arabicPeriod"/>
            </a:pPr>
            <a:r>
              <a:rPr lang="ru-RU" sz="1400" dirty="0" err="1" smtClean="0">
                <a:latin typeface="Times New Roman" pitchFamily="18" charset="0"/>
                <a:cs typeface="Times New Roman" pitchFamily="18" charset="0"/>
              </a:rPr>
              <a:t>Жуйков</a:t>
            </a:r>
            <a:r>
              <a:rPr lang="ru-RU" sz="1400" dirty="0" smtClean="0">
                <a:latin typeface="Times New Roman" pitchFamily="18" charset="0"/>
                <a:cs typeface="Times New Roman" pitchFamily="18" charset="0"/>
              </a:rPr>
              <a:t> С.Р. Психологические основы повышения эффективности обучения младших школьников русскому языку. М., 1979.</a:t>
            </a:r>
          </a:p>
          <a:p>
            <a:pPr lvl="0">
              <a:buFont typeface="+mj-lt"/>
              <a:buAutoNum type="arabicPeriod"/>
            </a:pPr>
            <a:r>
              <a:rPr lang="ru-RU" sz="1400" dirty="0" smtClean="0">
                <a:latin typeface="Times New Roman" pitchFamily="18" charset="0"/>
                <a:cs typeface="Times New Roman" pitchFamily="18" charset="0"/>
              </a:rPr>
              <a:t>Зимняя И.А. Ключевые компетенции – новая парадигма результата образования /И.А. Зимняя // Высшее образование сегодня. –2003. – № 5.</a:t>
            </a:r>
          </a:p>
          <a:p>
            <a:pPr lvl="0">
              <a:buFont typeface="+mj-lt"/>
              <a:buAutoNum type="arabicPeriod"/>
            </a:pPr>
            <a:r>
              <a:rPr lang="ru-RU" sz="1400" dirty="0" smtClean="0">
                <a:latin typeface="Times New Roman" pitchFamily="18" charset="0"/>
                <a:cs typeface="Times New Roman" pitchFamily="18" charset="0"/>
              </a:rPr>
              <a:t>Иванова В.Р. Принципы русской орфографии. Л., 1977.</a:t>
            </a:r>
          </a:p>
          <a:p>
            <a:pPr lvl="0">
              <a:buFont typeface="+mj-lt"/>
              <a:buAutoNum type="arabicPeriod"/>
            </a:pPr>
            <a:r>
              <a:rPr lang="ru-RU" sz="1400" dirty="0" smtClean="0">
                <a:latin typeface="Times New Roman" pitchFamily="18" charset="0"/>
                <a:cs typeface="Times New Roman" pitchFamily="18" charset="0"/>
              </a:rPr>
              <a:t>Львов М.Р. Основы обучения правописанию в начальной школе. М., 1988.</a:t>
            </a:r>
          </a:p>
          <a:p>
            <a:pPr lvl="0">
              <a:buFont typeface="+mj-lt"/>
              <a:buAutoNum type="arabicPeriod"/>
            </a:pPr>
            <a:r>
              <a:rPr lang="ru-RU" sz="1400" dirty="0" smtClean="0">
                <a:latin typeface="Times New Roman" pitchFamily="18" charset="0"/>
                <a:cs typeface="Times New Roman" pitchFamily="18" charset="0"/>
              </a:rPr>
              <a:t>Львов М.Р. Правописание в начальных классах. М., «Просвещение», 1990.</a:t>
            </a:r>
          </a:p>
          <a:p>
            <a:pPr lvl="0">
              <a:buFont typeface="+mj-lt"/>
              <a:buAutoNum type="arabicPeriod"/>
            </a:pPr>
            <a:r>
              <a:rPr lang="ru-RU" sz="1400" dirty="0" smtClean="0">
                <a:latin typeface="Times New Roman" pitchFamily="18" charset="0"/>
                <a:cs typeface="Times New Roman" pitchFamily="18" charset="0"/>
              </a:rPr>
              <a:t>Обучение русскому языку в школе. Под ред. </a:t>
            </a:r>
            <a:r>
              <a:rPr lang="ru-RU" sz="1400" dirty="0" err="1" smtClean="0">
                <a:latin typeface="Times New Roman" pitchFamily="18" charset="0"/>
                <a:cs typeface="Times New Roman" pitchFamily="18" charset="0"/>
              </a:rPr>
              <a:t>Быстровой</a:t>
            </a:r>
            <a:r>
              <a:rPr lang="ru-RU" sz="1400" dirty="0" smtClean="0">
                <a:latin typeface="Times New Roman" pitchFamily="18" charset="0"/>
                <a:cs typeface="Times New Roman" pitchFamily="18" charset="0"/>
              </a:rPr>
              <a:t> М. «Дрофа», 2004.</a:t>
            </a:r>
          </a:p>
          <a:p>
            <a:pPr lvl="0">
              <a:buFont typeface="+mj-lt"/>
              <a:buAutoNum type="arabicPeriod"/>
            </a:pPr>
            <a:r>
              <a:rPr lang="ru-RU" sz="1400" dirty="0" smtClean="0">
                <a:latin typeface="Times New Roman" pitchFamily="18" charset="0"/>
                <a:cs typeface="Times New Roman" pitchFamily="18" charset="0"/>
              </a:rPr>
              <a:t> Рязанцева А.Н. Работа с текстами как средство формирования интереса к языку и развития орфографической зоркости / Начальная школа. №1. 2007.</a:t>
            </a:r>
          </a:p>
          <a:p>
            <a:pPr lvl="0">
              <a:buFont typeface="+mj-lt"/>
              <a:buAutoNum type="arabicPeriod"/>
            </a:pPr>
            <a:r>
              <a:rPr lang="ru-RU" sz="1400" dirty="0" smtClean="0">
                <a:latin typeface="Times New Roman" pitchFamily="18" charset="0"/>
                <a:cs typeface="Times New Roman" pitchFamily="18" charset="0"/>
              </a:rPr>
              <a:t> Тоцкий П.С. Орфография без правил. М., 1991.</a:t>
            </a:r>
          </a:p>
          <a:p>
            <a:pPr lvl="0">
              <a:buFont typeface="+mj-lt"/>
              <a:buAutoNum type="arabicPeriod"/>
            </a:pPr>
            <a:r>
              <a:rPr lang="ru-RU" sz="1400" dirty="0" smtClean="0">
                <a:latin typeface="Times New Roman" pitchFamily="18" charset="0"/>
                <a:cs typeface="Times New Roman" pitchFamily="18" charset="0"/>
              </a:rPr>
              <a:t>Текучёв А.В. Об орфографическом и пунктуационном минимуме. М., 1976.</a:t>
            </a:r>
          </a:p>
          <a:p>
            <a:pPr lvl="0">
              <a:buFont typeface="+mj-lt"/>
              <a:buAutoNum type="arabicPeriod"/>
            </a:pPr>
            <a:r>
              <a:rPr lang="ru-RU" sz="1400" dirty="0" smtClean="0">
                <a:latin typeface="Times New Roman" pitchFamily="18" charset="0"/>
                <a:cs typeface="Times New Roman" pitchFamily="18" charset="0"/>
              </a:rPr>
              <a:t>Федеральный образовательный стандарт начального общего образования /Министерство образования и науки Российской Федерации. – М.: Просвещение, 2010. – (Стандарты второго поколения).</a:t>
            </a:r>
          </a:p>
          <a:p>
            <a:pPr>
              <a:buNone/>
            </a:pPr>
            <a:endParaRPr lang="ru-RU"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solidFill>
                  <a:srgbClr val="FF0000"/>
                </a:solidFill>
                <a:latin typeface="Times New Roman" pitchFamily="18" charset="0"/>
                <a:cs typeface="Times New Roman" pitchFamily="18" charset="0"/>
              </a:rPr>
              <a:t>АКТУАЛЬНОСТЬ</a:t>
            </a:r>
            <a:endParaRPr lang="ru-RU" sz="2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14421"/>
            <a:ext cx="8229600" cy="4597417"/>
          </a:xfrm>
        </p:spPr>
        <p:txBody>
          <a:bodyPr/>
          <a:lstStyle/>
          <a:p>
            <a:pPr>
              <a:buNone/>
            </a:pPr>
            <a:r>
              <a:rPr lang="ru-RU" dirty="0" smtClean="0">
                <a:latin typeface="Times New Roman" pitchFamily="18" charset="0"/>
                <a:cs typeface="Times New Roman" pitchFamily="18" charset="0"/>
              </a:rPr>
              <a:t>    Актуальность этой темы заключается в том, что первые шаги на пути познания родного языка всегда самые сложные. От того, как будут сформированы азы орфографической грамотности на начальном этапе обучения, во многом зависит дальнейшее успешное обучение любой школьной дисциплине. </a:t>
            </a:r>
          </a:p>
          <a:p>
            <a:endParaRPr lang="ru-RU" sz="2400" dirty="0" smtClean="0">
              <a:latin typeface="Times New Roman" pitchFamily="18" charset="0"/>
              <a:cs typeface="Times New Roman" pitchFamily="18" charset="0"/>
            </a:endParaRPr>
          </a:p>
          <a:p>
            <a:pPr>
              <a:buNone/>
            </a:pPr>
            <a:r>
              <a:rPr lang="ru-RU" altLang="ru-RU" b="1" dirty="0" smtClean="0">
                <a:latin typeface="Times New Roman" pitchFamily="18" charset="0"/>
                <a:cs typeface="Times New Roman" pitchFamily="18" charset="0"/>
              </a:rPr>
              <a:t>Учитель должен создать условия, которые помогут обрести умения и навыки писать без ошибок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a:bodyPr>
          <a:lstStyle/>
          <a:p>
            <a:pPr algn="ctr"/>
            <a:r>
              <a:rPr lang="ru-RU" sz="2800" dirty="0" smtClean="0">
                <a:solidFill>
                  <a:srgbClr val="FF0000"/>
                </a:solidFill>
                <a:latin typeface="Times New Roman" pitchFamily="18" charset="0"/>
                <a:cs typeface="Times New Roman" pitchFamily="18" charset="0"/>
              </a:rPr>
              <a:t>ПРИЧИНЫ ОРФОГРАФИЧЕСКОЙ БЕЗГРАМОТНОСТИ</a:t>
            </a:r>
            <a:endParaRPr lang="ru-RU" sz="2800" dirty="0"/>
          </a:p>
        </p:txBody>
      </p:sp>
      <p:sp>
        <p:nvSpPr>
          <p:cNvPr id="3" name="Содержимое 2"/>
          <p:cNvSpPr>
            <a:spLocks noGrp="1"/>
          </p:cNvSpPr>
          <p:nvPr>
            <p:ph idx="1"/>
          </p:nvPr>
        </p:nvSpPr>
        <p:spPr>
          <a:xfrm>
            <a:off x="457200" y="1714488"/>
            <a:ext cx="8229600" cy="4097350"/>
          </a:xfrm>
        </p:spPr>
        <p:txBody>
          <a:bodyPr/>
          <a:lstStyle/>
          <a:p>
            <a:pPr marL="180000" indent="0" fontAlgn="auto">
              <a:spcAft>
                <a:spcPts val="0"/>
              </a:spcAft>
              <a:buNone/>
              <a:defRPr/>
            </a:pPr>
            <a:r>
              <a:rPr lang="ru-RU" dirty="0" smtClean="0">
                <a:latin typeface="Times New Roman" pitchFamily="18" charset="0"/>
                <a:cs typeface="Times New Roman" pitchFamily="18" charset="0"/>
              </a:rPr>
              <a:t>Причины орфографической безграмотности могут служить не только психофизиологические проблемы, которые обусловлены стойкими нарушениями высших психических функций, но и таких как:</a:t>
            </a:r>
          </a:p>
          <a:p>
            <a:pPr fontAlgn="auto">
              <a:spcAft>
                <a:spcPts val="0"/>
              </a:spcAft>
              <a:buNone/>
              <a:defRPr/>
            </a:pPr>
            <a:r>
              <a:rPr lang="ru-RU" dirty="0" smtClean="0">
                <a:latin typeface="Times New Roman" pitchFamily="18" charset="0"/>
                <a:cs typeface="Times New Roman" pitchFamily="18" charset="0"/>
              </a:rPr>
              <a:t>             Отсутствие положительной мотивации</a:t>
            </a:r>
          </a:p>
          <a:p>
            <a:pPr fontAlgn="auto">
              <a:spcAft>
                <a:spcPts val="0"/>
              </a:spcAft>
              <a:buNone/>
              <a:defRP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Несформированность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звуко</a:t>
            </a:r>
            <a:r>
              <a:rPr lang="ru-RU" dirty="0" smtClean="0">
                <a:latin typeface="Times New Roman" pitchFamily="18" charset="0"/>
                <a:cs typeface="Times New Roman" pitchFamily="18" charset="0"/>
              </a:rPr>
              <a:t> - буквенного анализа и синтеза</a:t>
            </a:r>
          </a:p>
          <a:p>
            <a:pPr fontAlgn="auto">
              <a:spcAft>
                <a:spcPts val="0"/>
              </a:spcAft>
              <a:buNone/>
              <a:defRPr/>
            </a:pPr>
            <a:r>
              <a:rPr lang="ru-RU" dirty="0" smtClean="0">
                <a:latin typeface="Times New Roman" pitchFamily="18" charset="0"/>
                <a:cs typeface="Times New Roman" pitchFamily="18" charset="0"/>
              </a:rPr>
              <a:t>             Бедность и неточность словаря</a:t>
            </a:r>
          </a:p>
          <a:p>
            <a:pPr fontAlgn="auto">
              <a:spcAft>
                <a:spcPts val="0"/>
              </a:spcAft>
              <a:buNone/>
              <a:defRPr/>
            </a:pPr>
            <a:r>
              <a:rPr lang="ru-RU" dirty="0" smtClean="0">
                <a:latin typeface="Times New Roman" pitchFamily="18" charset="0"/>
                <a:cs typeface="Times New Roman" pitchFamily="18" charset="0"/>
              </a:rPr>
              <a:t>             Слабая коммуникативная активность у детей</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857256"/>
          </a:xfrm>
        </p:spPr>
        <p:txBody>
          <a:bodyPr>
            <a:normAutofit fontScale="90000"/>
          </a:bodyPr>
          <a:lstStyle/>
          <a:p>
            <a:pPr algn="ctr"/>
            <a:r>
              <a:rPr lang="ru-RU" sz="3100" dirty="0" smtClean="0">
                <a:solidFill>
                  <a:srgbClr val="FF0000"/>
                </a:solidFill>
                <a:latin typeface="Times New Roman" pitchFamily="18" charset="0"/>
                <a:cs typeface="Times New Roman" pitchFamily="18" charset="0"/>
              </a:rPr>
              <a:t>ЭТАПЫ ФОРМИРОВАНИЯ ОРФОГРАФИЧЕСКОЙ ГРАМОТНОСТИ</a:t>
            </a:r>
            <a:r>
              <a:rPr lang="ru-RU" u="sng" dirty="0" smtClean="0">
                <a:solidFill>
                  <a:srgbClr val="FF0000"/>
                </a:solidFill>
                <a:latin typeface="Times New Roman" pitchFamily="18" charset="0"/>
                <a:cs typeface="Times New Roman" pitchFamily="18" charset="0"/>
              </a:rPr>
              <a:t/>
            </a:r>
            <a:br>
              <a:rPr lang="ru-RU" u="sng" dirty="0" smtClean="0">
                <a:solidFill>
                  <a:srgbClr val="FF0000"/>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457200" y="1643050"/>
            <a:ext cx="8229600" cy="4168788"/>
          </a:xfrm>
        </p:spPr>
        <p:txBody>
          <a:bodyPr/>
          <a:lstStyle/>
          <a:p>
            <a:pPr fontAlgn="auto">
              <a:spcAft>
                <a:spcPts val="0"/>
              </a:spcAft>
              <a:buNone/>
              <a:defRPr/>
            </a:pPr>
            <a:r>
              <a:rPr lang="en-US" b="1" dirty="0" smtClean="0">
                <a:latin typeface="Times New Roman" pitchFamily="18" charset="0"/>
                <a:cs typeface="Times New Roman" pitchFamily="18" charset="0"/>
              </a:rPr>
              <a:t>I</a:t>
            </a:r>
            <a:r>
              <a:rPr lang="ru-RU" b="1" dirty="0" smtClean="0">
                <a:latin typeface="Times New Roman" pitchFamily="18" charset="0"/>
                <a:cs typeface="Times New Roman" pitchFamily="18" charset="0"/>
              </a:rPr>
              <a:t> этап.</a:t>
            </a:r>
            <a:r>
              <a:rPr lang="ru-RU" dirty="0" smtClean="0">
                <a:latin typeface="Times New Roman" pitchFamily="18" charset="0"/>
                <a:cs typeface="Times New Roman" pitchFamily="18" charset="0"/>
              </a:rPr>
              <a:t>  Знание правила, инструкции по решению орфографической задачи;</a:t>
            </a:r>
          </a:p>
          <a:p>
            <a:pPr fontAlgn="auto">
              <a:spcAft>
                <a:spcPts val="0"/>
              </a:spcAft>
              <a:buNone/>
              <a:defRPr/>
            </a:pPr>
            <a:r>
              <a:rPr lang="en-US" b="1" dirty="0" smtClean="0">
                <a:latin typeface="Times New Roman" pitchFamily="18" charset="0"/>
                <a:cs typeface="Times New Roman" pitchFamily="18" charset="0"/>
              </a:rPr>
              <a:t>II </a:t>
            </a:r>
            <a:r>
              <a:rPr lang="ru-RU" b="1" dirty="0" smtClean="0">
                <a:latin typeface="Times New Roman" pitchFamily="18" charset="0"/>
                <a:cs typeface="Times New Roman" pitchFamily="18" charset="0"/>
              </a:rPr>
              <a:t>этап. Применение правила</a:t>
            </a:r>
            <a:r>
              <a:rPr lang="ru-RU" dirty="0" smtClean="0">
                <a:latin typeface="Times New Roman" pitchFamily="18" charset="0"/>
                <a:cs typeface="Times New Roman" pitchFamily="18" charset="0"/>
              </a:rPr>
              <a:t> в  практической деятельности </a:t>
            </a:r>
            <a:r>
              <a:rPr lang="ru-RU" b="1" dirty="0" smtClean="0">
                <a:latin typeface="Times New Roman" pitchFamily="18" charset="0"/>
                <a:cs typeface="Times New Roman" pitchFamily="18" charset="0"/>
              </a:rPr>
              <a:t>на основе алгоритма</a:t>
            </a:r>
            <a:r>
              <a:rPr lang="ru-RU" dirty="0" smtClean="0">
                <a:latin typeface="Times New Roman" pitchFamily="18" charset="0"/>
                <a:cs typeface="Times New Roman" pitchFamily="18" charset="0"/>
              </a:rPr>
              <a:t>, знание приёмов применения правила, рассуждение на основе алгоритма, способствует усвоению орфограммы;</a:t>
            </a:r>
          </a:p>
          <a:p>
            <a:pPr fontAlgn="auto">
              <a:spcAft>
                <a:spcPts val="0"/>
              </a:spcAft>
              <a:buNone/>
              <a:defRPr/>
            </a:pPr>
            <a:r>
              <a:rPr lang="en-US" b="1" dirty="0" smtClean="0">
                <a:latin typeface="Times New Roman" pitchFamily="18" charset="0"/>
                <a:cs typeface="Times New Roman" pitchFamily="18" charset="0"/>
              </a:rPr>
              <a:t>III</a:t>
            </a:r>
            <a:r>
              <a:rPr lang="ru-RU" b="1" dirty="0" smtClean="0">
                <a:latin typeface="Times New Roman" pitchFamily="18" charset="0"/>
                <a:cs typeface="Times New Roman" pitchFamily="18" charset="0"/>
              </a:rPr>
              <a:t> этап.</a:t>
            </a:r>
            <a:r>
              <a:rPr lang="ru-RU" dirty="0" smtClean="0">
                <a:latin typeface="Times New Roman" pitchFamily="18" charset="0"/>
                <a:cs typeface="Times New Roman" pitchFamily="18" charset="0"/>
              </a:rPr>
              <a:t> Различные виды упражнений, позволяющие закрепить правило, выработать орфографические навыки.</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785818"/>
          </a:xfrm>
        </p:spPr>
        <p:txBody>
          <a:bodyPr>
            <a:noAutofit/>
          </a:bodyPr>
          <a:lstStyle/>
          <a:p>
            <a:pPr algn="ctr"/>
            <a:r>
              <a:rPr lang="ru-RU" sz="2800" dirty="0" smtClean="0">
                <a:solidFill>
                  <a:srgbClr val="FF0000"/>
                </a:solidFill>
                <a:latin typeface="Times New Roman" pitchFamily="18" charset="0"/>
                <a:cs typeface="Times New Roman" pitchFamily="18" charset="0"/>
              </a:rPr>
              <a:t>ПУТИ ФОРМИРОВАНИЯ ОРФОГРАФИЧЕСКОЙ ГРАМОТНОСТИ</a:t>
            </a:r>
            <a:endParaRPr lang="ru-RU" sz="2800" dirty="0"/>
          </a:p>
        </p:txBody>
      </p:sp>
      <p:sp>
        <p:nvSpPr>
          <p:cNvPr id="3" name="Содержимое 2"/>
          <p:cNvSpPr>
            <a:spLocks noGrp="1"/>
          </p:cNvSpPr>
          <p:nvPr>
            <p:ph idx="1"/>
          </p:nvPr>
        </p:nvSpPr>
        <p:spPr>
          <a:xfrm>
            <a:off x="457200" y="1928802"/>
            <a:ext cx="8229600" cy="3883036"/>
          </a:xfrm>
        </p:spPr>
        <p:txBody>
          <a:bodyPr/>
          <a:lstStyle/>
          <a:p>
            <a:pPr>
              <a:buNone/>
            </a:pPr>
            <a:r>
              <a:rPr lang="ru-RU" altLang="ru-RU" dirty="0" smtClean="0">
                <a:latin typeface="Times New Roman" pitchFamily="18" charset="0"/>
                <a:cs typeface="Times New Roman" pitchFamily="18" charset="0"/>
              </a:rPr>
              <a:t>    В овладении грамотной речью огромную роль играют два фактора:</a:t>
            </a:r>
          </a:p>
          <a:p>
            <a:pPr>
              <a:buNone/>
            </a:pPr>
            <a:r>
              <a:rPr lang="ru-RU" altLang="ru-RU" dirty="0" smtClean="0">
                <a:latin typeface="Times New Roman" pitchFamily="18" charset="0"/>
                <a:cs typeface="Times New Roman" pitchFamily="18" charset="0"/>
              </a:rPr>
              <a:t> 1.Формирование орфографической зоркости (умение видеть орфограмму в слове)</a:t>
            </a:r>
          </a:p>
          <a:p>
            <a:pPr>
              <a:buNone/>
            </a:pPr>
            <a:r>
              <a:rPr lang="ru-RU" altLang="ru-RU" dirty="0" smtClean="0">
                <a:latin typeface="Times New Roman" pitchFamily="18" charset="0"/>
                <a:cs typeface="Times New Roman" pitchFamily="18" charset="0"/>
              </a:rPr>
              <a:t> 2.Формирование орфографического слуха (умение слышать орфограмму в слове)</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329642" cy="1214446"/>
          </a:xfrm>
        </p:spPr>
        <p:txBody>
          <a:bodyPr>
            <a:normAutofit/>
          </a:bodyPr>
          <a:lstStyle/>
          <a:p>
            <a:pPr algn="ctr"/>
            <a:r>
              <a:rPr lang="ru-RU" sz="2800" dirty="0" smtClean="0">
                <a:solidFill>
                  <a:srgbClr val="FF0000"/>
                </a:solidFill>
                <a:latin typeface="Times New Roman" pitchFamily="18" charset="0"/>
                <a:cs typeface="Times New Roman" pitchFamily="18" charset="0"/>
              </a:rPr>
              <a:t>ЭТАПЫ РЕШЕНИЯ ОРФОГРАФИЧЕСКИХ ЗАДАЧ (М.Р.ЛЬВОВ): </a:t>
            </a:r>
            <a:endParaRPr lang="ru-RU" sz="2800" dirty="0">
              <a:solidFill>
                <a:srgbClr val="FF0000"/>
              </a:solidFill>
            </a:endParaRPr>
          </a:p>
        </p:txBody>
      </p:sp>
      <p:sp>
        <p:nvSpPr>
          <p:cNvPr id="3" name="Содержимое 2"/>
          <p:cNvSpPr>
            <a:spLocks noGrp="1"/>
          </p:cNvSpPr>
          <p:nvPr>
            <p:ph idx="1"/>
          </p:nvPr>
        </p:nvSpPr>
        <p:spPr/>
        <p:txBody>
          <a:bodyPr/>
          <a:lstStyle/>
          <a:p>
            <a:pPr>
              <a:buNone/>
            </a:pPr>
            <a:r>
              <a:rPr lang="ru-RU" dirty="0" smtClean="0">
                <a:latin typeface="Times New Roman" pitchFamily="18" charset="0"/>
                <a:cs typeface="Times New Roman" pitchFamily="18" charset="0"/>
              </a:rPr>
              <a:t>    1) увидеть орфограмму в слове; </a:t>
            </a:r>
          </a:p>
          <a:p>
            <a:pPr>
              <a:buNone/>
            </a:pPr>
            <a:r>
              <a:rPr lang="ru-RU" dirty="0" smtClean="0">
                <a:latin typeface="Times New Roman" pitchFamily="18" charset="0"/>
                <a:cs typeface="Times New Roman" pitchFamily="18" charset="0"/>
              </a:rPr>
              <a:t>    2) определить её вид; </a:t>
            </a:r>
          </a:p>
          <a:p>
            <a:pPr>
              <a:buNone/>
            </a:pPr>
            <a:r>
              <a:rPr lang="ru-RU" dirty="0" smtClean="0">
                <a:latin typeface="Times New Roman" pitchFamily="18" charset="0"/>
                <a:cs typeface="Times New Roman" pitchFamily="18" charset="0"/>
              </a:rPr>
              <a:t>    3) определить способ решения задачи в зависимости от вида орфограммы; </a:t>
            </a:r>
          </a:p>
          <a:p>
            <a:pPr>
              <a:buNone/>
            </a:pPr>
            <a:r>
              <a:rPr lang="ru-RU" dirty="0" smtClean="0">
                <a:latin typeface="Times New Roman" pitchFamily="18" charset="0"/>
                <a:cs typeface="Times New Roman" pitchFamily="18" charset="0"/>
              </a:rPr>
              <a:t>    4) определить шаги, ступени решения и их последовательность, то есть составить алгоритм решения; </a:t>
            </a:r>
          </a:p>
          <a:p>
            <a:pPr>
              <a:buNone/>
            </a:pPr>
            <a:r>
              <a:rPr lang="ru-RU" dirty="0" smtClean="0">
                <a:latin typeface="Times New Roman" pitchFamily="18" charset="0"/>
                <a:cs typeface="Times New Roman" pitchFamily="18" charset="0"/>
              </a:rPr>
              <a:t>     5) решить задачу, то есть составить                                                  последовательные действия по алгоритму;</a:t>
            </a:r>
          </a:p>
          <a:p>
            <a:pPr>
              <a:buNone/>
            </a:pPr>
            <a:r>
              <a:rPr lang="ru-RU" dirty="0" smtClean="0">
                <a:latin typeface="Times New Roman" pitchFamily="18" charset="0"/>
                <a:cs typeface="Times New Roman" pitchFamily="18" charset="0"/>
              </a:rPr>
              <a:t>     6) самоконтроль.</a:t>
            </a: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00174"/>
            <a:ext cx="8229600" cy="4311664"/>
          </a:xfrm>
        </p:spPr>
        <p:txBody>
          <a:bodyPr/>
          <a:lstStyle/>
          <a:p>
            <a:pPr fontAlgn="auto">
              <a:spcAft>
                <a:spcPts val="0"/>
              </a:spcAft>
              <a:buNone/>
              <a:defRPr/>
            </a:pPr>
            <a:r>
              <a:rPr lang="ru-RU" dirty="0" smtClean="0">
                <a:latin typeface="Times New Roman" pitchFamily="18" charset="0"/>
                <a:cs typeface="Times New Roman" pitchFamily="18" charset="0"/>
              </a:rPr>
              <a:t>1.Списывание. </a:t>
            </a:r>
          </a:p>
          <a:p>
            <a:pPr fontAlgn="auto">
              <a:spcAft>
                <a:spcPts val="0"/>
              </a:spcAft>
              <a:buNone/>
              <a:defRPr/>
            </a:pPr>
            <a:r>
              <a:rPr lang="ru-RU" dirty="0" smtClean="0">
                <a:latin typeface="Times New Roman" pitchFamily="18" charset="0"/>
                <a:cs typeface="Times New Roman" pitchFamily="18" charset="0"/>
              </a:rPr>
              <a:t>2.Комментированное письмо. </a:t>
            </a:r>
          </a:p>
          <a:p>
            <a:pPr fontAlgn="auto">
              <a:spcAft>
                <a:spcPts val="0"/>
              </a:spcAft>
              <a:buNone/>
              <a:defRPr/>
            </a:pPr>
            <a:r>
              <a:rPr lang="ru-RU" dirty="0" smtClean="0">
                <a:latin typeface="Times New Roman" pitchFamily="18" charset="0"/>
                <a:cs typeface="Times New Roman" pitchFamily="18" charset="0"/>
              </a:rPr>
              <a:t>3.Письмо с проговаривание. </a:t>
            </a:r>
          </a:p>
          <a:p>
            <a:pPr fontAlgn="auto">
              <a:spcAft>
                <a:spcPts val="0"/>
              </a:spcAft>
              <a:buNone/>
              <a:defRPr/>
            </a:pPr>
            <a:r>
              <a:rPr lang="ru-RU" dirty="0" smtClean="0">
                <a:latin typeface="Times New Roman" pitchFamily="18" charset="0"/>
                <a:cs typeface="Times New Roman" pitchFamily="18" charset="0"/>
              </a:rPr>
              <a:t>4.Письмо с пропуском орфограмм.</a:t>
            </a:r>
          </a:p>
          <a:p>
            <a:pPr fontAlgn="auto">
              <a:spcAft>
                <a:spcPts val="0"/>
              </a:spcAft>
              <a:buNone/>
              <a:defRPr/>
            </a:pPr>
            <a:r>
              <a:rPr lang="ru-RU" dirty="0" smtClean="0">
                <a:latin typeface="Times New Roman" pitchFamily="18" charset="0"/>
                <a:cs typeface="Times New Roman" pitchFamily="18" charset="0"/>
              </a:rPr>
              <a:t>5.Какографические упражнения.</a:t>
            </a:r>
          </a:p>
          <a:p>
            <a:pPr fontAlgn="auto">
              <a:spcAft>
                <a:spcPts val="0"/>
              </a:spcAft>
              <a:buNone/>
              <a:defRPr/>
            </a:pPr>
            <a:r>
              <a:rPr lang="ru-RU" dirty="0" smtClean="0">
                <a:latin typeface="Times New Roman" pitchFamily="18" charset="0"/>
                <a:cs typeface="Times New Roman" pitchFamily="18" charset="0"/>
              </a:rPr>
              <a:t>6.Скоростное письмо. </a:t>
            </a:r>
          </a:p>
          <a:p>
            <a:pPr fontAlgn="auto">
              <a:spcAft>
                <a:spcPts val="0"/>
              </a:spcAft>
              <a:buNone/>
              <a:defRPr/>
            </a:pPr>
            <a:r>
              <a:rPr lang="ru-RU" dirty="0" smtClean="0">
                <a:latin typeface="Times New Roman" pitchFamily="18" charset="0"/>
                <a:cs typeface="Times New Roman" pitchFamily="18" charset="0"/>
              </a:rPr>
              <a:t>7.Письмо по памяти.</a:t>
            </a:r>
          </a:p>
          <a:p>
            <a:pPr fontAlgn="auto">
              <a:spcAft>
                <a:spcPts val="0"/>
              </a:spcAft>
              <a:buNone/>
              <a:defRPr/>
            </a:pPr>
            <a:r>
              <a:rPr lang="ru-RU" dirty="0" smtClean="0">
                <a:latin typeface="Times New Roman" pitchFamily="18" charset="0"/>
                <a:cs typeface="Times New Roman" pitchFamily="18" charset="0"/>
              </a:rPr>
              <a:t>8.Работа над ошибками.</a:t>
            </a:r>
          </a:p>
          <a:p>
            <a:pPr fontAlgn="auto">
              <a:spcAft>
                <a:spcPts val="0"/>
              </a:spcAft>
              <a:buNone/>
              <a:defRPr/>
            </a:pPr>
            <a:r>
              <a:rPr lang="ru-RU" dirty="0" smtClean="0">
                <a:latin typeface="Times New Roman" pitchFamily="18" charset="0"/>
                <a:cs typeface="Times New Roman" pitchFamily="18" charset="0"/>
              </a:rPr>
              <a:t>9.Работа с группой предложений по системе                                                                                                                                                              И.Т.Федоренко</a:t>
            </a:r>
          </a:p>
          <a:p>
            <a:endParaRPr lang="ru-RU" dirty="0"/>
          </a:p>
        </p:txBody>
      </p:sp>
      <p:sp>
        <p:nvSpPr>
          <p:cNvPr id="4" name="Заголовок 1"/>
          <p:cNvSpPr>
            <a:spLocks noGrp="1"/>
          </p:cNvSpPr>
          <p:nvPr>
            <p:ph type="title"/>
          </p:nvPr>
        </p:nvSpPr>
        <p:spPr>
          <a:xfrm>
            <a:off x="457200" y="642918"/>
            <a:ext cx="8229600" cy="428645"/>
          </a:xfrm>
        </p:spPr>
        <p:txBody>
          <a:bodyPr>
            <a:noAutofit/>
          </a:bodyPr>
          <a:lstStyle/>
          <a:p>
            <a:pPr algn="ctr" eaLnBrk="1" fontAlgn="auto" hangingPunct="1">
              <a:spcAft>
                <a:spcPts val="0"/>
              </a:spcAft>
              <a:defRPr/>
            </a:pPr>
            <a:r>
              <a:rPr lang="ru-RU" sz="2800" b="1" dirty="0" smtClean="0">
                <a:solidFill>
                  <a:srgbClr val="FF0000"/>
                </a:solidFill>
                <a:latin typeface="Times New Roman" pitchFamily="18" charset="0"/>
                <a:cs typeface="Times New Roman" pitchFamily="18" charset="0"/>
              </a:rPr>
              <a:t>ПРИЁМЫ, В НАИБОЛЬШЕЙ СТЕПЕНИ, РАЗВИВАЮЩИЕ ОРФОГРАФИЧЕСКУЮ ГРАМОТНОСТЬ</a:t>
            </a:r>
            <a:endParaRPr lang="ru-RU" sz="2800" b="1"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fontAlgn="auto">
              <a:spcAft>
                <a:spcPts val="0"/>
              </a:spcAft>
              <a:buNone/>
              <a:defRPr/>
            </a:pPr>
            <a:r>
              <a:rPr lang="ru-RU" dirty="0" smtClean="0">
                <a:latin typeface="Times New Roman" pitchFamily="18" charset="0"/>
                <a:cs typeface="Times New Roman" pitchFamily="18" charset="0"/>
              </a:rPr>
              <a:t> Орфографическая грамотность развивается постепенно, в процессе разнообразных занятий, при чтении, при письме диктантов, при списывании, если оно осложнено соответствующими заданиями. Для успешного развития орфографической зоркости очень важна установка самих учащихся на работу. </a:t>
            </a:r>
          </a:p>
          <a:p>
            <a:pPr fontAlgn="auto">
              <a:spcAft>
                <a:spcPts val="0"/>
              </a:spcAft>
              <a:buNone/>
              <a:defRPr/>
            </a:pP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066130"/>
          </a:xfrm>
        </p:spPr>
        <p:txBody>
          <a:bodyPr>
            <a:noAutofit/>
          </a:bodyPr>
          <a:lstStyle/>
          <a:p>
            <a:pPr algn="ctr"/>
            <a:r>
              <a:rPr lang="ru-RU" altLang="en-US" sz="2800" dirty="0" smtClean="0">
                <a:solidFill>
                  <a:srgbClr val="FF0000"/>
                </a:solidFill>
                <a:latin typeface="Times New Roman" pitchFamily="18" charset="0"/>
                <a:cs typeface="Times New Roman" pitchFamily="18" charset="0"/>
              </a:rPr>
              <a:t>РЕЗУЛЬТАТЫ ПО УЧЕБНОМУ ПРЕДМЕТУ «РУССКИЙ ЯЗЫК» ЗА ПЕРИОД 2015-2018 </a:t>
            </a:r>
            <a:r>
              <a:rPr lang="ru-RU" altLang="en-US" sz="2800" dirty="0" err="1">
                <a:solidFill>
                  <a:srgbClr val="FF0000"/>
                </a:solidFill>
                <a:latin typeface="Times New Roman" pitchFamily="18" charset="0"/>
                <a:cs typeface="Times New Roman" pitchFamily="18" charset="0"/>
              </a:rPr>
              <a:t>г</a:t>
            </a:r>
            <a:r>
              <a:rPr lang="ru-RU" altLang="en-US" sz="2800" dirty="0" err="1" smtClean="0">
                <a:solidFill>
                  <a:srgbClr val="FF0000"/>
                </a:solidFill>
                <a:latin typeface="Times New Roman" pitchFamily="18" charset="0"/>
                <a:cs typeface="Times New Roman" pitchFamily="18" charset="0"/>
              </a:rPr>
              <a:t>.г</a:t>
            </a:r>
            <a:r>
              <a:rPr lang="ru-RU" altLang="en-US" sz="2800" dirty="0" smtClean="0">
                <a:solidFill>
                  <a:srgbClr val="FF0000"/>
                </a:solidFill>
                <a:latin typeface="Times New Roman" pitchFamily="18" charset="0"/>
                <a:cs typeface="Times New Roman" pitchFamily="18" charset="0"/>
              </a:rPr>
              <a:t>.</a:t>
            </a:r>
            <a:endParaRPr lang="ru-RU" altLang="en-US" sz="2800" dirty="0">
              <a:solidFill>
                <a:srgbClr val="FF0000"/>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33654659"/>
              </p:ext>
            </p:extLst>
          </p:nvPr>
        </p:nvGraphicFramePr>
        <p:xfrm>
          <a:off x="467544" y="126876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6177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198</Template>
  <TotalTime>454</TotalTime>
  <Words>565</Words>
  <Application>Microsoft Office PowerPoint</Application>
  <PresentationFormat>Экран (4:3)</PresentationFormat>
  <Paragraphs>85</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宋体</vt:lpstr>
      <vt:lpstr>宋体</vt:lpstr>
      <vt:lpstr>Arial</vt:lpstr>
      <vt:lpstr>Calibri</vt:lpstr>
      <vt:lpstr>Times New Roman</vt:lpstr>
      <vt:lpstr>1</vt:lpstr>
      <vt:lpstr>Формирование орфографической грамотности на уроках русского языка  в начальной школе</vt:lpstr>
      <vt:lpstr>АКТУАЛЬНОСТЬ</vt:lpstr>
      <vt:lpstr>ПРИЧИНЫ ОРФОГРАФИЧЕСКОЙ БЕЗГРАМОТНОСТИ</vt:lpstr>
      <vt:lpstr>ЭТАПЫ ФОРМИРОВАНИЯ ОРФОГРАФИЧЕСКОЙ ГРАМОТНОСТИ </vt:lpstr>
      <vt:lpstr>ПУТИ ФОРМИРОВАНИЯ ОРФОГРАФИЧЕСКОЙ ГРАМОТНОСТИ</vt:lpstr>
      <vt:lpstr>ЭТАПЫ РЕШЕНИЯ ОРФОГРАФИЧЕСКИХ ЗАДАЧ (М.Р.ЛЬВОВ): </vt:lpstr>
      <vt:lpstr>ПРИЁМЫ, В НАИБОЛЬШЕЙ СТЕПЕНИ, РАЗВИВАЮЩИЕ ОРФОГРАФИЧЕСКУЮ ГРАМОТНОСТЬ</vt:lpstr>
      <vt:lpstr>Презентация PowerPoint</vt:lpstr>
      <vt:lpstr>РЕЗУЛЬТАТЫ ПО УЧЕБНОМУ ПРЕДМЕТУ «РУССКИЙ ЯЗЫК» ЗА ПЕРИОД 2015-2018 г.г.</vt:lpstr>
      <vt:lpstr>КАЧЕСТВО ЗНАНИЙ И СРЕДНИЙ БАЛЛ ПО УЧЕБНОМУ ПРЕДМЕТУ  «РУССКИЙ ЯЗЫК»</vt:lpstr>
      <vt:lpstr>Презентация PowerPoint</vt:lpstr>
      <vt:lpstr>УЧАСТИЕ В КОНКУРСАХ</vt:lpstr>
      <vt:lpstr>Презентация PowerPoint</vt:lpstr>
      <vt:lpstr>АКТИВНОСТЬ ПЕДАГОГА</vt:lpstr>
      <vt:lpstr>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nezirewa</cp:lastModifiedBy>
  <cp:revision>50</cp:revision>
  <dcterms:created xsi:type="dcterms:W3CDTF">2020-02-21T19:22:13Z</dcterms:created>
  <dcterms:modified xsi:type="dcterms:W3CDTF">2020-11-05T07:11:08Z</dcterms:modified>
</cp:coreProperties>
</file>