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64" r:id="rId2"/>
    <p:sldId id="301" r:id="rId3"/>
    <p:sldId id="275" r:id="rId4"/>
    <p:sldId id="278" r:id="rId5"/>
    <p:sldId id="298" r:id="rId6"/>
    <p:sldId id="286" r:id="rId7"/>
    <p:sldId id="296" r:id="rId8"/>
    <p:sldId id="287" r:id="rId9"/>
    <p:sldId id="288" r:id="rId10"/>
    <p:sldId id="279" r:id="rId11"/>
    <p:sldId id="285" r:id="rId12"/>
    <p:sldId id="280" r:id="rId13"/>
    <p:sldId id="295" r:id="rId14"/>
    <p:sldId id="282" r:id="rId15"/>
    <p:sldId id="289" r:id="rId16"/>
    <p:sldId id="281" r:id="rId17"/>
    <p:sldId id="290" r:id="rId18"/>
    <p:sldId id="294" r:id="rId19"/>
    <p:sldId id="299" r:id="rId20"/>
    <p:sldId id="291" r:id="rId21"/>
    <p:sldId id="297" r:id="rId22"/>
    <p:sldId id="292" r:id="rId23"/>
    <p:sldId id="283" r:id="rId24"/>
    <p:sldId id="284" r:id="rId25"/>
    <p:sldId id="300" r:id="rId26"/>
  </p:sldIdLst>
  <p:sldSz cx="12192000" cy="6858000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4C71"/>
    <a:srgbClr val="19977F"/>
    <a:srgbClr val="1CAC91"/>
    <a:srgbClr val="158389"/>
    <a:srgbClr val="2EC4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4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91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79E9DD-ABA6-4316-904E-BE25EF3C28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EB09160-3B77-4CD3-B7AA-FF3FDABE9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DB287B-48EC-4418-92D4-F45917575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AEDB2-B07C-4B3F-BC89-DD521376223A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FD0056-1120-4ADA-967B-3593E8F7A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DE4A80-1677-4F32-B82B-1FD80B199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4365-C74A-44F4-B8F3-2937C41CF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877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88B89-2F6A-4AFD-90F9-F3A144C82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AB4D9ED-A73F-43E2-8ECB-A249CC251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69F4ED-E265-41C3-9042-3106D4903F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A9647E4-F420-4EAF-B29D-E5A40026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AEDB2-B07C-4B3F-BC89-DD521376223A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0B05244-A8DE-4D0A-A2D7-8EB75B498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27BDEA-4901-4AAC-B6A0-5F152C575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4365-C74A-44F4-B8F3-2937C41CF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749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1C4698-6F39-4B59-B1D6-6E6A5D520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80323B-9EA0-4C2E-A653-3BDFE3B24B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F1345F-3143-47FF-8EB2-A03E57F1F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AEDB2-B07C-4B3F-BC89-DD521376223A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9FAFD2-B5D5-4B14-80FC-6B777CCBF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0CD6E5-4923-4909-9CEA-2D27257DE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4365-C74A-44F4-B8F3-2937C41CF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402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F59FE3-DBCE-4171-851C-AC4C510197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1C676B2-E4A6-45A8-AE1E-DA53769018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F719B5-A865-4174-83E1-A3B189A3D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AEDB2-B07C-4B3F-BC89-DD521376223A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B4F29A-284C-4541-B321-2E3D9ACD1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3C7CA0-A9FC-4C93-A65B-F10AA722B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4365-C74A-44F4-B8F3-2937C41CF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402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732106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4497939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694703" y="615600"/>
            <a:ext cx="10802595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5000" b="0" i="0">
                <a:solidFill>
                  <a:schemeClr val="bg1"/>
                </a:solidFill>
                <a:latin typeface="Bebas Neue" pitchFamily="34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703163" y="1295399"/>
            <a:ext cx="8785674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5859463" y="6252052"/>
            <a:ext cx="465137" cy="605948"/>
            <a:chOff x="5859463" y="6252052"/>
            <a:chExt cx="465137" cy="605948"/>
          </a:xfrm>
        </p:grpSpPr>
        <p:sp>
          <p:nvSpPr>
            <p:cNvPr id="8" name="Rectangle 7"/>
            <p:cNvSpPr/>
            <p:nvPr userDrawn="1"/>
          </p:nvSpPr>
          <p:spPr>
            <a:xfrm>
              <a:off x="5859463" y="6464300"/>
              <a:ext cx="465137" cy="393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5859463" y="6252052"/>
              <a:ext cx="465137" cy="212248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0" name="TextBox 9"/>
          <p:cNvSpPr txBox="1"/>
          <p:nvPr userDrawn="1"/>
        </p:nvSpPr>
        <p:spPr>
          <a:xfrm>
            <a:off x="5811838" y="6434500"/>
            <a:ext cx="560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039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694703" y="615600"/>
            <a:ext cx="10802595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5000" b="0" i="0">
                <a:solidFill>
                  <a:schemeClr val="bg1"/>
                </a:solidFill>
                <a:latin typeface="Bebas Neue" pitchFamily="34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703163" y="1295399"/>
            <a:ext cx="8785674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33" hasCustomPrompt="1"/>
          </p:nvPr>
        </p:nvSpPr>
        <p:spPr>
          <a:xfrm>
            <a:off x="1703163" y="1998943"/>
            <a:ext cx="4271374" cy="3988497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1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Insert text here</a:t>
            </a:r>
            <a:endParaRPr lang="en-US" dirty="0"/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34" hasCustomPrompt="1"/>
          </p:nvPr>
        </p:nvSpPr>
        <p:spPr>
          <a:xfrm>
            <a:off x="6254732" y="1998943"/>
            <a:ext cx="4271374" cy="3988497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1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Insert text here</a:t>
            </a:r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5859463" y="6252052"/>
            <a:ext cx="465137" cy="605948"/>
            <a:chOff x="5859463" y="6252052"/>
            <a:chExt cx="465137" cy="605948"/>
          </a:xfrm>
        </p:grpSpPr>
        <p:sp>
          <p:nvSpPr>
            <p:cNvPr id="10" name="Rectangle 9"/>
            <p:cNvSpPr/>
            <p:nvPr userDrawn="1"/>
          </p:nvSpPr>
          <p:spPr>
            <a:xfrm>
              <a:off x="5859463" y="6464300"/>
              <a:ext cx="465137" cy="393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1" name="Isosceles Triangle 10"/>
            <p:cNvSpPr/>
            <p:nvPr userDrawn="1"/>
          </p:nvSpPr>
          <p:spPr>
            <a:xfrm>
              <a:off x="5859463" y="6252052"/>
              <a:ext cx="465137" cy="212248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 userDrawn="1"/>
        </p:nvSpPr>
        <p:spPr>
          <a:xfrm>
            <a:off x="5811838" y="6434500"/>
            <a:ext cx="560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6240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694703" y="615600"/>
            <a:ext cx="10802595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5000" b="0" i="0">
                <a:solidFill>
                  <a:schemeClr val="bg1"/>
                </a:solidFill>
                <a:latin typeface="Bebas Neue" pitchFamily="34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703163" y="1295399"/>
            <a:ext cx="8785674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33" hasCustomPrompt="1"/>
          </p:nvPr>
        </p:nvSpPr>
        <p:spPr>
          <a:xfrm>
            <a:off x="522063" y="1998943"/>
            <a:ext cx="3702863" cy="3988497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1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Insert text here</a:t>
            </a:r>
            <a:endParaRPr lang="en-US" dirty="0"/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34" hasCustomPrompt="1"/>
          </p:nvPr>
        </p:nvSpPr>
        <p:spPr>
          <a:xfrm>
            <a:off x="4224926" y="1998943"/>
            <a:ext cx="3702863" cy="3988497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1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Insert text 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5" hasCustomPrompt="1"/>
          </p:nvPr>
        </p:nvSpPr>
        <p:spPr>
          <a:xfrm>
            <a:off x="7927789" y="1998942"/>
            <a:ext cx="3702863" cy="3988497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1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Insert text here</a:t>
            </a:r>
            <a:endParaRPr lang="en-US" dirty="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859463" y="6252052"/>
            <a:ext cx="465137" cy="605948"/>
            <a:chOff x="5859463" y="6252052"/>
            <a:chExt cx="465137" cy="60594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5859463" y="6464300"/>
              <a:ext cx="465137" cy="393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2" name="Isosceles Triangle 11"/>
            <p:cNvSpPr/>
            <p:nvPr userDrawn="1"/>
          </p:nvSpPr>
          <p:spPr>
            <a:xfrm>
              <a:off x="5859463" y="6252052"/>
              <a:ext cx="465137" cy="212248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 userDrawn="1"/>
        </p:nvSpPr>
        <p:spPr>
          <a:xfrm>
            <a:off x="5811838" y="6434500"/>
            <a:ext cx="560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4920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C4E37E-E0D5-413A-B420-08A66DAD8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FE0E05-1AC0-43BE-8ABB-F92F95C9A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D7C3A2-D84F-49F8-8267-66D383F98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AEDB2-B07C-4B3F-BC89-DD521376223A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F32C06-A2A1-4A65-9960-B967AEFF1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1D7833-BF4E-4336-8D89-D9C904567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4365-C74A-44F4-B8F3-2937C41CF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454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E75E0C-E8BF-4D78-90C2-47E3D9AFF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DF91E5-EE25-4BAF-B1D4-B922680C7D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8092F2-4297-423C-9277-46242834A2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6B6CEF-6ED1-4BAF-9F13-86C202BB7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0AEDB2-B07C-4B3F-BC89-DD521376223A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AEC09B-5878-4A82-BF4B-5A12CD920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0D5382-4653-4068-8F11-ECD1B1787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8C4365-C74A-44F4-B8F3-2937C41CFF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825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806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00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11CD37-6524-4B9A-B504-EC714D540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FE44FE-3786-4CCA-81CE-1EF753FB4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F4B44A-09F1-4A51-BEDF-3A6C4466F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AEDB2-B07C-4B3F-BC89-DD521376223A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DCD82D-1019-4663-AC28-183A82A1B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5BB152-F6ED-4880-B691-1B3B2970B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4365-C74A-44F4-B8F3-2937C41CF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227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7817B6-6E2F-4839-9F48-6CB7F3585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D17CAF-BCE4-4BE8-A1EA-06D7BE16F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1B79992-AEB2-4F7A-B5C4-42249A2703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2256E4D-6C60-41A7-AFEA-CD85169497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660E81C-AFBE-4AF6-9D70-801E5EB414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BD5E723-19DE-4769-9DCA-7C2E1D5E4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AEDB2-B07C-4B3F-BC89-DD521376223A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78ACF0C-158D-4BE9-B37D-3A8B6621E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77A4105-243C-4CCD-9F2B-ECA0C78FE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4365-C74A-44F4-B8F3-2937C41CF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570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4B143B-7C4C-4C13-8D1E-B3E094686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776DE23-F122-4172-9221-A56EEC8D9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AEDB2-B07C-4B3F-BC89-DD521376223A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289837A-FCCC-430A-9ADC-B293BD284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5BA9D-E469-4080-96FD-E37498892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4365-C74A-44F4-B8F3-2937C41CF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56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E4421-4CD2-443A-8D81-54623A3DF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2D0525-1DD4-45DC-8557-D74EB7BED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7B2EDB3-7A1E-4975-9F38-8B2AE34E82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2670F9-2BC5-4691-97E9-BBE413F65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AEDB2-B07C-4B3F-BC89-DD521376223A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799674-EB23-4760-824B-448A3CB16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FB77856-58B9-4C5F-B6F0-0842CC02A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4365-C74A-44F4-B8F3-2937C41CFF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88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71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1FDA5A-9E52-4FEA-AB63-32AA4445C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514370-C374-40D3-97D2-3EA931FA8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EDAA3A-C971-4E5A-9F21-14CC73074B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AEDB2-B07C-4B3F-BC89-DD521376223A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C9FA82-51F1-4B32-B11F-87E8E7F183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38ABFA-03DF-40D5-856E-56C833900A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C4365-C74A-44F4-B8F3-2937C41CFF72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20"/>
            <a:extLst>
              <a:ext uri="{FF2B5EF4-FFF2-40B4-BE49-F238E27FC236}">
                <a16:creationId xmlns:a16="http://schemas.microsoft.com/office/drawing/2014/main" id="{E06D61A4-1A52-408B-BECC-0FB726A62B9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74000" y="0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0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1" r:id="rId3"/>
    <p:sldLayoutId id="2147483674" r:id="rId4"/>
    <p:sldLayoutId id="2147483681" r:id="rId5"/>
    <p:sldLayoutId id="2147483670" r:id="rId6"/>
    <p:sldLayoutId id="2147483672" r:id="rId7"/>
    <p:sldLayoutId id="2147483673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62" r:id="rId14"/>
    <p:sldLayoutId id="2147483664" r:id="rId15"/>
    <p:sldLayoutId id="2147483665" r:id="rId16"/>
    <p:sldLayoutId id="2147483666" r:id="rId17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86000" y="6223815"/>
            <a:ext cx="724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prstClr val="white"/>
                </a:solidFill>
                <a:latin typeface="Bebas Neue" panose="020B0606020202050201" pitchFamily="34" charset="0"/>
              </a:rPr>
              <a:t>Выполнила: Брюханова Ирина Александровна</a:t>
            </a:r>
            <a:endParaRPr lang="ru-RU" sz="2400" dirty="0">
              <a:solidFill>
                <a:prstClr val="white"/>
              </a:solidFill>
              <a:latin typeface="Bebas Neue" panose="020B0606020202050201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2054AC6-E881-483C-A849-9E58D38C46F8}"/>
              </a:ext>
            </a:extLst>
          </p:cNvPr>
          <p:cNvSpPr/>
          <p:nvPr/>
        </p:nvSpPr>
        <p:spPr>
          <a:xfrm>
            <a:off x="10264774" y="6577758"/>
            <a:ext cx="22508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hlinkClick r:id="rId2"/>
              </a:rPr>
              <a:t>https://presentation-creation.ru/</a:t>
            </a:r>
            <a:endParaRPr lang="ru-RU" sz="1200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sp>
        <p:nvSpPr>
          <p:cNvPr id="11" name="Прямоугольник 10"/>
          <p:cNvSpPr/>
          <p:nvPr/>
        </p:nvSpPr>
        <p:spPr>
          <a:xfrm>
            <a:off x="681745" y="774000"/>
            <a:ext cx="10710000" cy="193899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Poppins Light" charset="0"/>
                <a:cs typeface="Times New Roman" pitchFamily="18" charset="0"/>
              </a:rPr>
              <a:t>«Способы и направления </a:t>
            </a:r>
          </a:p>
          <a:p>
            <a:pPr algn="ctr"/>
            <a:r>
              <a:rPr lang="ru-RU" sz="4000" b="1" cap="none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Poppins Light" charset="0"/>
                <a:cs typeface="Times New Roman" pitchFamily="18" charset="0"/>
              </a:rPr>
              <a:t>поддержки  детской инициативы в младшем дошкольном возрасте</a:t>
            </a:r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Poppins Light" charset="0"/>
                <a:cs typeface="Times New Roman" pitchFamily="18" charset="0"/>
              </a:rPr>
              <a:t>»</a:t>
            </a:r>
            <a:endParaRPr lang="ru-RU" sz="4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66000" y="5808316"/>
            <a:ext cx="3915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Выполнила: Брюханова Ирина Александровна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6297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5" y="2310771"/>
            <a:ext cx="5882218" cy="44116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000" y="2266587"/>
            <a:ext cx="6000044" cy="450003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98902" y="504000"/>
            <a:ext cx="9234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Центр сюжетно-ролевой игры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35222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51" y="341761"/>
            <a:ext cx="4269318" cy="32019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000" y="3668354"/>
            <a:ext cx="4275000" cy="3206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69" y="3589526"/>
            <a:ext cx="4275000" cy="3206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094" y="341798"/>
            <a:ext cx="4384555" cy="328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084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00" y="2261154"/>
            <a:ext cx="5895000" cy="44212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000" y="2272909"/>
            <a:ext cx="5913220" cy="44349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86000" y="504000"/>
            <a:ext cx="63966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Центр безопасности 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13046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7" b="4108"/>
          <a:stretch/>
        </p:blipFill>
        <p:spPr>
          <a:xfrm>
            <a:off x="606000" y="1314000"/>
            <a:ext cx="4365000" cy="50398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61" b="32517"/>
          <a:stretch/>
        </p:blipFill>
        <p:spPr>
          <a:xfrm>
            <a:off x="5178415" y="1449000"/>
            <a:ext cx="6321258" cy="465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11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000" y="1044000"/>
            <a:ext cx="6300000" cy="4725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00" y="189000"/>
            <a:ext cx="4095000" cy="3071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94" y="3474000"/>
            <a:ext cx="4230000" cy="3172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98680" y="-27992"/>
            <a:ext cx="73446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Центр экспериментирования</a:t>
            </a:r>
            <a:endParaRPr lang="ru-RU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6264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4" t="25838" r="5226"/>
          <a:stretch/>
        </p:blipFill>
        <p:spPr>
          <a:xfrm>
            <a:off x="201000" y="3519000"/>
            <a:ext cx="5033501" cy="32015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78" r="15662" b="1"/>
          <a:stretch/>
        </p:blipFill>
        <p:spPr>
          <a:xfrm>
            <a:off x="6398902" y="3588390"/>
            <a:ext cx="4590416" cy="32624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1"/>
          <a:stretch/>
        </p:blipFill>
        <p:spPr>
          <a:xfrm>
            <a:off x="457898" y="181317"/>
            <a:ext cx="4661204" cy="31962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000" y="245250"/>
            <a:ext cx="4365000" cy="327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283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46241"/>
            <a:ext cx="6240000" cy="468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" t="4354" r="17691" b="8435"/>
          <a:stretch/>
        </p:blipFill>
        <p:spPr>
          <a:xfrm>
            <a:off x="7401000" y="1020075"/>
            <a:ext cx="3555000" cy="513233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28347" y="96745"/>
            <a:ext cx="5370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Центр рисования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93990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0" y="3685500"/>
            <a:ext cx="4230000" cy="3172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478" y="3633883"/>
            <a:ext cx="4297500" cy="3223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00" y="411750"/>
            <a:ext cx="4365000" cy="3273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058" y="411750"/>
            <a:ext cx="4275000" cy="320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00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6000" y="144000"/>
            <a:ext cx="45064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Утренний круг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1" t="13570"/>
          <a:stretch/>
        </p:blipFill>
        <p:spPr>
          <a:xfrm>
            <a:off x="2089629" y="1074236"/>
            <a:ext cx="7264907" cy="5130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64038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000" y="312335"/>
            <a:ext cx="116574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Трудовая деятельность и наблюдения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00" y="1599832"/>
            <a:ext cx="5985000" cy="4488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1" r="23528" b="6952"/>
          <a:stretch/>
        </p:blipFill>
        <p:spPr>
          <a:xfrm>
            <a:off x="7292351" y="1216999"/>
            <a:ext cx="3933343" cy="504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97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1000" y="144000"/>
            <a:ext cx="1071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Способы и </a:t>
            </a:r>
            <a:r>
              <a:rPr lang="ru-RU" b="1" dirty="0" smtClean="0"/>
              <a:t>направления поддержки  </a:t>
            </a:r>
            <a:r>
              <a:rPr lang="ru-RU" b="1" dirty="0"/>
              <a:t>детской </a:t>
            </a:r>
            <a:r>
              <a:rPr lang="ru-RU" b="1" dirty="0" smtClean="0"/>
              <a:t>инициативы детей младшего дошкольного возраста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81000" y="864000"/>
            <a:ext cx="9675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создавать условия для реализации собственных планов и замыслов каждого ребенка;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рассказывать детям об их реальных, а также возможных в будущем достижениях;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отмечать и публично поддерживать любые успехи детей;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всемерно поощрять самостоятельность детей и расширять ее сферу;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помогать ребенку найти способ реализации собственных поставленных целей;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способствовать стремлению научится делать что-то и поддерживать радостное ощущение возрастающей умелости;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в ходе занятий и в повседневной жизни терпимо относиться к затруднениям ребенка, позволять ему действовать в своем темпе;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не критиковать результаты деятельности детей, а также их самих. Ограничить критику исключительно результатами продуктивной деятельности, используя в качестве субъекта критики игровые персонажи;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уважать и ценить каждого ребенка независимо от его достижений, достоинств и недостатков;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создавать в группе положительный микроклимат, в равной мере проявляя любовь и заботу ко всем детям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организация среды, задающей структуру партнерских действий взрослых и детей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дифференцированный подход к детям с разной степенью познавательной активности и уважительное отношение к неточностям, ошибкам в их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432854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8957" y="99000"/>
            <a:ext cx="75964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Проектная деятельность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00" y="1359000"/>
            <a:ext cx="5646000" cy="4234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785" y="1359000"/>
            <a:ext cx="5773714" cy="423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030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000" y="149283"/>
            <a:ext cx="4349750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65" y="3609000"/>
            <a:ext cx="4205467" cy="315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82" y="96044"/>
            <a:ext cx="4343400" cy="344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138" y="3399607"/>
            <a:ext cx="4392612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66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000" y="189000"/>
            <a:ext cx="5781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Адвент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-календарь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21000" y="1231866"/>
            <a:ext cx="4320000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Адвент</a:t>
            </a:r>
            <a:r>
              <a:rPr lang="ru-RU" sz="2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-календарь для детей – это в первую очередь игра, которая способствует развитию познавательной активности детей, также способствует развитию инициативности и самостоятельности; уверенности в своих силах; умению активно взаимодействовать со сверстниками и взрослыми; умению 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договариваться между собой. </a:t>
            </a:r>
            <a:endParaRPr lang="ru-RU" sz="4000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000" y="1442204"/>
            <a:ext cx="4365000" cy="508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04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61217" y="-81000"/>
            <a:ext cx="92695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Использование современных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педагогических технологий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51" y="2079000"/>
            <a:ext cx="5355000" cy="28863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9" t="10053" r="5647" b="-1"/>
          <a:stretch/>
        </p:blipFill>
        <p:spPr>
          <a:xfrm>
            <a:off x="6321000" y="2067135"/>
            <a:ext cx="4746528" cy="410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298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14" y="144000"/>
            <a:ext cx="3465000" cy="3465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000" y="141098"/>
            <a:ext cx="4365000" cy="3273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51" y="3724843"/>
            <a:ext cx="4052898" cy="30396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153" y="3488710"/>
            <a:ext cx="4365000" cy="32737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25203" y="0"/>
            <a:ext cx="8094268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Развивающие игры и иг</a:t>
            </a:r>
            <a:r>
              <a:rPr lang="ru-RU" sz="3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ры на липучках</a:t>
            </a:r>
            <a:endParaRPr lang="ru-RU" sz="3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722312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86000" y="6223815"/>
            <a:ext cx="724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prstClr val="white"/>
                </a:solidFill>
                <a:latin typeface="Bebas Neue" panose="020B0606020202050201" pitchFamily="34" charset="0"/>
              </a:rPr>
              <a:t>Выполнила: Брюханова Ирина Александровна</a:t>
            </a:r>
            <a:endParaRPr lang="ru-RU" sz="2400" dirty="0">
              <a:solidFill>
                <a:prstClr val="white"/>
              </a:solidFill>
              <a:latin typeface="Bebas Neue" panose="020B0606020202050201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2054AC6-E881-483C-A849-9E58D38C46F8}"/>
              </a:ext>
            </a:extLst>
          </p:cNvPr>
          <p:cNvSpPr/>
          <p:nvPr/>
        </p:nvSpPr>
        <p:spPr>
          <a:xfrm>
            <a:off x="10264774" y="6577758"/>
            <a:ext cx="22508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hlinkClick r:id="rId2"/>
              </a:rPr>
              <a:t>https://presentation-creation.ru/</a:t>
            </a:r>
            <a:endParaRPr lang="ru-RU" sz="1200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sp>
        <p:nvSpPr>
          <p:cNvPr id="11" name="Прямоугольник 10"/>
          <p:cNvSpPr/>
          <p:nvPr/>
        </p:nvSpPr>
        <p:spPr>
          <a:xfrm>
            <a:off x="201000" y="1944000"/>
            <a:ext cx="10710000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Poppins Light" charset="0"/>
                <a:cs typeface="Times New Roman" pitchFamily="18" charset="0"/>
              </a:rPr>
              <a:t>Спасибо за внимание!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31281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 rot="1740426">
            <a:off x="1681080" y="470657"/>
            <a:ext cx="3825000" cy="1790338"/>
          </a:xfrm>
          <a:prstGeom prst="ellipse">
            <a:avLst/>
          </a:prstGeom>
          <a:solidFill>
            <a:srgbClr val="1997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Организовывать проекты, основанные </a:t>
            </a:r>
            <a:r>
              <a:rPr lang="ru-RU" dirty="0"/>
              <a:t>на детской</a:t>
            </a:r>
          </a:p>
          <a:p>
            <a:r>
              <a:rPr lang="ru-RU" dirty="0"/>
              <a:t>заинтересованности</a:t>
            </a: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E83DB9-1F80-4B21-994D-E4EB8A9AEFD0}"/>
              </a:ext>
            </a:extLst>
          </p:cNvPr>
          <p:cNvSpPr txBox="1"/>
          <p:nvPr/>
        </p:nvSpPr>
        <p:spPr>
          <a:xfrm>
            <a:off x="2872827" y="3177064"/>
            <a:ext cx="758541" cy="24558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ru-RU" sz="996" dirty="0">
                <a:solidFill>
                  <a:schemeClr val="bg1"/>
                </a:solidFill>
                <a:ea typeface="Poppins Light" charset="0"/>
                <a:cs typeface="Poppins Light" charset="0"/>
              </a:rPr>
              <a:t>ДИРЕКТОР</a:t>
            </a:r>
            <a:endParaRPr lang="en-US" sz="996" dirty="0">
              <a:solidFill>
                <a:schemeClr val="bg1"/>
              </a:solidFill>
              <a:ea typeface="Poppins Light" charset="0"/>
              <a:cs typeface="Poppins Light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941886-7AD3-412C-B268-3AC9256E0B9D}"/>
              </a:ext>
            </a:extLst>
          </p:cNvPr>
          <p:cNvSpPr txBox="1"/>
          <p:nvPr/>
        </p:nvSpPr>
        <p:spPr>
          <a:xfrm>
            <a:off x="2534528" y="3417137"/>
            <a:ext cx="1435137" cy="30687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ru-RU" sz="1394" b="1" dirty="0">
                <a:solidFill>
                  <a:schemeClr val="bg1"/>
                </a:solidFill>
                <a:ea typeface="Poppins SemiBold" charset="0"/>
                <a:cs typeface="Poppins SemiBold" charset="0"/>
              </a:rPr>
              <a:t>ФАМИЛИЯ</a:t>
            </a:r>
            <a:r>
              <a:rPr lang="en-US" sz="1394" b="1" dirty="0">
                <a:solidFill>
                  <a:schemeClr val="bg1"/>
                </a:solidFill>
                <a:ea typeface="Poppins SemiBold" charset="0"/>
                <a:cs typeface="Poppins SemiBold" charset="0"/>
              </a:rPr>
              <a:t> </a:t>
            </a:r>
            <a:r>
              <a:rPr lang="ru-RU" sz="1394" b="1" dirty="0">
                <a:solidFill>
                  <a:schemeClr val="bg1"/>
                </a:solidFill>
                <a:ea typeface="Poppins SemiBold" charset="0"/>
                <a:cs typeface="Poppins SemiBold" charset="0"/>
              </a:rPr>
              <a:t>ИМЯ</a:t>
            </a:r>
            <a:endParaRPr lang="en-US" sz="1394" b="1" dirty="0">
              <a:solidFill>
                <a:schemeClr val="bg1"/>
              </a:solidFill>
              <a:ea typeface="Poppins SemiBold" charset="0"/>
              <a:cs typeface="Poppins SemiBold" charset="0"/>
            </a:endParaRPr>
          </a:p>
        </p:txBody>
      </p:sp>
      <p:sp>
        <p:nvSpPr>
          <p:cNvPr id="6" name="Овал 5"/>
          <p:cNvSpPr/>
          <p:nvPr/>
        </p:nvSpPr>
        <p:spPr>
          <a:xfrm rot="19671054">
            <a:off x="5863218" y="409559"/>
            <a:ext cx="3745232" cy="1732534"/>
          </a:xfrm>
          <a:prstGeom prst="ellipse">
            <a:avLst/>
          </a:prstGeom>
          <a:solidFill>
            <a:srgbClr val="1997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Организовывать познавательные </a:t>
            </a:r>
            <a:r>
              <a:rPr lang="ru-RU" dirty="0"/>
              <a:t>занятия с проблемной ситуацией;</a:t>
            </a:r>
          </a:p>
        </p:txBody>
      </p:sp>
      <p:sp>
        <p:nvSpPr>
          <p:cNvPr id="12" name="Овал 11"/>
          <p:cNvSpPr/>
          <p:nvPr/>
        </p:nvSpPr>
        <p:spPr>
          <a:xfrm>
            <a:off x="6832958" y="2224928"/>
            <a:ext cx="4078041" cy="1960676"/>
          </a:xfrm>
          <a:prstGeom prst="ellipse">
            <a:avLst/>
          </a:prstGeom>
          <a:solidFill>
            <a:srgbClr val="1997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Организовывать совместную исследовательскую деятельность </a:t>
            </a:r>
            <a:r>
              <a:rPr lang="ru-RU" dirty="0"/>
              <a:t>взрослого и</a:t>
            </a:r>
          </a:p>
          <a:p>
            <a:r>
              <a:rPr lang="ru-RU" dirty="0" smtClean="0"/>
              <a:t>детей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696000" y="2404685"/>
            <a:ext cx="3960000" cy="1790338"/>
          </a:xfrm>
          <a:prstGeom prst="ellipse">
            <a:avLst/>
          </a:prstGeom>
          <a:solidFill>
            <a:srgbClr val="1997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Организовывать</a:t>
            </a:r>
          </a:p>
          <a:p>
            <a:r>
              <a:rPr lang="ru-RU" dirty="0" smtClean="0"/>
              <a:t>наблюдение </a:t>
            </a:r>
            <a:r>
              <a:rPr lang="ru-RU" dirty="0"/>
              <a:t>и </a:t>
            </a:r>
            <a:r>
              <a:rPr lang="ru-RU" dirty="0" smtClean="0"/>
              <a:t>элементарную трудовую </a:t>
            </a:r>
            <a:r>
              <a:rPr lang="ru-RU" dirty="0"/>
              <a:t>деятельность в</a:t>
            </a:r>
          </a:p>
          <a:p>
            <a:r>
              <a:rPr lang="ru-RU" dirty="0"/>
              <a:t>ц</a:t>
            </a:r>
            <a:r>
              <a:rPr lang="ru-RU" dirty="0" smtClean="0"/>
              <a:t>ентре природы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 rot="2128891">
            <a:off x="5773506" y="4537076"/>
            <a:ext cx="3948584" cy="1772618"/>
          </a:xfrm>
          <a:prstGeom prst="ellipse">
            <a:avLst/>
          </a:prstGeom>
          <a:solidFill>
            <a:srgbClr val="1997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/>
              <a:t>Совместная деятельность взрослого и детей по</a:t>
            </a:r>
          </a:p>
          <a:p>
            <a:r>
              <a:rPr lang="ru-RU" sz="1600" dirty="0"/>
              <a:t>преобразованию предметов рукотворного мира и живой</a:t>
            </a:r>
          </a:p>
          <a:p>
            <a:r>
              <a:rPr lang="ru-RU" sz="1600" dirty="0"/>
              <a:t>природы;</a:t>
            </a:r>
          </a:p>
        </p:txBody>
      </p:sp>
      <p:sp>
        <p:nvSpPr>
          <p:cNvPr id="16" name="Овал 15"/>
          <p:cNvSpPr/>
          <p:nvPr/>
        </p:nvSpPr>
        <p:spPr>
          <a:xfrm rot="19075222">
            <a:off x="2012166" y="4517141"/>
            <a:ext cx="3915000" cy="1812491"/>
          </a:xfrm>
          <a:prstGeom prst="ellipse">
            <a:avLst/>
          </a:prstGeom>
          <a:solidFill>
            <a:srgbClr val="1997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Организовывать самостоятельную </a:t>
            </a:r>
            <a:r>
              <a:rPr lang="ru-RU" dirty="0"/>
              <a:t>деятельность детей в центрах развития</a:t>
            </a:r>
          </a:p>
        </p:txBody>
      </p:sp>
      <p:sp>
        <p:nvSpPr>
          <p:cNvPr id="2" name="Овал 1"/>
          <p:cNvSpPr/>
          <p:nvPr/>
        </p:nvSpPr>
        <p:spPr>
          <a:xfrm>
            <a:off x="4318688" y="1759564"/>
            <a:ext cx="2835000" cy="2835000"/>
          </a:xfrm>
          <a:prstGeom prst="ellipse">
            <a:avLst/>
          </a:prstGeom>
          <a:solidFill>
            <a:srgbClr val="864C7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  <a:r>
              <a:rPr lang="ru-RU" dirty="0" smtClean="0"/>
              <a:t>ля поддержки детской инициативы необходимо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3027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3" y="1165371"/>
            <a:ext cx="6780000" cy="5085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56" b="6804"/>
          <a:stretch/>
        </p:blipFill>
        <p:spPr>
          <a:xfrm>
            <a:off x="6951000" y="684000"/>
            <a:ext cx="4635000" cy="60477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2645" y="9531"/>
            <a:ext cx="12144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Центр театрализации и </a:t>
            </a:r>
            <a:r>
              <a:rPr lang="ru-RU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музицирования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28251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5" t="1830" r="11561"/>
          <a:stretch/>
        </p:blipFill>
        <p:spPr>
          <a:xfrm>
            <a:off x="6411000" y="1134000"/>
            <a:ext cx="5590356" cy="52862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00" y="1486588"/>
            <a:ext cx="6108046" cy="458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9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349000"/>
            <a:ext cx="5620917" cy="42156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000" y="2413438"/>
            <a:ext cx="5535000" cy="41512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1000" y="1179000"/>
            <a:ext cx="10269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Центр математического развития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8510" y="349420"/>
            <a:ext cx="103352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Центр познания и коммуникации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9369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00" y="247629"/>
            <a:ext cx="4005000" cy="30037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567" y="178513"/>
            <a:ext cx="4095000" cy="30712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512920"/>
            <a:ext cx="4320000" cy="324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6" t="16966" r="4851"/>
          <a:stretch/>
        </p:blipFill>
        <p:spPr>
          <a:xfrm>
            <a:off x="6321000" y="3345226"/>
            <a:ext cx="4711567" cy="340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30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00" y="1044000"/>
            <a:ext cx="6938034" cy="5203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491" y="1044000"/>
            <a:ext cx="4455000" cy="30557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09087" y="2984707"/>
            <a:ext cx="2747808" cy="497791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47046" y="213003"/>
            <a:ext cx="73441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Центр двигательной активности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08810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9"/>
          <a:stretch/>
        </p:blipFill>
        <p:spPr>
          <a:xfrm>
            <a:off x="1386122" y="99000"/>
            <a:ext cx="3690000" cy="3359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000" y="1027873"/>
            <a:ext cx="6300000" cy="472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71" y="3563999"/>
            <a:ext cx="4292657" cy="32194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282809" y="200"/>
            <a:ext cx="66112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Центр конструирования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580358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8c1777a4f1665b01b2896aebae1cb5bc0462f23"/>
</p:tagLst>
</file>

<file path=ppt/theme/theme1.xml><?xml version="1.0" encoding="utf-8"?>
<a:theme xmlns:a="http://schemas.openxmlformats.org/drawingml/2006/main" name="Тема Office">
  <a:themeElements>
    <a:clrScheme name="Красный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2571</TotalTime>
  <Words>321</Words>
  <Application>Microsoft Office PowerPoint</Application>
  <PresentationFormat>Широкоэкранный</PresentationFormat>
  <Paragraphs>53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4" baseType="lpstr">
      <vt:lpstr>Arial</vt:lpstr>
      <vt:lpstr>Bebas Neue</vt:lpstr>
      <vt:lpstr>Calibri</vt:lpstr>
      <vt:lpstr>Calibri Light</vt:lpstr>
      <vt:lpstr>Gulim</vt:lpstr>
      <vt:lpstr>Poppins Light</vt:lpstr>
      <vt:lpstr>Poppins SemiBold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User</cp:lastModifiedBy>
  <cp:revision>75</cp:revision>
  <dcterms:created xsi:type="dcterms:W3CDTF">2020-04-02T04:57:31Z</dcterms:created>
  <dcterms:modified xsi:type="dcterms:W3CDTF">2024-04-15T08:51:07Z</dcterms:modified>
</cp:coreProperties>
</file>